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358" r:id="rId4"/>
    <p:sldId id="359" r:id="rId5"/>
    <p:sldId id="360" r:id="rId6"/>
    <p:sldId id="361" r:id="rId7"/>
    <p:sldId id="362" r:id="rId8"/>
    <p:sldId id="363" r:id="rId9"/>
    <p:sldId id="364" r:id="rId10"/>
    <p:sldId id="365" r:id="rId11"/>
    <p:sldId id="366" r:id="rId12"/>
    <p:sldId id="367" r:id="rId13"/>
    <p:sldId id="368" r:id="rId14"/>
    <p:sldId id="369" r:id="rId15"/>
    <p:sldId id="370" r:id="rId16"/>
    <p:sldId id="371" r:id="rId17"/>
    <p:sldId id="372" r:id="rId18"/>
    <p:sldId id="373" r:id="rId19"/>
    <p:sldId id="374" r:id="rId20"/>
    <p:sldId id="421"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859E"/>
    <a:srgbClr val="71819A"/>
    <a:srgbClr val="222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051" autoAdjust="0"/>
    <p:restoredTop sz="94660"/>
  </p:normalViewPr>
  <p:slideViewPr>
    <p:cSldViewPr snapToGrid="0" showGuides="1">
      <p:cViewPr varScale="1">
        <p:scale>
          <a:sx n="57" d="100"/>
          <a:sy n="57" d="100"/>
        </p:scale>
        <p:origin x="-90" y="-750"/>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16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6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118757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44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grpSp>
        <p:nvGrpSpPr>
          <p:cNvPr id="6" name="组合 5">
            <a:extLst>
              <a:ext uri="{FF2B5EF4-FFF2-40B4-BE49-F238E27FC236}">
                <a16:creationId xmlns="" xmlns:a16="http://schemas.microsoft.com/office/drawing/2014/main" id="{ADD7C93C-A46E-43CC-9441-90C69BDA6307}"/>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8CEA4462-D4D0-4C3C-8935-9E8AD60302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D70A90A8-3FD2-4A2F-A5B0-8CFAE4B1A9F5}"/>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424760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16C6A8A-08CD-47EB-8BC1-AADEE01A001D}"/>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17B55DC5-A739-401C-AB3B-80BC244F0A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065303C-AC59-4304-AA47-6B541B57C16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8D42C361-65AF-4C00-A99E-3475EEACF4A4}"/>
              </a:ext>
            </a:extLst>
          </p:cNvPr>
          <p:cNvSpPr>
            <a:spLocks noGrp="1"/>
          </p:cNvSpPr>
          <p:nvPr>
            <p:ph type="title"/>
          </p:nvPr>
        </p:nvSpPr>
        <p:spPr>
          <a:xfrm>
            <a:off x="942975" y="700089"/>
            <a:ext cx="10301287" cy="989013"/>
          </a:xfrm>
        </p:spPr>
        <p:txBody>
          <a:body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75DFC8EF-E9FE-46B4-89B4-7CFDBCB4060B}"/>
              </a:ext>
            </a:extLst>
          </p:cNvPr>
          <p:cNvSpPr>
            <a:spLocks noGrp="1"/>
          </p:cNvSpPr>
          <p:nvPr>
            <p:ph idx="1"/>
          </p:nvPr>
        </p:nvSpPr>
        <p:spPr>
          <a:xfrm>
            <a:off x="942975" y="1825625"/>
            <a:ext cx="10301288" cy="4351338"/>
          </a:xfrm>
        </p:spPr>
        <p:txBody>
          <a:bodyPr/>
          <a:lstStyle>
            <a:lvl1pPr marL="0" indent="0">
              <a:lnSpc>
                <a:spcPct val="100000"/>
              </a:lnSpc>
              <a:buNone/>
              <a:defRPr/>
            </a:lvl1pPr>
            <a:lvl2pPr marL="457200" indent="0">
              <a:lnSpc>
                <a:spcPct val="100000"/>
              </a:lnSpc>
              <a:buNone/>
              <a:defRPr b="1">
                <a:latin typeface="微软雅黑" panose="020B0503020204020204" pitchFamily="34" charset="-122"/>
                <a:ea typeface="微软雅黑" panose="020B0503020204020204" pitchFamily="34" charset="-122"/>
              </a:defRPr>
            </a:lvl2pPr>
            <a:lvl3pPr marL="914400" indent="0">
              <a:lnSpc>
                <a:spcPct val="100000"/>
              </a:lnSpc>
              <a:buNone/>
              <a:defRPr>
                <a:latin typeface="微软雅黑" panose="020B0503020204020204" pitchFamily="34" charset="-122"/>
                <a:ea typeface="微软雅黑" panose="020B0503020204020204" pitchFamily="34" charset="-122"/>
              </a:defRPr>
            </a:lvl3pPr>
            <a:lvl5pPr marL="1828800" indent="0">
              <a:buNone/>
              <a:defRPr/>
            </a:lvl5pPr>
          </a:lstStyle>
          <a:p>
            <a:pPr lvl="0"/>
            <a:r>
              <a:rPr lang="zh-CN" altLang="en-US" dirty="0"/>
              <a:t>编辑母版文本样式</a:t>
            </a:r>
          </a:p>
          <a:p>
            <a:pPr lvl="1"/>
            <a:r>
              <a:rPr lang="zh-CN" altLang="en-US" dirty="0"/>
              <a:t>  第二级</a:t>
            </a:r>
          </a:p>
          <a:p>
            <a:pPr lvl="2"/>
            <a:r>
              <a:rPr lang="zh-CN" altLang="en-US" dirty="0"/>
              <a:t>  第三级</a:t>
            </a:r>
          </a:p>
          <a:p>
            <a:pPr lvl="3"/>
            <a:endParaRPr lang="zh-CN" altLang="en-US" dirty="0"/>
          </a:p>
        </p:txBody>
      </p:sp>
      <p:sp>
        <p:nvSpPr>
          <p:cNvPr id="4" name="日期占位符 3">
            <a:extLst>
              <a:ext uri="{FF2B5EF4-FFF2-40B4-BE49-F238E27FC236}">
                <a16:creationId xmlns="" xmlns:a16="http://schemas.microsoft.com/office/drawing/2014/main" id="{5C6F1D0C-6E8B-4F5F-9A71-D578497E35A2}"/>
              </a:ext>
            </a:extLst>
          </p:cNvPr>
          <p:cNvSpPr>
            <a:spLocks noGrp="1"/>
          </p:cNvSpPr>
          <p:nvPr>
            <p:ph type="dt" sz="half" idx="10"/>
          </p:nvPr>
        </p:nvSpPr>
        <p:spPr/>
        <p:txBody>
          <a:bodyPr/>
          <a:lstStyle/>
          <a:p>
            <a:fld id="{0560AEB0-92C8-439C-B570-BC7B287CE0F2}"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1A8F59C5-E31D-43D3-9734-AFF4F6E231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499B23-4E8F-4045-8ACE-375E6387C52F}"/>
              </a:ext>
            </a:extLst>
          </p:cNvPr>
          <p:cNvSpPr>
            <a:spLocks noGrp="1"/>
          </p:cNvSpPr>
          <p:nvPr>
            <p:ph type="sldNum" sz="quarter" idx="12"/>
          </p:nvPr>
        </p:nvSpPr>
        <p:spPr/>
        <p:txBody>
          <a:bodyPr/>
          <a:lstStyle/>
          <a:p>
            <a:fld id="{74030097-1FA3-44BF-8968-D294A6CAEA77}" type="slidenum">
              <a:rPr lang="zh-CN" altLang="en-US" smtClean="0"/>
              <a:t>‹#›</a:t>
            </a:fld>
            <a:endParaRPr lang="zh-CN" altLang="en-US"/>
          </a:p>
        </p:txBody>
      </p:sp>
    </p:spTree>
    <p:extLst>
      <p:ext uri="{BB962C8B-B14F-4D97-AF65-F5344CB8AC3E}">
        <p14:creationId xmlns:p14="http://schemas.microsoft.com/office/powerpoint/2010/main" val="1413286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6C463964-36BD-486E-9DFF-A9BC6FAE7878}"/>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ADA678C1-A434-45F0-BD76-0DB2CFE298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E8A15D6-393B-4491-A482-49C134187A1D}"/>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1632DE8C-2763-4DFC-B935-767D890A84A7}"/>
              </a:ext>
            </a:extLst>
          </p:cNvPr>
          <p:cNvSpPr>
            <a:spLocks noGrp="1"/>
          </p:cNvSpPr>
          <p:nvPr>
            <p:ph type="title"/>
          </p:nvPr>
        </p:nvSpPr>
        <p:spPr>
          <a:xfrm>
            <a:off x="971550" y="803564"/>
            <a:ext cx="10382250" cy="887124"/>
          </a:xfrm>
        </p:spPr>
        <p:txBody>
          <a:bodyPr>
            <a:normAutofit/>
          </a:bodyPr>
          <a:lstStyle>
            <a:lvl1pPr algn="l">
              <a:defRPr sz="3600"/>
            </a:lvl1p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71550" y="1825625"/>
            <a:ext cx="10382250" cy="4351338"/>
          </a:xfrm>
        </p:spPr>
        <p:txBody>
          <a:bodyPr/>
          <a:lstStyle>
            <a:lvl1pPr marL="0" indent="0">
              <a:lnSpc>
                <a:spcPct val="100000"/>
              </a:lnSpc>
              <a:buNone/>
              <a:defRPr sz="2400" b="1"/>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98167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76622A99-BED0-4873-9232-7600D1FAF4E0}"/>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257928CA-73A4-4CB0-B275-B7A34AC9D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AF6573BD-E7A7-413D-A3D7-E01A93951037}"/>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57263" y="1094509"/>
            <a:ext cx="10287000" cy="5082454"/>
          </a:xfrm>
        </p:spPr>
        <p:txBody>
          <a:bodyPr/>
          <a:lstStyle>
            <a:lvl1pPr marL="0" indent="0">
              <a:lnSpc>
                <a:spcPct val="100000"/>
              </a:lnSpc>
              <a:buNone/>
              <a:defRPr sz="2000" b="0"/>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95953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8A5BF010-7C02-4BE9-BB42-76DFB314839D}"/>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AE102BE2-D314-4387-93B3-A5BB96F8D3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F2EEDE0D-535F-4918-B394-EEC0FF1DE4F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D9E35BD1-5277-4EAA-8C81-27BB34FAEA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D095E49-2493-4E8B-BF16-DC080D48AA66}"/>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023BB48-1D12-4766-9295-E53D419D27B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5690DD8-B6BD-4CF7-84D5-A6608CA409EA}"/>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259413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BD7C060D-26C4-4F2C-A1EF-86D3DD9268DA}"/>
              </a:ext>
            </a:extLst>
          </p:cNvPr>
          <p:cNvGrpSpPr/>
          <p:nvPr userDrawn="1"/>
        </p:nvGrpSpPr>
        <p:grpSpPr>
          <a:xfrm>
            <a:off x="0" y="3792"/>
            <a:ext cx="12192000" cy="6854208"/>
            <a:chOff x="0" y="3792"/>
            <a:chExt cx="9144000" cy="6854208"/>
          </a:xfrm>
        </p:grpSpPr>
        <p:pic>
          <p:nvPicPr>
            <p:cNvPr id="6" name="图片 5">
              <a:extLst>
                <a:ext uri="{FF2B5EF4-FFF2-40B4-BE49-F238E27FC236}">
                  <a16:creationId xmlns="" xmlns:a16="http://schemas.microsoft.com/office/drawing/2014/main" id="{FBDACD39-A3A8-4851-9FA1-06F6DFE214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7" name="矩形 6">
              <a:extLst>
                <a:ext uri="{FF2B5EF4-FFF2-40B4-BE49-F238E27FC236}">
                  <a16:creationId xmlns="" xmlns:a16="http://schemas.microsoft.com/office/drawing/2014/main" id="{44BE8ADB-B6E0-4C8C-A853-ECB54C77FFCA}"/>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日期占位符 1">
            <a:extLst>
              <a:ext uri="{FF2B5EF4-FFF2-40B4-BE49-F238E27FC236}">
                <a16:creationId xmlns="" xmlns:a16="http://schemas.microsoft.com/office/drawing/2014/main" id="{FC0264AE-B8C9-4364-8F78-02D1B32D2CEC}"/>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3" name="页脚占位符 2">
            <a:extLst>
              <a:ext uri="{FF2B5EF4-FFF2-40B4-BE49-F238E27FC236}">
                <a16:creationId xmlns="" xmlns:a16="http://schemas.microsoft.com/office/drawing/2014/main" id="{4C172996-51BD-4C26-8B86-EFD633C5DB0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6C2201E-8C5F-4E37-97FB-BD9F55A6F757}"/>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0463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DA3E595-40B9-4783-9DEF-B23E4D3BBE0C}"/>
              </a:ext>
            </a:extLst>
          </p:cNvPr>
          <p:cNvSpPr>
            <a:spLocks noGrp="1"/>
          </p:cNvSpPr>
          <p:nvPr>
            <p:ph type="title"/>
          </p:nvPr>
        </p:nvSpPr>
        <p:spPr>
          <a:xfrm>
            <a:off x="838200" y="407994"/>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53922D1F-C51F-46BC-A51D-241962679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p:txBody>
      </p:sp>
      <p:sp>
        <p:nvSpPr>
          <p:cNvPr id="4" name="日期占位符 3">
            <a:extLst>
              <a:ext uri="{FF2B5EF4-FFF2-40B4-BE49-F238E27FC236}">
                <a16:creationId xmlns="" xmlns:a16="http://schemas.microsoft.com/office/drawing/2014/main" id="{39A3EA0E-9E02-4412-8BF7-6BCB3809C1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1602AB68-BF75-4AEB-AD7D-FDE8766CA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C23E6D7-97E4-4458-A182-DCEE99D05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541016040"/>
      </p:ext>
    </p:extLst>
  </p:cSld>
  <p:clrMap bg1="lt1" tx1="dk1" bg2="lt2" tx2="dk2" accent1="accent1" accent2="accent2" accent3="accent3" accent4="accent4" accent5="accent5" accent6="accent6" hlink="hlink" folHlink="folHlink"/>
  <p:sldLayoutIdLst>
    <p:sldLayoutId id="2147483658" r:id="rId1"/>
    <p:sldLayoutId id="2147483656" r:id="rId2"/>
    <p:sldLayoutId id="2147483672" r:id="rId3"/>
    <p:sldLayoutId id="2147483659" r:id="rId4"/>
    <p:sldLayoutId id="2147483673" r:id="rId5"/>
    <p:sldLayoutId id="2147483654" r:id="rId6"/>
    <p:sldLayoutId id="2147483655" r:id="rId7"/>
  </p:sldLayoutIdLst>
  <p:txStyles>
    <p:title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53865" y="0"/>
            <a:ext cx="12299729" cy="68580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a:t>计算机网络技术基础</a:t>
            </a:r>
          </a:p>
        </p:txBody>
      </p:sp>
    </p:spTree>
    <p:extLst>
      <p:ext uri="{BB962C8B-B14F-4D97-AF65-F5344CB8AC3E}">
        <p14:creationId xmlns:p14="http://schemas.microsoft.com/office/powerpoint/2010/main" val="621065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DD38836-DB63-4471-A11B-AD9DC8D0637D}"/>
              </a:ext>
            </a:extLst>
          </p:cNvPr>
          <p:cNvSpPr>
            <a:spLocks noGrp="1"/>
          </p:cNvSpPr>
          <p:nvPr>
            <p:ph type="title"/>
          </p:nvPr>
        </p:nvSpPr>
        <p:spPr/>
        <p:txBody>
          <a:bodyPr>
            <a:normAutofit/>
          </a:bodyPr>
          <a:lstStyle/>
          <a:p>
            <a:r>
              <a:rPr lang="en-US" altLang="zh-CN" dirty="0"/>
              <a:t>5.1.6</a:t>
            </a:r>
            <a:r>
              <a:rPr lang="zh-CN" altLang="zh-CN" dirty="0"/>
              <a:t>　子网划分</a:t>
            </a:r>
            <a:endParaRPr lang="zh-CN" altLang="en-US" dirty="0"/>
          </a:p>
        </p:txBody>
      </p:sp>
      <p:sp>
        <p:nvSpPr>
          <p:cNvPr id="3" name="内容占位符 2">
            <a:extLst>
              <a:ext uri="{FF2B5EF4-FFF2-40B4-BE49-F238E27FC236}">
                <a16:creationId xmlns="" xmlns:a16="http://schemas.microsoft.com/office/drawing/2014/main" id="{9551098A-5641-497C-BF61-50143610B79E}"/>
              </a:ext>
            </a:extLst>
          </p:cNvPr>
          <p:cNvSpPr>
            <a:spLocks noGrp="1"/>
          </p:cNvSpPr>
          <p:nvPr>
            <p:ph idx="1"/>
          </p:nvPr>
        </p:nvSpPr>
        <p:spPr/>
        <p:txBody>
          <a:bodyPr>
            <a:normAutofit fontScale="85000" lnSpcReduction="10000"/>
          </a:bodyPr>
          <a:lstStyle/>
          <a:p>
            <a:r>
              <a:rPr lang="en-US" altLang="zh-CN" b="0" dirty="0"/>
              <a:t>       </a:t>
            </a:r>
            <a:r>
              <a:rPr lang="zh-CN" altLang="zh-CN" b="0" dirty="0"/>
              <a:t>为了解决</a:t>
            </a:r>
            <a:r>
              <a:rPr lang="en-US" altLang="zh-CN" b="0" dirty="0"/>
              <a:t>IP</a:t>
            </a:r>
            <a:r>
              <a:rPr lang="zh-CN" altLang="zh-CN" b="0" dirty="0"/>
              <a:t>地址资源短缺的问题，同时也为了提高</a:t>
            </a:r>
            <a:r>
              <a:rPr lang="en-US" altLang="zh-CN" b="0" dirty="0"/>
              <a:t>IP</a:t>
            </a:r>
            <a:r>
              <a:rPr lang="zh-CN" altLang="zh-CN" b="0" dirty="0"/>
              <a:t>地址资源的利用率，引入了子网划分技术。</a:t>
            </a:r>
          </a:p>
          <a:p>
            <a:r>
              <a:rPr lang="en-US" altLang="zh-CN" sz="2800" dirty="0"/>
              <a:t> 1.</a:t>
            </a:r>
            <a:r>
              <a:rPr lang="zh-CN" altLang="zh-CN" sz="2800" dirty="0"/>
              <a:t>子网编址模式下的地址结构</a:t>
            </a:r>
          </a:p>
          <a:p>
            <a:r>
              <a:rPr lang="en-US" altLang="zh-CN" b="0" dirty="0"/>
              <a:t>       </a:t>
            </a:r>
            <a:r>
              <a:rPr lang="zh-CN" altLang="zh-CN" b="0" dirty="0"/>
              <a:t>子网划分是指由网络管理员将一个给定的网络分为若干个更小的部分，这些更小的部分被称为子网。当网络中的主机总数未超出所给定的某类网络可容纳的最大主机数，但内部又要划分成若干个分段进行管理时，就可以采用子网划分的方法。为了创建子网，网络管理员需要从原有</a:t>
            </a:r>
            <a:r>
              <a:rPr lang="en-US" altLang="zh-CN" b="0" dirty="0"/>
              <a:t>IP</a:t>
            </a:r>
            <a:r>
              <a:rPr lang="zh-CN" altLang="zh-CN" b="0" dirty="0"/>
              <a:t>地址的主机位中借出连续的若干位作为子网络</a:t>
            </a:r>
            <a:r>
              <a:rPr lang="en-US" altLang="zh-CN" b="0" dirty="0"/>
              <a:t>ID</a:t>
            </a:r>
            <a:r>
              <a:rPr lang="zh-CN" altLang="zh-CN" b="0" dirty="0"/>
              <a:t>。</a:t>
            </a:r>
          </a:p>
          <a:p>
            <a:r>
              <a:rPr lang="en-US" altLang="zh-CN" sz="2800" dirty="0"/>
              <a:t>2.</a:t>
            </a:r>
            <a:r>
              <a:rPr lang="zh-CN" altLang="zh-CN" sz="2800" dirty="0"/>
              <a:t>子网掩码</a:t>
            </a:r>
          </a:p>
          <a:p>
            <a:r>
              <a:rPr lang="en-US" altLang="zh-CN" b="0" dirty="0"/>
              <a:t>       </a:t>
            </a:r>
            <a:r>
              <a:rPr lang="zh-CN" altLang="zh-CN" b="0" dirty="0"/>
              <a:t>引入子网划分技术后，带来的一个重要问题就是主机或路由设备如何区分一个给定的</a:t>
            </a:r>
            <a:r>
              <a:rPr lang="en-US" altLang="zh-CN" b="0" dirty="0"/>
              <a:t>IP</a:t>
            </a:r>
            <a:r>
              <a:rPr lang="zh-CN" altLang="zh-CN" b="0" dirty="0"/>
              <a:t>地址是否已被划分了子网，从而能正确地从中分离出有效的网络标志（包括子网络号的信息）。通常</a:t>
            </a:r>
            <a:r>
              <a:rPr lang="en-US" altLang="zh-CN" b="0" dirty="0"/>
              <a:t>,</a:t>
            </a:r>
            <a:r>
              <a:rPr lang="zh-CN" altLang="zh-CN" b="0" dirty="0"/>
              <a:t>将未引进子网划分前的</a:t>
            </a:r>
            <a:r>
              <a:rPr lang="en-US" altLang="zh-CN" b="0" dirty="0"/>
              <a:t>A</a:t>
            </a:r>
            <a:r>
              <a:rPr lang="zh-CN" altLang="zh-CN" b="0" dirty="0"/>
              <a:t>、</a:t>
            </a:r>
            <a:r>
              <a:rPr lang="en-US" altLang="zh-CN" b="0" dirty="0"/>
              <a:t>B</a:t>
            </a:r>
            <a:r>
              <a:rPr lang="zh-CN" altLang="zh-CN" b="0" dirty="0"/>
              <a:t>、</a:t>
            </a:r>
            <a:r>
              <a:rPr lang="en-US" altLang="zh-CN" b="0" dirty="0"/>
              <a:t>C</a:t>
            </a:r>
            <a:r>
              <a:rPr lang="zh-CN" altLang="zh-CN" b="0" dirty="0"/>
              <a:t>类地址称为有类别的</a:t>
            </a:r>
            <a:r>
              <a:rPr lang="en-US" altLang="zh-CN" b="0" dirty="0"/>
              <a:t>IP</a:t>
            </a:r>
            <a:r>
              <a:rPr lang="zh-CN" altLang="zh-CN" b="0" dirty="0"/>
              <a:t>地址</a:t>
            </a:r>
            <a:r>
              <a:rPr lang="en-US" altLang="zh-CN" b="0" dirty="0"/>
              <a:t>;</a:t>
            </a:r>
            <a:r>
              <a:rPr lang="zh-CN" altLang="zh-CN" b="0" dirty="0"/>
              <a:t>对于有类别的</a:t>
            </a:r>
            <a:r>
              <a:rPr lang="en-US" altLang="zh-CN" b="0" dirty="0"/>
              <a:t>IP</a:t>
            </a:r>
            <a:r>
              <a:rPr lang="zh-CN" altLang="zh-CN" b="0" dirty="0"/>
              <a:t>地址，显然可以通过</a:t>
            </a:r>
            <a:r>
              <a:rPr lang="en-US" altLang="zh-CN" b="0" dirty="0"/>
              <a:t>IP</a:t>
            </a:r>
            <a:r>
              <a:rPr lang="zh-CN" altLang="zh-CN" b="0" dirty="0"/>
              <a:t>地址中的标志位直接判定其所属的网络类别并进一步确定其网络标志。</a:t>
            </a:r>
          </a:p>
          <a:p>
            <a:endParaRPr lang="zh-CN" altLang="en-US" dirty="0"/>
          </a:p>
        </p:txBody>
      </p:sp>
    </p:spTree>
    <p:extLst>
      <p:ext uri="{BB962C8B-B14F-4D97-AF65-F5344CB8AC3E}">
        <p14:creationId xmlns:p14="http://schemas.microsoft.com/office/powerpoint/2010/main" val="4004062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54625A31-31AB-4B8E-A314-ABA301421626}"/>
              </a:ext>
            </a:extLst>
          </p:cNvPr>
          <p:cNvSpPr>
            <a:spLocks noGrp="1"/>
          </p:cNvSpPr>
          <p:nvPr>
            <p:ph idx="1"/>
          </p:nvPr>
        </p:nvSpPr>
        <p:spPr/>
        <p:txBody>
          <a:bodyPr/>
          <a:lstStyle/>
          <a:p>
            <a:r>
              <a:rPr lang="en-US" altLang="zh-CN" sz="2400" b="1" dirty="0"/>
              <a:t>3.</a:t>
            </a:r>
            <a:r>
              <a:rPr lang="zh-CN" altLang="zh-CN" sz="2400" b="1" dirty="0"/>
              <a:t>子网划分的方法</a:t>
            </a:r>
          </a:p>
          <a:p>
            <a:r>
              <a:rPr lang="en-US" altLang="zh-CN" dirty="0"/>
              <a:t>        </a:t>
            </a:r>
            <a:r>
              <a:rPr lang="zh-CN" altLang="zh-CN" dirty="0"/>
              <a:t>在子网划分时，首先要明确划分后所要得到的子网数量和每个子网中所要拥有的主机数</a:t>
            </a:r>
            <a:r>
              <a:rPr lang="en-US" altLang="zh-CN" dirty="0"/>
              <a:t>,</a:t>
            </a:r>
            <a:r>
              <a:rPr lang="zh-CN" altLang="zh-CN" dirty="0"/>
              <a:t>然后才能确定需要从原主机位借出的子网络标志位数。原则上，根据全“</a:t>
            </a:r>
            <a:r>
              <a:rPr lang="en-US" altLang="zh-CN" dirty="0"/>
              <a:t>0</a:t>
            </a:r>
            <a:r>
              <a:rPr lang="zh-CN" altLang="zh-CN" dirty="0"/>
              <a:t>”和全“</a:t>
            </a:r>
            <a:r>
              <a:rPr lang="en-US" altLang="zh-CN" dirty="0"/>
              <a:t>1</a:t>
            </a:r>
            <a:r>
              <a:rPr lang="zh-CN" altLang="zh-CN" dirty="0"/>
              <a:t>”</a:t>
            </a:r>
            <a:r>
              <a:rPr lang="en-US" altLang="zh-CN" dirty="0"/>
              <a:t>IP</a:t>
            </a:r>
            <a:r>
              <a:rPr lang="zh-CN" altLang="zh-CN" dirty="0"/>
              <a:t>地址保留的规定，子网划分时至少要从主机位的高位中选择两位作为子网络位，而只要能保证保留两位作为主机位。</a:t>
            </a:r>
            <a:r>
              <a:rPr lang="en-US" altLang="zh-CN" dirty="0"/>
              <a:t>A</a:t>
            </a:r>
            <a:r>
              <a:rPr lang="zh-CN" altLang="zh-CN" dirty="0"/>
              <a:t>、</a:t>
            </a:r>
            <a:r>
              <a:rPr lang="en-US" altLang="zh-CN" dirty="0"/>
              <a:t>B</a:t>
            </a:r>
            <a:r>
              <a:rPr lang="zh-CN" altLang="zh-CN" dirty="0"/>
              <a:t>、</a:t>
            </a:r>
            <a:r>
              <a:rPr lang="en-US" altLang="zh-CN" dirty="0"/>
              <a:t>C</a:t>
            </a:r>
            <a:r>
              <a:rPr lang="zh-CN" altLang="zh-CN" dirty="0"/>
              <a:t>类网络最多可借出的子网络位是不同的。</a:t>
            </a:r>
          </a:p>
          <a:p>
            <a:endParaRPr lang="zh-CN" altLang="en-US" dirty="0"/>
          </a:p>
        </p:txBody>
      </p:sp>
    </p:spTree>
    <p:extLst>
      <p:ext uri="{BB962C8B-B14F-4D97-AF65-F5344CB8AC3E}">
        <p14:creationId xmlns:p14="http://schemas.microsoft.com/office/powerpoint/2010/main" val="2545177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C4736B6-FC26-4046-B4CE-FB32CA0A5528}"/>
              </a:ext>
            </a:extLst>
          </p:cNvPr>
          <p:cNvSpPr>
            <a:spLocks noGrp="1"/>
          </p:cNvSpPr>
          <p:nvPr>
            <p:ph type="title"/>
          </p:nvPr>
        </p:nvSpPr>
        <p:spPr/>
        <p:txBody>
          <a:bodyPr>
            <a:normAutofit/>
          </a:bodyPr>
          <a:lstStyle/>
          <a:p>
            <a:r>
              <a:rPr lang="en-US" altLang="zh-CN" dirty="0"/>
              <a:t>5.2</a:t>
            </a:r>
            <a:r>
              <a:rPr lang="zh-CN" altLang="zh-CN" dirty="0"/>
              <a:t>　交换机的基本配置</a:t>
            </a:r>
            <a:endParaRPr lang="zh-CN" altLang="en-US" dirty="0"/>
          </a:p>
        </p:txBody>
      </p:sp>
      <p:sp>
        <p:nvSpPr>
          <p:cNvPr id="3" name="内容占位符 2">
            <a:extLst>
              <a:ext uri="{FF2B5EF4-FFF2-40B4-BE49-F238E27FC236}">
                <a16:creationId xmlns="" xmlns:a16="http://schemas.microsoft.com/office/drawing/2014/main" id="{4D3A97EF-1077-43DA-B36F-BF98A0771E62}"/>
              </a:ext>
            </a:extLst>
          </p:cNvPr>
          <p:cNvSpPr>
            <a:spLocks noGrp="1"/>
          </p:cNvSpPr>
          <p:nvPr>
            <p:ph idx="1"/>
          </p:nvPr>
        </p:nvSpPr>
        <p:spPr/>
        <p:txBody>
          <a:bodyPr>
            <a:normAutofit/>
          </a:bodyPr>
          <a:lstStyle/>
          <a:p>
            <a:r>
              <a:rPr lang="en-US" altLang="zh-CN" dirty="0"/>
              <a:t>5.2.1</a:t>
            </a:r>
            <a:r>
              <a:rPr lang="zh-CN" altLang="zh-CN" dirty="0"/>
              <a:t>　局域网交换机</a:t>
            </a:r>
            <a:r>
              <a:rPr lang="en-US" altLang="zh-CN" dirty="0"/>
              <a:t>IOS</a:t>
            </a:r>
            <a:r>
              <a:rPr lang="zh-CN" altLang="zh-CN" dirty="0"/>
              <a:t>简介</a:t>
            </a:r>
          </a:p>
          <a:p>
            <a:r>
              <a:rPr lang="en-US" altLang="zh-CN" sz="2000" dirty="0"/>
              <a:t>Cisco IOS</a:t>
            </a:r>
            <a:r>
              <a:rPr lang="zh-CN" altLang="zh-CN" sz="2000" dirty="0"/>
              <a:t>操作系统具有以下特点。</a:t>
            </a:r>
          </a:p>
          <a:p>
            <a:r>
              <a:rPr lang="en-US" altLang="zh-CN" sz="2000" dirty="0"/>
              <a:t>        (1)</a:t>
            </a:r>
            <a:r>
              <a:rPr lang="zh-CN" altLang="zh-CN" sz="2000" dirty="0"/>
              <a:t>支持通过命令行</a:t>
            </a:r>
            <a:r>
              <a:rPr lang="en-US" altLang="zh-CN" sz="2000" dirty="0"/>
              <a:t>(CLI)</a:t>
            </a:r>
            <a:r>
              <a:rPr lang="zh-CN" altLang="zh-CN" sz="2000" dirty="0"/>
              <a:t>或</a:t>
            </a:r>
            <a:r>
              <a:rPr lang="en-US" altLang="zh-CN" sz="2000" dirty="0"/>
              <a:t>Web</a:t>
            </a:r>
            <a:r>
              <a:rPr lang="zh-CN" altLang="zh-CN" sz="2000" dirty="0"/>
              <a:t>界面，来对交换机进行配置。</a:t>
            </a:r>
          </a:p>
          <a:p>
            <a:r>
              <a:rPr lang="en-US" altLang="zh-CN" sz="2000" dirty="0"/>
              <a:t>        (2)</a:t>
            </a:r>
            <a:r>
              <a:rPr lang="zh-CN" altLang="zh-CN" sz="2000" dirty="0"/>
              <a:t>支持通过交换机的控制端口或</a:t>
            </a:r>
            <a:r>
              <a:rPr lang="en-US" altLang="zh-CN" sz="2000" dirty="0"/>
              <a:t>Telnet</a:t>
            </a:r>
            <a:r>
              <a:rPr lang="zh-CN" altLang="zh-CN" sz="2000" dirty="0"/>
              <a:t>会话来登录连接访问交换机。</a:t>
            </a:r>
          </a:p>
          <a:p>
            <a:r>
              <a:rPr lang="en-US" altLang="zh-CN" sz="2000" dirty="0"/>
              <a:t>        (3)</a:t>
            </a:r>
            <a:r>
              <a:rPr lang="zh-CN" altLang="zh-CN" sz="2000" dirty="0"/>
              <a:t>提供用户模式和特权模式两种命令执行级别，并提供全局配置、接口配置、子接口配置和</a:t>
            </a:r>
            <a:r>
              <a:rPr lang="en-US" altLang="zh-CN" sz="2000" dirty="0"/>
              <a:t>VLAN</a:t>
            </a:r>
            <a:r>
              <a:rPr lang="zh-CN" altLang="zh-CN" sz="2000" dirty="0"/>
              <a:t>数据库配置等多种级别的配置模式，以允许用户对交换机的资源进行配置。</a:t>
            </a:r>
          </a:p>
          <a:p>
            <a:endParaRPr lang="zh-CN" altLang="en-US" dirty="0"/>
          </a:p>
        </p:txBody>
      </p:sp>
    </p:spTree>
    <p:extLst>
      <p:ext uri="{BB962C8B-B14F-4D97-AF65-F5344CB8AC3E}">
        <p14:creationId xmlns:p14="http://schemas.microsoft.com/office/powerpoint/2010/main" val="2825655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A00E263-0ABD-4738-B625-D80782F7CF9E}"/>
              </a:ext>
            </a:extLst>
          </p:cNvPr>
          <p:cNvSpPr>
            <a:spLocks noGrp="1"/>
          </p:cNvSpPr>
          <p:nvPr>
            <p:ph type="title"/>
          </p:nvPr>
        </p:nvSpPr>
        <p:spPr/>
        <p:txBody>
          <a:bodyPr>
            <a:normAutofit/>
          </a:bodyPr>
          <a:lstStyle/>
          <a:p>
            <a:r>
              <a:rPr lang="en-US" altLang="zh-CN" dirty="0"/>
              <a:t>5.2.2</a:t>
            </a:r>
            <a:r>
              <a:rPr lang="zh-CN" altLang="zh-CN" dirty="0"/>
              <a:t>　交换机的配置模式</a:t>
            </a:r>
            <a:endParaRPr lang="zh-CN" altLang="en-US" dirty="0"/>
          </a:p>
        </p:txBody>
      </p:sp>
      <p:sp>
        <p:nvSpPr>
          <p:cNvPr id="3" name="内容占位符 2">
            <a:extLst>
              <a:ext uri="{FF2B5EF4-FFF2-40B4-BE49-F238E27FC236}">
                <a16:creationId xmlns="" xmlns:a16="http://schemas.microsoft.com/office/drawing/2014/main" id="{62694BD6-1BBE-4835-8F47-E448F1A84551}"/>
              </a:ext>
            </a:extLst>
          </p:cNvPr>
          <p:cNvSpPr>
            <a:spLocks noGrp="1"/>
          </p:cNvSpPr>
          <p:nvPr>
            <p:ph idx="1"/>
          </p:nvPr>
        </p:nvSpPr>
        <p:spPr/>
        <p:txBody>
          <a:bodyPr/>
          <a:lstStyle/>
          <a:p>
            <a:r>
              <a:rPr lang="zh-CN" altLang="zh-CN" sz="2000" b="0" dirty="0"/>
              <a:t>一般来说，</a:t>
            </a:r>
            <a:r>
              <a:rPr lang="en-US" altLang="zh-CN" sz="2000" b="0" dirty="0"/>
              <a:t>Cisco</a:t>
            </a:r>
            <a:r>
              <a:rPr lang="zh-CN" altLang="zh-CN" sz="2000" b="0" dirty="0"/>
              <a:t>交换机可以通过以下</a:t>
            </a:r>
            <a:r>
              <a:rPr lang="en-US" altLang="zh-CN" sz="2000" b="0" dirty="0"/>
              <a:t>4</a:t>
            </a:r>
            <a:r>
              <a:rPr lang="zh-CN" altLang="zh-CN" sz="2000" b="0" dirty="0"/>
              <a:t>种方式来进行配置。</a:t>
            </a:r>
          </a:p>
          <a:p>
            <a:r>
              <a:rPr lang="en-US" altLang="zh-CN" sz="2000" b="0" dirty="0"/>
              <a:t>       1.</a:t>
            </a:r>
            <a:r>
              <a:rPr lang="zh-CN" altLang="zh-CN" sz="2000" b="0" dirty="0"/>
              <a:t>通过</a:t>
            </a:r>
            <a:r>
              <a:rPr lang="en-US" altLang="zh-CN" sz="2000" b="0" dirty="0"/>
              <a:t>Console</a:t>
            </a:r>
            <a:r>
              <a:rPr lang="zh-CN" altLang="zh-CN" sz="2000" b="0" dirty="0"/>
              <a:t>口访问交换机</a:t>
            </a:r>
          </a:p>
          <a:p>
            <a:r>
              <a:rPr lang="en-US" altLang="zh-CN" sz="2000" b="0" dirty="0"/>
              <a:t>       2.</a:t>
            </a:r>
            <a:r>
              <a:rPr lang="zh-CN" altLang="zh-CN" sz="2000" b="0" dirty="0"/>
              <a:t>通过</a:t>
            </a:r>
            <a:r>
              <a:rPr lang="en-US" altLang="zh-CN" sz="2000" b="0" dirty="0"/>
              <a:t>Telnet</a:t>
            </a:r>
            <a:r>
              <a:rPr lang="zh-CN" altLang="zh-CN" sz="2000" b="0" dirty="0"/>
              <a:t>访问交换机</a:t>
            </a:r>
          </a:p>
          <a:p>
            <a:r>
              <a:rPr lang="en-US" altLang="zh-CN" sz="2000" b="0" dirty="0"/>
              <a:t>       3.</a:t>
            </a:r>
            <a:r>
              <a:rPr lang="zh-CN" altLang="zh-CN" sz="2000" b="0" dirty="0"/>
              <a:t>通过</a:t>
            </a:r>
            <a:r>
              <a:rPr lang="en-US" altLang="zh-CN" sz="2000" b="0" dirty="0"/>
              <a:t>Web</a:t>
            </a:r>
            <a:r>
              <a:rPr lang="zh-CN" altLang="zh-CN" sz="2000" b="0" dirty="0"/>
              <a:t>对交换机迸行远程管理</a:t>
            </a:r>
          </a:p>
          <a:p>
            <a:r>
              <a:rPr lang="en-US" altLang="zh-CN" sz="2000" b="0" dirty="0"/>
              <a:t>       4.</a:t>
            </a:r>
            <a:r>
              <a:rPr lang="zh-CN" altLang="zh-CN" sz="2000" b="0" dirty="0"/>
              <a:t>通过</a:t>
            </a:r>
            <a:r>
              <a:rPr lang="en-US" altLang="zh-CN" sz="2000" b="0" dirty="0"/>
              <a:t>Ethernet</a:t>
            </a:r>
            <a:r>
              <a:rPr lang="zh-CN" altLang="zh-CN" sz="2000" b="0" dirty="0"/>
              <a:t>上的</a:t>
            </a:r>
            <a:r>
              <a:rPr lang="en-US" altLang="zh-CN" sz="2000" b="0" dirty="0"/>
              <a:t>SNMP</a:t>
            </a:r>
            <a:r>
              <a:rPr lang="zh-CN" altLang="zh-CN" sz="2000" b="0" dirty="0"/>
              <a:t>网管工作站进行管理</a:t>
            </a:r>
          </a:p>
          <a:p>
            <a:endParaRPr lang="zh-CN" altLang="en-US" dirty="0"/>
          </a:p>
        </p:txBody>
      </p:sp>
    </p:spTree>
    <p:extLst>
      <p:ext uri="{BB962C8B-B14F-4D97-AF65-F5344CB8AC3E}">
        <p14:creationId xmlns:p14="http://schemas.microsoft.com/office/powerpoint/2010/main" val="3412986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1F4777A-D93E-4CF6-ABA9-96FB19AA0927}"/>
              </a:ext>
            </a:extLst>
          </p:cNvPr>
          <p:cNvSpPr>
            <a:spLocks noGrp="1"/>
          </p:cNvSpPr>
          <p:nvPr>
            <p:ph type="title"/>
          </p:nvPr>
        </p:nvSpPr>
        <p:spPr/>
        <p:txBody>
          <a:bodyPr>
            <a:normAutofit/>
          </a:bodyPr>
          <a:lstStyle/>
          <a:p>
            <a:r>
              <a:rPr lang="en-US" altLang="zh-CN" dirty="0"/>
              <a:t>5.2.3</a:t>
            </a:r>
            <a:r>
              <a:rPr lang="zh-CN" altLang="zh-CN" dirty="0"/>
              <a:t>　</a:t>
            </a:r>
            <a:r>
              <a:rPr lang="en-US" altLang="zh-CN" dirty="0"/>
              <a:t>Cisco IOS CLI </a:t>
            </a:r>
            <a:r>
              <a:rPr lang="zh-CN" altLang="zh-CN" dirty="0"/>
              <a:t>操作</a:t>
            </a:r>
            <a:endParaRPr lang="zh-CN" altLang="en-US" dirty="0"/>
          </a:p>
        </p:txBody>
      </p:sp>
      <p:sp>
        <p:nvSpPr>
          <p:cNvPr id="3" name="内容占位符 2">
            <a:extLst>
              <a:ext uri="{FF2B5EF4-FFF2-40B4-BE49-F238E27FC236}">
                <a16:creationId xmlns="" xmlns:a16="http://schemas.microsoft.com/office/drawing/2014/main" id="{CCFA9DCD-5B17-4203-8030-42D2BC43572C}"/>
              </a:ext>
            </a:extLst>
          </p:cNvPr>
          <p:cNvSpPr>
            <a:spLocks noGrp="1"/>
          </p:cNvSpPr>
          <p:nvPr>
            <p:ph idx="1"/>
          </p:nvPr>
        </p:nvSpPr>
        <p:spPr/>
        <p:txBody>
          <a:bodyPr>
            <a:normAutofit fontScale="92500"/>
          </a:bodyPr>
          <a:lstStyle/>
          <a:p>
            <a:r>
              <a:rPr lang="en-US" altLang="zh-CN" sz="2200" b="0" dirty="0"/>
              <a:t>        </a:t>
            </a:r>
            <a:r>
              <a:rPr lang="zh-CN" altLang="zh-CN" sz="2200" b="0" dirty="0"/>
              <a:t>交换机的用户接口被称为命令行接口（</a:t>
            </a:r>
            <a:r>
              <a:rPr lang="en-US" altLang="zh-CN" sz="2200" b="0" dirty="0"/>
              <a:t>CLI)</a:t>
            </a:r>
            <a:r>
              <a:rPr lang="zh-CN" altLang="zh-CN" sz="2200" b="0" dirty="0"/>
              <a:t>、</a:t>
            </a:r>
            <a:r>
              <a:rPr lang="en-US" altLang="zh-CN" sz="2200" b="0" dirty="0"/>
              <a:t>CLI</a:t>
            </a:r>
            <a:r>
              <a:rPr lang="zh-CN" altLang="zh-CN" sz="2200" b="0" dirty="0"/>
              <a:t>不是图形化的，是基于文本格式的，</a:t>
            </a:r>
            <a:r>
              <a:rPr lang="en-US" altLang="zh-CN" sz="2200" b="0" dirty="0"/>
              <a:t>CLI</a:t>
            </a:r>
            <a:r>
              <a:rPr lang="zh-CN" altLang="zh-CN" sz="2200" b="0" dirty="0"/>
              <a:t>让用户通过键盘输入命令，交换机在用户的屏幕上返回系列文本信息。</a:t>
            </a:r>
          </a:p>
          <a:p>
            <a:r>
              <a:rPr lang="en-US" altLang="zh-CN" sz="2200" b="0" dirty="0"/>
              <a:t>       </a:t>
            </a:r>
            <a:r>
              <a:rPr lang="zh-CN" altLang="zh-CN" sz="2200" b="0" dirty="0"/>
              <a:t>交换机没有显示器和键盘，所以</a:t>
            </a:r>
            <a:r>
              <a:rPr lang="en-US" altLang="zh-CN" sz="2200" b="0" dirty="0"/>
              <a:t>IOS CLI</a:t>
            </a:r>
            <a:r>
              <a:rPr lang="zh-CN" altLang="zh-CN" sz="2200" b="0" dirty="0"/>
              <a:t>需要借助计算机的显示器和键盘，在计算机上安装终端仿真器</a:t>
            </a:r>
            <a:r>
              <a:rPr lang="en-US" altLang="zh-CN" sz="2200" b="0" dirty="0"/>
              <a:t>(</a:t>
            </a:r>
            <a:r>
              <a:rPr lang="zh-CN" altLang="zh-CN" sz="2200" b="0" dirty="0"/>
              <a:t>如超级终端</a:t>
            </a:r>
            <a:r>
              <a:rPr lang="en-US" altLang="zh-CN" sz="2200" b="0" dirty="0"/>
              <a:t>)</a:t>
            </a:r>
            <a:r>
              <a:rPr lang="zh-CN" altLang="zh-CN" sz="2200" b="0" dirty="0"/>
              <a:t>并且将计算机和交换机物理连接以保证通信。</a:t>
            </a:r>
          </a:p>
          <a:p>
            <a:r>
              <a:rPr lang="en-US" altLang="zh-CN" sz="2600" dirty="0"/>
              <a:t> 1.</a:t>
            </a:r>
            <a:r>
              <a:rPr lang="zh-CN" altLang="zh-CN" sz="2600" dirty="0"/>
              <a:t>交换机的工作模式</a:t>
            </a:r>
          </a:p>
          <a:p>
            <a:r>
              <a:rPr lang="en-US" altLang="zh-CN" sz="2200" b="0" dirty="0"/>
              <a:t>       </a:t>
            </a:r>
            <a:r>
              <a:rPr lang="zh-CN" altLang="zh-CN" sz="2200" b="0" dirty="0"/>
              <a:t>在</a:t>
            </a:r>
            <a:r>
              <a:rPr lang="en-US" altLang="zh-CN" sz="2200" b="0" dirty="0"/>
              <a:t>Cisco</a:t>
            </a:r>
            <a:r>
              <a:rPr lang="zh-CN" altLang="zh-CN" sz="2200" b="0" dirty="0"/>
              <a:t>交换机中，命令解释器称为</a:t>
            </a:r>
            <a:r>
              <a:rPr lang="en-US" altLang="zh-CN" sz="2200" b="0" dirty="0"/>
              <a:t>EXEC</a:t>
            </a:r>
            <a:r>
              <a:rPr lang="zh-CN" altLang="zh-CN" sz="2200" b="0" dirty="0"/>
              <a:t>，</a:t>
            </a:r>
            <a:r>
              <a:rPr lang="en-US" altLang="zh-CN" sz="2200" b="0" dirty="0"/>
              <a:t>EXEC</a:t>
            </a:r>
            <a:r>
              <a:rPr lang="zh-CN" altLang="zh-CN" sz="2200" b="0" dirty="0"/>
              <a:t>解释用户输入的命令并执行相应的操作，在执行</a:t>
            </a:r>
            <a:r>
              <a:rPr lang="en-US" altLang="zh-CN" sz="2200" b="0" dirty="0"/>
              <a:t>EXEC</a:t>
            </a:r>
            <a:r>
              <a:rPr lang="zh-CN" altLang="zh-CN" sz="2200" b="0" dirty="0"/>
              <a:t>命令前必须先登录到交换机。基于安全原因，</a:t>
            </a:r>
            <a:r>
              <a:rPr lang="en-US" altLang="zh-CN" sz="2200" b="0" dirty="0"/>
              <a:t>EXEC</a:t>
            </a:r>
            <a:r>
              <a:rPr lang="zh-CN" altLang="zh-CN" sz="2200" b="0" dirty="0"/>
              <a:t>设置了两层保护模式，第一层为普通用户模式，第二层为特权模式［也习惯性称为使能（</a:t>
            </a:r>
            <a:r>
              <a:rPr lang="en-US" altLang="zh-CN" sz="2200" b="0" dirty="0"/>
              <a:t>Enable)</a:t>
            </a:r>
            <a:r>
              <a:rPr lang="zh-CN" altLang="zh-CN" sz="2200" b="0" dirty="0"/>
              <a:t>模式］。</a:t>
            </a:r>
          </a:p>
          <a:p>
            <a:r>
              <a:rPr lang="en-US" altLang="zh-CN" sz="2600" dirty="0"/>
              <a:t>2.</a:t>
            </a:r>
            <a:r>
              <a:rPr lang="zh-CN" altLang="zh-CN" sz="2600" dirty="0"/>
              <a:t>交换机的配置模式</a:t>
            </a:r>
          </a:p>
          <a:p>
            <a:r>
              <a:rPr lang="en-US" altLang="zh-CN" sz="2200" b="0" dirty="0"/>
              <a:t>       </a:t>
            </a:r>
            <a:r>
              <a:rPr lang="zh-CN" altLang="zh-CN" sz="2200" b="0" dirty="0"/>
              <a:t>只有进入交换机的特权模式下才能对交换机进行配置，才可以进入全局配置模式</a:t>
            </a:r>
            <a:r>
              <a:rPr lang="en-US" altLang="zh-CN" sz="2200" b="0" dirty="0"/>
              <a:t>(global configuration mode)</a:t>
            </a:r>
            <a:r>
              <a:rPr lang="zh-CN" altLang="zh-CN" sz="2200" b="0" dirty="0"/>
              <a:t>和各种特定配置模式（</a:t>
            </a:r>
            <a:r>
              <a:rPr lang="en-US" altLang="zh-CN" sz="2200" b="0" dirty="0"/>
              <a:t>specific configuration mode)</a:t>
            </a:r>
            <a:r>
              <a:rPr lang="zh-CN" altLang="zh-CN" sz="2200" b="0" dirty="0"/>
              <a:t>。</a:t>
            </a:r>
          </a:p>
          <a:p>
            <a:endParaRPr lang="zh-CN" altLang="en-US" dirty="0"/>
          </a:p>
        </p:txBody>
      </p:sp>
    </p:spTree>
    <p:extLst>
      <p:ext uri="{BB962C8B-B14F-4D97-AF65-F5344CB8AC3E}">
        <p14:creationId xmlns:p14="http://schemas.microsoft.com/office/powerpoint/2010/main" val="978268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205A74-24A4-41AF-A32A-47D6EE6B6AD7}"/>
              </a:ext>
            </a:extLst>
          </p:cNvPr>
          <p:cNvSpPr>
            <a:spLocks noGrp="1"/>
          </p:cNvSpPr>
          <p:nvPr>
            <p:ph type="title"/>
          </p:nvPr>
        </p:nvSpPr>
        <p:spPr/>
        <p:txBody>
          <a:bodyPr>
            <a:normAutofit/>
          </a:bodyPr>
          <a:lstStyle/>
          <a:p>
            <a:r>
              <a:rPr lang="en-US" altLang="zh-CN" dirty="0"/>
              <a:t>5.2.4</a:t>
            </a:r>
            <a:r>
              <a:rPr lang="zh-CN" altLang="zh-CN" dirty="0"/>
              <a:t>　路由器的口令基础</a:t>
            </a:r>
            <a:endParaRPr lang="zh-CN" altLang="en-US" dirty="0"/>
          </a:p>
        </p:txBody>
      </p:sp>
      <p:sp>
        <p:nvSpPr>
          <p:cNvPr id="3" name="内容占位符 2">
            <a:extLst>
              <a:ext uri="{FF2B5EF4-FFF2-40B4-BE49-F238E27FC236}">
                <a16:creationId xmlns="" xmlns:a16="http://schemas.microsoft.com/office/drawing/2014/main" id="{69926FD2-93A6-4373-9794-DDCA57BBD9D1}"/>
              </a:ext>
            </a:extLst>
          </p:cNvPr>
          <p:cNvSpPr>
            <a:spLocks noGrp="1"/>
          </p:cNvSpPr>
          <p:nvPr>
            <p:ph idx="1"/>
          </p:nvPr>
        </p:nvSpPr>
        <p:spPr/>
        <p:txBody>
          <a:bodyPr/>
          <a:lstStyle/>
          <a:p>
            <a:r>
              <a:rPr lang="en-US" altLang="zh-CN" sz="2000" b="0" dirty="0"/>
              <a:t>       </a:t>
            </a:r>
            <a:r>
              <a:rPr lang="zh-CN" altLang="zh-CN" sz="2000" b="0" dirty="0"/>
              <a:t>每台路由器都应该设置它所需要的口令。</a:t>
            </a:r>
            <a:r>
              <a:rPr lang="en-US" altLang="zh-CN" sz="2000" b="0" dirty="0"/>
              <a:t>IOS</a:t>
            </a:r>
            <a:r>
              <a:rPr lang="zh-CN" altLang="zh-CN" sz="2000" b="0" dirty="0"/>
              <a:t>可以配置控制台口令（用户从控制台进入用户模式所需的口令）、</a:t>
            </a:r>
            <a:r>
              <a:rPr lang="en-US" altLang="zh-CN" sz="2000" b="0" dirty="0"/>
              <a:t>AUX</a:t>
            </a:r>
            <a:r>
              <a:rPr lang="zh-CN" altLang="zh-CN" sz="2000" b="0" dirty="0"/>
              <a:t>口令（从辅助端口进入用户模式的口令）、</a:t>
            </a:r>
            <a:r>
              <a:rPr lang="en-US" altLang="zh-CN" sz="2000" b="0" dirty="0"/>
              <a:t>Telnet</a:t>
            </a:r>
            <a:r>
              <a:rPr lang="zh-CN" altLang="zh-CN" sz="2000" b="0" dirty="0"/>
              <a:t>或</a:t>
            </a:r>
            <a:r>
              <a:rPr lang="en-US" altLang="zh-CN" sz="2000" b="0" dirty="0"/>
              <a:t>VTY</a:t>
            </a:r>
            <a:r>
              <a:rPr lang="zh-CN" altLang="zh-CN" sz="2000" b="0" dirty="0"/>
              <a:t>口令（用户远程登录的口令）。此外，还有</a:t>
            </a:r>
            <a:r>
              <a:rPr lang="en-US" altLang="zh-CN" sz="2000" b="0" dirty="0"/>
              <a:t>Enable</a:t>
            </a:r>
            <a:r>
              <a:rPr lang="zh-CN" altLang="zh-CN" sz="2000" b="0" dirty="0"/>
              <a:t>口令（从用户模式进入特权模式的口令）。</a:t>
            </a:r>
          </a:p>
          <a:p>
            <a:r>
              <a:rPr lang="en-US" altLang="zh-CN" dirty="0"/>
              <a:t> </a:t>
            </a:r>
            <a:endParaRPr lang="zh-CN" altLang="zh-CN" dirty="0"/>
          </a:p>
          <a:p>
            <a:r>
              <a:rPr lang="en-US" altLang="zh-CN" dirty="0"/>
              <a:t> </a:t>
            </a:r>
            <a:endParaRPr lang="zh-CN" altLang="zh-CN" dirty="0"/>
          </a:p>
          <a:p>
            <a:endParaRPr lang="zh-CN"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6734" y="2982192"/>
            <a:ext cx="3946294" cy="34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2485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6194568-A238-47F1-B223-4C9B7A94372C}"/>
              </a:ext>
            </a:extLst>
          </p:cNvPr>
          <p:cNvSpPr>
            <a:spLocks noGrp="1"/>
          </p:cNvSpPr>
          <p:nvPr>
            <p:ph type="title"/>
          </p:nvPr>
        </p:nvSpPr>
        <p:spPr/>
        <p:txBody>
          <a:bodyPr>
            <a:normAutofit/>
          </a:bodyPr>
          <a:lstStyle/>
          <a:p>
            <a:r>
              <a:rPr lang="en-US" altLang="zh-CN" dirty="0"/>
              <a:t>5.3</a:t>
            </a:r>
            <a:r>
              <a:rPr lang="zh-CN" altLang="zh-CN" dirty="0"/>
              <a:t>　路由器的基本配置</a:t>
            </a:r>
            <a:endParaRPr lang="zh-CN" altLang="en-US" dirty="0"/>
          </a:p>
        </p:txBody>
      </p:sp>
      <p:sp>
        <p:nvSpPr>
          <p:cNvPr id="3" name="内容占位符 2">
            <a:extLst>
              <a:ext uri="{FF2B5EF4-FFF2-40B4-BE49-F238E27FC236}">
                <a16:creationId xmlns="" xmlns:a16="http://schemas.microsoft.com/office/drawing/2014/main" id="{E50FC858-78EA-41A5-A613-0E12C7EF175A}"/>
              </a:ext>
            </a:extLst>
          </p:cNvPr>
          <p:cNvSpPr>
            <a:spLocks noGrp="1"/>
          </p:cNvSpPr>
          <p:nvPr>
            <p:ph idx="1"/>
          </p:nvPr>
        </p:nvSpPr>
        <p:spPr/>
        <p:txBody>
          <a:bodyPr/>
          <a:lstStyle/>
          <a:p>
            <a:r>
              <a:rPr lang="en-US" altLang="zh-CN" dirty="0"/>
              <a:t>5.3.1</a:t>
            </a:r>
            <a:r>
              <a:rPr lang="zh-CN" altLang="zh-CN" dirty="0"/>
              <a:t>　路由器的硬件构成</a:t>
            </a:r>
          </a:p>
          <a:p>
            <a:r>
              <a:rPr lang="en-US" altLang="zh-CN" sz="2000" dirty="0"/>
              <a:t>       </a:t>
            </a:r>
            <a:r>
              <a:rPr lang="zh-CN" altLang="zh-CN" sz="2000" dirty="0"/>
              <a:t>在</a:t>
            </a:r>
            <a:r>
              <a:rPr lang="en-US" altLang="zh-CN" sz="2000" dirty="0"/>
              <a:t>Cisco</a:t>
            </a:r>
            <a:r>
              <a:rPr lang="zh-CN" altLang="zh-CN" sz="2000" dirty="0"/>
              <a:t>路由器上，接口指路由器上的物理连接器，用来接收和发送数据包。这些接口由插座或插孔构成，使电缆很容易地连接。接口在路由器外部，一般都位于路由器的背面，，路由器的外部接口包括以太网接口、串行接口、</a:t>
            </a:r>
            <a:r>
              <a:rPr lang="en-US" altLang="zh-CN" sz="2000" dirty="0"/>
              <a:t>AUX</a:t>
            </a:r>
            <a:r>
              <a:rPr lang="zh-CN" altLang="zh-CN" sz="2000" dirty="0"/>
              <a:t>接口（辅助接口</a:t>
            </a:r>
            <a:r>
              <a:rPr lang="en-US" altLang="zh-CN" sz="2000" dirty="0"/>
              <a:t>)</a:t>
            </a:r>
            <a:r>
              <a:rPr lang="zh-CN" altLang="zh-CN" sz="2000" dirty="0"/>
              <a:t>、</a:t>
            </a:r>
            <a:r>
              <a:rPr lang="en-US" altLang="zh-CN" sz="2000" dirty="0"/>
              <a:t>Console</a:t>
            </a:r>
            <a:r>
              <a:rPr lang="zh-CN" altLang="zh-CN" sz="2000" dirty="0"/>
              <a:t>接口（控制口</a:t>
            </a:r>
            <a:r>
              <a:rPr lang="en-US" altLang="zh-CN" sz="2000" dirty="0"/>
              <a:t>RJ-45)</a:t>
            </a:r>
            <a:r>
              <a:rPr lang="zh-CN" altLang="zh-CN" sz="2000" dirty="0"/>
              <a:t>、</a:t>
            </a:r>
            <a:r>
              <a:rPr lang="en-US" altLang="zh-CN" sz="2000" dirty="0"/>
              <a:t>BRI</a:t>
            </a:r>
            <a:r>
              <a:rPr lang="zh-CN" altLang="zh-CN" sz="2000" dirty="0"/>
              <a:t>接口等。</a:t>
            </a:r>
          </a:p>
          <a:p>
            <a:endParaRPr lang="zh-CN" altLang="en-US" dirty="0"/>
          </a:p>
        </p:txBody>
      </p:sp>
    </p:spTree>
    <p:extLst>
      <p:ext uri="{BB962C8B-B14F-4D97-AF65-F5344CB8AC3E}">
        <p14:creationId xmlns:p14="http://schemas.microsoft.com/office/powerpoint/2010/main" val="2815145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F611835-4374-4792-8E4D-33D3FEBB29F0}"/>
              </a:ext>
            </a:extLst>
          </p:cNvPr>
          <p:cNvSpPr>
            <a:spLocks noGrp="1"/>
          </p:cNvSpPr>
          <p:nvPr>
            <p:ph type="title"/>
          </p:nvPr>
        </p:nvSpPr>
        <p:spPr/>
        <p:txBody>
          <a:bodyPr>
            <a:normAutofit/>
          </a:bodyPr>
          <a:lstStyle/>
          <a:p>
            <a:r>
              <a:rPr lang="en-US" altLang="zh-CN" dirty="0"/>
              <a:t>5.3.2</a:t>
            </a:r>
            <a:r>
              <a:rPr lang="zh-CN" altLang="zh-CN" dirty="0"/>
              <a:t>　路由器的软件</a:t>
            </a:r>
            <a:endParaRPr lang="zh-CN" altLang="en-US" dirty="0"/>
          </a:p>
        </p:txBody>
      </p:sp>
      <p:sp>
        <p:nvSpPr>
          <p:cNvPr id="3" name="内容占位符 2">
            <a:extLst>
              <a:ext uri="{FF2B5EF4-FFF2-40B4-BE49-F238E27FC236}">
                <a16:creationId xmlns="" xmlns:a16="http://schemas.microsoft.com/office/drawing/2014/main" id="{1BB978EF-7C39-4F33-9A63-5C80AD18BF0D}"/>
              </a:ext>
            </a:extLst>
          </p:cNvPr>
          <p:cNvSpPr>
            <a:spLocks noGrp="1"/>
          </p:cNvSpPr>
          <p:nvPr>
            <p:ph idx="1"/>
          </p:nvPr>
        </p:nvSpPr>
        <p:spPr/>
        <p:txBody>
          <a:bodyPr/>
          <a:lstStyle/>
          <a:p>
            <a:r>
              <a:rPr lang="en-US" altLang="zh-CN" sz="2000" b="0" dirty="0"/>
              <a:t>IOS</a:t>
            </a:r>
            <a:r>
              <a:rPr lang="zh-CN" altLang="zh-CN" sz="2000" b="0" dirty="0"/>
              <a:t>提供路由器所有的核心功能，主要包括以下方面。</a:t>
            </a:r>
          </a:p>
          <a:p>
            <a:r>
              <a:rPr lang="en-US" altLang="zh-CN" sz="2000" b="0" dirty="0"/>
              <a:t>        (1)</a:t>
            </a:r>
            <a:r>
              <a:rPr lang="zh-CN" altLang="zh-CN" sz="2000" b="0" dirty="0"/>
              <a:t>控制路由器物理接口发送</a:t>
            </a:r>
            <a:r>
              <a:rPr lang="en-US" altLang="zh-CN" sz="2000" b="0" dirty="0"/>
              <a:t>/</a:t>
            </a:r>
            <a:r>
              <a:rPr lang="zh-CN" altLang="zh-CN" sz="2000" b="0" dirty="0"/>
              <a:t>接收数据包。</a:t>
            </a:r>
          </a:p>
          <a:p>
            <a:r>
              <a:rPr lang="en-US" altLang="zh-CN" sz="2000" b="0" dirty="0"/>
              <a:t>        (2)</a:t>
            </a:r>
            <a:r>
              <a:rPr lang="zh-CN" altLang="zh-CN" sz="2000" b="0" dirty="0"/>
              <a:t>出口转发数据包前在</a:t>
            </a:r>
            <a:r>
              <a:rPr lang="en-US" altLang="zh-CN" sz="2000" b="0" dirty="0"/>
              <a:t>RAM</a:t>
            </a:r>
            <a:r>
              <a:rPr lang="zh-CN" altLang="zh-CN" sz="2000" b="0" dirty="0"/>
              <a:t>中存储该数据包。</a:t>
            </a:r>
          </a:p>
          <a:p>
            <a:r>
              <a:rPr lang="en-US" altLang="zh-CN" sz="2000" b="0" dirty="0"/>
              <a:t>        (3)</a:t>
            </a:r>
            <a:r>
              <a:rPr lang="zh-CN" altLang="zh-CN" sz="2000" b="0" dirty="0"/>
              <a:t>路由（发送</a:t>
            </a:r>
            <a:r>
              <a:rPr lang="en-US" altLang="zh-CN" sz="2000" b="0" dirty="0"/>
              <a:t>)</a:t>
            </a:r>
            <a:r>
              <a:rPr lang="zh-CN" altLang="zh-CN" sz="2000" b="0" dirty="0"/>
              <a:t>数据包。</a:t>
            </a:r>
          </a:p>
          <a:p>
            <a:r>
              <a:rPr lang="en-US" altLang="zh-CN" sz="2000" b="0" dirty="0"/>
              <a:t>        (4)</a:t>
            </a:r>
            <a:r>
              <a:rPr lang="zh-CN" altLang="zh-CN" sz="2000" b="0" dirty="0"/>
              <a:t>使用路由协议动态学习路由。</a:t>
            </a:r>
          </a:p>
          <a:p>
            <a:endParaRPr lang="zh-CN" altLang="en-US" dirty="0"/>
          </a:p>
        </p:txBody>
      </p:sp>
    </p:spTree>
    <p:extLst>
      <p:ext uri="{BB962C8B-B14F-4D97-AF65-F5344CB8AC3E}">
        <p14:creationId xmlns:p14="http://schemas.microsoft.com/office/powerpoint/2010/main" val="3958971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F91C6FA-4852-4E2B-AAE4-EB4CB9C8047B}"/>
              </a:ext>
            </a:extLst>
          </p:cNvPr>
          <p:cNvSpPr>
            <a:spLocks noGrp="1"/>
          </p:cNvSpPr>
          <p:nvPr>
            <p:ph type="title"/>
          </p:nvPr>
        </p:nvSpPr>
        <p:spPr/>
        <p:txBody>
          <a:bodyPr>
            <a:normAutofit/>
          </a:bodyPr>
          <a:lstStyle/>
          <a:p>
            <a:r>
              <a:rPr lang="en-US" altLang="zh-CN" dirty="0"/>
              <a:t>5.3.3</a:t>
            </a:r>
            <a:r>
              <a:rPr lang="zh-CN" altLang="zh-CN" dirty="0"/>
              <a:t>　路由器的基本配置模式</a:t>
            </a:r>
            <a:endParaRPr lang="zh-CN" altLang="en-US" dirty="0"/>
          </a:p>
        </p:txBody>
      </p:sp>
      <p:sp>
        <p:nvSpPr>
          <p:cNvPr id="3" name="内容占位符 2">
            <a:extLst>
              <a:ext uri="{FF2B5EF4-FFF2-40B4-BE49-F238E27FC236}">
                <a16:creationId xmlns="" xmlns:a16="http://schemas.microsoft.com/office/drawing/2014/main" id="{14C36868-357C-4BF5-A00B-77F96831B1B5}"/>
              </a:ext>
            </a:extLst>
          </p:cNvPr>
          <p:cNvSpPr>
            <a:spLocks noGrp="1"/>
          </p:cNvSpPr>
          <p:nvPr>
            <p:ph idx="1"/>
          </p:nvPr>
        </p:nvSpPr>
        <p:spPr/>
        <p:txBody>
          <a:bodyPr/>
          <a:lstStyle/>
          <a:p>
            <a:r>
              <a:rPr lang="zh-CN" altLang="zh-CN" sz="2000" b="0" dirty="0"/>
              <a:t>一般来说，</a:t>
            </a:r>
            <a:r>
              <a:rPr lang="en-US" altLang="zh-CN" sz="2000" b="0" dirty="0"/>
              <a:t>Cisco</a:t>
            </a:r>
            <a:r>
              <a:rPr lang="zh-CN" altLang="zh-CN" sz="2000" b="0" dirty="0"/>
              <a:t>路由器可以通过以下</a:t>
            </a:r>
            <a:r>
              <a:rPr lang="en-US" altLang="zh-CN" sz="2000" b="0" dirty="0"/>
              <a:t>5</a:t>
            </a:r>
            <a:r>
              <a:rPr lang="zh-CN" altLang="zh-CN" sz="2000" b="0" dirty="0"/>
              <a:t>种方式来进行配置。</a:t>
            </a:r>
          </a:p>
          <a:p>
            <a:r>
              <a:rPr lang="en-US" altLang="zh-CN" sz="2000" b="0" dirty="0"/>
              <a:t>       1.</a:t>
            </a:r>
            <a:r>
              <a:rPr lang="zh-CN" altLang="zh-CN" sz="2000" b="0" dirty="0"/>
              <a:t>通过</a:t>
            </a:r>
            <a:r>
              <a:rPr lang="en-US" altLang="zh-CN" sz="2000" b="0" dirty="0"/>
              <a:t>Console</a:t>
            </a:r>
            <a:r>
              <a:rPr lang="zh-CN" altLang="zh-CN" sz="2000" b="0" dirty="0"/>
              <a:t>口访问路</a:t>
            </a:r>
            <a:r>
              <a:rPr lang="en-US" altLang="zh-CN" sz="2000" b="0" dirty="0"/>
              <a:t>S</a:t>
            </a:r>
            <a:r>
              <a:rPr lang="zh-CN" altLang="zh-CN" sz="2000" b="0" dirty="0"/>
              <a:t>器</a:t>
            </a:r>
          </a:p>
          <a:p>
            <a:r>
              <a:rPr lang="en-US" altLang="zh-CN" sz="2000" b="0" dirty="0"/>
              <a:t>       2.</a:t>
            </a:r>
            <a:r>
              <a:rPr lang="zh-CN" altLang="zh-CN" sz="2000" b="0" dirty="0"/>
              <a:t>通过</a:t>
            </a:r>
            <a:r>
              <a:rPr lang="en-US" altLang="zh-CN" sz="2000" b="0" dirty="0"/>
              <a:t>Telnet</a:t>
            </a:r>
            <a:r>
              <a:rPr lang="zh-CN" altLang="zh-CN" sz="2000" b="0" dirty="0"/>
              <a:t>访问路由</a:t>
            </a:r>
          </a:p>
          <a:p>
            <a:r>
              <a:rPr lang="en-US" altLang="zh-CN" sz="2000" b="0" dirty="0"/>
              <a:t>       3.</a:t>
            </a:r>
            <a:r>
              <a:rPr lang="zh-CN" altLang="zh-CN" sz="2000" b="0" dirty="0"/>
              <a:t>终端访问服务器</a:t>
            </a:r>
          </a:p>
          <a:p>
            <a:r>
              <a:rPr lang="en-US" altLang="zh-CN" sz="2000" b="0" dirty="0"/>
              <a:t>       4.</a:t>
            </a:r>
            <a:r>
              <a:rPr lang="zh-CN" altLang="zh-CN" sz="2000" b="0" dirty="0"/>
              <a:t>通过</a:t>
            </a:r>
            <a:r>
              <a:rPr lang="en-US" altLang="zh-CN" sz="2000" b="0" dirty="0"/>
              <a:t>AUX</a:t>
            </a:r>
            <a:r>
              <a:rPr lang="zh-CN" altLang="zh-CN" sz="2000" b="0" dirty="0"/>
              <a:t>接</a:t>
            </a:r>
            <a:r>
              <a:rPr lang="en-US" altLang="zh-CN" sz="2000" b="0" dirty="0"/>
              <a:t>P</a:t>
            </a:r>
            <a:r>
              <a:rPr lang="zh-CN" altLang="zh-CN" sz="2000" b="0" dirty="0"/>
              <a:t>接调制解调器进行远程配置</a:t>
            </a:r>
          </a:p>
          <a:p>
            <a:r>
              <a:rPr lang="en-US" altLang="zh-CN" sz="2000" b="0" dirty="0"/>
              <a:t>       5.</a:t>
            </a:r>
            <a:r>
              <a:rPr lang="zh-CN" altLang="zh-CN" sz="2000" b="0" dirty="0"/>
              <a:t>通过</a:t>
            </a:r>
            <a:r>
              <a:rPr lang="en-US" altLang="zh-CN" sz="2000" b="0" dirty="0"/>
              <a:t>Ethernet</a:t>
            </a:r>
            <a:r>
              <a:rPr lang="zh-CN" altLang="zh-CN" sz="2000" b="0" dirty="0"/>
              <a:t>上的</a:t>
            </a:r>
            <a:r>
              <a:rPr lang="en-US" altLang="zh-CN" sz="2000" b="0" dirty="0"/>
              <a:t>SNMP</a:t>
            </a:r>
            <a:r>
              <a:rPr lang="zh-CN" altLang="zh-CN" sz="2000" b="0" dirty="0"/>
              <a:t>网管工作站进行管理</a:t>
            </a:r>
          </a:p>
          <a:p>
            <a:endParaRPr lang="zh-CN" altLang="en-US" dirty="0"/>
          </a:p>
        </p:txBody>
      </p:sp>
    </p:spTree>
    <p:extLst>
      <p:ext uri="{BB962C8B-B14F-4D97-AF65-F5344CB8AC3E}">
        <p14:creationId xmlns:p14="http://schemas.microsoft.com/office/powerpoint/2010/main" val="4120412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DDF1531-4D32-4DC2-845F-3416765D77CA}"/>
              </a:ext>
            </a:extLst>
          </p:cNvPr>
          <p:cNvSpPr>
            <a:spLocks noGrp="1"/>
          </p:cNvSpPr>
          <p:nvPr>
            <p:ph type="title"/>
          </p:nvPr>
        </p:nvSpPr>
        <p:spPr/>
        <p:txBody>
          <a:bodyPr>
            <a:normAutofit/>
          </a:bodyPr>
          <a:lstStyle/>
          <a:p>
            <a:r>
              <a:rPr lang="en-US" altLang="zh-CN" dirty="0"/>
              <a:t>5.3.4</a:t>
            </a:r>
            <a:r>
              <a:rPr lang="zh-CN" altLang="zh-CN" dirty="0"/>
              <a:t>　利用</a:t>
            </a:r>
            <a:r>
              <a:rPr lang="en-US" altLang="zh-CN" dirty="0"/>
              <a:t>Setup</a:t>
            </a:r>
            <a:r>
              <a:rPr lang="zh-CN" altLang="zh-CN" dirty="0"/>
              <a:t>模式建立初始配置</a:t>
            </a:r>
            <a:endParaRPr lang="zh-CN" altLang="en-US" dirty="0"/>
          </a:p>
        </p:txBody>
      </p:sp>
      <p:sp>
        <p:nvSpPr>
          <p:cNvPr id="3" name="内容占位符 2">
            <a:extLst>
              <a:ext uri="{FF2B5EF4-FFF2-40B4-BE49-F238E27FC236}">
                <a16:creationId xmlns="" xmlns:a16="http://schemas.microsoft.com/office/drawing/2014/main" id="{2436FCCC-A495-4C08-ACD0-3874E3309474}"/>
              </a:ext>
            </a:extLst>
          </p:cNvPr>
          <p:cNvSpPr>
            <a:spLocks noGrp="1"/>
          </p:cNvSpPr>
          <p:nvPr>
            <p:ph idx="1"/>
          </p:nvPr>
        </p:nvSpPr>
        <p:spPr/>
        <p:txBody>
          <a:bodyPr>
            <a:normAutofit/>
          </a:bodyPr>
          <a:lstStyle/>
          <a:p>
            <a:r>
              <a:rPr lang="en-US" altLang="zh-CN" sz="2000" b="0" dirty="0"/>
              <a:t>       Cisco</a:t>
            </a:r>
            <a:r>
              <a:rPr lang="zh-CN" altLang="zh-CN" sz="2000" b="0" dirty="0"/>
              <a:t>公司提供一种</a:t>
            </a:r>
            <a:r>
              <a:rPr lang="en-US" altLang="zh-CN" sz="2000" b="0" dirty="0"/>
              <a:t>Setup</a:t>
            </a:r>
            <a:r>
              <a:rPr lang="zh-CN" altLang="zh-CN" sz="2000" b="0" dirty="0"/>
              <a:t>模式</a:t>
            </a:r>
            <a:r>
              <a:rPr lang="en-US" altLang="zh-CN" sz="2000" b="0" dirty="0"/>
              <a:t>,</a:t>
            </a:r>
            <a:r>
              <a:rPr lang="zh-CN" altLang="zh-CN" sz="2000" b="0" dirty="0"/>
              <a:t>采用一种答问的方式，路由器将一系列问题送到控制台窗口，用户回答，建立初始的配置文件，复制到</a:t>
            </a:r>
            <a:r>
              <a:rPr lang="en-US" altLang="zh-CN" sz="2000" b="0" dirty="0"/>
              <a:t>NVRAM(Startup-config</a:t>
            </a:r>
            <a:r>
              <a:rPr lang="zh-CN" altLang="zh-CN" sz="2000" b="0" dirty="0"/>
              <a:t>文件）中，也可复制到</a:t>
            </a:r>
            <a:r>
              <a:rPr lang="en-US" altLang="zh-CN" sz="2000" b="0" dirty="0"/>
              <a:t>RAM(running-config)</a:t>
            </a:r>
            <a:r>
              <a:rPr lang="zh-CN" altLang="zh-CN" sz="2000" b="0" dirty="0"/>
              <a:t>中。</a:t>
            </a:r>
          </a:p>
          <a:p>
            <a:r>
              <a:rPr lang="en-US" altLang="zh-CN" sz="2000" b="0" dirty="0"/>
              <a:t>       </a:t>
            </a:r>
            <a:r>
              <a:rPr lang="zh-CN" altLang="zh-CN" sz="2000" b="0" dirty="0"/>
              <a:t>进入</a:t>
            </a:r>
            <a:r>
              <a:rPr lang="en-US" altLang="zh-CN" sz="2000" b="0" dirty="0"/>
              <a:t>Setup</a:t>
            </a:r>
            <a:r>
              <a:rPr lang="zh-CN" altLang="zh-CN" sz="2000" b="0" dirty="0"/>
              <a:t>模式有两种方式</a:t>
            </a:r>
            <a:r>
              <a:rPr lang="en-US" altLang="zh-CN" sz="2000" b="0" dirty="0"/>
              <a:t>:</a:t>
            </a:r>
            <a:r>
              <a:rPr lang="zh-CN" altLang="zh-CN" sz="2000" b="0" dirty="0"/>
              <a:t>一种方式是在特权模式下输入</a:t>
            </a:r>
            <a:r>
              <a:rPr lang="en-US" altLang="zh-CN" sz="2000" b="0" dirty="0"/>
              <a:t>setup</a:t>
            </a:r>
            <a:r>
              <a:rPr lang="zh-CN" altLang="zh-CN" sz="2000" b="0" dirty="0"/>
              <a:t>命令；另一种方式是</a:t>
            </a:r>
            <a:r>
              <a:rPr lang="en-US" altLang="zh-CN" sz="2000" b="0" dirty="0"/>
              <a:t>NVRAM</a:t>
            </a:r>
            <a:r>
              <a:rPr lang="zh-CN" altLang="zh-CN" sz="2000" b="0" dirty="0"/>
              <a:t>为空时启动路由器。</a:t>
            </a:r>
            <a:r>
              <a:rPr lang="en-US" altLang="zh-CN" sz="2000" b="0" dirty="0"/>
              <a:t>NVRAM</a:t>
            </a:r>
            <a:r>
              <a:rPr lang="zh-CN" altLang="zh-CN" sz="2000" b="0" dirty="0"/>
              <a:t>为空时，路由器没有任何配件文件可用，它会询问控制台用户是否进入</a:t>
            </a:r>
            <a:r>
              <a:rPr lang="en-US" altLang="zh-CN" sz="2000" b="0" dirty="0"/>
              <a:t>Setup</a:t>
            </a:r>
            <a:r>
              <a:rPr lang="zh-CN" altLang="zh-CN" sz="2000" b="0" dirty="0"/>
              <a:t>模式建立一个初始配置。</a:t>
            </a:r>
            <a:endParaRPr lang="zh-CN" altLang="en-US" sz="2000" b="0" dirty="0"/>
          </a:p>
        </p:txBody>
      </p:sp>
    </p:spTree>
    <p:extLst>
      <p:ext uri="{BB962C8B-B14F-4D97-AF65-F5344CB8AC3E}">
        <p14:creationId xmlns:p14="http://schemas.microsoft.com/office/powerpoint/2010/main" val="1194318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1194FAC-C651-4D0B-9C34-926E686C6046}"/>
              </a:ext>
            </a:extLst>
          </p:cNvPr>
          <p:cNvSpPr txBox="1">
            <a:spLocks/>
          </p:cNvSpPr>
          <p:nvPr/>
        </p:nvSpPr>
        <p:spPr>
          <a:xfrm>
            <a:off x="3292951" y="998156"/>
            <a:ext cx="7464875" cy="71145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项目一   </a:t>
            </a:r>
            <a:r>
              <a:rPr lang="zh-CN" altLang="zh-CN" sz="3600" dirty="0">
                <a:hlinkClick r:id="rId2" action="ppaction://hlinksldjump"/>
              </a:rPr>
              <a:t>计算机网络基础知识</a:t>
            </a:r>
            <a:endParaRPr lang="zh-CN" altLang="en-US" sz="3600" dirty="0"/>
          </a:p>
        </p:txBody>
      </p:sp>
      <p:sp>
        <p:nvSpPr>
          <p:cNvPr id="3" name="标题 1">
            <a:extLst>
              <a:ext uri="{FF2B5EF4-FFF2-40B4-BE49-F238E27FC236}">
                <a16:creationId xmlns="" xmlns:a16="http://schemas.microsoft.com/office/drawing/2014/main" id="{D9A2E668-E908-4EBD-9A3A-79C2426A6175}"/>
              </a:ext>
            </a:extLst>
          </p:cNvPr>
          <p:cNvSpPr txBox="1">
            <a:spLocks/>
          </p:cNvSpPr>
          <p:nvPr/>
        </p:nvSpPr>
        <p:spPr>
          <a:xfrm>
            <a:off x="3292951" y="1767101"/>
            <a:ext cx="7736288" cy="54656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项目二   </a:t>
            </a:r>
            <a:r>
              <a:rPr lang="zh-CN" altLang="zh-CN" sz="3600" dirty="0">
                <a:hlinkClick r:id="" action="ppaction://noaction"/>
              </a:rPr>
              <a:t>计算机网络体系结构与协议</a:t>
            </a:r>
            <a:endParaRPr lang="zh-CN" altLang="en-US" sz="3600" dirty="0"/>
          </a:p>
        </p:txBody>
      </p:sp>
      <p:sp>
        <p:nvSpPr>
          <p:cNvPr id="4" name="标题 1">
            <a:extLst>
              <a:ext uri="{FF2B5EF4-FFF2-40B4-BE49-F238E27FC236}">
                <a16:creationId xmlns="" xmlns:a16="http://schemas.microsoft.com/office/drawing/2014/main" id="{49CE0D75-22E4-440B-8917-B1992EFBA140}"/>
              </a:ext>
            </a:extLst>
          </p:cNvPr>
          <p:cNvSpPr txBox="1">
            <a:spLocks/>
          </p:cNvSpPr>
          <p:nvPr/>
        </p:nvSpPr>
        <p:spPr>
          <a:xfrm>
            <a:off x="3292951" y="2371155"/>
            <a:ext cx="4693285" cy="580292"/>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项目三   </a:t>
            </a:r>
            <a:r>
              <a:rPr lang="zh-CN" altLang="zh-CN" sz="3600" dirty="0">
                <a:hlinkClick r:id="" action="ppaction://noaction"/>
              </a:rPr>
              <a:t>局域网互连</a:t>
            </a:r>
            <a:endParaRPr lang="zh-CN" altLang="en-US" sz="3600" dirty="0"/>
          </a:p>
        </p:txBody>
      </p:sp>
      <p:sp>
        <p:nvSpPr>
          <p:cNvPr id="5" name="标题 1">
            <a:extLst>
              <a:ext uri="{FF2B5EF4-FFF2-40B4-BE49-F238E27FC236}">
                <a16:creationId xmlns="" xmlns:a16="http://schemas.microsoft.com/office/drawing/2014/main" id="{C3CCFAB0-63CA-4C90-AD99-9F201C901CD2}"/>
              </a:ext>
            </a:extLst>
          </p:cNvPr>
          <p:cNvSpPr txBox="1">
            <a:spLocks/>
          </p:cNvSpPr>
          <p:nvPr/>
        </p:nvSpPr>
        <p:spPr>
          <a:xfrm>
            <a:off x="3292951" y="3008936"/>
            <a:ext cx="5537048" cy="607679"/>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项目四   </a:t>
            </a:r>
            <a:r>
              <a:rPr lang="zh-CN" altLang="zh-CN" sz="3600" dirty="0">
                <a:hlinkClick r:id="" action="ppaction://noaction"/>
              </a:rPr>
              <a:t>广域网接入技术</a:t>
            </a:r>
            <a:endParaRPr lang="zh-CN" altLang="en-US" sz="3600" dirty="0"/>
          </a:p>
        </p:txBody>
      </p:sp>
      <p:sp>
        <p:nvSpPr>
          <p:cNvPr id="6" name="标题 1">
            <a:extLst>
              <a:ext uri="{FF2B5EF4-FFF2-40B4-BE49-F238E27FC236}">
                <a16:creationId xmlns="" xmlns:a16="http://schemas.microsoft.com/office/drawing/2014/main" id="{B33F2D5B-931F-4CE4-AF5A-F3465B0F665F}"/>
              </a:ext>
            </a:extLst>
          </p:cNvPr>
          <p:cNvSpPr txBox="1">
            <a:spLocks/>
          </p:cNvSpPr>
          <p:nvPr/>
        </p:nvSpPr>
        <p:spPr>
          <a:xfrm>
            <a:off x="3292951" y="3674104"/>
            <a:ext cx="4762783" cy="61451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项目五   </a:t>
            </a:r>
            <a:r>
              <a:rPr lang="zh-CN" altLang="zh-CN" sz="3600" dirty="0">
                <a:hlinkClick r:id="rId2" action="ppaction://hlinksldjump"/>
              </a:rPr>
              <a:t>网络互连技术</a:t>
            </a:r>
            <a:endParaRPr lang="zh-CN" altLang="en-US" sz="3600" dirty="0"/>
          </a:p>
        </p:txBody>
      </p:sp>
      <p:sp>
        <p:nvSpPr>
          <p:cNvPr id="7" name="标题 1">
            <a:extLst>
              <a:ext uri="{FF2B5EF4-FFF2-40B4-BE49-F238E27FC236}">
                <a16:creationId xmlns="" xmlns:a16="http://schemas.microsoft.com/office/drawing/2014/main" id="{0555DB48-92E5-4B11-A99A-38324B7E2ACC}"/>
              </a:ext>
            </a:extLst>
          </p:cNvPr>
          <p:cNvSpPr txBox="1">
            <a:spLocks/>
          </p:cNvSpPr>
          <p:nvPr/>
        </p:nvSpPr>
        <p:spPr>
          <a:xfrm>
            <a:off x="3292951" y="5629383"/>
            <a:ext cx="6866858" cy="63650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项目八   </a:t>
            </a:r>
            <a:r>
              <a:rPr lang="zh-CN" altLang="zh-CN" sz="3600" dirty="0">
                <a:hlinkClick r:id="" action="ppaction://noaction"/>
              </a:rPr>
              <a:t>物联网与现代通信技术</a:t>
            </a:r>
            <a:endParaRPr lang="zh-CN" altLang="en-US" sz="3600" dirty="0"/>
          </a:p>
        </p:txBody>
      </p:sp>
      <p:sp>
        <p:nvSpPr>
          <p:cNvPr id="8" name="标题 1">
            <a:extLst>
              <a:ext uri="{FF2B5EF4-FFF2-40B4-BE49-F238E27FC236}">
                <a16:creationId xmlns="" xmlns:a16="http://schemas.microsoft.com/office/drawing/2014/main" id="{7737E774-8429-4C4C-A0D4-66A6CFBF57D2}"/>
              </a:ext>
            </a:extLst>
          </p:cNvPr>
          <p:cNvSpPr txBox="1">
            <a:spLocks/>
          </p:cNvSpPr>
          <p:nvPr/>
        </p:nvSpPr>
        <p:spPr>
          <a:xfrm>
            <a:off x="3292951" y="4932421"/>
            <a:ext cx="4978097" cy="63947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项目七   </a:t>
            </a:r>
            <a:r>
              <a:rPr lang="zh-CN" altLang="zh-CN" sz="3600" dirty="0">
                <a:hlinkClick r:id="" action="ppaction://noaction"/>
              </a:rPr>
              <a:t>网络安全管理</a:t>
            </a:r>
            <a:endParaRPr lang="zh-CN" altLang="en-US" sz="3600" dirty="0"/>
          </a:p>
        </p:txBody>
      </p:sp>
      <p:sp>
        <p:nvSpPr>
          <p:cNvPr id="9" name="标题 1">
            <a:extLst>
              <a:ext uri="{FF2B5EF4-FFF2-40B4-BE49-F238E27FC236}">
                <a16:creationId xmlns="" xmlns:a16="http://schemas.microsoft.com/office/drawing/2014/main" id="{FDCCDC7A-F4B5-488B-A36D-229BECABB76D}"/>
              </a:ext>
            </a:extLst>
          </p:cNvPr>
          <p:cNvSpPr txBox="1">
            <a:spLocks/>
          </p:cNvSpPr>
          <p:nvPr/>
        </p:nvSpPr>
        <p:spPr>
          <a:xfrm>
            <a:off x="3292951" y="4346109"/>
            <a:ext cx="4033603" cy="5288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项目六   </a:t>
            </a:r>
            <a:r>
              <a:rPr lang="zh-CN" altLang="zh-CN" sz="3600" dirty="0">
                <a:hlinkClick r:id="" action="ppaction://noaction"/>
              </a:rPr>
              <a:t>网络世界</a:t>
            </a:r>
            <a:endParaRPr lang="zh-CN" altLang="en-US" sz="3600" dirty="0"/>
          </a:p>
        </p:txBody>
      </p:sp>
      <p:sp>
        <p:nvSpPr>
          <p:cNvPr id="11" name="文本框 10">
            <a:extLst>
              <a:ext uri="{FF2B5EF4-FFF2-40B4-BE49-F238E27FC236}">
                <a16:creationId xmlns="" xmlns:a16="http://schemas.microsoft.com/office/drawing/2014/main" id="{F707CF23-650C-42AB-9DE5-60288DF6C32A}"/>
              </a:ext>
            </a:extLst>
          </p:cNvPr>
          <p:cNvSpPr txBox="1"/>
          <p:nvPr/>
        </p:nvSpPr>
        <p:spPr>
          <a:xfrm>
            <a:off x="1260450" y="2040384"/>
            <a:ext cx="1107996" cy="2426686"/>
          </a:xfrm>
          <a:prstGeom prst="rect">
            <a:avLst/>
          </a:prstGeom>
          <a:noFill/>
        </p:spPr>
        <p:txBody>
          <a:bodyPr vert="eaVert" wrap="square" rtlCol="0">
            <a:spAutoFit/>
          </a:bodyPr>
          <a:lstStyle/>
          <a:p>
            <a:r>
              <a:rPr lang="zh-CN" altLang="en-US" sz="6000" dirty="0">
                <a:latin typeface="微软雅黑" panose="020B0503020204020204" pitchFamily="34" charset="-122"/>
                <a:ea typeface="微软雅黑" panose="020B0503020204020204" pitchFamily="34" charset="-122"/>
              </a:rPr>
              <a:t>目  录</a:t>
            </a:r>
          </a:p>
        </p:txBody>
      </p:sp>
      <p:grpSp>
        <p:nvGrpSpPr>
          <p:cNvPr id="21" name="组合 20">
            <a:extLst>
              <a:ext uri="{FF2B5EF4-FFF2-40B4-BE49-F238E27FC236}">
                <a16:creationId xmlns="" xmlns:a16="http://schemas.microsoft.com/office/drawing/2014/main" id="{0680577A-D95A-4412-A3DC-1E10EEFFD8E2}"/>
              </a:ext>
            </a:extLst>
          </p:cNvPr>
          <p:cNvGrpSpPr/>
          <p:nvPr/>
        </p:nvGrpSpPr>
        <p:grpSpPr>
          <a:xfrm>
            <a:off x="1035903" y="173425"/>
            <a:ext cx="1557090" cy="4172684"/>
            <a:chOff x="1035903" y="173425"/>
            <a:chExt cx="1557090" cy="4172684"/>
          </a:xfrm>
        </p:grpSpPr>
        <p:cxnSp>
          <p:nvCxnSpPr>
            <p:cNvPr id="13" name="直接连接符 12">
              <a:extLst>
                <a:ext uri="{FF2B5EF4-FFF2-40B4-BE49-F238E27FC236}">
                  <a16:creationId xmlns="" xmlns:a16="http://schemas.microsoft.com/office/drawing/2014/main" id="{C3D7CE24-3FE9-483F-AFAA-8F4AE9C8C575}"/>
                </a:ext>
              </a:extLst>
            </p:cNvPr>
            <p:cNvCxnSpPr>
              <a:cxnSpLocks/>
            </p:cNvCxnSpPr>
            <p:nvPr/>
          </p:nvCxnSpPr>
          <p:spPr>
            <a:xfrm>
              <a:off x="1035903" y="173425"/>
              <a:ext cx="0" cy="153518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6C812250-6795-42A9-BB17-A0913491B5FE}"/>
                </a:ext>
              </a:extLst>
            </p:cNvPr>
            <p:cNvCxnSpPr>
              <a:cxnSpLocks/>
            </p:cNvCxnSpPr>
            <p:nvPr/>
          </p:nvCxnSpPr>
          <p:spPr>
            <a:xfrm>
              <a:off x="1035903" y="1708607"/>
              <a:ext cx="1557090" cy="0"/>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DAE39B21-455F-4F39-931D-C1858EE9E7FF}"/>
                </a:ext>
              </a:extLst>
            </p:cNvPr>
            <p:cNvCxnSpPr>
              <a:cxnSpLocks/>
            </p:cNvCxnSpPr>
            <p:nvPr/>
          </p:nvCxnSpPr>
          <p:spPr>
            <a:xfrm>
              <a:off x="2592993" y="1708607"/>
              <a:ext cx="0" cy="263750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grpSp>
      <p:sp>
        <p:nvSpPr>
          <p:cNvPr id="25" name="椭圆 24">
            <a:extLst>
              <a:ext uri="{FF2B5EF4-FFF2-40B4-BE49-F238E27FC236}">
                <a16:creationId xmlns="" xmlns:a16="http://schemas.microsoft.com/office/drawing/2014/main" id="{43A7A966-761F-45E5-A7A4-2EF2F0DBB126}"/>
              </a:ext>
            </a:extLst>
          </p:cNvPr>
          <p:cNvSpPr/>
          <p:nvPr/>
        </p:nvSpPr>
        <p:spPr>
          <a:xfrm>
            <a:off x="2416935" y="4239707"/>
            <a:ext cx="352116" cy="339794"/>
          </a:xfrm>
          <a:prstGeom prst="ellipse">
            <a:avLst/>
          </a:prstGeom>
          <a:solidFill>
            <a:srgbClr val="7585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0868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smtClean="0"/>
              <a:t>谢 谢！</a:t>
            </a:r>
            <a:endParaRPr lang="zh-CN" altLang="en-US" dirty="0"/>
          </a:p>
        </p:txBody>
      </p:sp>
    </p:spTree>
    <p:extLst>
      <p:ext uri="{BB962C8B-B14F-4D97-AF65-F5344CB8AC3E}">
        <p14:creationId xmlns:p14="http://schemas.microsoft.com/office/powerpoint/2010/main" val="210598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4" name="图片 3">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5" name="矩形 4">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6" name="矩形 5">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 xmlns:a16="http://schemas.microsoft.com/office/drawing/2014/main" id="{EF7B2BA5-0C77-4ACA-A528-C5BC1817631E}"/>
              </a:ext>
            </a:extLst>
          </p:cNvPr>
          <p:cNvSpPr>
            <a:spLocks noGrp="1"/>
          </p:cNvSpPr>
          <p:nvPr>
            <p:ph type="title"/>
          </p:nvPr>
        </p:nvSpPr>
        <p:spPr/>
        <p:txBody>
          <a:bodyPr/>
          <a:lstStyle/>
          <a:p>
            <a:r>
              <a:rPr lang="zh-CN" altLang="en-US" dirty="0"/>
              <a:t>项目五   </a:t>
            </a:r>
            <a:r>
              <a:rPr lang="zh-CN" altLang="zh-CN" dirty="0"/>
              <a:t>网络互连技术</a:t>
            </a:r>
            <a:endParaRPr lang="zh-CN" altLang="en-US" dirty="0"/>
          </a:p>
        </p:txBody>
      </p:sp>
    </p:spTree>
    <p:extLst>
      <p:ext uri="{BB962C8B-B14F-4D97-AF65-F5344CB8AC3E}">
        <p14:creationId xmlns:p14="http://schemas.microsoft.com/office/powerpoint/2010/main" val="855305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1569467-B9C5-42D4-8209-42751E982FBD}"/>
              </a:ext>
            </a:extLst>
          </p:cNvPr>
          <p:cNvSpPr>
            <a:spLocks noGrp="1"/>
          </p:cNvSpPr>
          <p:nvPr>
            <p:ph type="title"/>
          </p:nvPr>
        </p:nvSpPr>
        <p:spPr/>
        <p:txBody>
          <a:bodyPr>
            <a:normAutofit/>
          </a:bodyPr>
          <a:lstStyle/>
          <a:p>
            <a:r>
              <a:rPr lang="en-US" altLang="zh-CN" dirty="0"/>
              <a:t>5.1</a:t>
            </a:r>
            <a:r>
              <a:rPr lang="zh-CN" altLang="zh-CN" dirty="0"/>
              <a:t>　</a:t>
            </a:r>
            <a:r>
              <a:rPr lang="en-US" altLang="zh-CN" dirty="0"/>
              <a:t>IP</a:t>
            </a:r>
            <a:r>
              <a:rPr lang="zh-CN" altLang="zh-CN" dirty="0"/>
              <a:t>地址及其分类</a:t>
            </a:r>
            <a:endParaRPr lang="zh-CN" altLang="en-US" dirty="0"/>
          </a:p>
        </p:txBody>
      </p:sp>
      <p:sp>
        <p:nvSpPr>
          <p:cNvPr id="3" name="内容占位符 2">
            <a:extLst>
              <a:ext uri="{FF2B5EF4-FFF2-40B4-BE49-F238E27FC236}">
                <a16:creationId xmlns="" xmlns:a16="http://schemas.microsoft.com/office/drawing/2014/main" id="{A418ACC3-B8E8-4611-9BEE-B50C5B853E1D}"/>
              </a:ext>
            </a:extLst>
          </p:cNvPr>
          <p:cNvSpPr>
            <a:spLocks noGrp="1"/>
          </p:cNvSpPr>
          <p:nvPr>
            <p:ph idx="1"/>
          </p:nvPr>
        </p:nvSpPr>
        <p:spPr>
          <a:xfrm>
            <a:off x="942975" y="1588168"/>
            <a:ext cx="10301288" cy="4993106"/>
          </a:xfrm>
        </p:spPr>
        <p:txBody>
          <a:bodyPr>
            <a:normAutofit/>
          </a:bodyPr>
          <a:lstStyle/>
          <a:p>
            <a:r>
              <a:rPr lang="en-US" altLang="zh-CN" sz="2400" b="1" dirty="0"/>
              <a:t>5.1.1</a:t>
            </a:r>
            <a:r>
              <a:rPr lang="zh-CN" altLang="zh-CN" sz="2400" b="1" dirty="0"/>
              <a:t>　</a:t>
            </a:r>
            <a:r>
              <a:rPr lang="en-US" altLang="zh-CN" sz="2400" b="1" dirty="0"/>
              <a:t>IP</a:t>
            </a:r>
            <a:r>
              <a:rPr lang="zh-CN" altLang="zh-CN" sz="2400" b="1" dirty="0"/>
              <a:t>地址的结构</a:t>
            </a:r>
          </a:p>
          <a:p>
            <a:r>
              <a:rPr lang="en-US" altLang="zh-CN" sz="2000" dirty="0"/>
              <a:t>       Internet</a:t>
            </a:r>
            <a:r>
              <a:rPr lang="zh-CN" altLang="zh-CN" sz="2000" dirty="0"/>
              <a:t>覆盖了世界各地的多个不同的网络，而一个网络又包括多台主机，因此，</a:t>
            </a:r>
            <a:r>
              <a:rPr lang="en-US" altLang="zh-CN" sz="2000" dirty="0"/>
              <a:t>Internet</a:t>
            </a:r>
            <a:r>
              <a:rPr lang="zh-CN" altLang="zh-CN" sz="2000" dirty="0"/>
              <a:t>是具有层次结构的。</a:t>
            </a:r>
            <a:r>
              <a:rPr lang="en-US" altLang="zh-CN" sz="2000" dirty="0"/>
              <a:t>Internet</a:t>
            </a:r>
            <a:r>
              <a:rPr lang="zh-CN" altLang="zh-CN" sz="2000" dirty="0"/>
              <a:t>使用的</a:t>
            </a:r>
            <a:r>
              <a:rPr lang="en-US" altLang="zh-CN" sz="2000" dirty="0"/>
              <a:t>IP</a:t>
            </a:r>
            <a:r>
              <a:rPr lang="zh-CN" altLang="zh-CN" sz="2000" dirty="0"/>
              <a:t>地址也采用了层次结构。</a:t>
            </a:r>
          </a:p>
          <a:p>
            <a:r>
              <a:rPr lang="en-US" altLang="zh-CN" sz="2000" dirty="0"/>
              <a:t>       IP</a:t>
            </a:r>
            <a:r>
              <a:rPr lang="zh-CN" altLang="zh-CN" sz="2000" dirty="0"/>
              <a:t>地址以</a:t>
            </a:r>
            <a:r>
              <a:rPr lang="en-US" altLang="zh-CN" sz="2000" dirty="0"/>
              <a:t>32</a:t>
            </a:r>
            <a:r>
              <a:rPr lang="zh-CN" altLang="zh-CN" sz="2000" dirty="0"/>
              <a:t>位二进制位的形式存储于计算机中。</a:t>
            </a:r>
            <a:r>
              <a:rPr lang="en-US" altLang="zh-CN" sz="2000" dirty="0"/>
              <a:t>32</a:t>
            </a:r>
            <a:r>
              <a:rPr lang="zh-CN" altLang="zh-CN" sz="2000" dirty="0"/>
              <a:t>位的</a:t>
            </a:r>
            <a:r>
              <a:rPr lang="en-US" altLang="zh-CN" sz="2000" dirty="0"/>
              <a:t>IP</a:t>
            </a:r>
            <a:r>
              <a:rPr lang="zh-CN" altLang="zh-CN" sz="2000" dirty="0"/>
              <a:t>地址由网络</a:t>
            </a:r>
            <a:r>
              <a:rPr lang="en-US" altLang="zh-CN" sz="2000" dirty="0"/>
              <a:t>ID</a:t>
            </a:r>
            <a:r>
              <a:rPr lang="zh-CN" altLang="zh-CN" sz="2000" dirty="0"/>
              <a:t>和主机</a:t>
            </a:r>
            <a:r>
              <a:rPr lang="en-US" altLang="zh-CN" sz="2000" dirty="0"/>
              <a:t>ID</a:t>
            </a:r>
            <a:r>
              <a:rPr lang="zh-CN" altLang="zh-CN" sz="2000" dirty="0"/>
              <a:t>两个部分组成。</a:t>
            </a:r>
          </a:p>
          <a:p>
            <a:r>
              <a:rPr lang="en-US" altLang="zh-CN" sz="2400" b="1" dirty="0"/>
              <a:t>5.1.2</a:t>
            </a:r>
            <a:r>
              <a:rPr lang="zh-CN" altLang="zh-CN" sz="2400" b="1" dirty="0"/>
              <a:t>　</a:t>
            </a:r>
            <a:r>
              <a:rPr lang="en-US" altLang="zh-CN" sz="2400" b="1" dirty="0"/>
              <a:t>IP</a:t>
            </a:r>
            <a:r>
              <a:rPr lang="zh-CN" altLang="zh-CN" sz="2400" b="1" dirty="0"/>
              <a:t>地址的表示</a:t>
            </a:r>
          </a:p>
          <a:p>
            <a:r>
              <a:rPr lang="en-US" altLang="zh-CN" sz="2000" dirty="0"/>
              <a:t>       </a:t>
            </a:r>
            <a:r>
              <a:rPr lang="zh-CN" altLang="zh-CN" sz="2000" dirty="0"/>
              <a:t>在计算机内部</a:t>
            </a:r>
            <a:r>
              <a:rPr lang="en-US" altLang="zh-CN" sz="2000" dirty="0"/>
              <a:t>,IP</a:t>
            </a:r>
            <a:r>
              <a:rPr lang="zh-CN" altLang="zh-CN" sz="2000" dirty="0"/>
              <a:t>地址通常使用</a:t>
            </a:r>
            <a:r>
              <a:rPr lang="en-US" altLang="zh-CN" sz="2000" dirty="0"/>
              <a:t>4</a:t>
            </a:r>
            <a:r>
              <a:rPr lang="zh-CN" altLang="zh-CN" sz="2000" dirty="0"/>
              <a:t>个字节的二进制数表示，其总长度共</a:t>
            </a:r>
            <a:r>
              <a:rPr lang="en-US" altLang="zh-CN" sz="2000" dirty="0"/>
              <a:t>32</a:t>
            </a:r>
            <a:r>
              <a:rPr lang="zh-CN" altLang="zh-CN" sz="2000" dirty="0"/>
              <a:t>位</a:t>
            </a:r>
            <a:r>
              <a:rPr lang="en-US" altLang="zh-CN" sz="2000" dirty="0"/>
              <a:t>(IPV4</a:t>
            </a:r>
            <a:r>
              <a:rPr lang="zh-CN" altLang="zh-CN" sz="2000" dirty="0"/>
              <a:t>协议所规定的），如下所示：</a:t>
            </a:r>
          </a:p>
          <a:p>
            <a:r>
              <a:rPr lang="en-US" altLang="zh-CN" sz="2000" dirty="0"/>
              <a:t>      11000000.10101000.00000001.01100100</a:t>
            </a:r>
            <a:endParaRPr lang="zh-CN" altLang="zh-CN" sz="2000" dirty="0"/>
          </a:p>
          <a:p>
            <a:r>
              <a:rPr lang="en-US" altLang="zh-CN" sz="2000" dirty="0"/>
              <a:t>       </a:t>
            </a:r>
            <a:r>
              <a:rPr lang="zh-CN" altLang="zh-CN" sz="2000" dirty="0"/>
              <a:t>为了表示方便，国际上采用一种“点分十进制表示法”，即将</a:t>
            </a:r>
            <a:r>
              <a:rPr lang="en-US" altLang="zh-CN" sz="2000" dirty="0"/>
              <a:t>32</a:t>
            </a:r>
            <a:r>
              <a:rPr lang="zh-CN" altLang="zh-CN" sz="2000" dirty="0"/>
              <a:t>位的</a:t>
            </a:r>
            <a:r>
              <a:rPr lang="en-US" altLang="zh-CN" sz="2000" dirty="0"/>
              <a:t>IP</a:t>
            </a:r>
            <a:r>
              <a:rPr lang="zh-CN" altLang="zh-CN" sz="2000" dirty="0"/>
              <a:t>地址接字节分为</a:t>
            </a:r>
            <a:r>
              <a:rPr lang="en-US" altLang="zh-CN" sz="2000" dirty="0"/>
              <a:t>4</a:t>
            </a:r>
            <a:r>
              <a:rPr lang="zh-CN" altLang="zh-CN" sz="2000" dirty="0"/>
              <a:t>段，高字节在前，每个字节再转换成十进制数表示，并且各字节之间用圆点隔开，表示成</a:t>
            </a:r>
            <a:r>
              <a:rPr lang="en-US" altLang="zh-CN" sz="2000" dirty="0" err="1"/>
              <a:t>w.x.y.z</a:t>
            </a:r>
            <a:r>
              <a:rPr lang="zh-CN" altLang="zh-CN" sz="2000" dirty="0"/>
              <a:t>。这样</a:t>
            </a:r>
            <a:r>
              <a:rPr lang="en-US" altLang="zh-CN" sz="2000" dirty="0"/>
              <a:t>IP</a:t>
            </a:r>
            <a:r>
              <a:rPr lang="zh-CN" altLang="zh-CN" sz="2000" dirty="0"/>
              <a:t>地址表示成了一个用点号隔开的</a:t>
            </a:r>
            <a:r>
              <a:rPr lang="en-US" altLang="zh-CN" sz="2000" dirty="0"/>
              <a:t>4</a:t>
            </a:r>
            <a:r>
              <a:rPr lang="zh-CN" altLang="zh-CN" sz="2000" dirty="0"/>
              <a:t>组数字，每组数字的取值范围只能是</a:t>
            </a:r>
            <a:r>
              <a:rPr lang="en-US" altLang="zh-CN" sz="2000" dirty="0"/>
              <a:t>0~255</a:t>
            </a:r>
            <a:r>
              <a:rPr lang="zh-CN" altLang="zh-CN" sz="2000" dirty="0"/>
              <a:t>。</a:t>
            </a:r>
          </a:p>
          <a:p>
            <a:endParaRPr lang="zh-CN" altLang="en-US" dirty="0"/>
          </a:p>
        </p:txBody>
      </p:sp>
    </p:spTree>
    <p:extLst>
      <p:ext uri="{BB962C8B-B14F-4D97-AF65-F5344CB8AC3E}">
        <p14:creationId xmlns:p14="http://schemas.microsoft.com/office/powerpoint/2010/main" val="1208969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55FA1A2-77C5-4689-AB7D-FE65F303849E}"/>
              </a:ext>
            </a:extLst>
          </p:cNvPr>
          <p:cNvSpPr>
            <a:spLocks noGrp="1"/>
          </p:cNvSpPr>
          <p:nvPr>
            <p:ph type="title"/>
          </p:nvPr>
        </p:nvSpPr>
        <p:spPr/>
        <p:txBody>
          <a:bodyPr>
            <a:normAutofit/>
          </a:bodyPr>
          <a:lstStyle/>
          <a:p>
            <a:r>
              <a:rPr lang="en-US" altLang="zh-CN" dirty="0"/>
              <a:t>5.1.3</a:t>
            </a:r>
            <a:r>
              <a:rPr lang="zh-CN" altLang="zh-CN" dirty="0"/>
              <a:t>　</a:t>
            </a:r>
            <a:r>
              <a:rPr lang="en-US" altLang="zh-CN" dirty="0"/>
              <a:t>IP</a:t>
            </a:r>
            <a:r>
              <a:rPr lang="zh-CN" altLang="zh-CN" dirty="0"/>
              <a:t>地址的分类</a:t>
            </a:r>
            <a:endParaRPr lang="zh-CN" altLang="en-US" dirty="0"/>
          </a:p>
        </p:txBody>
      </p:sp>
      <p:sp>
        <p:nvSpPr>
          <p:cNvPr id="3" name="内容占位符 2">
            <a:extLst>
              <a:ext uri="{FF2B5EF4-FFF2-40B4-BE49-F238E27FC236}">
                <a16:creationId xmlns="" xmlns:a16="http://schemas.microsoft.com/office/drawing/2014/main" id="{40B73350-FFA9-4232-83CB-8166A1DF580A}"/>
              </a:ext>
            </a:extLst>
          </p:cNvPr>
          <p:cNvSpPr>
            <a:spLocks noGrp="1"/>
          </p:cNvSpPr>
          <p:nvPr>
            <p:ph idx="1"/>
          </p:nvPr>
        </p:nvSpPr>
        <p:spPr/>
        <p:txBody>
          <a:bodyPr/>
          <a:lstStyle/>
          <a:p>
            <a:r>
              <a:rPr lang="en-US" altLang="zh-CN" sz="2000" b="0" dirty="0"/>
              <a:t>       </a:t>
            </a:r>
            <a:r>
              <a:rPr lang="zh-CN" altLang="zh-CN" sz="2000" b="0" dirty="0"/>
              <a:t>为适应不同规模的网络，可以将</a:t>
            </a:r>
            <a:r>
              <a:rPr lang="en-US" altLang="zh-CN" sz="2000" b="0" dirty="0"/>
              <a:t>IP</a:t>
            </a:r>
            <a:r>
              <a:rPr lang="zh-CN" altLang="zh-CN" sz="2000" b="0" dirty="0"/>
              <a:t>地址进行分类。每个</a:t>
            </a:r>
            <a:r>
              <a:rPr lang="en-US" altLang="zh-CN" sz="2000" b="0" dirty="0"/>
              <a:t>32</a:t>
            </a:r>
            <a:r>
              <a:rPr lang="zh-CN" altLang="zh-CN" sz="2000" b="0" dirty="0"/>
              <a:t>位的</a:t>
            </a:r>
            <a:r>
              <a:rPr lang="en-US" altLang="zh-CN" sz="2000" b="0" dirty="0"/>
              <a:t>IP</a:t>
            </a:r>
            <a:r>
              <a:rPr lang="zh-CN" altLang="zh-CN" sz="2000" b="0" dirty="0"/>
              <a:t>地址的最高位或起始几位标志地址的类别。</a:t>
            </a:r>
            <a:r>
              <a:rPr lang="en-US" altLang="zh-CN" sz="2000" b="0" dirty="0"/>
              <a:t>Internet</a:t>
            </a:r>
            <a:r>
              <a:rPr lang="zh-CN" altLang="zh-CN" sz="2000" b="0" dirty="0"/>
              <a:t>将</a:t>
            </a:r>
            <a:r>
              <a:rPr lang="en-US" altLang="zh-CN" sz="2000" b="0" dirty="0"/>
              <a:t>IP</a:t>
            </a:r>
            <a:r>
              <a:rPr lang="zh-CN" altLang="zh-CN" sz="2000" b="0" dirty="0"/>
              <a:t>地址分为</a:t>
            </a:r>
            <a:r>
              <a:rPr lang="en-US" altLang="zh-CN" sz="2000" b="0" dirty="0"/>
              <a:t>A</a:t>
            </a:r>
            <a:r>
              <a:rPr lang="zh-CN" altLang="zh-CN" sz="2000" b="0" dirty="0"/>
              <a:t>、</a:t>
            </a:r>
            <a:r>
              <a:rPr lang="en-US" altLang="zh-CN" sz="2000" b="0" dirty="0"/>
              <a:t>B</a:t>
            </a:r>
            <a:r>
              <a:rPr lang="zh-CN" altLang="zh-CN" sz="2000" b="0" dirty="0"/>
              <a:t>、</a:t>
            </a:r>
            <a:r>
              <a:rPr lang="en-US" altLang="zh-CN" sz="2000" b="0" dirty="0"/>
              <a:t>C</a:t>
            </a:r>
            <a:r>
              <a:rPr lang="zh-CN" altLang="zh-CN" sz="2000" b="0" dirty="0"/>
              <a:t>、</a:t>
            </a:r>
            <a:r>
              <a:rPr lang="en-US" altLang="zh-CN" sz="2000" b="0" dirty="0"/>
              <a:t>D</a:t>
            </a:r>
            <a:r>
              <a:rPr lang="zh-CN" altLang="zh-CN" sz="2000" b="0" dirty="0"/>
              <a:t>和</a:t>
            </a:r>
            <a:r>
              <a:rPr lang="en-US" altLang="zh-CN" sz="2000" b="0" dirty="0"/>
              <a:t>E</a:t>
            </a:r>
            <a:r>
              <a:rPr lang="zh-CN" altLang="zh-CN" sz="2000" b="0" dirty="0"/>
              <a:t>五类。</a:t>
            </a:r>
          </a:p>
          <a:p>
            <a:r>
              <a:rPr lang="en-US" altLang="zh-CN" dirty="0"/>
              <a:t>1.A</a:t>
            </a:r>
            <a:r>
              <a:rPr lang="zh-CN" altLang="zh-CN" dirty="0"/>
              <a:t>类地址</a:t>
            </a:r>
          </a:p>
          <a:p>
            <a:r>
              <a:rPr lang="en-US" altLang="zh-CN" sz="2000" b="0" dirty="0"/>
              <a:t>       A</a:t>
            </a:r>
            <a:r>
              <a:rPr lang="zh-CN" altLang="zh-CN" sz="2000" b="0" dirty="0"/>
              <a:t>类地址用来支持超大型网络。这类地址仅使用第一个</a:t>
            </a:r>
            <a:r>
              <a:rPr lang="en-US" altLang="zh-CN" sz="2000" b="0" dirty="0"/>
              <a:t>8</a:t>
            </a:r>
            <a:r>
              <a:rPr lang="zh-CN" altLang="zh-CN" sz="2000" b="0" dirty="0"/>
              <a:t>位组标志地址的网络部分，其余三个</a:t>
            </a:r>
            <a:r>
              <a:rPr lang="en-US" altLang="zh-CN" sz="2000" b="0" dirty="0"/>
              <a:t>8</a:t>
            </a:r>
            <a:r>
              <a:rPr lang="zh-CN" altLang="zh-CN" sz="2000" b="0" dirty="0"/>
              <a:t>位组用来标志地址的主机部分。用二进制表示时，</a:t>
            </a:r>
            <a:r>
              <a:rPr lang="en-US" altLang="zh-CN" sz="2000" b="0" dirty="0"/>
              <a:t>A</a:t>
            </a:r>
            <a:r>
              <a:rPr lang="zh-CN" altLang="zh-CN" sz="2000" b="0" dirty="0"/>
              <a:t>类地址的第</a:t>
            </a:r>
            <a:r>
              <a:rPr lang="en-US" altLang="zh-CN" sz="2000" b="0" dirty="0"/>
              <a:t>1</a:t>
            </a:r>
            <a:r>
              <a:rPr lang="zh-CN" altLang="zh-CN" sz="2000" b="0" dirty="0"/>
              <a:t>位（即最左边的那</a:t>
            </a:r>
            <a:r>
              <a:rPr lang="en-US" altLang="zh-CN" sz="2000" b="0" dirty="0"/>
              <a:t>1</a:t>
            </a:r>
            <a:r>
              <a:rPr lang="zh-CN" altLang="zh-CN" sz="2000" b="0" dirty="0"/>
              <a:t>位</a:t>
            </a:r>
            <a:r>
              <a:rPr lang="en-US" altLang="zh-CN" sz="2000" b="0" dirty="0"/>
              <a:t>)</a:t>
            </a:r>
            <a:r>
              <a:rPr lang="zh-CN" altLang="zh-CN" sz="2000" b="0" dirty="0"/>
              <a:t>总是</a:t>
            </a:r>
            <a:r>
              <a:rPr lang="en-US" altLang="zh-CN" sz="2000" b="0" dirty="0"/>
              <a:t>0</a:t>
            </a:r>
            <a:r>
              <a:rPr lang="zh-CN" altLang="zh-CN" sz="2000" b="0" dirty="0"/>
              <a:t>。因此，第</a:t>
            </a:r>
            <a:r>
              <a:rPr lang="en-US" altLang="zh-CN" sz="2000" b="0" dirty="0"/>
              <a:t>1</a:t>
            </a:r>
            <a:r>
              <a:rPr lang="zh-CN" altLang="zh-CN" sz="2000" b="0" dirty="0"/>
              <a:t>个</a:t>
            </a:r>
            <a:r>
              <a:rPr lang="en-US" altLang="zh-CN" sz="2000" b="0" dirty="0"/>
              <a:t>8</a:t>
            </a:r>
            <a:r>
              <a:rPr lang="zh-CN" altLang="zh-CN" sz="2000" b="0" dirty="0"/>
              <a:t>位组的最小值为</a:t>
            </a:r>
            <a:r>
              <a:rPr lang="en-US" altLang="zh-CN" sz="2000" b="0" dirty="0"/>
              <a:t>00000000(</a:t>
            </a:r>
            <a:r>
              <a:rPr lang="zh-CN" altLang="zh-CN" sz="2000" b="0" dirty="0"/>
              <a:t>十进制数为</a:t>
            </a:r>
            <a:r>
              <a:rPr lang="en-US" altLang="zh-CN" sz="2000" b="0" dirty="0"/>
              <a:t>0)</a:t>
            </a:r>
            <a:r>
              <a:rPr lang="zh-CN" altLang="zh-CN" sz="2000" b="0" dirty="0"/>
              <a:t>，最大值为</a:t>
            </a:r>
            <a:r>
              <a:rPr lang="en-US" altLang="zh-CN" sz="2000" b="0" dirty="0"/>
              <a:t>01111111(</a:t>
            </a:r>
            <a:r>
              <a:rPr lang="zh-CN" altLang="zh-CN" sz="2000" b="0" dirty="0"/>
              <a:t>对应十进制数为</a:t>
            </a:r>
            <a:r>
              <a:rPr lang="en-US" altLang="zh-CN" sz="2000" b="0" dirty="0"/>
              <a:t>127)</a:t>
            </a:r>
            <a:r>
              <a:rPr lang="zh-CN" altLang="zh-CN" sz="2000" b="0" dirty="0"/>
              <a:t>，但是</a:t>
            </a:r>
            <a:r>
              <a:rPr lang="en-US" altLang="zh-CN" sz="2000" b="0" dirty="0"/>
              <a:t>0</a:t>
            </a:r>
            <a:r>
              <a:rPr lang="zh-CN" altLang="zh-CN" sz="2000" b="0" dirty="0"/>
              <a:t>和</a:t>
            </a:r>
            <a:r>
              <a:rPr lang="en-US" altLang="zh-CN" sz="2000" b="0" dirty="0"/>
              <a:t>127</a:t>
            </a:r>
            <a:r>
              <a:rPr lang="zh-CN" altLang="zh-CN" sz="2000" b="0" dirty="0"/>
              <a:t>这两个数保留，不能用作网络地址。任何</a:t>
            </a:r>
            <a:r>
              <a:rPr lang="en-US" altLang="zh-CN" sz="2000" b="0" dirty="0"/>
              <a:t>IP</a:t>
            </a:r>
            <a:r>
              <a:rPr lang="zh-CN" altLang="zh-CN" sz="2000" b="0" dirty="0"/>
              <a:t>地址第</a:t>
            </a:r>
            <a:r>
              <a:rPr lang="en-US" altLang="zh-CN" sz="2000" b="0" dirty="0"/>
              <a:t>1</a:t>
            </a:r>
            <a:r>
              <a:rPr lang="zh-CN" altLang="zh-CN" sz="2000" b="0" dirty="0"/>
              <a:t>个</a:t>
            </a:r>
            <a:r>
              <a:rPr lang="en-US" altLang="zh-CN" sz="2000" b="0" dirty="0"/>
              <a:t>8</a:t>
            </a:r>
            <a:r>
              <a:rPr lang="zh-CN" altLang="zh-CN" sz="2000" b="0" dirty="0"/>
              <a:t>位组的取值范围从</a:t>
            </a:r>
            <a:r>
              <a:rPr lang="en-US" altLang="zh-CN" sz="2000" b="0" dirty="0"/>
              <a:t>1~126</a:t>
            </a:r>
            <a:r>
              <a:rPr lang="zh-CN" altLang="zh-CN" sz="2000" b="0" dirty="0"/>
              <a:t>都是</a:t>
            </a:r>
            <a:r>
              <a:rPr lang="en-US" altLang="zh-CN" sz="2000" b="0" dirty="0"/>
              <a:t>A</a:t>
            </a:r>
            <a:r>
              <a:rPr lang="zh-CN" altLang="zh-CN" sz="2000" b="0" dirty="0"/>
              <a:t>类地址。</a:t>
            </a:r>
          </a:p>
          <a:p>
            <a:endParaRPr lang="zh-CN" altLang="en-US" dirty="0"/>
          </a:p>
        </p:txBody>
      </p:sp>
    </p:spTree>
    <p:extLst>
      <p:ext uri="{BB962C8B-B14F-4D97-AF65-F5344CB8AC3E}">
        <p14:creationId xmlns:p14="http://schemas.microsoft.com/office/powerpoint/2010/main" val="168707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1005F692-03F7-4B35-B78D-3B7155654010}"/>
              </a:ext>
            </a:extLst>
          </p:cNvPr>
          <p:cNvSpPr>
            <a:spLocks noGrp="1"/>
          </p:cNvSpPr>
          <p:nvPr>
            <p:ph idx="1"/>
          </p:nvPr>
        </p:nvSpPr>
        <p:spPr/>
        <p:txBody>
          <a:bodyPr/>
          <a:lstStyle/>
          <a:p>
            <a:r>
              <a:rPr lang="en-US" altLang="zh-CN" sz="2400" b="1" dirty="0"/>
              <a:t>2.B</a:t>
            </a:r>
            <a:r>
              <a:rPr lang="zh-CN" altLang="zh-CN" sz="2400" b="1" dirty="0"/>
              <a:t>类地址</a:t>
            </a:r>
          </a:p>
          <a:p>
            <a:r>
              <a:rPr lang="en-US" altLang="zh-CN" dirty="0"/>
              <a:t>       B</a:t>
            </a:r>
            <a:r>
              <a:rPr lang="zh-CN" altLang="zh-CN" dirty="0"/>
              <a:t>类地址用来支持中、大型网络，这类</a:t>
            </a:r>
            <a:r>
              <a:rPr lang="en-US" altLang="zh-CN" dirty="0"/>
              <a:t>IP</a:t>
            </a:r>
            <a:r>
              <a:rPr lang="zh-CN" altLang="zh-CN" dirty="0"/>
              <a:t>地址使用四个</a:t>
            </a:r>
            <a:r>
              <a:rPr lang="en-US" altLang="zh-CN" dirty="0"/>
              <a:t>8</a:t>
            </a:r>
            <a:r>
              <a:rPr lang="zh-CN" altLang="zh-CN" dirty="0"/>
              <a:t>位组的前两个</a:t>
            </a:r>
            <a:r>
              <a:rPr lang="en-US" altLang="zh-CN" dirty="0"/>
              <a:t>8</a:t>
            </a:r>
            <a:r>
              <a:rPr lang="zh-CN" altLang="zh-CN" dirty="0"/>
              <a:t>位组标志地址的网络部分，其余两个</a:t>
            </a:r>
            <a:r>
              <a:rPr lang="en-US" altLang="zh-CN" dirty="0"/>
              <a:t>8</a:t>
            </a:r>
            <a:r>
              <a:rPr lang="zh-CN" altLang="zh-CN" dirty="0"/>
              <a:t>位组用来标志地址的主机部分。用二进制表示时</a:t>
            </a:r>
            <a:r>
              <a:rPr lang="en-US" altLang="zh-CN" dirty="0"/>
              <a:t>,B</a:t>
            </a:r>
            <a:r>
              <a:rPr lang="zh-CN" altLang="zh-CN" dirty="0"/>
              <a:t>类地址的前</a:t>
            </a:r>
            <a:r>
              <a:rPr lang="en-US" altLang="zh-CN" dirty="0"/>
              <a:t>2</a:t>
            </a:r>
            <a:r>
              <a:rPr lang="zh-CN" altLang="zh-CN" dirty="0"/>
              <a:t>位</a:t>
            </a:r>
            <a:r>
              <a:rPr lang="en-US" altLang="zh-CN" dirty="0"/>
              <a:t>(</a:t>
            </a:r>
            <a:r>
              <a:rPr lang="zh-CN" altLang="zh-CN" dirty="0"/>
              <a:t>最左边）总是</a:t>
            </a:r>
            <a:r>
              <a:rPr lang="en-US" altLang="zh-CN" dirty="0"/>
              <a:t>10</a:t>
            </a:r>
            <a:r>
              <a:rPr lang="zh-CN" altLang="zh-CN" dirty="0"/>
              <a:t>。因此</a:t>
            </a:r>
            <a:r>
              <a:rPr lang="en-US" altLang="zh-CN" dirty="0"/>
              <a:t>,</a:t>
            </a:r>
            <a:r>
              <a:rPr lang="zh-CN" altLang="zh-CN" dirty="0"/>
              <a:t>第一个</a:t>
            </a:r>
            <a:r>
              <a:rPr lang="en-US" altLang="zh-CN" dirty="0"/>
              <a:t>8</a:t>
            </a:r>
            <a:r>
              <a:rPr lang="zh-CN" altLang="zh-CN" dirty="0"/>
              <a:t>位组的最小值为</a:t>
            </a:r>
            <a:r>
              <a:rPr lang="en-US" altLang="zh-CN" dirty="0"/>
              <a:t>10000000(</a:t>
            </a:r>
            <a:r>
              <a:rPr lang="zh-CN" altLang="zh-CN" dirty="0"/>
              <a:t>对应的十进制值为</a:t>
            </a:r>
            <a:r>
              <a:rPr lang="en-US" altLang="zh-CN" dirty="0"/>
              <a:t>128)</a:t>
            </a:r>
            <a:r>
              <a:rPr lang="zh-CN" altLang="zh-CN" dirty="0"/>
              <a:t>，最大值为</a:t>
            </a:r>
            <a:r>
              <a:rPr lang="en-US" altLang="zh-CN" dirty="0"/>
              <a:t>1011111K</a:t>
            </a:r>
            <a:r>
              <a:rPr lang="zh-CN" altLang="zh-CN" dirty="0"/>
              <a:t>对应的十进制值为</a:t>
            </a:r>
            <a:r>
              <a:rPr lang="en-US" altLang="zh-CN" dirty="0"/>
              <a:t>191),</a:t>
            </a:r>
            <a:r>
              <a:rPr lang="zh-CN" altLang="zh-CN" dirty="0"/>
              <a:t>任何</a:t>
            </a:r>
            <a:r>
              <a:rPr lang="en-US" altLang="zh-CN" dirty="0"/>
              <a:t>IP</a:t>
            </a:r>
            <a:r>
              <a:rPr lang="zh-CN" altLang="zh-CN" dirty="0"/>
              <a:t>地址第一个</a:t>
            </a:r>
            <a:r>
              <a:rPr lang="en-US" altLang="zh-CN" dirty="0"/>
              <a:t>8</a:t>
            </a:r>
            <a:r>
              <a:rPr lang="zh-CN" altLang="zh-CN" dirty="0"/>
              <a:t>位组的取值范围</a:t>
            </a:r>
            <a:r>
              <a:rPr lang="en-US" altLang="zh-CN" dirty="0"/>
              <a:t>128~191</a:t>
            </a:r>
            <a:r>
              <a:rPr lang="zh-CN" altLang="zh-CN" dirty="0"/>
              <a:t>都是</a:t>
            </a:r>
            <a:r>
              <a:rPr lang="en-US" altLang="zh-CN" dirty="0"/>
              <a:t>B</a:t>
            </a:r>
            <a:r>
              <a:rPr lang="zh-CN" altLang="zh-CN" dirty="0"/>
              <a:t>类地址。</a:t>
            </a:r>
          </a:p>
          <a:p>
            <a:r>
              <a:rPr lang="en-US" altLang="zh-CN" sz="2400" b="1" dirty="0"/>
              <a:t> 3.C</a:t>
            </a:r>
            <a:r>
              <a:rPr lang="zh-CN" altLang="zh-CN" sz="2400" b="1" dirty="0"/>
              <a:t>类地址</a:t>
            </a:r>
          </a:p>
          <a:p>
            <a:r>
              <a:rPr lang="en-US" altLang="zh-CN" dirty="0"/>
              <a:t>       C</a:t>
            </a:r>
            <a:r>
              <a:rPr lang="zh-CN" altLang="zh-CN" dirty="0"/>
              <a:t>类地址用来支持小型网络。</a:t>
            </a:r>
            <a:r>
              <a:rPr lang="en-US" altLang="zh-CN" dirty="0"/>
              <a:t>C</a:t>
            </a:r>
            <a:r>
              <a:rPr lang="zh-CN" altLang="zh-CN" dirty="0"/>
              <a:t>类</a:t>
            </a:r>
            <a:r>
              <a:rPr lang="en-US" altLang="zh-CN" dirty="0"/>
              <a:t>IP</a:t>
            </a:r>
            <a:r>
              <a:rPr lang="zh-CN" altLang="zh-CN" dirty="0"/>
              <a:t>地址使用四个</a:t>
            </a:r>
            <a:r>
              <a:rPr lang="en-US" altLang="zh-CN" dirty="0"/>
              <a:t>8</a:t>
            </a:r>
            <a:r>
              <a:rPr lang="zh-CN" altLang="zh-CN" dirty="0"/>
              <a:t>位组的前三个</a:t>
            </a:r>
            <a:r>
              <a:rPr lang="en-US" altLang="zh-CN" dirty="0"/>
              <a:t>8</a:t>
            </a:r>
            <a:r>
              <a:rPr lang="zh-CN" altLang="zh-CN" dirty="0"/>
              <a:t>位组标志地址的网络部分，其余的一个</a:t>
            </a:r>
            <a:r>
              <a:rPr lang="en-US" altLang="zh-CN" dirty="0"/>
              <a:t>8</a:t>
            </a:r>
            <a:r>
              <a:rPr lang="zh-CN" altLang="zh-CN" dirty="0"/>
              <a:t>位组用来标志地址的主机部分。用二进制表示时，</a:t>
            </a:r>
            <a:r>
              <a:rPr lang="en-US" altLang="zh-CN" dirty="0"/>
              <a:t>C</a:t>
            </a:r>
            <a:r>
              <a:rPr lang="zh-CN" altLang="zh-CN" dirty="0"/>
              <a:t>类地址的前</a:t>
            </a:r>
            <a:r>
              <a:rPr lang="en-US" altLang="zh-CN" dirty="0"/>
              <a:t>3</a:t>
            </a:r>
            <a:r>
              <a:rPr lang="zh-CN" altLang="zh-CN" dirty="0"/>
              <a:t>位（最左边）总是</a:t>
            </a:r>
            <a:r>
              <a:rPr lang="en-US" altLang="zh-CN" dirty="0"/>
              <a:t>110</a:t>
            </a:r>
            <a:r>
              <a:rPr lang="zh-CN" altLang="zh-CN" dirty="0"/>
              <a:t>。因此</a:t>
            </a:r>
            <a:r>
              <a:rPr lang="en-US" altLang="zh-CN" dirty="0"/>
              <a:t>,</a:t>
            </a:r>
            <a:r>
              <a:rPr lang="zh-CN" altLang="zh-CN" dirty="0"/>
              <a:t>第一个</a:t>
            </a:r>
            <a:r>
              <a:rPr lang="en-US" altLang="zh-CN" dirty="0"/>
              <a:t>8</a:t>
            </a:r>
            <a:r>
              <a:rPr lang="zh-CN" altLang="zh-CN" dirty="0"/>
              <a:t>位组的最小值为</a:t>
            </a:r>
            <a:r>
              <a:rPr lang="en-US" altLang="zh-CN" dirty="0"/>
              <a:t>11000000C</a:t>
            </a:r>
            <a:r>
              <a:rPr lang="zh-CN" altLang="zh-CN" dirty="0"/>
              <a:t>对应的十进制数为</a:t>
            </a:r>
            <a:r>
              <a:rPr lang="en-US" altLang="zh-CN" dirty="0"/>
              <a:t>192)</a:t>
            </a:r>
            <a:r>
              <a:rPr lang="zh-CN" altLang="zh-CN" dirty="0"/>
              <a:t>，最大值为</a:t>
            </a:r>
            <a:r>
              <a:rPr lang="en-US" altLang="zh-CN" dirty="0"/>
              <a:t>11011111(</a:t>
            </a:r>
            <a:r>
              <a:rPr lang="zh-CN" altLang="zh-CN" dirty="0"/>
              <a:t>十进制数为</a:t>
            </a:r>
            <a:r>
              <a:rPr lang="en-US" altLang="zh-CN" dirty="0"/>
              <a:t>223)</a:t>
            </a:r>
            <a:r>
              <a:rPr lang="zh-CN" altLang="zh-CN" dirty="0"/>
              <a:t>，任何</a:t>
            </a:r>
            <a:r>
              <a:rPr lang="en-US" altLang="zh-CN" dirty="0"/>
              <a:t>IP</a:t>
            </a:r>
            <a:r>
              <a:rPr lang="zh-CN" altLang="zh-CN" dirty="0"/>
              <a:t>地址第</a:t>
            </a:r>
            <a:r>
              <a:rPr lang="en-US" altLang="zh-CN" dirty="0"/>
              <a:t>1</a:t>
            </a:r>
            <a:r>
              <a:rPr lang="zh-CN" altLang="zh-CN" dirty="0"/>
              <a:t>个</a:t>
            </a:r>
            <a:r>
              <a:rPr lang="en-US" altLang="zh-CN" dirty="0"/>
              <a:t>8</a:t>
            </a:r>
            <a:r>
              <a:rPr lang="zh-CN" altLang="zh-CN" dirty="0"/>
              <a:t>位组的取值范围</a:t>
            </a:r>
            <a:r>
              <a:rPr lang="en-US" altLang="zh-CN" dirty="0"/>
              <a:t>192~223</a:t>
            </a:r>
            <a:r>
              <a:rPr lang="zh-CN" altLang="zh-CN" dirty="0"/>
              <a:t>都是</a:t>
            </a:r>
            <a:r>
              <a:rPr lang="en-US" altLang="zh-CN" dirty="0"/>
              <a:t>C</a:t>
            </a:r>
            <a:r>
              <a:rPr lang="zh-CN" altLang="zh-CN" dirty="0"/>
              <a:t>类地址。</a:t>
            </a:r>
          </a:p>
          <a:p>
            <a:endParaRPr lang="zh-CN" altLang="en-US" dirty="0"/>
          </a:p>
        </p:txBody>
      </p:sp>
    </p:spTree>
    <p:extLst>
      <p:ext uri="{BB962C8B-B14F-4D97-AF65-F5344CB8AC3E}">
        <p14:creationId xmlns:p14="http://schemas.microsoft.com/office/powerpoint/2010/main" val="955120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0B1870C8-0118-4A7A-9CB7-16CFECDE48F7}"/>
              </a:ext>
            </a:extLst>
          </p:cNvPr>
          <p:cNvSpPr>
            <a:spLocks noGrp="1"/>
          </p:cNvSpPr>
          <p:nvPr>
            <p:ph idx="1"/>
          </p:nvPr>
        </p:nvSpPr>
        <p:spPr/>
        <p:txBody>
          <a:bodyPr/>
          <a:lstStyle/>
          <a:p>
            <a:r>
              <a:rPr lang="en-US" altLang="zh-CN" dirty="0"/>
              <a:t> </a:t>
            </a:r>
            <a:r>
              <a:rPr lang="en-US" altLang="zh-CN" sz="2400" b="1" dirty="0"/>
              <a:t>4.D</a:t>
            </a:r>
            <a:r>
              <a:rPr lang="zh-CN" altLang="zh-CN" sz="2400" b="1" dirty="0"/>
              <a:t>类地址</a:t>
            </a:r>
          </a:p>
          <a:p>
            <a:r>
              <a:rPr lang="en-US" altLang="zh-CN" dirty="0"/>
              <a:t>       D</a:t>
            </a:r>
            <a:r>
              <a:rPr lang="zh-CN" altLang="zh-CN" dirty="0"/>
              <a:t>类地址用来支持组播，组播地址是唯一的网络地址，用来转发目的地址为预先定义的一组</a:t>
            </a:r>
            <a:r>
              <a:rPr lang="en-US" altLang="zh-CN" dirty="0"/>
              <a:t>IP</a:t>
            </a:r>
            <a:r>
              <a:rPr lang="zh-CN" altLang="zh-CN" dirty="0"/>
              <a:t>地址的分组。因此，一台工作站可以将单一的数据流传送给多个接收者、用二进制表示时，</a:t>
            </a:r>
            <a:r>
              <a:rPr lang="en-US" altLang="zh-CN" dirty="0"/>
              <a:t>D</a:t>
            </a:r>
            <a:r>
              <a:rPr lang="zh-CN" altLang="zh-CN" dirty="0"/>
              <a:t>类地址的前</a:t>
            </a:r>
            <a:r>
              <a:rPr lang="en-US" altLang="zh-CN" dirty="0"/>
              <a:t>4</a:t>
            </a:r>
            <a:r>
              <a:rPr lang="zh-CN" altLang="zh-CN" dirty="0"/>
              <a:t>位（最左边）总是</a:t>
            </a:r>
            <a:r>
              <a:rPr lang="en-US" altLang="zh-CN" dirty="0"/>
              <a:t>1110</a:t>
            </a:r>
            <a:r>
              <a:rPr lang="zh-CN" altLang="zh-CN" dirty="0"/>
              <a:t>。</a:t>
            </a:r>
            <a:r>
              <a:rPr lang="en-US" altLang="zh-CN" dirty="0"/>
              <a:t>D</a:t>
            </a:r>
            <a:r>
              <a:rPr lang="zh-CN" altLang="zh-CN" dirty="0"/>
              <a:t>类</a:t>
            </a:r>
            <a:r>
              <a:rPr lang="en-US" altLang="zh-CN" dirty="0"/>
              <a:t>IP</a:t>
            </a:r>
            <a:r>
              <a:rPr lang="zh-CN" altLang="zh-CN" dirty="0"/>
              <a:t>地址的第一个</a:t>
            </a:r>
            <a:r>
              <a:rPr lang="en-US" altLang="zh-CN" dirty="0"/>
              <a:t>8</a:t>
            </a:r>
            <a:r>
              <a:rPr lang="zh-CN" altLang="zh-CN" dirty="0"/>
              <a:t>位组的范围是</a:t>
            </a:r>
            <a:r>
              <a:rPr lang="en-US" altLang="zh-CN" dirty="0"/>
              <a:t>11100000~11101111,</a:t>
            </a:r>
            <a:r>
              <a:rPr lang="zh-CN" altLang="zh-CN" dirty="0"/>
              <a:t>即</a:t>
            </a:r>
            <a:r>
              <a:rPr lang="en-US" altLang="zh-CN" dirty="0"/>
              <a:t>224~239</a:t>
            </a:r>
            <a:r>
              <a:rPr lang="zh-CN" altLang="zh-CN" dirty="0"/>
              <a:t>。任何</a:t>
            </a:r>
            <a:r>
              <a:rPr lang="en-US" altLang="zh-CN" dirty="0"/>
              <a:t>IP</a:t>
            </a:r>
            <a:r>
              <a:rPr lang="zh-CN" altLang="zh-CN" dirty="0"/>
              <a:t>地址第</a:t>
            </a:r>
            <a:r>
              <a:rPr lang="en-US" altLang="zh-CN" dirty="0"/>
              <a:t>1</a:t>
            </a:r>
            <a:r>
              <a:rPr lang="zh-CN" altLang="zh-CN" dirty="0"/>
              <a:t>个</a:t>
            </a:r>
            <a:r>
              <a:rPr lang="en-US" altLang="zh-CN" dirty="0"/>
              <a:t>8</a:t>
            </a:r>
            <a:r>
              <a:rPr lang="zh-CN" altLang="zh-CN" dirty="0"/>
              <a:t>位组的取值范围从</a:t>
            </a:r>
            <a:r>
              <a:rPr lang="en-US" altLang="zh-CN" dirty="0"/>
              <a:t>224~239</a:t>
            </a:r>
            <a:r>
              <a:rPr lang="zh-CN" altLang="zh-CN" dirty="0"/>
              <a:t>都是</a:t>
            </a:r>
            <a:r>
              <a:rPr lang="en-US" altLang="zh-CN" dirty="0"/>
              <a:t>D</a:t>
            </a:r>
            <a:r>
              <a:rPr lang="zh-CN" altLang="zh-CN" dirty="0"/>
              <a:t>类地址。</a:t>
            </a:r>
          </a:p>
          <a:p>
            <a:r>
              <a:rPr lang="en-US" altLang="zh-CN" sz="2400" b="1" dirty="0"/>
              <a:t> 5.E</a:t>
            </a:r>
            <a:r>
              <a:rPr lang="zh-CN" altLang="zh-CN" sz="2400" b="1" dirty="0"/>
              <a:t>类地址</a:t>
            </a:r>
          </a:p>
          <a:p>
            <a:r>
              <a:rPr lang="en-US" altLang="zh-CN" dirty="0"/>
              <a:t>       Internet</a:t>
            </a:r>
            <a:r>
              <a:rPr lang="zh-CN" altLang="zh-CN" dirty="0"/>
              <a:t>工程任务组保留</a:t>
            </a:r>
            <a:r>
              <a:rPr lang="en-US" altLang="zh-CN" dirty="0"/>
              <a:t>E</a:t>
            </a:r>
            <a:r>
              <a:rPr lang="zh-CN" altLang="zh-CN" dirty="0"/>
              <a:t>类地址作为科学研究使用。因此</a:t>
            </a:r>
            <a:r>
              <a:rPr lang="en-US" altLang="zh-CN" dirty="0"/>
              <a:t>Internet</a:t>
            </a:r>
            <a:r>
              <a:rPr lang="zh-CN" altLang="zh-CN" dirty="0"/>
              <a:t>上没有发布</a:t>
            </a:r>
            <a:r>
              <a:rPr lang="en-US" altLang="zh-CN" dirty="0"/>
              <a:t>E</a:t>
            </a:r>
            <a:r>
              <a:rPr lang="zh-CN" altLang="zh-CN" dirty="0"/>
              <a:t>类地址使用。用二进制表示时，</a:t>
            </a:r>
            <a:r>
              <a:rPr lang="en-US" altLang="zh-CN" dirty="0"/>
              <a:t>E</a:t>
            </a:r>
            <a:r>
              <a:rPr lang="zh-CN" altLang="zh-CN" dirty="0"/>
              <a:t>类地址的前</a:t>
            </a:r>
            <a:r>
              <a:rPr lang="en-US" altLang="zh-CN" dirty="0"/>
              <a:t>4</a:t>
            </a:r>
            <a:r>
              <a:rPr lang="zh-CN" altLang="zh-CN" dirty="0"/>
              <a:t>位</a:t>
            </a:r>
            <a:r>
              <a:rPr lang="en-US" altLang="zh-CN" dirty="0"/>
              <a:t>(</a:t>
            </a:r>
            <a:r>
              <a:rPr lang="zh-CN" altLang="zh-CN" dirty="0"/>
              <a:t>最左边</a:t>
            </a:r>
            <a:r>
              <a:rPr lang="en-US" altLang="zh-CN" dirty="0"/>
              <a:t>)</a:t>
            </a:r>
            <a:r>
              <a:rPr lang="zh-CN" altLang="zh-CN" dirty="0"/>
              <a:t>总是</a:t>
            </a:r>
            <a:r>
              <a:rPr lang="en-US" altLang="zh-CN" dirty="0"/>
              <a:t>1111</a:t>
            </a:r>
            <a:r>
              <a:rPr lang="zh-CN" altLang="zh-CN" dirty="0"/>
              <a:t>。</a:t>
            </a:r>
            <a:r>
              <a:rPr lang="en-US" altLang="zh-CN" dirty="0"/>
              <a:t>E</a:t>
            </a:r>
            <a:r>
              <a:rPr lang="zh-CN" altLang="zh-CN" dirty="0"/>
              <a:t>类</a:t>
            </a:r>
            <a:r>
              <a:rPr lang="en-US" altLang="zh-CN" dirty="0"/>
              <a:t>IP</a:t>
            </a:r>
            <a:r>
              <a:rPr lang="zh-CN" altLang="zh-CN" dirty="0"/>
              <a:t>地址的第一个</a:t>
            </a:r>
            <a:r>
              <a:rPr lang="en-US" altLang="zh-CN" dirty="0"/>
              <a:t>8</a:t>
            </a:r>
            <a:r>
              <a:rPr lang="zh-CN" altLang="zh-CN" dirty="0"/>
              <a:t>位组的范围是从</a:t>
            </a:r>
            <a:r>
              <a:rPr lang="en-US" altLang="zh-CN" dirty="0"/>
              <a:t>11110000~11111111</a:t>
            </a:r>
            <a:r>
              <a:rPr lang="zh-CN" altLang="zh-CN" dirty="0"/>
              <a:t>，即从</a:t>
            </a:r>
            <a:r>
              <a:rPr lang="en-US" altLang="zh-CN" dirty="0"/>
              <a:t>240~255</a:t>
            </a:r>
            <a:r>
              <a:rPr lang="zh-CN" altLang="zh-CN" dirty="0"/>
              <a:t>。任何</a:t>
            </a:r>
            <a:r>
              <a:rPr lang="en-US" altLang="zh-CN" dirty="0"/>
              <a:t>IP</a:t>
            </a:r>
            <a:r>
              <a:rPr lang="zh-CN" altLang="zh-CN" dirty="0"/>
              <a:t>地址第一个</a:t>
            </a:r>
            <a:r>
              <a:rPr lang="en-US" altLang="zh-CN" dirty="0"/>
              <a:t>8</a:t>
            </a:r>
            <a:r>
              <a:rPr lang="zh-CN" altLang="zh-CN" dirty="0"/>
              <a:t>位组的取值范围</a:t>
            </a:r>
            <a:r>
              <a:rPr lang="en-US" altLang="zh-CN" dirty="0"/>
              <a:t>240~255</a:t>
            </a:r>
            <a:r>
              <a:rPr lang="zh-CN" altLang="zh-CN" dirty="0"/>
              <a:t>都是</a:t>
            </a:r>
            <a:r>
              <a:rPr lang="en-US" altLang="zh-CN" dirty="0"/>
              <a:t>E</a:t>
            </a:r>
            <a:r>
              <a:rPr lang="zh-CN" altLang="zh-CN" dirty="0"/>
              <a:t>类地址。</a:t>
            </a:r>
          </a:p>
          <a:p>
            <a:endParaRPr lang="zh-CN" altLang="en-US" dirty="0"/>
          </a:p>
        </p:txBody>
      </p:sp>
    </p:spTree>
    <p:extLst>
      <p:ext uri="{BB962C8B-B14F-4D97-AF65-F5344CB8AC3E}">
        <p14:creationId xmlns:p14="http://schemas.microsoft.com/office/powerpoint/2010/main" val="2999107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50C899F-9B8C-4A00-B9B3-368B8485C7C9}"/>
              </a:ext>
            </a:extLst>
          </p:cNvPr>
          <p:cNvSpPr>
            <a:spLocks noGrp="1"/>
          </p:cNvSpPr>
          <p:nvPr>
            <p:ph type="title"/>
          </p:nvPr>
        </p:nvSpPr>
        <p:spPr/>
        <p:txBody>
          <a:bodyPr>
            <a:normAutofit/>
          </a:bodyPr>
          <a:lstStyle/>
          <a:p>
            <a:r>
              <a:rPr lang="en-US" altLang="zh-CN" dirty="0"/>
              <a:t>5.1.4</a:t>
            </a:r>
            <a:r>
              <a:rPr lang="zh-CN" altLang="zh-CN" dirty="0"/>
              <a:t>　保留</a:t>
            </a:r>
            <a:r>
              <a:rPr lang="en-US" altLang="zh-CN" dirty="0"/>
              <a:t>IP</a:t>
            </a:r>
            <a:r>
              <a:rPr lang="zh-CN" altLang="zh-CN" dirty="0"/>
              <a:t>地址</a:t>
            </a:r>
            <a:endParaRPr lang="zh-CN" altLang="en-US" dirty="0"/>
          </a:p>
        </p:txBody>
      </p:sp>
      <p:sp>
        <p:nvSpPr>
          <p:cNvPr id="3" name="内容占位符 2">
            <a:extLst>
              <a:ext uri="{FF2B5EF4-FFF2-40B4-BE49-F238E27FC236}">
                <a16:creationId xmlns="" xmlns:a16="http://schemas.microsoft.com/office/drawing/2014/main" id="{2B523A28-AD2D-4E50-AFDC-D1D98FD88E96}"/>
              </a:ext>
            </a:extLst>
          </p:cNvPr>
          <p:cNvSpPr>
            <a:spLocks noGrp="1"/>
          </p:cNvSpPr>
          <p:nvPr>
            <p:ph idx="1"/>
          </p:nvPr>
        </p:nvSpPr>
        <p:spPr/>
        <p:txBody>
          <a:bodyPr>
            <a:normAutofit/>
          </a:bodyPr>
          <a:lstStyle/>
          <a:p>
            <a:r>
              <a:rPr lang="en-US" altLang="zh-CN" sz="2000" b="0" dirty="0"/>
              <a:t>       </a:t>
            </a:r>
            <a:r>
              <a:rPr lang="zh-CN" altLang="zh-CN" sz="2000" b="0" dirty="0"/>
              <a:t>在</a:t>
            </a:r>
            <a:r>
              <a:rPr lang="en-US" altLang="zh-CN" sz="2000" b="0" dirty="0"/>
              <a:t>IP</a:t>
            </a:r>
            <a:r>
              <a:rPr lang="zh-CN" altLang="zh-CN" sz="2000" b="0" dirty="0"/>
              <a:t>地址中，有些</a:t>
            </a:r>
            <a:r>
              <a:rPr lang="en-US" altLang="zh-CN" sz="2000" b="0" dirty="0"/>
              <a:t>IP</a:t>
            </a:r>
            <a:r>
              <a:rPr lang="zh-CN" altLang="zh-CN" sz="2000" b="0" dirty="0"/>
              <a:t>地址是被保留作为特殊用途的，不能用于标志网络设备，这些保留地址空间如下。</a:t>
            </a:r>
          </a:p>
          <a:p>
            <a:r>
              <a:rPr lang="en-US" altLang="zh-CN" sz="2000" b="0" dirty="0"/>
              <a:t> </a:t>
            </a:r>
            <a:r>
              <a:rPr lang="en-US" altLang="zh-CN" dirty="0"/>
              <a:t>1.</a:t>
            </a:r>
            <a:r>
              <a:rPr lang="zh-CN" altLang="zh-CN" dirty="0"/>
              <a:t>网络地址</a:t>
            </a:r>
          </a:p>
          <a:p>
            <a:r>
              <a:rPr lang="en-US" altLang="zh-CN" sz="2000" b="0" dirty="0"/>
              <a:t>       </a:t>
            </a:r>
            <a:r>
              <a:rPr lang="zh-CN" altLang="zh-CN" sz="2000" b="0" dirty="0"/>
              <a:t>用于表示网络本身，具有正常的网络号部分，主机</a:t>
            </a:r>
            <a:r>
              <a:rPr lang="en-US" altLang="zh-CN" sz="2000" b="0" dirty="0"/>
              <a:t>ID</a:t>
            </a:r>
            <a:r>
              <a:rPr lang="zh-CN" altLang="zh-CN" sz="2000" b="0" dirty="0"/>
              <a:t>部分为全“</a:t>
            </a:r>
            <a:r>
              <a:rPr lang="en-US" altLang="zh-CN" sz="2000" b="0" dirty="0"/>
              <a:t>0</a:t>
            </a:r>
            <a:r>
              <a:rPr lang="zh-CN" altLang="zh-CN" sz="2000" b="0" dirty="0"/>
              <a:t>”的</a:t>
            </a:r>
            <a:r>
              <a:rPr lang="en-US" altLang="zh-CN" sz="2000" b="0" dirty="0"/>
              <a:t>IP</a:t>
            </a:r>
            <a:r>
              <a:rPr lang="zh-CN" altLang="zh-CN" sz="2000" b="0" dirty="0"/>
              <a:t>地址代表一个特定的网络，即作为网络标志用，如</a:t>
            </a:r>
            <a:r>
              <a:rPr lang="en-US" altLang="zh-CN" sz="2000" b="0" dirty="0"/>
              <a:t>102.0.0.0,131.3.0.0</a:t>
            </a:r>
            <a:r>
              <a:rPr lang="zh-CN" altLang="zh-CN" sz="2000" b="0" dirty="0"/>
              <a:t>和</a:t>
            </a:r>
            <a:r>
              <a:rPr lang="en-US" altLang="zh-CN" sz="2000" b="0" dirty="0"/>
              <a:t>192.30.1.0</a:t>
            </a:r>
            <a:r>
              <a:rPr lang="zh-CN" altLang="zh-CN" sz="2000" b="0" dirty="0"/>
              <a:t>分别代表了一个</a:t>
            </a:r>
            <a:r>
              <a:rPr lang="en-US" altLang="zh-CN" sz="2000" b="0" dirty="0"/>
              <a:t>A</a:t>
            </a:r>
            <a:r>
              <a:rPr lang="zh-CN" altLang="zh-CN" sz="2000" b="0" dirty="0"/>
              <a:t>类、</a:t>
            </a:r>
            <a:r>
              <a:rPr lang="en-US" altLang="zh-CN" sz="2000" b="0" dirty="0"/>
              <a:t>B</a:t>
            </a:r>
            <a:r>
              <a:rPr lang="zh-CN" altLang="zh-CN" sz="2000" b="0" dirty="0"/>
              <a:t>类和</a:t>
            </a:r>
            <a:r>
              <a:rPr lang="en-US" altLang="zh-CN" sz="2000" b="0" dirty="0"/>
              <a:t>C</a:t>
            </a:r>
            <a:r>
              <a:rPr lang="zh-CN" altLang="zh-CN" sz="2000" b="0" dirty="0"/>
              <a:t>类网络。</a:t>
            </a:r>
          </a:p>
          <a:p>
            <a:r>
              <a:rPr lang="en-US" altLang="zh-CN" dirty="0"/>
              <a:t> 2.</a:t>
            </a:r>
            <a:r>
              <a:rPr lang="zh-CN" altLang="zh-CN" dirty="0"/>
              <a:t>广播地址</a:t>
            </a:r>
          </a:p>
          <a:p>
            <a:r>
              <a:rPr lang="en-US" altLang="zh-CN" sz="2000" b="0" dirty="0"/>
              <a:t>       IP</a:t>
            </a:r>
            <a:r>
              <a:rPr lang="zh-CN" altLang="zh-CN" sz="2000" b="0" dirty="0"/>
              <a:t>协议同时还规定，主机</a:t>
            </a:r>
            <a:r>
              <a:rPr lang="en-US" altLang="zh-CN" sz="2000" b="0" dirty="0"/>
              <a:t>ID</a:t>
            </a:r>
            <a:r>
              <a:rPr lang="zh-CN" altLang="zh-CN" sz="2000" b="0" dirty="0"/>
              <a:t>为全“</a:t>
            </a:r>
            <a:r>
              <a:rPr lang="en-US" altLang="zh-CN" sz="2000" b="0" dirty="0"/>
              <a:t>1</a:t>
            </a:r>
            <a:r>
              <a:rPr lang="zh-CN" altLang="zh-CN" sz="2000" b="0" dirty="0"/>
              <a:t>”的</a:t>
            </a:r>
            <a:r>
              <a:rPr lang="en-US" altLang="zh-CN" sz="2000" b="0" dirty="0"/>
              <a:t>IP</a:t>
            </a:r>
            <a:r>
              <a:rPr lang="zh-CN" altLang="zh-CN" sz="2000" b="0" dirty="0"/>
              <a:t>地址是保留给广播用的。广播地址又分为直接广播地址和有限广播地址两类。</a:t>
            </a:r>
            <a:endParaRPr lang="zh-CN" altLang="en-US" sz="2000" b="0" dirty="0"/>
          </a:p>
        </p:txBody>
      </p:sp>
    </p:spTree>
    <p:extLst>
      <p:ext uri="{BB962C8B-B14F-4D97-AF65-F5344CB8AC3E}">
        <p14:creationId xmlns:p14="http://schemas.microsoft.com/office/powerpoint/2010/main" val="3269673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E4FD24B-0F72-49DD-AF3F-DF722D9F533F}"/>
              </a:ext>
            </a:extLst>
          </p:cNvPr>
          <p:cNvSpPr>
            <a:spLocks noGrp="1"/>
          </p:cNvSpPr>
          <p:nvPr>
            <p:ph type="title"/>
          </p:nvPr>
        </p:nvSpPr>
        <p:spPr/>
        <p:txBody>
          <a:bodyPr>
            <a:normAutofit/>
          </a:bodyPr>
          <a:lstStyle/>
          <a:p>
            <a:r>
              <a:rPr lang="en-US" altLang="zh-CN" dirty="0"/>
              <a:t>5.1.5</a:t>
            </a:r>
            <a:r>
              <a:rPr lang="zh-CN" altLang="zh-CN" dirty="0"/>
              <a:t>　公用地址和私有地址</a:t>
            </a:r>
            <a:endParaRPr lang="zh-CN" altLang="en-US" dirty="0"/>
          </a:p>
        </p:txBody>
      </p:sp>
      <p:sp>
        <p:nvSpPr>
          <p:cNvPr id="3" name="内容占位符 2">
            <a:extLst>
              <a:ext uri="{FF2B5EF4-FFF2-40B4-BE49-F238E27FC236}">
                <a16:creationId xmlns="" xmlns:a16="http://schemas.microsoft.com/office/drawing/2014/main" id="{24163B79-CE3E-4094-9FAE-505978FE4721}"/>
              </a:ext>
            </a:extLst>
          </p:cNvPr>
          <p:cNvSpPr>
            <a:spLocks noGrp="1"/>
          </p:cNvSpPr>
          <p:nvPr>
            <p:ph idx="1"/>
          </p:nvPr>
        </p:nvSpPr>
        <p:spPr/>
        <p:txBody>
          <a:bodyPr/>
          <a:lstStyle/>
          <a:p>
            <a:r>
              <a:rPr lang="en-US" altLang="zh-CN" sz="2000" b="0" dirty="0"/>
              <a:t>       </a:t>
            </a:r>
            <a:r>
              <a:rPr lang="zh-CN" altLang="zh-CN" sz="2000" b="0" dirty="0"/>
              <a:t>公用</a:t>
            </a:r>
            <a:r>
              <a:rPr lang="en-US" altLang="zh-CN" sz="2000" b="0" dirty="0"/>
              <a:t>IP</a:t>
            </a:r>
            <a:r>
              <a:rPr lang="zh-CN" altLang="zh-CN" sz="2000" b="0" dirty="0"/>
              <a:t>地址是唯一的，因为公用</a:t>
            </a:r>
            <a:r>
              <a:rPr lang="en-US" altLang="zh-CN" sz="2000" b="0" dirty="0"/>
              <a:t>IP</a:t>
            </a:r>
            <a:r>
              <a:rPr lang="zh-CN" altLang="zh-CN" sz="2000" b="0" dirty="0"/>
              <a:t>地址是全局的和标准的，所以没有任何两台连到公共网络的主机拥有相同的</a:t>
            </a:r>
            <a:r>
              <a:rPr lang="en-US" altLang="zh-CN" sz="2000" b="0" dirty="0"/>
              <a:t>IP</a:t>
            </a:r>
            <a:r>
              <a:rPr lang="zh-CN" altLang="zh-CN" sz="2000" b="0" dirty="0"/>
              <a:t>地址，所有连接</a:t>
            </a:r>
            <a:r>
              <a:rPr lang="en-US" altLang="zh-CN" sz="2000" b="0" dirty="0"/>
              <a:t>Internet</a:t>
            </a:r>
            <a:r>
              <a:rPr lang="zh-CN" altLang="zh-CN" sz="2000" b="0" dirty="0"/>
              <a:t>的主机都遵循此规则，公用</a:t>
            </a:r>
            <a:r>
              <a:rPr lang="en-US" altLang="zh-CN" sz="2000" b="0" dirty="0"/>
              <a:t>IP</a:t>
            </a:r>
            <a:r>
              <a:rPr lang="zh-CN" altLang="zh-CN" sz="2000" b="0" dirty="0"/>
              <a:t>地址是从</a:t>
            </a:r>
            <a:r>
              <a:rPr lang="en-US" altLang="zh-CN" sz="2000" b="0" dirty="0"/>
              <a:t>Internet</a:t>
            </a:r>
            <a:r>
              <a:rPr lang="zh-CN" altLang="zh-CN" sz="2000" b="0" dirty="0"/>
              <a:t>服务供应商</a:t>
            </a:r>
            <a:r>
              <a:rPr lang="en-US" altLang="zh-CN" sz="2000" b="0" dirty="0"/>
              <a:t>(ISP)</a:t>
            </a:r>
            <a:r>
              <a:rPr lang="zh-CN" altLang="zh-CN" sz="2000" b="0" dirty="0"/>
              <a:t>或地址注册处获得的。</a:t>
            </a:r>
          </a:p>
          <a:p>
            <a:r>
              <a:rPr lang="en-US" altLang="zh-CN" sz="2000" b="0" dirty="0"/>
              <a:t>       </a:t>
            </a:r>
            <a:r>
              <a:rPr lang="zh-CN" altLang="zh-CN" sz="2000" b="0" dirty="0"/>
              <a:t>在</a:t>
            </a:r>
            <a:r>
              <a:rPr lang="en-US" altLang="zh-CN" sz="2000" b="0" dirty="0"/>
              <a:t>IP</a:t>
            </a:r>
            <a:r>
              <a:rPr lang="zh-CN" altLang="zh-CN" sz="2000" b="0" dirty="0"/>
              <a:t>地址资源中，还保留了一部分被称为私有地址的地址资源供内部实现</a:t>
            </a:r>
            <a:r>
              <a:rPr lang="en-US" altLang="zh-CN" sz="2000" b="0" dirty="0"/>
              <a:t>IP</a:t>
            </a:r>
            <a:r>
              <a:rPr lang="zh-CN" altLang="zh-CN" sz="2000" b="0" dirty="0"/>
              <a:t>网络时使用。</a:t>
            </a:r>
            <a:r>
              <a:rPr lang="en-US" altLang="zh-CN" sz="2000" b="0" dirty="0"/>
              <a:t>REC1918</a:t>
            </a:r>
            <a:r>
              <a:rPr lang="zh-CN" altLang="zh-CN" sz="2000" b="0" dirty="0"/>
              <a:t>留出</a:t>
            </a:r>
            <a:r>
              <a:rPr lang="en-US" altLang="zh-CN" sz="2000" b="0" dirty="0"/>
              <a:t>3</a:t>
            </a:r>
            <a:r>
              <a:rPr lang="zh-CN" altLang="zh-CN" sz="2000" b="0" dirty="0"/>
              <a:t>块</a:t>
            </a:r>
            <a:r>
              <a:rPr lang="en-US" altLang="zh-CN" sz="2000" b="0" dirty="0"/>
              <a:t>IP</a:t>
            </a:r>
            <a:r>
              <a:rPr lang="zh-CN" altLang="zh-CN" sz="2000" b="0" dirty="0"/>
              <a:t>地址空间（</a:t>
            </a:r>
            <a:r>
              <a:rPr lang="en-US" altLang="zh-CN" sz="2000" b="0" dirty="0"/>
              <a:t>1</a:t>
            </a:r>
            <a:r>
              <a:rPr lang="zh-CN" altLang="zh-CN" sz="2000" b="0" dirty="0"/>
              <a:t>个</a:t>
            </a:r>
            <a:r>
              <a:rPr lang="en-US" altLang="zh-CN" sz="2000" b="0" dirty="0"/>
              <a:t>A</a:t>
            </a:r>
            <a:r>
              <a:rPr lang="zh-CN" altLang="zh-CN" sz="2000" b="0" dirty="0"/>
              <a:t>类地址段、</a:t>
            </a:r>
            <a:r>
              <a:rPr lang="en-US" altLang="zh-CN" sz="2000" b="0" dirty="0"/>
              <a:t>16</a:t>
            </a:r>
            <a:r>
              <a:rPr lang="zh-CN" altLang="zh-CN" sz="2000" b="0" dirty="0"/>
              <a:t>个</a:t>
            </a:r>
            <a:r>
              <a:rPr lang="en-US" altLang="zh-CN" sz="2000" b="0" dirty="0"/>
              <a:t>B</a:t>
            </a:r>
            <a:r>
              <a:rPr lang="zh-CN" altLang="zh-CN" sz="2000" b="0" dirty="0"/>
              <a:t>类地址段、</a:t>
            </a:r>
            <a:r>
              <a:rPr lang="en-US" altLang="zh-CN" sz="2000" b="0" dirty="0"/>
              <a:t>256</a:t>
            </a:r>
            <a:r>
              <a:rPr lang="zh-CN" altLang="zh-CN" sz="2000" b="0" dirty="0"/>
              <a:t>个</a:t>
            </a:r>
            <a:r>
              <a:rPr lang="en-US" altLang="zh-CN" sz="2000" b="0" dirty="0"/>
              <a:t>C</a:t>
            </a:r>
            <a:r>
              <a:rPr lang="zh-CN" altLang="zh-CN" sz="2000" b="0" dirty="0"/>
              <a:t>类地址段）作为私有的内部使用的地址，即</a:t>
            </a:r>
            <a:r>
              <a:rPr lang="en-US" altLang="zh-CN" sz="2000" b="0" dirty="0"/>
              <a:t>10.0.0.0~10.255.255.255</a:t>
            </a:r>
            <a:r>
              <a:rPr lang="zh-CN" altLang="zh-CN" sz="2000" b="0" dirty="0"/>
              <a:t>、</a:t>
            </a:r>
            <a:r>
              <a:rPr lang="en-US" altLang="zh-CN" sz="2000" b="0" dirty="0"/>
              <a:t>172.16.0.0~172.31.255.255</a:t>
            </a:r>
            <a:r>
              <a:rPr lang="zh-CN" altLang="zh-CN" sz="2000" b="0" dirty="0"/>
              <a:t>和</a:t>
            </a:r>
            <a:r>
              <a:rPr lang="en-US" altLang="zh-CN" sz="2000" b="0" dirty="0"/>
              <a:t>192.168.0.0~192.168.255.255</a:t>
            </a:r>
            <a:r>
              <a:rPr lang="zh-CN" altLang="zh-CN" sz="2000" b="0" dirty="0"/>
              <a:t>。</a:t>
            </a:r>
          </a:p>
          <a:p>
            <a:endParaRPr lang="zh-CN" altLang="en-US" dirty="0"/>
          </a:p>
        </p:txBody>
      </p:sp>
    </p:spTree>
    <p:extLst>
      <p:ext uri="{BB962C8B-B14F-4D97-AF65-F5344CB8AC3E}">
        <p14:creationId xmlns:p14="http://schemas.microsoft.com/office/powerpoint/2010/main" val="143476869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A000120140530A78KPBG</Template>
  <TotalTime>1607</TotalTime>
  <Words>1841</Words>
  <Application>Microsoft Office PowerPoint</Application>
  <PresentationFormat>自定义</PresentationFormat>
  <Paragraphs>91</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计算机网络技术基础</vt:lpstr>
      <vt:lpstr>PowerPoint 演示文稿</vt:lpstr>
      <vt:lpstr>项目五   网络互连技术</vt:lpstr>
      <vt:lpstr>5.1　IP地址及其分类</vt:lpstr>
      <vt:lpstr>5.1.3　IP地址的分类</vt:lpstr>
      <vt:lpstr>PowerPoint 演示文稿</vt:lpstr>
      <vt:lpstr>PowerPoint 演示文稿</vt:lpstr>
      <vt:lpstr>5.1.4　保留IP地址</vt:lpstr>
      <vt:lpstr>5.1.5　公用地址和私有地址</vt:lpstr>
      <vt:lpstr>5.1.6　子网划分</vt:lpstr>
      <vt:lpstr>PowerPoint 演示文稿</vt:lpstr>
      <vt:lpstr>5.2　交换机的基本配置</vt:lpstr>
      <vt:lpstr>5.2.2　交换机的配置模式</vt:lpstr>
      <vt:lpstr>5.2.3　Cisco IOS CLI 操作</vt:lpstr>
      <vt:lpstr>5.2.4　路由器的口令基础</vt:lpstr>
      <vt:lpstr>5.3　路由器的基本配置</vt:lpstr>
      <vt:lpstr>5.3.2　路由器的软件</vt:lpstr>
      <vt:lpstr>5.3.3　路由器的基本配置模式</vt:lpstr>
      <vt:lpstr>5.3.4　利用Setup模式建立初始配置</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计算机网络技术基础</dc:title>
  <dc:creator>inter</dc:creator>
  <cp:lastModifiedBy>SJYY</cp:lastModifiedBy>
  <cp:revision>76</cp:revision>
  <dcterms:created xsi:type="dcterms:W3CDTF">2017-08-31T04:48:03Z</dcterms:created>
  <dcterms:modified xsi:type="dcterms:W3CDTF">2017-09-25T05:42:45Z</dcterms:modified>
</cp:coreProperties>
</file>