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420" r:id="rId3"/>
    <p:sldId id="257" r:id="rId4"/>
    <p:sldId id="258" r:id="rId5"/>
    <p:sldId id="259" r:id="rId6"/>
    <p:sldId id="260"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422" r:id="rId29"/>
    <p:sldId id="423" r:id="rId30"/>
    <p:sldId id="283" r:id="rId31"/>
    <p:sldId id="421" r:id="rId3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83"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5859E"/>
    <a:srgbClr val="71819A"/>
    <a:srgbClr val="2226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20000" autoAdjust="0"/>
    <p:restoredTop sz="94728" autoAdjust="0"/>
  </p:normalViewPr>
  <p:slideViewPr>
    <p:cSldViewPr snapToGrid="0" showGuides="1">
      <p:cViewPr>
        <p:scale>
          <a:sx n="60" d="100"/>
          <a:sy n="60" d="100"/>
        </p:scale>
        <p:origin x="-72" y="-354"/>
      </p:cViewPr>
      <p:guideLst>
        <p:guide orient="horz" pos="2183"/>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164"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8C1A344-9527-4261-BFCA-00ECA8F30713}"/>
              </a:ext>
            </a:extLst>
          </p:cNvPr>
          <p:cNvSpPr>
            <a:spLocks noGrp="1"/>
          </p:cNvSpPr>
          <p:nvPr>
            <p:ph type="title"/>
          </p:nvPr>
        </p:nvSpPr>
        <p:spPr>
          <a:xfrm>
            <a:off x="1094509" y="2526419"/>
            <a:ext cx="10044546" cy="1325563"/>
          </a:xfrm>
        </p:spPr>
        <p:txBody>
          <a:bodyPr>
            <a:noAutofit/>
          </a:bodyPr>
          <a:lstStyle>
            <a:lvl1pPr algn="ctr">
              <a:defRPr sz="6000">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3" name="日期占位符 2">
            <a:extLst>
              <a:ext uri="{FF2B5EF4-FFF2-40B4-BE49-F238E27FC236}">
                <a16:creationId xmlns:a16="http://schemas.microsoft.com/office/drawing/2014/main" xmlns="" id="{F59D1CC3-06E7-48E1-981A-615765DBE65E}"/>
              </a:ext>
            </a:extLst>
          </p:cNvPr>
          <p:cNvSpPr>
            <a:spLocks noGrp="1"/>
          </p:cNvSpPr>
          <p:nvPr>
            <p:ph type="dt" sz="half" idx="10"/>
          </p:nvPr>
        </p:nvSpPr>
        <p:spPr/>
        <p:txBody>
          <a:bodyPr/>
          <a:lstStyle/>
          <a:p>
            <a:fld id="{BCC81020-18CF-4432-B1BC-5DDEBD856739}" type="datetimeFigureOut">
              <a:rPr lang="zh-CN" altLang="en-US" smtClean="0"/>
              <a:t>2017/9/22/Friday</a:t>
            </a:fld>
            <a:endParaRPr lang="zh-CN" altLang="en-US"/>
          </a:p>
        </p:txBody>
      </p:sp>
      <p:sp>
        <p:nvSpPr>
          <p:cNvPr id="4" name="页脚占位符 3">
            <a:extLst>
              <a:ext uri="{FF2B5EF4-FFF2-40B4-BE49-F238E27FC236}">
                <a16:creationId xmlns:a16="http://schemas.microsoft.com/office/drawing/2014/main" xmlns="" id="{438391DF-70CC-42D5-A999-460FDB95308F}"/>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17FEFB7A-C2DC-434C-AD91-D5ADFD288C30}"/>
              </a:ext>
            </a:extLst>
          </p:cNvPr>
          <p:cNvSpPr>
            <a:spLocks noGrp="1"/>
          </p:cNvSpPr>
          <p:nvPr>
            <p:ph type="sldNum" sz="quarter" idx="12"/>
          </p:nvPr>
        </p:nvSpPr>
        <p:spPr/>
        <p:txBody>
          <a:bodyPr/>
          <a:lstStyle/>
          <a:p>
            <a:fld id="{80E8F6B5-788F-4225-8932-BCF0A2F6AED4}" type="slidenum">
              <a:rPr lang="zh-CN" altLang="en-US" smtClean="0"/>
              <a:t>‹#›</a:t>
            </a:fld>
            <a:endParaRPr lang="zh-CN" altLang="en-US"/>
          </a:p>
        </p:txBody>
      </p:sp>
    </p:spTree>
    <p:extLst>
      <p:ext uri="{BB962C8B-B14F-4D97-AF65-F5344CB8AC3E}">
        <p14:creationId xmlns:p14="http://schemas.microsoft.com/office/powerpoint/2010/main" val="11875729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8C1A344-9527-4261-BFCA-00ECA8F30713}"/>
              </a:ext>
            </a:extLst>
          </p:cNvPr>
          <p:cNvSpPr>
            <a:spLocks noGrp="1"/>
          </p:cNvSpPr>
          <p:nvPr>
            <p:ph type="title"/>
          </p:nvPr>
        </p:nvSpPr>
        <p:spPr>
          <a:xfrm>
            <a:off x="1094509" y="2526419"/>
            <a:ext cx="10044546" cy="1325563"/>
          </a:xfrm>
        </p:spPr>
        <p:txBody>
          <a:bodyPr>
            <a:noAutofit/>
          </a:bodyPr>
          <a:lstStyle>
            <a:lvl1pPr algn="ctr">
              <a:defRPr sz="4400">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3" name="日期占位符 2">
            <a:extLst>
              <a:ext uri="{FF2B5EF4-FFF2-40B4-BE49-F238E27FC236}">
                <a16:creationId xmlns:a16="http://schemas.microsoft.com/office/drawing/2014/main" xmlns="" id="{F59D1CC3-06E7-48E1-981A-615765DBE65E}"/>
              </a:ext>
            </a:extLst>
          </p:cNvPr>
          <p:cNvSpPr>
            <a:spLocks noGrp="1"/>
          </p:cNvSpPr>
          <p:nvPr>
            <p:ph type="dt" sz="half" idx="10"/>
          </p:nvPr>
        </p:nvSpPr>
        <p:spPr/>
        <p:txBody>
          <a:bodyPr/>
          <a:lstStyle/>
          <a:p>
            <a:fld id="{BCC81020-18CF-4432-B1BC-5DDEBD856739}" type="datetimeFigureOut">
              <a:rPr lang="zh-CN" altLang="en-US" smtClean="0"/>
              <a:t>2017/9/22/Friday</a:t>
            </a:fld>
            <a:endParaRPr lang="zh-CN" altLang="en-US"/>
          </a:p>
        </p:txBody>
      </p:sp>
      <p:sp>
        <p:nvSpPr>
          <p:cNvPr id="4" name="页脚占位符 3">
            <a:extLst>
              <a:ext uri="{FF2B5EF4-FFF2-40B4-BE49-F238E27FC236}">
                <a16:creationId xmlns:a16="http://schemas.microsoft.com/office/drawing/2014/main" xmlns="" id="{438391DF-70CC-42D5-A999-460FDB95308F}"/>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17FEFB7A-C2DC-434C-AD91-D5ADFD288C30}"/>
              </a:ext>
            </a:extLst>
          </p:cNvPr>
          <p:cNvSpPr>
            <a:spLocks noGrp="1"/>
          </p:cNvSpPr>
          <p:nvPr>
            <p:ph type="sldNum" sz="quarter" idx="12"/>
          </p:nvPr>
        </p:nvSpPr>
        <p:spPr/>
        <p:txBody>
          <a:bodyPr/>
          <a:lstStyle/>
          <a:p>
            <a:fld id="{80E8F6B5-788F-4225-8932-BCF0A2F6AED4}" type="slidenum">
              <a:rPr lang="zh-CN" altLang="en-US" smtClean="0"/>
              <a:t>‹#›</a:t>
            </a:fld>
            <a:endParaRPr lang="zh-CN" altLang="en-US"/>
          </a:p>
        </p:txBody>
      </p:sp>
      <p:grpSp>
        <p:nvGrpSpPr>
          <p:cNvPr id="6" name="组合 5">
            <a:extLst>
              <a:ext uri="{FF2B5EF4-FFF2-40B4-BE49-F238E27FC236}">
                <a16:creationId xmlns:a16="http://schemas.microsoft.com/office/drawing/2014/main" xmlns="" id="{ADD7C93C-A46E-43CC-9441-90C69BDA6307}"/>
              </a:ext>
            </a:extLst>
          </p:cNvPr>
          <p:cNvGrpSpPr/>
          <p:nvPr userDrawn="1"/>
        </p:nvGrpSpPr>
        <p:grpSpPr>
          <a:xfrm>
            <a:off x="0" y="3792"/>
            <a:ext cx="12192000" cy="6854208"/>
            <a:chOff x="0" y="3792"/>
            <a:chExt cx="9144000" cy="6854208"/>
          </a:xfrm>
        </p:grpSpPr>
        <p:pic>
          <p:nvPicPr>
            <p:cNvPr id="7" name="图片 6">
              <a:extLst>
                <a:ext uri="{FF2B5EF4-FFF2-40B4-BE49-F238E27FC236}">
                  <a16:creationId xmlns:a16="http://schemas.microsoft.com/office/drawing/2014/main" xmlns="" id="{8CEA4462-D4D0-4C3C-8935-9E8AD603026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792"/>
              <a:ext cx="9144000" cy="6850415"/>
            </a:xfrm>
            <a:prstGeom prst="rect">
              <a:avLst/>
            </a:prstGeom>
          </p:spPr>
        </p:pic>
        <p:sp>
          <p:nvSpPr>
            <p:cNvPr id="8" name="矩形 7">
              <a:extLst>
                <a:ext uri="{FF2B5EF4-FFF2-40B4-BE49-F238E27FC236}">
                  <a16:creationId xmlns:a16="http://schemas.microsoft.com/office/drawing/2014/main" xmlns="" id="{D70A90A8-3FD2-4A2F-A5B0-8CFAE4B1A9F5}"/>
                </a:ext>
              </a:extLst>
            </p:cNvPr>
            <p:cNvSpPr/>
            <p:nvPr userDrawn="1"/>
          </p:nvSpPr>
          <p:spPr>
            <a:xfrm>
              <a:off x="0" y="188640"/>
              <a:ext cx="9144000" cy="6669360"/>
            </a:xfrm>
            <a:prstGeom prst="rect">
              <a:avLst/>
            </a:prstGeom>
            <a:gradFill flip="none" rotWithShape="1">
              <a:gsLst>
                <a:gs pos="0">
                  <a:schemeClr val="bg1">
                    <a:alpha val="80000"/>
                  </a:schemeClr>
                </a:gs>
                <a:gs pos="0">
                  <a:schemeClr val="bg1"/>
                </a:gs>
                <a:gs pos="59000">
                  <a:schemeClr val="bg1">
                    <a:alpha val="8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Tree>
    <p:extLst>
      <p:ext uri="{BB962C8B-B14F-4D97-AF65-F5344CB8AC3E}">
        <p14:creationId xmlns:p14="http://schemas.microsoft.com/office/powerpoint/2010/main" val="42476028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xmlns="" id="{516C6A8A-08CD-47EB-8BC1-AADEE01A001D}"/>
              </a:ext>
            </a:extLst>
          </p:cNvPr>
          <p:cNvGrpSpPr/>
          <p:nvPr userDrawn="1"/>
        </p:nvGrpSpPr>
        <p:grpSpPr>
          <a:xfrm>
            <a:off x="0" y="3792"/>
            <a:ext cx="12192000" cy="6854208"/>
            <a:chOff x="0" y="3792"/>
            <a:chExt cx="9144000" cy="6854208"/>
          </a:xfrm>
        </p:grpSpPr>
        <p:pic>
          <p:nvPicPr>
            <p:cNvPr id="8" name="图片 7">
              <a:extLst>
                <a:ext uri="{FF2B5EF4-FFF2-40B4-BE49-F238E27FC236}">
                  <a16:creationId xmlns:a16="http://schemas.microsoft.com/office/drawing/2014/main" xmlns="" id="{17B55DC5-A739-401C-AB3B-80BC244F0A6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792"/>
              <a:ext cx="9144000" cy="6850415"/>
            </a:xfrm>
            <a:prstGeom prst="rect">
              <a:avLst/>
            </a:prstGeom>
          </p:spPr>
        </p:pic>
        <p:sp>
          <p:nvSpPr>
            <p:cNvPr id="9" name="矩形 8">
              <a:extLst>
                <a:ext uri="{FF2B5EF4-FFF2-40B4-BE49-F238E27FC236}">
                  <a16:creationId xmlns:a16="http://schemas.microsoft.com/office/drawing/2014/main" xmlns="" id="{C065303C-AC59-4304-AA47-6B541B57C162}"/>
                </a:ext>
              </a:extLst>
            </p:cNvPr>
            <p:cNvSpPr/>
            <p:nvPr userDrawn="1"/>
          </p:nvSpPr>
          <p:spPr>
            <a:xfrm>
              <a:off x="0" y="188640"/>
              <a:ext cx="9144000" cy="6669360"/>
            </a:xfrm>
            <a:prstGeom prst="rect">
              <a:avLst/>
            </a:prstGeom>
            <a:gradFill flip="none" rotWithShape="1">
              <a:gsLst>
                <a:gs pos="0">
                  <a:schemeClr val="bg1">
                    <a:alpha val="80000"/>
                  </a:schemeClr>
                </a:gs>
                <a:gs pos="0">
                  <a:schemeClr val="bg1"/>
                </a:gs>
                <a:gs pos="59000">
                  <a:schemeClr val="bg1">
                    <a:alpha val="8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2" name="标题 1">
            <a:extLst>
              <a:ext uri="{FF2B5EF4-FFF2-40B4-BE49-F238E27FC236}">
                <a16:creationId xmlns:a16="http://schemas.microsoft.com/office/drawing/2014/main" xmlns="" id="{8D42C361-65AF-4C00-A99E-3475EEACF4A4}"/>
              </a:ext>
            </a:extLst>
          </p:cNvPr>
          <p:cNvSpPr>
            <a:spLocks noGrp="1"/>
          </p:cNvSpPr>
          <p:nvPr>
            <p:ph type="title"/>
          </p:nvPr>
        </p:nvSpPr>
        <p:spPr>
          <a:xfrm>
            <a:off x="942975" y="700089"/>
            <a:ext cx="10301287" cy="989013"/>
          </a:xfrm>
        </p:spPr>
        <p:txBody>
          <a:bodyPr/>
          <a:lstStyle/>
          <a:p>
            <a:r>
              <a:rPr lang="zh-CN" altLang="en-US" dirty="0"/>
              <a:t>单击此处编辑母版标题样式</a:t>
            </a:r>
          </a:p>
        </p:txBody>
      </p:sp>
      <p:sp>
        <p:nvSpPr>
          <p:cNvPr id="3" name="内容占位符 2">
            <a:extLst>
              <a:ext uri="{FF2B5EF4-FFF2-40B4-BE49-F238E27FC236}">
                <a16:creationId xmlns:a16="http://schemas.microsoft.com/office/drawing/2014/main" xmlns="" id="{75DFC8EF-E9FE-46B4-89B4-7CFDBCB4060B}"/>
              </a:ext>
            </a:extLst>
          </p:cNvPr>
          <p:cNvSpPr>
            <a:spLocks noGrp="1"/>
          </p:cNvSpPr>
          <p:nvPr>
            <p:ph idx="1"/>
          </p:nvPr>
        </p:nvSpPr>
        <p:spPr>
          <a:xfrm>
            <a:off x="942975" y="1825625"/>
            <a:ext cx="10301288" cy="4351338"/>
          </a:xfrm>
        </p:spPr>
        <p:txBody>
          <a:bodyPr/>
          <a:lstStyle>
            <a:lvl1pPr marL="0" indent="0">
              <a:lnSpc>
                <a:spcPct val="100000"/>
              </a:lnSpc>
              <a:buNone/>
              <a:defRPr/>
            </a:lvl1pPr>
            <a:lvl2pPr marL="457200" indent="0">
              <a:lnSpc>
                <a:spcPct val="100000"/>
              </a:lnSpc>
              <a:buNone/>
              <a:defRPr b="1">
                <a:latin typeface="微软雅黑" panose="020B0503020204020204" pitchFamily="34" charset="-122"/>
                <a:ea typeface="微软雅黑" panose="020B0503020204020204" pitchFamily="34" charset="-122"/>
              </a:defRPr>
            </a:lvl2pPr>
            <a:lvl3pPr marL="914400" indent="0">
              <a:lnSpc>
                <a:spcPct val="100000"/>
              </a:lnSpc>
              <a:buNone/>
              <a:defRPr>
                <a:latin typeface="微软雅黑" panose="020B0503020204020204" pitchFamily="34" charset="-122"/>
                <a:ea typeface="微软雅黑" panose="020B0503020204020204" pitchFamily="34" charset="-122"/>
              </a:defRPr>
            </a:lvl3pPr>
            <a:lvl5pPr marL="1828800" indent="0">
              <a:buNone/>
              <a:defRPr/>
            </a:lvl5pPr>
          </a:lstStyle>
          <a:p>
            <a:pPr lvl="0"/>
            <a:r>
              <a:rPr lang="zh-CN" altLang="en-US" dirty="0"/>
              <a:t>编辑母版文本样式</a:t>
            </a:r>
          </a:p>
          <a:p>
            <a:pPr lvl="1"/>
            <a:r>
              <a:rPr lang="zh-CN" altLang="en-US" dirty="0"/>
              <a:t>  第二级</a:t>
            </a:r>
          </a:p>
          <a:p>
            <a:pPr lvl="2"/>
            <a:r>
              <a:rPr lang="zh-CN" altLang="en-US" dirty="0"/>
              <a:t>  第三级</a:t>
            </a:r>
          </a:p>
          <a:p>
            <a:pPr lvl="3"/>
            <a:endParaRPr lang="zh-CN" altLang="en-US" dirty="0"/>
          </a:p>
        </p:txBody>
      </p:sp>
      <p:sp>
        <p:nvSpPr>
          <p:cNvPr id="4" name="日期占位符 3">
            <a:extLst>
              <a:ext uri="{FF2B5EF4-FFF2-40B4-BE49-F238E27FC236}">
                <a16:creationId xmlns:a16="http://schemas.microsoft.com/office/drawing/2014/main" xmlns="" id="{5C6F1D0C-6E8B-4F5F-9A71-D578497E35A2}"/>
              </a:ext>
            </a:extLst>
          </p:cNvPr>
          <p:cNvSpPr>
            <a:spLocks noGrp="1"/>
          </p:cNvSpPr>
          <p:nvPr>
            <p:ph type="dt" sz="half" idx="10"/>
          </p:nvPr>
        </p:nvSpPr>
        <p:spPr/>
        <p:txBody>
          <a:bodyPr/>
          <a:lstStyle/>
          <a:p>
            <a:fld id="{0560AEB0-92C8-439C-B570-BC7B287CE0F2}" type="datetimeFigureOut">
              <a:rPr lang="zh-CN" altLang="en-US" smtClean="0"/>
              <a:t>2017/9/22/Friday</a:t>
            </a:fld>
            <a:endParaRPr lang="zh-CN" altLang="en-US"/>
          </a:p>
        </p:txBody>
      </p:sp>
      <p:sp>
        <p:nvSpPr>
          <p:cNvPr id="5" name="页脚占位符 4">
            <a:extLst>
              <a:ext uri="{FF2B5EF4-FFF2-40B4-BE49-F238E27FC236}">
                <a16:creationId xmlns:a16="http://schemas.microsoft.com/office/drawing/2014/main" xmlns="" id="{1A8F59C5-E31D-43D3-9734-AFF4F6E2318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99499B23-4E8F-4045-8ACE-375E6387C52F}"/>
              </a:ext>
            </a:extLst>
          </p:cNvPr>
          <p:cNvSpPr>
            <a:spLocks noGrp="1"/>
          </p:cNvSpPr>
          <p:nvPr>
            <p:ph type="sldNum" sz="quarter" idx="12"/>
          </p:nvPr>
        </p:nvSpPr>
        <p:spPr/>
        <p:txBody>
          <a:bodyPr/>
          <a:lstStyle/>
          <a:p>
            <a:fld id="{74030097-1FA3-44BF-8968-D294A6CAEA77}" type="slidenum">
              <a:rPr lang="zh-CN" altLang="en-US" smtClean="0"/>
              <a:t>‹#›</a:t>
            </a:fld>
            <a:endParaRPr lang="zh-CN" altLang="en-US"/>
          </a:p>
        </p:txBody>
      </p:sp>
    </p:spTree>
    <p:extLst>
      <p:ext uri="{BB962C8B-B14F-4D97-AF65-F5344CB8AC3E}">
        <p14:creationId xmlns:p14="http://schemas.microsoft.com/office/powerpoint/2010/main" val="14132867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标题和内容">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xmlns="" id="{6C463964-36BD-486E-9DFF-A9BC6FAE7878}"/>
              </a:ext>
            </a:extLst>
          </p:cNvPr>
          <p:cNvGrpSpPr/>
          <p:nvPr userDrawn="1"/>
        </p:nvGrpSpPr>
        <p:grpSpPr>
          <a:xfrm>
            <a:off x="0" y="3792"/>
            <a:ext cx="12192000" cy="6854208"/>
            <a:chOff x="0" y="3792"/>
            <a:chExt cx="9144000" cy="6854208"/>
          </a:xfrm>
        </p:grpSpPr>
        <p:pic>
          <p:nvPicPr>
            <p:cNvPr id="8" name="图片 7">
              <a:extLst>
                <a:ext uri="{FF2B5EF4-FFF2-40B4-BE49-F238E27FC236}">
                  <a16:creationId xmlns:a16="http://schemas.microsoft.com/office/drawing/2014/main" xmlns="" id="{ADA678C1-A434-45F0-BD76-0DB2CFE298D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792"/>
              <a:ext cx="9144000" cy="6850415"/>
            </a:xfrm>
            <a:prstGeom prst="rect">
              <a:avLst/>
            </a:prstGeom>
          </p:spPr>
        </p:pic>
        <p:sp>
          <p:nvSpPr>
            <p:cNvPr id="9" name="矩形 8">
              <a:extLst>
                <a:ext uri="{FF2B5EF4-FFF2-40B4-BE49-F238E27FC236}">
                  <a16:creationId xmlns:a16="http://schemas.microsoft.com/office/drawing/2014/main" xmlns="" id="{CE8A15D6-393B-4491-A482-49C134187A1D}"/>
                </a:ext>
              </a:extLst>
            </p:cNvPr>
            <p:cNvSpPr/>
            <p:nvPr userDrawn="1"/>
          </p:nvSpPr>
          <p:spPr>
            <a:xfrm>
              <a:off x="0" y="188640"/>
              <a:ext cx="9144000" cy="6669360"/>
            </a:xfrm>
            <a:prstGeom prst="rect">
              <a:avLst/>
            </a:prstGeom>
            <a:gradFill flip="none" rotWithShape="1">
              <a:gsLst>
                <a:gs pos="0">
                  <a:schemeClr val="bg1">
                    <a:alpha val="80000"/>
                  </a:schemeClr>
                </a:gs>
                <a:gs pos="0">
                  <a:schemeClr val="bg1"/>
                </a:gs>
                <a:gs pos="59000">
                  <a:schemeClr val="bg1">
                    <a:alpha val="8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2" name="标题 1">
            <a:extLst>
              <a:ext uri="{FF2B5EF4-FFF2-40B4-BE49-F238E27FC236}">
                <a16:creationId xmlns:a16="http://schemas.microsoft.com/office/drawing/2014/main" xmlns="" id="{1632DE8C-2763-4DFC-B935-767D890A84A7}"/>
              </a:ext>
            </a:extLst>
          </p:cNvPr>
          <p:cNvSpPr>
            <a:spLocks noGrp="1"/>
          </p:cNvSpPr>
          <p:nvPr>
            <p:ph type="title"/>
          </p:nvPr>
        </p:nvSpPr>
        <p:spPr>
          <a:xfrm>
            <a:off x="971550" y="803564"/>
            <a:ext cx="10382250" cy="887124"/>
          </a:xfrm>
        </p:spPr>
        <p:txBody>
          <a:bodyPr>
            <a:normAutofit/>
          </a:bodyPr>
          <a:lstStyle>
            <a:lvl1pPr algn="l">
              <a:defRPr sz="3600"/>
            </a:lvl1pPr>
          </a:lstStyle>
          <a:p>
            <a:r>
              <a:rPr lang="zh-CN" altLang="en-US" dirty="0"/>
              <a:t>单击此处编辑母版标题样式</a:t>
            </a:r>
          </a:p>
        </p:txBody>
      </p:sp>
      <p:sp>
        <p:nvSpPr>
          <p:cNvPr id="3" name="内容占位符 2">
            <a:extLst>
              <a:ext uri="{FF2B5EF4-FFF2-40B4-BE49-F238E27FC236}">
                <a16:creationId xmlns:a16="http://schemas.microsoft.com/office/drawing/2014/main" xmlns="" id="{4CBCFAB9-247E-4A4B-903E-F478A6F436AE}"/>
              </a:ext>
            </a:extLst>
          </p:cNvPr>
          <p:cNvSpPr>
            <a:spLocks noGrp="1"/>
          </p:cNvSpPr>
          <p:nvPr>
            <p:ph idx="1"/>
          </p:nvPr>
        </p:nvSpPr>
        <p:spPr>
          <a:xfrm>
            <a:off x="971550" y="1825625"/>
            <a:ext cx="10382250" cy="4351338"/>
          </a:xfrm>
        </p:spPr>
        <p:txBody>
          <a:bodyPr/>
          <a:lstStyle>
            <a:lvl1pPr marL="0" indent="0">
              <a:lnSpc>
                <a:spcPct val="100000"/>
              </a:lnSpc>
              <a:buNone/>
              <a:defRPr sz="2400" b="1"/>
            </a:lvl1pPr>
            <a:lvl2pPr marL="457200" indent="0">
              <a:lnSpc>
                <a:spcPct val="100000"/>
              </a:lnSpc>
              <a:buNone/>
              <a:defRPr sz="2000">
                <a:latin typeface="微软雅黑" panose="020B0503020204020204" pitchFamily="34" charset="-122"/>
                <a:ea typeface="微软雅黑" panose="020B0503020204020204" pitchFamily="34" charset="-122"/>
              </a:defRPr>
            </a:lvl2pPr>
            <a:lvl3pPr marL="914400" indent="0">
              <a:buNone/>
              <a:defRPr/>
            </a:lvl3pPr>
            <a:lvl4pPr marL="1371600" indent="0">
              <a:buNone/>
              <a:defRPr/>
            </a:lvl4pPr>
            <a:lvl5pPr marL="1828800" indent="0">
              <a:buNone/>
              <a:defRPr/>
            </a:lvl5pPr>
          </a:lstStyle>
          <a:p>
            <a:pPr lvl="0"/>
            <a:r>
              <a:rPr lang="zh-CN" altLang="en-US" dirty="0"/>
              <a:t>编辑母版文本样式</a:t>
            </a:r>
          </a:p>
          <a:p>
            <a:pPr lvl="1"/>
            <a:r>
              <a:rPr lang="zh-CN" altLang="en-US" dirty="0"/>
              <a:t>第二级</a:t>
            </a:r>
          </a:p>
          <a:p>
            <a:pPr lvl="2"/>
            <a:endParaRPr lang="zh-CN" altLang="en-US" dirty="0"/>
          </a:p>
        </p:txBody>
      </p:sp>
      <p:sp>
        <p:nvSpPr>
          <p:cNvPr id="4" name="日期占位符 3">
            <a:extLst>
              <a:ext uri="{FF2B5EF4-FFF2-40B4-BE49-F238E27FC236}">
                <a16:creationId xmlns:a16="http://schemas.microsoft.com/office/drawing/2014/main" xmlns="" id="{2E199F44-C2CD-4C34-85C3-26ECE9CECC78}"/>
              </a:ext>
            </a:extLst>
          </p:cNvPr>
          <p:cNvSpPr>
            <a:spLocks noGrp="1"/>
          </p:cNvSpPr>
          <p:nvPr>
            <p:ph type="dt" sz="half" idx="10"/>
          </p:nvPr>
        </p:nvSpPr>
        <p:spPr/>
        <p:txBody>
          <a:bodyPr/>
          <a:lstStyle/>
          <a:p>
            <a:fld id="{BCC81020-18CF-4432-B1BC-5DDEBD856739}" type="datetimeFigureOut">
              <a:rPr lang="zh-CN" altLang="en-US" smtClean="0"/>
              <a:t>2017/9/22/Friday</a:t>
            </a:fld>
            <a:endParaRPr lang="zh-CN" altLang="en-US"/>
          </a:p>
        </p:txBody>
      </p:sp>
      <p:sp>
        <p:nvSpPr>
          <p:cNvPr id="5" name="页脚占位符 4">
            <a:extLst>
              <a:ext uri="{FF2B5EF4-FFF2-40B4-BE49-F238E27FC236}">
                <a16:creationId xmlns:a16="http://schemas.microsoft.com/office/drawing/2014/main" xmlns="" id="{D8BB7DEF-12F7-495E-9741-3E8F6891653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96686D63-2B49-4D37-AB4C-18A172430258}"/>
              </a:ext>
            </a:extLst>
          </p:cNvPr>
          <p:cNvSpPr>
            <a:spLocks noGrp="1"/>
          </p:cNvSpPr>
          <p:nvPr>
            <p:ph type="sldNum" sz="quarter" idx="12"/>
          </p:nvPr>
        </p:nvSpPr>
        <p:spPr/>
        <p:txBody>
          <a:bodyPr/>
          <a:lstStyle/>
          <a:p>
            <a:fld id="{80E8F6B5-788F-4225-8932-BCF0A2F6AED4}" type="slidenum">
              <a:rPr lang="zh-CN" altLang="en-US" smtClean="0"/>
              <a:t>‹#›</a:t>
            </a:fld>
            <a:endParaRPr lang="zh-CN" altLang="en-US"/>
          </a:p>
        </p:txBody>
      </p:sp>
    </p:spTree>
    <p:extLst>
      <p:ext uri="{BB962C8B-B14F-4D97-AF65-F5344CB8AC3E}">
        <p14:creationId xmlns:p14="http://schemas.microsoft.com/office/powerpoint/2010/main" val="39816718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xmlns="" id="{76622A99-BED0-4873-9232-7600D1FAF4E0}"/>
              </a:ext>
            </a:extLst>
          </p:cNvPr>
          <p:cNvGrpSpPr/>
          <p:nvPr userDrawn="1"/>
        </p:nvGrpSpPr>
        <p:grpSpPr>
          <a:xfrm>
            <a:off x="0" y="3792"/>
            <a:ext cx="12192000" cy="6854208"/>
            <a:chOff x="0" y="3792"/>
            <a:chExt cx="9144000" cy="6854208"/>
          </a:xfrm>
        </p:grpSpPr>
        <p:pic>
          <p:nvPicPr>
            <p:cNvPr id="8" name="图片 7">
              <a:extLst>
                <a:ext uri="{FF2B5EF4-FFF2-40B4-BE49-F238E27FC236}">
                  <a16:creationId xmlns:a16="http://schemas.microsoft.com/office/drawing/2014/main" xmlns="" id="{257928CA-73A4-4CB0-B275-B7A34AC9D09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792"/>
              <a:ext cx="9144000" cy="6850415"/>
            </a:xfrm>
            <a:prstGeom prst="rect">
              <a:avLst/>
            </a:prstGeom>
          </p:spPr>
        </p:pic>
        <p:sp>
          <p:nvSpPr>
            <p:cNvPr id="9" name="矩形 8">
              <a:extLst>
                <a:ext uri="{FF2B5EF4-FFF2-40B4-BE49-F238E27FC236}">
                  <a16:creationId xmlns:a16="http://schemas.microsoft.com/office/drawing/2014/main" xmlns="" id="{AF6573BD-E7A7-413D-A3D7-E01A93951037}"/>
                </a:ext>
              </a:extLst>
            </p:cNvPr>
            <p:cNvSpPr/>
            <p:nvPr userDrawn="1"/>
          </p:nvSpPr>
          <p:spPr>
            <a:xfrm>
              <a:off x="0" y="188640"/>
              <a:ext cx="9144000" cy="6669360"/>
            </a:xfrm>
            <a:prstGeom prst="rect">
              <a:avLst/>
            </a:prstGeom>
            <a:gradFill flip="none" rotWithShape="1">
              <a:gsLst>
                <a:gs pos="0">
                  <a:schemeClr val="bg1">
                    <a:alpha val="80000"/>
                  </a:schemeClr>
                </a:gs>
                <a:gs pos="0">
                  <a:schemeClr val="bg1"/>
                </a:gs>
                <a:gs pos="59000">
                  <a:schemeClr val="bg1">
                    <a:alpha val="8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3" name="内容占位符 2">
            <a:extLst>
              <a:ext uri="{FF2B5EF4-FFF2-40B4-BE49-F238E27FC236}">
                <a16:creationId xmlns:a16="http://schemas.microsoft.com/office/drawing/2014/main" xmlns="" id="{4CBCFAB9-247E-4A4B-903E-F478A6F436AE}"/>
              </a:ext>
            </a:extLst>
          </p:cNvPr>
          <p:cNvSpPr>
            <a:spLocks noGrp="1"/>
          </p:cNvSpPr>
          <p:nvPr>
            <p:ph idx="1"/>
          </p:nvPr>
        </p:nvSpPr>
        <p:spPr>
          <a:xfrm>
            <a:off x="957263" y="1094509"/>
            <a:ext cx="10287000" cy="5082454"/>
          </a:xfrm>
        </p:spPr>
        <p:txBody>
          <a:bodyPr/>
          <a:lstStyle>
            <a:lvl1pPr marL="0" indent="0">
              <a:lnSpc>
                <a:spcPct val="100000"/>
              </a:lnSpc>
              <a:buNone/>
              <a:defRPr sz="2000" b="0"/>
            </a:lvl1pPr>
            <a:lvl2pPr marL="457200" indent="0">
              <a:lnSpc>
                <a:spcPct val="100000"/>
              </a:lnSpc>
              <a:buNone/>
              <a:defRPr sz="2000">
                <a:latin typeface="微软雅黑" panose="020B0503020204020204" pitchFamily="34" charset="-122"/>
                <a:ea typeface="微软雅黑" panose="020B0503020204020204" pitchFamily="34" charset="-122"/>
              </a:defRPr>
            </a:lvl2pPr>
            <a:lvl3pPr marL="914400" indent="0">
              <a:buNone/>
              <a:defRPr/>
            </a:lvl3pPr>
            <a:lvl4pPr marL="1371600" indent="0">
              <a:buNone/>
              <a:defRPr/>
            </a:lvl4pPr>
            <a:lvl5pPr marL="1828800" indent="0">
              <a:buNone/>
              <a:defRPr/>
            </a:lvl5pPr>
          </a:lstStyle>
          <a:p>
            <a:pPr lvl="0"/>
            <a:r>
              <a:rPr lang="zh-CN" altLang="en-US" dirty="0"/>
              <a:t>编辑母版文本样式</a:t>
            </a:r>
          </a:p>
          <a:p>
            <a:pPr lvl="1"/>
            <a:r>
              <a:rPr lang="zh-CN" altLang="en-US" dirty="0"/>
              <a:t>第二级</a:t>
            </a:r>
          </a:p>
          <a:p>
            <a:pPr lvl="2"/>
            <a:endParaRPr lang="zh-CN" altLang="en-US" dirty="0"/>
          </a:p>
        </p:txBody>
      </p:sp>
      <p:sp>
        <p:nvSpPr>
          <p:cNvPr id="4" name="日期占位符 3">
            <a:extLst>
              <a:ext uri="{FF2B5EF4-FFF2-40B4-BE49-F238E27FC236}">
                <a16:creationId xmlns:a16="http://schemas.microsoft.com/office/drawing/2014/main" xmlns="" id="{2E199F44-C2CD-4C34-85C3-26ECE9CECC78}"/>
              </a:ext>
            </a:extLst>
          </p:cNvPr>
          <p:cNvSpPr>
            <a:spLocks noGrp="1"/>
          </p:cNvSpPr>
          <p:nvPr>
            <p:ph type="dt" sz="half" idx="10"/>
          </p:nvPr>
        </p:nvSpPr>
        <p:spPr/>
        <p:txBody>
          <a:bodyPr/>
          <a:lstStyle/>
          <a:p>
            <a:fld id="{BCC81020-18CF-4432-B1BC-5DDEBD856739}" type="datetimeFigureOut">
              <a:rPr lang="zh-CN" altLang="en-US" smtClean="0"/>
              <a:t>2017/9/22/Friday</a:t>
            </a:fld>
            <a:endParaRPr lang="zh-CN" altLang="en-US"/>
          </a:p>
        </p:txBody>
      </p:sp>
      <p:sp>
        <p:nvSpPr>
          <p:cNvPr id="5" name="页脚占位符 4">
            <a:extLst>
              <a:ext uri="{FF2B5EF4-FFF2-40B4-BE49-F238E27FC236}">
                <a16:creationId xmlns:a16="http://schemas.microsoft.com/office/drawing/2014/main" xmlns="" id="{D8BB7DEF-12F7-495E-9741-3E8F6891653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96686D63-2B49-4D37-AB4C-18A172430258}"/>
              </a:ext>
            </a:extLst>
          </p:cNvPr>
          <p:cNvSpPr>
            <a:spLocks noGrp="1"/>
          </p:cNvSpPr>
          <p:nvPr>
            <p:ph type="sldNum" sz="quarter" idx="12"/>
          </p:nvPr>
        </p:nvSpPr>
        <p:spPr/>
        <p:txBody>
          <a:bodyPr/>
          <a:lstStyle/>
          <a:p>
            <a:fld id="{80E8F6B5-788F-4225-8932-BCF0A2F6AED4}" type="slidenum">
              <a:rPr lang="zh-CN" altLang="en-US" smtClean="0"/>
              <a:t>‹#›</a:t>
            </a:fld>
            <a:endParaRPr lang="zh-CN" altLang="en-US"/>
          </a:p>
        </p:txBody>
      </p:sp>
    </p:spTree>
    <p:extLst>
      <p:ext uri="{BB962C8B-B14F-4D97-AF65-F5344CB8AC3E}">
        <p14:creationId xmlns:p14="http://schemas.microsoft.com/office/powerpoint/2010/main" val="34959535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8A5BF010-7C02-4BE9-BB42-76DFB314839D}"/>
              </a:ext>
            </a:extLst>
          </p:cNvPr>
          <p:cNvGrpSpPr/>
          <p:nvPr userDrawn="1"/>
        </p:nvGrpSpPr>
        <p:grpSpPr>
          <a:xfrm>
            <a:off x="0" y="3792"/>
            <a:ext cx="12192000" cy="6854208"/>
            <a:chOff x="0" y="3792"/>
            <a:chExt cx="9144000" cy="6854208"/>
          </a:xfrm>
        </p:grpSpPr>
        <p:pic>
          <p:nvPicPr>
            <p:cNvPr id="7" name="图片 6">
              <a:extLst>
                <a:ext uri="{FF2B5EF4-FFF2-40B4-BE49-F238E27FC236}">
                  <a16:creationId xmlns:a16="http://schemas.microsoft.com/office/drawing/2014/main" xmlns="" id="{AE102BE2-D314-4387-93B3-A5BB96F8D30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792"/>
              <a:ext cx="9144000" cy="6850415"/>
            </a:xfrm>
            <a:prstGeom prst="rect">
              <a:avLst/>
            </a:prstGeom>
          </p:spPr>
        </p:pic>
        <p:sp>
          <p:nvSpPr>
            <p:cNvPr id="8" name="矩形 7">
              <a:extLst>
                <a:ext uri="{FF2B5EF4-FFF2-40B4-BE49-F238E27FC236}">
                  <a16:creationId xmlns:a16="http://schemas.microsoft.com/office/drawing/2014/main" xmlns="" id="{F2EEDE0D-535F-4918-B394-EEC0FF1DE4F2}"/>
                </a:ext>
              </a:extLst>
            </p:cNvPr>
            <p:cNvSpPr/>
            <p:nvPr userDrawn="1"/>
          </p:nvSpPr>
          <p:spPr>
            <a:xfrm>
              <a:off x="0" y="188640"/>
              <a:ext cx="9144000" cy="6669360"/>
            </a:xfrm>
            <a:prstGeom prst="rect">
              <a:avLst/>
            </a:prstGeom>
            <a:gradFill flip="none" rotWithShape="1">
              <a:gsLst>
                <a:gs pos="0">
                  <a:schemeClr val="bg1">
                    <a:alpha val="80000"/>
                  </a:schemeClr>
                </a:gs>
                <a:gs pos="0">
                  <a:schemeClr val="bg1"/>
                </a:gs>
                <a:gs pos="59000">
                  <a:schemeClr val="bg1">
                    <a:alpha val="8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2" name="标题 1">
            <a:extLst>
              <a:ext uri="{FF2B5EF4-FFF2-40B4-BE49-F238E27FC236}">
                <a16:creationId xmlns:a16="http://schemas.microsoft.com/office/drawing/2014/main" xmlns="" id="{D9E35BD1-5277-4EAA-8C81-27BB34FAEA01}"/>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AD095E49-2493-4E8B-BF16-DC080D48AA66}"/>
              </a:ext>
            </a:extLst>
          </p:cNvPr>
          <p:cNvSpPr>
            <a:spLocks noGrp="1"/>
          </p:cNvSpPr>
          <p:nvPr>
            <p:ph type="dt" sz="half" idx="10"/>
          </p:nvPr>
        </p:nvSpPr>
        <p:spPr/>
        <p:txBody>
          <a:bodyPr/>
          <a:lstStyle/>
          <a:p>
            <a:fld id="{BCC81020-18CF-4432-B1BC-5DDEBD856739}" type="datetimeFigureOut">
              <a:rPr lang="zh-CN" altLang="en-US" smtClean="0"/>
              <a:t>2017/9/22/Friday</a:t>
            </a:fld>
            <a:endParaRPr lang="zh-CN" altLang="en-US"/>
          </a:p>
        </p:txBody>
      </p:sp>
      <p:sp>
        <p:nvSpPr>
          <p:cNvPr id="4" name="页脚占位符 3">
            <a:extLst>
              <a:ext uri="{FF2B5EF4-FFF2-40B4-BE49-F238E27FC236}">
                <a16:creationId xmlns:a16="http://schemas.microsoft.com/office/drawing/2014/main" xmlns="" id="{4023BB48-1D12-4766-9295-E53D419D27B0}"/>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95690DD8-B6BD-4CF7-84D5-A6608CA409EA}"/>
              </a:ext>
            </a:extLst>
          </p:cNvPr>
          <p:cNvSpPr>
            <a:spLocks noGrp="1"/>
          </p:cNvSpPr>
          <p:nvPr>
            <p:ph type="sldNum" sz="quarter" idx="12"/>
          </p:nvPr>
        </p:nvSpPr>
        <p:spPr/>
        <p:txBody>
          <a:bodyPr/>
          <a:lstStyle/>
          <a:p>
            <a:fld id="{80E8F6B5-788F-4225-8932-BCF0A2F6AED4}" type="slidenum">
              <a:rPr lang="zh-CN" altLang="en-US" smtClean="0"/>
              <a:t>‹#›</a:t>
            </a:fld>
            <a:endParaRPr lang="zh-CN" altLang="en-US"/>
          </a:p>
        </p:txBody>
      </p:sp>
    </p:spTree>
    <p:extLst>
      <p:ext uri="{BB962C8B-B14F-4D97-AF65-F5344CB8AC3E}">
        <p14:creationId xmlns:p14="http://schemas.microsoft.com/office/powerpoint/2010/main" val="25941310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BD7C060D-26C4-4F2C-A1EF-86D3DD9268DA}"/>
              </a:ext>
            </a:extLst>
          </p:cNvPr>
          <p:cNvGrpSpPr/>
          <p:nvPr userDrawn="1"/>
        </p:nvGrpSpPr>
        <p:grpSpPr>
          <a:xfrm>
            <a:off x="0" y="3792"/>
            <a:ext cx="12192000" cy="6854208"/>
            <a:chOff x="0" y="3792"/>
            <a:chExt cx="9144000" cy="6854208"/>
          </a:xfrm>
        </p:grpSpPr>
        <p:pic>
          <p:nvPicPr>
            <p:cNvPr id="6" name="图片 5">
              <a:extLst>
                <a:ext uri="{FF2B5EF4-FFF2-40B4-BE49-F238E27FC236}">
                  <a16:creationId xmlns:a16="http://schemas.microsoft.com/office/drawing/2014/main" xmlns="" id="{FBDACD39-A3A8-4851-9FA1-06F6DFE2144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792"/>
              <a:ext cx="9144000" cy="6850415"/>
            </a:xfrm>
            <a:prstGeom prst="rect">
              <a:avLst/>
            </a:prstGeom>
          </p:spPr>
        </p:pic>
        <p:sp>
          <p:nvSpPr>
            <p:cNvPr id="7" name="矩形 6">
              <a:extLst>
                <a:ext uri="{FF2B5EF4-FFF2-40B4-BE49-F238E27FC236}">
                  <a16:creationId xmlns:a16="http://schemas.microsoft.com/office/drawing/2014/main" xmlns="" id="{44BE8ADB-B6E0-4C8C-A853-ECB54C77FFCA}"/>
                </a:ext>
              </a:extLst>
            </p:cNvPr>
            <p:cNvSpPr/>
            <p:nvPr userDrawn="1"/>
          </p:nvSpPr>
          <p:spPr>
            <a:xfrm>
              <a:off x="0" y="188640"/>
              <a:ext cx="9144000" cy="6669360"/>
            </a:xfrm>
            <a:prstGeom prst="rect">
              <a:avLst/>
            </a:prstGeom>
            <a:gradFill flip="none" rotWithShape="1">
              <a:gsLst>
                <a:gs pos="0">
                  <a:schemeClr val="bg1">
                    <a:alpha val="80000"/>
                  </a:schemeClr>
                </a:gs>
                <a:gs pos="0">
                  <a:schemeClr val="bg1"/>
                </a:gs>
                <a:gs pos="59000">
                  <a:schemeClr val="bg1">
                    <a:alpha val="8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2" name="日期占位符 1">
            <a:extLst>
              <a:ext uri="{FF2B5EF4-FFF2-40B4-BE49-F238E27FC236}">
                <a16:creationId xmlns:a16="http://schemas.microsoft.com/office/drawing/2014/main" xmlns="" id="{FC0264AE-B8C9-4364-8F78-02D1B32D2CEC}"/>
              </a:ext>
            </a:extLst>
          </p:cNvPr>
          <p:cNvSpPr>
            <a:spLocks noGrp="1"/>
          </p:cNvSpPr>
          <p:nvPr>
            <p:ph type="dt" sz="half" idx="10"/>
          </p:nvPr>
        </p:nvSpPr>
        <p:spPr/>
        <p:txBody>
          <a:bodyPr/>
          <a:lstStyle/>
          <a:p>
            <a:fld id="{BCC81020-18CF-4432-B1BC-5DDEBD856739}" type="datetimeFigureOut">
              <a:rPr lang="zh-CN" altLang="en-US" smtClean="0"/>
              <a:t>2017/9/22/Friday</a:t>
            </a:fld>
            <a:endParaRPr lang="zh-CN" altLang="en-US"/>
          </a:p>
        </p:txBody>
      </p:sp>
      <p:sp>
        <p:nvSpPr>
          <p:cNvPr id="3" name="页脚占位符 2">
            <a:extLst>
              <a:ext uri="{FF2B5EF4-FFF2-40B4-BE49-F238E27FC236}">
                <a16:creationId xmlns:a16="http://schemas.microsoft.com/office/drawing/2014/main" xmlns="" id="{4C172996-51BD-4C26-8B86-EFD633C5DB04}"/>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B6C2201E-8C5F-4E37-97FB-BD9F55A6F757}"/>
              </a:ext>
            </a:extLst>
          </p:cNvPr>
          <p:cNvSpPr>
            <a:spLocks noGrp="1"/>
          </p:cNvSpPr>
          <p:nvPr>
            <p:ph type="sldNum" sz="quarter" idx="12"/>
          </p:nvPr>
        </p:nvSpPr>
        <p:spPr/>
        <p:txBody>
          <a:bodyPr/>
          <a:lstStyle/>
          <a:p>
            <a:fld id="{80E8F6B5-788F-4225-8932-BCF0A2F6AED4}" type="slidenum">
              <a:rPr lang="zh-CN" altLang="en-US" smtClean="0"/>
              <a:t>‹#›</a:t>
            </a:fld>
            <a:endParaRPr lang="zh-CN" altLang="en-US"/>
          </a:p>
        </p:txBody>
      </p:sp>
    </p:spTree>
    <p:extLst>
      <p:ext uri="{BB962C8B-B14F-4D97-AF65-F5344CB8AC3E}">
        <p14:creationId xmlns:p14="http://schemas.microsoft.com/office/powerpoint/2010/main" val="34046317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1DA3E595-40B9-4783-9DEF-B23E4D3BBE0C}"/>
              </a:ext>
            </a:extLst>
          </p:cNvPr>
          <p:cNvSpPr>
            <a:spLocks noGrp="1"/>
          </p:cNvSpPr>
          <p:nvPr>
            <p:ph type="title"/>
          </p:nvPr>
        </p:nvSpPr>
        <p:spPr>
          <a:xfrm>
            <a:off x="838200" y="407994"/>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a:extLst>
              <a:ext uri="{FF2B5EF4-FFF2-40B4-BE49-F238E27FC236}">
                <a16:creationId xmlns:a16="http://schemas.microsoft.com/office/drawing/2014/main" xmlns="" id="{53922D1F-C51F-46BC-A51D-2419626790B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编辑母版文本样式</a:t>
            </a:r>
          </a:p>
        </p:txBody>
      </p:sp>
      <p:sp>
        <p:nvSpPr>
          <p:cNvPr id="4" name="日期占位符 3">
            <a:extLst>
              <a:ext uri="{FF2B5EF4-FFF2-40B4-BE49-F238E27FC236}">
                <a16:creationId xmlns:a16="http://schemas.microsoft.com/office/drawing/2014/main" xmlns="" id="{39A3EA0E-9E02-4412-8BF7-6BCB3809C18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C81020-18CF-4432-B1BC-5DDEBD856739}" type="datetimeFigureOut">
              <a:rPr lang="zh-CN" altLang="en-US" smtClean="0"/>
              <a:t>2017/9/22/Friday</a:t>
            </a:fld>
            <a:endParaRPr lang="zh-CN" altLang="en-US"/>
          </a:p>
        </p:txBody>
      </p:sp>
      <p:sp>
        <p:nvSpPr>
          <p:cNvPr id="5" name="页脚占位符 4">
            <a:extLst>
              <a:ext uri="{FF2B5EF4-FFF2-40B4-BE49-F238E27FC236}">
                <a16:creationId xmlns:a16="http://schemas.microsoft.com/office/drawing/2014/main" xmlns="" id="{1602AB68-BF75-4AEB-AD7D-FDE8766CA68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0C23E6D7-97E4-4458-A182-DCEE99D05C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E8F6B5-788F-4225-8932-BCF0A2F6AED4}" type="slidenum">
              <a:rPr lang="zh-CN" altLang="en-US" smtClean="0"/>
              <a:t>‹#›</a:t>
            </a:fld>
            <a:endParaRPr lang="zh-CN" altLang="en-US"/>
          </a:p>
        </p:txBody>
      </p:sp>
    </p:spTree>
    <p:extLst>
      <p:ext uri="{BB962C8B-B14F-4D97-AF65-F5344CB8AC3E}">
        <p14:creationId xmlns:p14="http://schemas.microsoft.com/office/powerpoint/2010/main" val="541016040"/>
      </p:ext>
    </p:extLst>
  </p:cSld>
  <p:clrMap bg1="lt1" tx1="dk1" bg2="lt2" tx2="dk2" accent1="accent1" accent2="accent2" accent3="accent3" accent4="accent4" accent5="accent5" accent6="accent6" hlink="hlink" folHlink="folHlink"/>
  <p:sldLayoutIdLst>
    <p:sldLayoutId id="2147483658" r:id="rId1"/>
    <p:sldLayoutId id="2147483656" r:id="rId2"/>
    <p:sldLayoutId id="2147483672" r:id="rId3"/>
    <p:sldLayoutId id="2147483659" r:id="rId4"/>
    <p:sldLayoutId id="2147483673" r:id="rId5"/>
    <p:sldLayoutId id="2147483654" r:id="rId6"/>
    <p:sldLayoutId id="2147483655" r:id="rId7"/>
  </p:sldLayoutIdLst>
  <p:txStyles>
    <p:title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6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slide" Target="slide31.xml"/><Relationship Id="rId2" Type="http://schemas.openxmlformats.org/officeDocument/2006/relationships/slide" Target="slide3.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7A892B7D-6A9D-4BFD-8BD6-C445FAEC6E56}"/>
              </a:ext>
            </a:extLst>
          </p:cNvPr>
          <p:cNvGrpSpPr/>
          <p:nvPr/>
        </p:nvGrpSpPr>
        <p:grpSpPr>
          <a:xfrm>
            <a:off x="12192" y="0"/>
            <a:ext cx="12179808" cy="6858000"/>
            <a:chOff x="9144" y="0"/>
            <a:chExt cx="9134856" cy="6858000"/>
          </a:xfrm>
        </p:grpSpPr>
        <p:pic>
          <p:nvPicPr>
            <p:cNvPr id="6" name="图片 5">
              <a:extLst>
                <a:ext uri="{FF2B5EF4-FFF2-40B4-BE49-F238E27FC236}">
                  <a16:creationId xmlns:a16="http://schemas.microsoft.com/office/drawing/2014/main" xmlns="" id="{1A509749-278C-496F-B459-106550A67F0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44" y="0"/>
              <a:ext cx="9125712" cy="6858000"/>
            </a:xfrm>
            <a:prstGeom prst="rect">
              <a:avLst/>
            </a:prstGeom>
          </p:spPr>
        </p:pic>
        <p:sp>
          <p:nvSpPr>
            <p:cNvPr id="7" name="矩形 6">
              <a:extLst>
                <a:ext uri="{FF2B5EF4-FFF2-40B4-BE49-F238E27FC236}">
                  <a16:creationId xmlns:a16="http://schemas.microsoft.com/office/drawing/2014/main" xmlns="" id="{D10ACA71-A860-4D2C-B590-627F973CAA3E}"/>
                </a:ext>
              </a:extLst>
            </p:cNvPr>
            <p:cNvSpPr/>
            <p:nvPr userDrawn="1"/>
          </p:nvSpPr>
          <p:spPr>
            <a:xfrm>
              <a:off x="9144" y="0"/>
              <a:ext cx="9134856" cy="3326674"/>
            </a:xfrm>
            <a:prstGeom prst="rect">
              <a:avLst/>
            </a:prstGeom>
            <a:gradFill flip="none" rotWithShape="1">
              <a:gsLst>
                <a:gs pos="0">
                  <a:schemeClr val="bg1"/>
                </a:gs>
                <a:gs pos="100000">
                  <a:schemeClr val="bg1">
                    <a:shade val="100000"/>
                    <a:satMod val="115000"/>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2" name="矩形 1">
            <a:extLst>
              <a:ext uri="{FF2B5EF4-FFF2-40B4-BE49-F238E27FC236}">
                <a16:creationId xmlns:a16="http://schemas.microsoft.com/office/drawing/2014/main" xmlns="" id="{5FA07557-4720-444C-96D7-74C4F8FBCD56}"/>
              </a:ext>
            </a:extLst>
          </p:cNvPr>
          <p:cNvSpPr/>
          <p:nvPr/>
        </p:nvSpPr>
        <p:spPr>
          <a:xfrm>
            <a:off x="-53865" y="0"/>
            <a:ext cx="12299729" cy="6858000"/>
          </a:xfrm>
          <a:prstGeom prst="rect">
            <a:avLst/>
          </a:prstGeom>
          <a:solidFill>
            <a:schemeClr val="bg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3">
            <a:extLst>
              <a:ext uri="{FF2B5EF4-FFF2-40B4-BE49-F238E27FC236}">
                <a16:creationId xmlns:a16="http://schemas.microsoft.com/office/drawing/2014/main" xmlns="" id="{5F9D71DF-1406-4C89-94BC-F4EBD3399DF9}"/>
              </a:ext>
            </a:extLst>
          </p:cNvPr>
          <p:cNvSpPr>
            <a:spLocks noGrp="1"/>
          </p:cNvSpPr>
          <p:nvPr>
            <p:ph type="title"/>
          </p:nvPr>
        </p:nvSpPr>
        <p:spPr>
          <a:xfrm>
            <a:off x="1094509" y="2661329"/>
            <a:ext cx="10044546" cy="1325563"/>
          </a:xfrm>
        </p:spPr>
        <p:txBody>
          <a:bodyPr/>
          <a:lstStyle/>
          <a:p>
            <a:r>
              <a:rPr lang="zh-CN" altLang="en-US" dirty="0"/>
              <a:t>计算机网络技术基础</a:t>
            </a:r>
          </a:p>
        </p:txBody>
      </p:sp>
    </p:spTree>
    <p:extLst>
      <p:ext uri="{BB962C8B-B14F-4D97-AF65-F5344CB8AC3E}">
        <p14:creationId xmlns:p14="http://schemas.microsoft.com/office/powerpoint/2010/main" val="6210653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68EBB525-C317-4D99-AF9B-0199E1222EA3}"/>
              </a:ext>
            </a:extLst>
          </p:cNvPr>
          <p:cNvSpPr>
            <a:spLocks noGrp="1"/>
          </p:cNvSpPr>
          <p:nvPr>
            <p:ph idx="1"/>
          </p:nvPr>
        </p:nvSpPr>
        <p:spPr>
          <a:xfrm>
            <a:off x="957263" y="685800"/>
            <a:ext cx="10287000" cy="5743575"/>
          </a:xfrm>
        </p:spPr>
        <p:txBody>
          <a:bodyPr>
            <a:normAutofit/>
          </a:bodyPr>
          <a:lstStyle/>
          <a:p>
            <a:r>
              <a:rPr lang="en-US" altLang="zh-CN" sz="2400" b="1" dirty="0"/>
              <a:t>2.</a:t>
            </a:r>
            <a:r>
              <a:rPr lang="zh-CN" altLang="zh-CN" sz="2400" b="1" dirty="0"/>
              <a:t>局域网</a:t>
            </a:r>
          </a:p>
          <a:p>
            <a:r>
              <a:rPr lang="zh-CN" altLang="zh-CN" dirty="0"/>
              <a:t>局域网的主要特点如下。</a:t>
            </a:r>
          </a:p>
          <a:p>
            <a:r>
              <a:rPr lang="en-US" altLang="zh-CN" dirty="0"/>
              <a:t>         (1)</a:t>
            </a:r>
            <a:r>
              <a:rPr lang="zh-CN" altLang="zh-CN" dirty="0"/>
              <a:t>局域网覆盖有限的地理范围，一般属于一个单位。</a:t>
            </a:r>
          </a:p>
          <a:p>
            <a:r>
              <a:rPr lang="en-US" altLang="zh-CN" dirty="0"/>
              <a:t>         (2)</a:t>
            </a:r>
            <a:r>
              <a:rPr lang="zh-CN" altLang="zh-CN" dirty="0"/>
              <a:t>提供高速率</a:t>
            </a:r>
            <a:r>
              <a:rPr lang="en-US" altLang="zh-CN" dirty="0"/>
              <a:t>(10~100Mb/s)</a:t>
            </a:r>
            <a:r>
              <a:rPr lang="zh-CN" altLang="zh-CN" dirty="0"/>
              <a:t>的数据传输。</a:t>
            </a:r>
          </a:p>
          <a:p>
            <a:r>
              <a:rPr lang="en-US" altLang="zh-CN" dirty="0"/>
              <a:t>         (3)</a:t>
            </a:r>
            <a:r>
              <a:rPr lang="zh-CN" altLang="zh-CN" dirty="0"/>
              <a:t>决定局域网特性的主要技术要素为网络拓扑、传输介质与介质访问控制方法。</a:t>
            </a:r>
          </a:p>
          <a:p>
            <a:r>
              <a:rPr lang="en-US" altLang="zh-CN" sz="2400" b="1" dirty="0"/>
              <a:t> 3.</a:t>
            </a:r>
            <a:r>
              <a:rPr lang="zh-CN" altLang="zh-CN" sz="2400" b="1" dirty="0"/>
              <a:t>城域网</a:t>
            </a:r>
          </a:p>
          <a:p>
            <a:r>
              <a:rPr lang="zh-CN" altLang="zh-CN" dirty="0"/>
              <a:t>城域网的主要特点如下。</a:t>
            </a:r>
          </a:p>
          <a:p>
            <a:r>
              <a:rPr lang="en-US" altLang="zh-CN" dirty="0"/>
              <a:t>         (1)</a:t>
            </a:r>
            <a:r>
              <a:rPr lang="zh-CN" altLang="zh-CN" dirty="0"/>
              <a:t>城域网是介于广域网与局域网之间的一种高速网络。</a:t>
            </a:r>
          </a:p>
          <a:p>
            <a:r>
              <a:rPr lang="en-US" altLang="zh-CN" dirty="0"/>
              <a:t>         (2)</a:t>
            </a:r>
            <a:r>
              <a:rPr lang="zh-CN" altLang="zh-CN" dirty="0"/>
              <a:t>城域网设计的目标是要满足几十平方千米区域内的大量企业、公司的多个局域网互连的需求。</a:t>
            </a:r>
          </a:p>
          <a:p>
            <a:r>
              <a:rPr lang="en-US" altLang="zh-CN" dirty="0"/>
              <a:t>         (3)</a:t>
            </a:r>
            <a:r>
              <a:rPr lang="zh-CN" altLang="zh-CN" dirty="0"/>
              <a:t>实现大量用户之间的数据、语音、图形与视频等多种信息的传输功能。</a:t>
            </a:r>
          </a:p>
          <a:p>
            <a:r>
              <a:rPr lang="en-US" altLang="zh-CN" dirty="0"/>
              <a:t>         (4)</a:t>
            </a:r>
            <a:r>
              <a:rPr lang="zh-CN" altLang="zh-CN" dirty="0"/>
              <a:t>早期的城域网主要产品是</a:t>
            </a:r>
            <a:r>
              <a:rPr lang="en-US" altLang="zh-CN" dirty="0"/>
              <a:t>FDDI</a:t>
            </a:r>
            <a:r>
              <a:rPr lang="zh-CN" altLang="zh-CN" dirty="0"/>
              <a:t>。</a:t>
            </a:r>
          </a:p>
          <a:p>
            <a:endParaRPr lang="zh-CN" altLang="en-US" dirty="0"/>
          </a:p>
        </p:txBody>
      </p:sp>
    </p:spTree>
    <p:extLst>
      <p:ext uri="{BB962C8B-B14F-4D97-AF65-F5344CB8AC3E}">
        <p14:creationId xmlns:p14="http://schemas.microsoft.com/office/powerpoint/2010/main" val="5597008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BDB196D-4C9A-4D54-A7FF-64ACA634431E}"/>
              </a:ext>
            </a:extLst>
          </p:cNvPr>
          <p:cNvSpPr>
            <a:spLocks noGrp="1"/>
          </p:cNvSpPr>
          <p:nvPr>
            <p:ph type="title"/>
          </p:nvPr>
        </p:nvSpPr>
        <p:spPr/>
        <p:txBody>
          <a:bodyPr>
            <a:normAutofit/>
          </a:bodyPr>
          <a:lstStyle/>
          <a:p>
            <a:r>
              <a:rPr lang="en-US" altLang="zh-CN" dirty="0"/>
              <a:t>1.3.2</a:t>
            </a:r>
            <a:r>
              <a:rPr lang="zh-CN" altLang="zh-CN" dirty="0"/>
              <a:t>　按使用的网络操作系统划分</a:t>
            </a:r>
            <a:endParaRPr lang="zh-CN" altLang="en-US" dirty="0"/>
          </a:p>
        </p:txBody>
      </p:sp>
      <p:sp>
        <p:nvSpPr>
          <p:cNvPr id="3" name="内容占位符 2">
            <a:extLst>
              <a:ext uri="{FF2B5EF4-FFF2-40B4-BE49-F238E27FC236}">
                <a16:creationId xmlns:a16="http://schemas.microsoft.com/office/drawing/2014/main" xmlns="" id="{86C76786-0BA5-4771-B533-240C05DD7D97}"/>
              </a:ext>
            </a:extLst>
          </p:cNvPr>
          <p:cNvSpPr>
            <a:spLocks noGrp="1"/>
          </p:cNvSpPr>
          <p:nvPr>
            <p:ph idx="1"/>
          </p:nvPr>
        </p:nvSpPr>
        <p:spPr/>
        <p:txBody>
          <a:bodyPr/>
          <a:lstStyle/>
          <a:p>
            <a:r>
              <a:rPr lang="zh-CN" altLang="zh-CN" dirty="0"/>
              <a:t>局域网中主要存在以下几类网络操作系统。</a:t>
            </a:r>
          </a:p>
          <a:p>
            <a:r>
              <a:rPr lang="en-US" altLang="zh-CN" b="0" dirty="0"/>
              <a:t>      1.Microsoft Windows</a:t>
            </a:r>
            <a:r>
              <a:rPr lang="zh-CN" altLang="zh-CN" b="0" dirty="0"/>
              <a:t>家族</a:t>
            </a:r>
          </a:p>
          <a:p>
            <a:r>
              <a:rPr lang="en-US" altLang="zh-CN" b="0" dirty="0"/>
              <a:t>      2.NetWare</a:t>
            </a:r>
            <a:r>
              <a:rPr lang="zh-CN" altLang="zh-CN" b="0" dirty="0"/>
              <a:t>家族</a:t>
            </a:r>
          </a:p>
          <a:p>
            <a:r>
              <a:rPr lang="en-US" altLang="zh-CN" b="0" dirty="0"/>
              <a:t>      3.Unix</a:t>
            </a:r>
            <a:r>
              <a:rPr lang="zh-CN" altLang="zh-CN" b="0" dirty="0"/>
              <a:t>操作系统</a:t>
            </a:r>
          </a:p>
          <a:p>
            <a:r>
              <a:rPr lang="en-US" altLang="zh-CN" b="0" dirty="0"/>
              <a:t>      4.Linux</a:t>
            </a:r>
            <a:r>
              <a:rPr lang="zh-CN" altLang="zh-CN" b="0" dirty="0"/>
              <a:t>操作系统</a:t>
            </a:r>
          </a:p>
          <a:p>
            <a:endParaRPr lang="zh-CN" altLang="en-US" dirty="0"/>
          </a:p>
        </p:txBody>
      </p:sp>
    </p:spTree>
    <p:extLst>
      <p:ext uri="{BB962C8B-B14F-4D97-AF65-F5344CB8AC3E}">
        <p14:creationId xmlns:p14="http://schemas.microsoft.com/office/powerpoint/2010/main" val="4629680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E1000DD-5ABF-40D9-AD7E-12D698E1ECEE}"/>
              </a:ext>
            </a:extLst>
          </p:cNvPr>
          <p:cNvSpPr>
            <a:spLocks noGrp="1"/>
          </p:cNvSpPr>
          <p:nvPr>
            <p:ph type="title"/>
          </p:nvPr>
        </p:nvSpPr>
        <p:spPr/>
        <p:txBody>
          <a:bodyPr>
            <a:normAutofit/>
          </a:bodyPr>
          <a:lstStyle/>
          <a:p>
            <a:r>
              <a:rPr lang="en-US" altLang="zh-CN" dirty="0"/>
              <a:t>1.3.3</a:t>
            </a:r>
            <a:r>
              <a:rPr lang="zh-CN" altLang="zh-CN" dirty="0"/>
              <a:t>　按传输介质划分</a:t>
            </a:r>
            <a:endParaRPr lang="zh-CN" altLang="en-US" dirty="0"/>
          </a:p>
        </p:txBody>
      </p:sp>
      <p:sp>
        <p:nvSpPr>
          <p:cNvPr id="3" name="内容占位符 2">
            <a:extLst>
              <a:ext uri="{FF2B5EF4-FFF2-40B4-BE49-F238E27FC236}">
                <a16:creationId xmlns:a16="http://schemas.microsoft.com/office/drawing/2014/main" xmlns="" id="{52551FA3-4448-4083-9521-A597368DB0C7}"/>
              </a:ext>
            </a:extLst>
          </p:cNvPr>
          <p:cNvSpPr>
            <a:spLocks noGrp="1"/>
          </p:cNvSpPr>
          <p:nvPr>
            <p:ph idx="1"/>
          </p:nvPr>
        </p:nvSpPr>
        <p:spPr/>
        <p:txBody>
          <a:bodyPr/>
          <a:lstStyle/>
          <a:p>
            <a:r>
              <a:rPr lang="en-US" altLang="zh-CN" sz="2000" b="0" dirty="0"/>
              <a:t>       </a:t>
            </a:r>
            <a:r>
              <a:rPr lang="zh-CN" altLang="zh-CN" sz="2000" b="0" dirty="0"/>
              <a:t>传输介质是指数据传输系统中发送装置和接收装置间的物理媒体，按其物理形态可以划分为有线和无线两大类。</a:t>
            </a:r>
          </a:p>
          <a:p>
            <a:r>
              <a:rPr lang="en-US" altLang="zh-CN" sz="2000" b="0" dirty="0"/>
              <a:t> </a:t>
            </a:r>
            <a:r>
              <a:rPr lang="en-US" altLang="zh-CN" dirty="0"/>
              <a:t>1.</a:t>
            </a:r>
            <a:r>
              <a:rPr lang="zh-CN" altLang="zh-CN" dirty="0"/>
              <a:t>有线网络</a:t>
            </a:r>
          </a:p>
          <a:p>
            <a:r>
              <a:rPr lang="en-US" altLang="zh-CN" sz="2000" b="0" dirty="0"/>
              <a:t>      </a:t>
            </a:r>
            <a:r>
              <a:rPr lang="zh-CN" altLang="zh-CN" sz="2000" b="0" dirty="0"/>
              <a:t>传输介质采用有线介质连接的网络称为有线网，常用的有线传输介质有双绞线、同轴电缆和光导纤维。</a:t>
            </a:r>
          </a:p>
          <a:p>
            <a:r>
              <a:rPr lang="en-US" altLang="zh-CN" dirty="0"/>
              <a:t>2.</a:t>
            </a:r>
            <a:r>
              <a:rPr lang="zh-CN" altLang="zh-CN" dirty="0"/>
              <a:t>无线网络</a:t>
            </a:r>
          </a:p>
          <a:p>
            <a:r>
              <a:rPr lang="en-US" altLang="zh-CN" sz="2000" b="0" dirty="0"/>
              <a:t>       </a:t>
            </a:r>
            <a:r>
              <a:rPr lang="zh-CN" altLang="zh-CN" sz="2000" b="0" dirty="0"/>
              <a:t>采用无线介质连接的网络称为无线网。无线网主要采用</a:t>
            </a:r>
            <a:r>
              <a:rPr lang="en-US" altLang="zh-CN" sz="2000" b="0" dirty="0"/>
              <a:t>3</a:t>
            </a:r>
            <a:r>
              <a:rPr lang="zh-CN" altLang="zh-CN" sz="2000" b="0" dirty="0"/>
              <a:t>种技术</a:t>
            </a:r>
            <a:r>
              <a:rPr lang="en-US" altLang="zh-CN" sz="2000" b="0" dirty="0"/>
              <a:t>:</a:t>
            </a:r>
            <a:r>
              <a:rPr lang="zh-CN" altLang="zh-CN" sz="2000" b="0" dirty="0"/>
              <a:t>微波通信、红外线通信和激光通信，其中微波通信用途最广。</a:t>
            </a:r>
          </a:p>
          <a:p>
            <a:endParaRPr lang="zh-CN" altLang="en-US" dirty="0"/>
          </a:p>
        </p:txBody>
      </p:sp>
    </p:spTree>
    <p:extLst>
      <p:ext uri="{BB962C8B-B14F-4D97-AF65-F5344CB8AC3E}">
        <p14:creationId xmlns:p14="http://schemas.microsoft.com/office/powerpoint/2010/main" val="3362316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687CEA2-9A50-4415-8B5E-BDA0FA9E53D5}"/>
              </a:ext>
            </a:extLst>
          </p:cNvPr>
          <p:cNvSpPr>
            <a:spLocks noGrp="1"/>
          </p:cNvSpPr>
          <p:nvPr>
            <p:ph type="title"/>
          </p:nvPr>
        </p:nvSpPr>
        <p:spPr/>
        <p:txBody>
          <a:bodyPr>
            <a:normAutofit/>
          </a:bodyPr>
          <a:lstStyle/>
          <a:p>
            <a:r>
              <a:rPr lang="en-US" altLang="zh-CN" dirty="0"/>
              <a:t>1.3.4</a:t>
            </a:r>
            <a:r>
              <a:rPr lang="zh-CN" altLang="zh-CN" dirty="0"/>
              <a:t>　按拓扑结构划分</a:t>
            </a:r>
            <a:endParaRPr lang="zh-CN" altLang="en-US" dirty="0"/>
          </a:p>
        </p:txBody>
      </p:sp>
      <p:sp>
        <p:nvSpPr>
          <p:cNvPr id="3" name="内容占位符 2">
            <a:extLst>
              <a:ext uri="{FF2B5EF4-FFF2-40B4-BE49-F238E27FC236}">
                <a16:creationId xmlns:a16="http://schemas.microsoft.com/office/drawing/2014/main" xmlns="" id="{09C5DB88-69C7-4A68-B1AE-1C5E4D021CA4}"/>
              </a:ext>
            </a:extLst>
          </p:cNvPr>
          <p:cNvSpPr>
            <a:spLocks noGrp="1"/>
          </p:cNvSpPr>
          <p:nvPr>
            <p:ph idx="1"/>
          </p:nvPr>
        </p:nvSpPr>
        <p:spPr>
          <a:xfrm>
            <a:off x="971550" y="1690688"/>
            <a:ext cx="10382250" cy="4795837"/>
          </a:xfrm>
        </p:spPr>
        <p:txBody>
          <a:bodyPr>
            <a:normAutofit/>
          </a:bodyPr>
          <a:lstStyle/>
          <a:p>
            <a:r>
              <a:rPr lang="en-US" altLang="zh-CN" sz="2000" b="0" dirty="0"/>
              <a:t>       </a:t>
            </a:r>
            <a:r>
              <a:rPr lang="zh-CN" altLang="zh-CN" sz="2000" b="0" dirty="0"/>
              <a:t>网络中的计算机等设备要实现互连，就需要以一定的结构方式进行连接</a:t>
            </a:r>
            <a:r>
              <a:rPr lang="en-US" altLang="zh-CN" sz="2000" b="0" dirty="0"/>
              <a:t>,</a:t>
            </a:r>
            <a:r>
              <a:rPr lang="zh-CN" altLang="zh-CN" sz="2000" b="0" dirty="0"/>
              <a:t>这种连接方式就叫作拓扑结构。目前常见的网络拓扑结构主要有四大类：星型结构、环型结构、总线型结构及星型和总线型结合的复合型结构。</a:t>
            </a:r>
            <a:endParaRPr lang="en-US" altLang="zh-CN" sz="2000" b="0" dirty="0"/>
          </a:p>
          <a:p>
            <a:r>
              <a:rPr lang="en-US" altLang="zh-CN" dirty="0"/>
              <a:t>1</a:t>
            </a:r>
            <a:r>
              <a:rPr lang="zh-CN" altLang="en-US" dirty="0"/>
              <a:t>星型结构</a:t>
            </a:r>
            <a:endParaRPr lang="zh-CN" altLang="zh-CN" dirty="0"/>
          </a:p>
          <a:p>
            <a:r>
              <a:rPr lang="en-US" altLang="zh-CN" sz="2000" b="0" dirty="0"/>
              <a:t>        </a:t>
            </a:r>
            <a:r>
              <a:rPr lang="zh-CN" altLang="zh-CN" sz="2000" b="0" dirty="0"/>
              <a:t>星型结构网络的基本特点如下</a:t>
            </a:r>
            <a:r>
              <a:rPr lang="zh-CN" altLang="zh-CN" dirty="0"/>
              <a:t>。</a:t>
            </a:r>
          </a:p>
          <a:p>
            <a:r>
              <a:rPr lang="en-US" altLang="zh-CN" sz="2000" b="0" dirty="0"/>
              <a:t>        (1)</a:t>
            </a:r>
            <a:r>
              <a:rPr lang="zh-CN" altLang="zh-CN" sz="2000" b="0" dirty="0"/>
              <a:t>比较容易实现。</a:t>
            </a:r>
          </a:p>
          <a:p>
            <a:r>
              <a:rPr lang="en-US" altLang="zh-CN" sz="2000" b="0" dirty="0"/>
              <a:t>        (2)</a:t>
            </a:r>
            <a:r>
              <a:rPr lang="zh-CN" altLang="zh-CN" sz="2000" b="0" dirty="0"/>
              <a:t>节点扩展、移动方便。</a:t>
            </a:r>
          </a:p>
          <a:p>
            <a:r>
              <a:rPr lang="en-US" altLang="zh-CN" sz="2000" b="0" dirty="0"/>
              <a:t>        (3)</a:t>
            </a:r>
            <a:r>
              <a:rPr lang="zh-CN" altLang="zh-CN" sz="2000" b="0" dirty="0"/>
              <a:t>维护起来很方便。</a:t>
            </a:r>
          </a:p>
          <a:p>
            <a:r>
              <a:rPr lang="en-US" altLang="zh-CN" sz="2000" b="0" dirty="0"/>
              <a:t>        (4)</a:t>
            </a:r>
            <a:r>
              <a:rPr lang="zh-CN" altLang="zh-CN" sz="2000" b="0" dirty="0"/>
              <a:t>采用广播信息传送方式。</a:t>
            </a:r>
          </a:p>
          <a:p>
            <a:r>
              <a:rPr lang="en-US" altLang="zh-CN" sz="2000" b="0" dirty="0"/>
              <a:t>        (5)</a:t>
            </a:r>
            <a:r>
              <a:rPr lang="zh-CN" altLang="zh-CN" sz="2000" b="0" dirty="0"/>
              <a:t>网络传输数据快。</a:t>
            </a:r>
          </a:p>
          <a:p>
            <a:endParaRPr lang="zh-CN" altLang="en-US" dirty="0"/>
          </a:p>
        </p:txBody>
      </p:sp>
    </p:spTree>
    <p:extLst>
      <p:ext uri="{BB962C8B-B14F-4D97-AF65-F5344CB8AC3E}">
        <p14:creationId xmlns:p14="http://schemas.microsoft.com/office/powerpoint/2010/main" val="18771605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C378A922-86B2-45E7-A364-43F33CF60ADD}"/>
              </a:ext>
            </a:extLst>
          </p:cNvPr>
          <p:cNvSpPr>
            <a:spLocks noGrp="1"/>
          </p:cNvSpPr>
          <p:nvPr>
            <p:ph idx="1"/>
          </p:nvPr>
        </p:nvSpPr>
        <p:spPr/>
        <p:txBody>
          <a:bodyPr/>
          <a:lstStyle/>
          <a:p>
            <a:r>
              <a:rPr lang="en-US" altLang="zh-CN" sz="2400" b="1" dirty="0"/>
              <a:t>2.</a:t>
            </a:r>
            <a:r>
              <a:rPr lang="zh-CN" altLang="zh-CN" sz="2400" b="1" dirty="0"/>
              <a:t>环型结构</a:t>
            </a:r>
          </a:p>
          <a:p>
            <a:r>
              <a:rPr lang="en-US" altLang="zh-CN" dirty="0"/>
              <a:t>        </a:t>
            </a:r>
            <a:r>
              <a:rPr lang="zh-CN" altLang="zh-CN" dirty="0"/>
              <a:t>环型结构网络的基本特点如下。</a:t>
            </a:r>
          </a:p>
          <a:p>
            <a:r>
              <a:rPr lang="en-US" altLang="zh-CN" dirty="0"/>
              <a:t>        (1)</a:t>
            </a:r>
            <a:r>
              <a:rPr lang="zh-CN" altLang="zh-CN" dirty="0"/>
              <a:t>这种网络结构一般仅适用于</a:t>
            </a:r>
            <a:r>
              <a:rPr lang="en-US" altLang="zh-CN" dirty="0"/>
              <a:t>IEEE802.5</a:t>
            </a:r>
            <a:r>
              <a:rPr lang="zh-CN" altLang="zh-CN" dirty="0"/>
              <a:t>的令牌网，在这种网络中，“令牌”在环型连接中依次传递</a:t>
            </a:r>
            <a:r>
              <a:rPr lang="en-US" altLang="zh-CN" dirty="0"/>
              <a:t>,</a:t>
            </a:r>
            <a:r>
              <a:rPr lang="zh-CN" altLang="zh-CN" dirty="0"/>
              <a:t>所用的传输介质一般是同轴电缆。</a:t>
            </a:r>
          </a:p>
          <a:p>
            <a:r>
              <a:rPr lang="en-US" altLang="zh-CN" dirty="0"/>
              <a:t>        (2)</a:t>
            </a:r>
            <a:r>
              <a:rPr lang="zh-CN" altLang="zh-CN" dirty="0"/>
              <a:t>这种网络实现非常简单，投资最小。</a:t>
            </a:r>
          </a:p>
          <a:p>
            <a:r>
              <a:rPr lang="en-US" altLang="zh-CN" dirty="0"/>
              <a:t>        (3)</a:t>
            </a:r>
            <a:r>
              <a:rPr lang="zh-CN" altLang="zh-CN" dirty="0"/>
              <a:t>传输速度较快。</a:t>
            </a:r>
          </a:p>
          <a:p>
            <a:r>
              <a:rPr lang="en-US" altLang="zh-CN" dirty="0"/>
              <a:t>        (4)</a:t>
            </a:r>
            <a:r>
              <a:rPr lang="zh-CN" altLang="zh-CN" dirty="0"/>
              <a:t>维护困难</a:t>
            </a:r>
            <a:r>
              <a:rPr lang="zh-CN" altLang="zh-CN" dirty="0" smtClean="0"/>
              <a:t>。</a:t>
            </a:r>
            <a:endParaRPr lang="zh-CN" altLang="zh-CN" dirty="0"/>
          </a:p>
          <a:p>
            <a:r>
              <a:rPr lang="en-US" altLang="zh-CN" dirty="0"/>
              <a:t>        (5)</a:t>
            </a:r>
            <a:r>
              <a:rPr lang="zh-CN" altLang="zh-CN" dirty="0"/>
              <a:t>扩展性能差。</a:t>
            </a:r>
          </a:p>
          <a:p>
            <a:endParaRPr lang="zh-CN" altLang="en-US" dirty="0"/>
          </a:p>
        </p:txBody>
      </p:sp>
    </p:spTree>
    <p:extLst>
      <p:ext uri="{BB962C8B-B14F-4D97-AF65-F5344CB8AC3E}">
        <p14:creationId xmlns:p14="http://schemas.microsoft.com/office/powerpoint/2010/main" val="709037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0C7B1825-33EB-4769-B1C8-79E80311954B}"/>
              </a:ext>
            </a:extLst>
          </p:cNvPr>
          <p:cNvSpPr>
            <a:spLocks noGrp="1"/>
          </p:cNvSpPr>
          <p:nvPr>
            <p:ph idx="1"/>
          </p:nvPr>
        </p:nvSpPr>
        <p:spPr/>
        <p:txBody>
          <a:bodyPr/>
          <a:lstStyle/>
          <a:p>
            <a:r>
              <a:rPr lang="en-US" altLang="zh-CN" sz="2400" b="1" dirty="0"/>
              <a:t>3.</a:t>
            </a:r>
            <a:r>
              <a:rPr lang="zh-CN" altLang="zh-CN" sz="2400" b="1" dirty="0"/>
              <a:t>总线型结构</a:t>
            </a:r>
          </a:p>
          <a:p>
            <a:r>
              <a:rPr lang="en-US" altLang="zh-CN" dirty="0"/>
              <a:t>        </a:t>
            </a:r>
            <a:r>
              <a:rPr lang="zh-CN" altLang="zh-CN" dirty="0"/>
              <a:t>这种拓扑结构的网络有以下特点。</a:t>
            </a:r>
          </a:p>
          <a:p>
            <a:r>
              <a:rPr lang="en-US" altLang="zh-CN" dirty="0"/>
              <a:t>        (1)</a:t>
            </a:r>
            <a:r>
              <a:rPr lang="zh-CN" altLang="zh-CN" dirty="0"/>
              <a:t>组网费用低</a:t>
            </a:r>
          </a:p>
          <a:p>
            <a:r>
              <a:rPr lang="en-US" altLang="zh-CN" dirty="0"/>
              <a:t>        (2)</a:t>
            </a:r>
            <a:r>
              <a:rPr lang="zh-CN" altLang="zh-CN" dirty="0"/>
              <a:t>这种网络中的各个节点是共用总线带宽的，所以在传输速度上会随着接入网络用户数的增多而出现下降。</a:t>
            </a:r>
          </a:p>
          <a:p>
            <a:r>
              <a:rPr lang="en-US" altLang="zh-CN" dirty="0"/>
              <a:t>        (3)</a:t>
            </a:r>
            <a:r>
              <a:rPr lang="zh-CN" altLang="zh-CN" dirty="0"/>
              <a:t>这种拓扑结构的网络用户扩展较灵活。</a:t>
            </a:r>
          </a:p>
          <a:p>
            <a:r>
              <a:rPr lang="en-US" altLang="zh-CN" dirty="0"/>
              <a:t>        (4)</a:t>
            </a:r>
            <a:r>
              <a:rPr lang="zh-CN" altLang="zh-CN" dirty="0"/>
              <a:t>维护起来较容易。</a:t>
            </a:r>
          </a:p>
          <a:p>
            <a:r>
              <a:rPr lang="en-US" altLang="zh-CN" dirty="0"/>
              <a:t>        (5)</a:t>
            </a:r>
            <a:r>
              <a:rPr lang="zh-CN" altLang="zh-CN" dirty="0"/>
              <a:t>这种网络拓扑结构的最大缺点是一次仅能由一个端用户发送数据，而其他端用户必须等待，直到获得发送权为止。</a:t>
            </a:r>
          </a:p>
          <a:p>
            <a:endParaRPr lang="zh-CN" altLang="en-US" dirty="0"/>
          </a:p>
        </p:txBody>
      </p:sp>
    </p:spTree>
    <p:extLst>
      <p:ext uri="{BB962C8B-B14F-4D97-AF65-F5344CB8AC3E}">
        <p14:creationId xmlns:p14="http://schemas.microsoft.com/office/powerpoint/2010/main" val="35956087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69FAE843-6655-4BDA-81DB-8A32F101DA46}"/>
              </a:ext>
            </a:extLst>
          </p:cNvPr>
          <p:cNvSpPr>
            <a:spLocks noGrp="1"/>
          </p:cNvSpPr>
          <p:nvPr>
            <p:ph idx="1"/>
          </p:nvPr>
        </p:nvSpPr>
        <p:spPr/>
        <p:txBody>
          <a:bodyPr/>
          <a:lstStyle/>
          <a:p>
            <a:r>
              <a:rPr lang="en-US" altLang="zh-CN" sz="2400" b="1" dirty="0"/>
              <a:t>4.</a:t>
            </a:r>
            <a:r>
              <a:rPr lang="zh-CN" altLang="zh-CN" sz="2400" b="1" dirty="0"/>
              <a:t>混合型拓扑结构</a:t>
            </a:r>
          </a:p>
          <a:p>
            <a:r>
              <a:rPr lang="en-US" altLang="zh-CN" dirty="0"/>
              <a:t>       </a:t>
            </a:r>
            <a:r>
              <a:rPr lang="zh-CN" altLang="zh-CN" dirty="0"/>
              <a:t>混合型拓扑结构网络的基本特点如下。</a:t>
            </a:r>
          </a:p>
          <a:p>
            <a:r>
              <a:rPr lang="en-US" altLang="zh-CN" dirty="0"/>
              <a:t>       (1)</a:t>
            </a:r>
            <a:r>
              <a:rPr lang="zh-CN" altLang="zh-CN" dirty="0"/>
              <a:t>应用广泛。</a:t>
            </a:r>
          </a:p>
          <a:p>
            <a:r>
              <a:rPr lang="en-US" altLang="zh-CN" dirty="0"/>
              <a:t>       (2)</a:t>
            </a:r>
            <a:r>
              <a:rPr lang="zh-CN" altLang="zh-CN" dirty="0"/>
              <a:t>扩展灵活。</a:t>
            </a:r>
          </a:p>
          <a:p>
            <a:r>
              <a:rPr lang="en-US" altLang="zh-CN" dirty="0"/>
              <a:t>       (3)</a:t>
            </a:r>
            <a:r>
              <a:rPr lang="zh-CN" altLang="zh-CN" dirty="0"/>
              <a:t>速度较快。</a:t>
            </a:r>
          </a:p>
          <a:p>
            <a:r>
              <a:rPr lang="en-US" altLang="zh-CN" dirty="0"/>
              <a:t>       (4)</a:t>
            </a:r>
            <a:r>
              <a:rPr lang="zh-CN" altLang="zh-CN" dirty="0"/>
              <a:t>较难维护。</a:t>
            </a:r>
          </a:p>
          <a:p>
            <a:r>
              <a:rPr lang="en-US" altLang="zh-CN" dirty="0"/>
              <a:t>       (5)</a:t>
            </a:r>
            <a:r>
              <a:rPr lang="zh-CN" altLang="zh-CN" dirty="0"/>
              <a:t>这种拓扑结构的网络数据传输速率会随着用户的增多而下降。</a:t>
            </a:r>
          </a:p>
          <a:p>
            <a:endParaRPr lang="zh-CN" altLang="en-US" dirty="0"/>
          </a:p>
        </p:txBody>
      </p:sp>
    </p:spTree>
    <p:extLst>
      <p:ext uri="{BB962C8B-B14F-4D97-AF65-F5344CB8AC3E}">
        <p14:creationId xmlns:p14="http://schemas.microsoft.com/office/powerpoint/2010/main" val="28381877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D3EEBF2-A9D1-4203-A9D8-B4D53C041E86}"/>
              </a:ext>
            </a:extLst>
          </p:cNvPr>
          <p:cNvSpPr>
            <a:spLocks noGrp="1"/>
          </p:cNvSpPr>
          <p:nvPr>
            <p:ph type="title"/>
          </p:nvPr>
        </p:nvSpPr>
        <p:spPr>
          <a:xfrm>
            <a:off x="942975" y="571497"/>
            <a:ext cx="10301287" cy="989013"/>
          </a:xfrm>
        </p:spPr>
        <p:txBody>
          <a:bodyPr>
            <a:normAutofit/>
          </a:bodyPr>
          <a:lstStyle/>
          <a:p>
            <a:r>
              <a:rPr lang="en-US" altLang="zh-CN" dirty="0"/>
              <a:t>1.4</a:t>
            </a:r>
            <a:r>
              <a:rPr lang="zh-CN" altLang="zh-CN" dirty="0"/>
              <a:t>　计算机网络的传输介质</a:t>
            </a:r>
            <a:endParaRPr lang="zh-CN" altLang="en-US" dirty="0"/>
          </a:p>
        </p:txBody>
      </p:sp>
      <p:sp>
        <p:nvSpPr>
          <p:cNvPr id="3" name="内容占位符 2">
            <a:extLst>
              <a:ext uri="{FF2B5EF4-FFF2-40B4-BE49-F238E27FC236}">
                <a16:creationId xmlns:a16="http://schemas.microsoft.com/office/drawing/2014/main" xmlns="" id="{C054F7A9-C187-48BC-AE36-F930FF98F535}"/>
              </a:ext>
            </a:extLst>
          </p:cNvPr>
          <p:cNvSpPr>
            <a:spLocks noGrp="1"/>
          </p:cNvSpPr>
          <p:nvPr>
            <p:ph idx="1"/>
          </p:nvPr>
        </p:nvSpPr>
        <p:spPr>
          <a:xfrm>
            <a:off x="942975" y="1517645"/>
            <a:ext cx="10444163" cy="5009279"/>
          </a:xfrm>
        </p:spPr>
        <p:txBody>
          <a:bodyPr>
            <a:normAutofit fontScale="25000" lnSpcReduction="20000"/>
          </a:bodyPr>
          <a:lstStyle/>
          <a:p>
            <a:pPr>
              <a:lnSpc>
                <a:spcPct val="120000"/>
              </a:lnSpc>
            </a:pPr>
            <a:r>
              <a:rPr lang="en-US" altLang="zh-CN" sz="14400" dirty="0"/>
              <a:t>1.4.1</a:t>
            </a:r>
            <a:r>
              <a:rPr lang="zh-CN" altLang="zh-CN" sz="14400" dirty="0"/>
              <a:t>　有线传输介质</a:t>
            </a:r>
          </a:p>
          <a:p>
            <a:pPr>
              <a:lnSpc>
                <a:spcPct val="120000"/>
              </a:lnSpc>
            </a:pPr>
            <a:r>
              <a:rPr lang="en-US" altLang="zh-CN" sz="6200" dirty="0"/>
              <a:t> </a:t>
            </a:r>
            <a:r>
              <a:rPr lang="en-US" altLang="zh-CN" sz="9600" b="1" dirty="0"/>
              <a:t>1.</a:t>
            </a:r>
            <a:r>
              <a:rPr lang="zh-CN" altLang="zh-CN" sz="9600" b="1" dirty="0"/>
              <a:t>双绞线</a:t>
            </a:r>
          </a:p>
          <a:p>
            <a:pPr>
              <a:lnSpc>
                <a:spcPct val="120000"/>
              </a:lnSpc>
            </a:pPr>
            <a:r>
              <a:rPr lang="en-US" altLang="zh-CN" sz="8000" dirty="0"/>
              <a:t>       </a:t>
            </a:r>
            <a:r>
              <a:rPr lang="zh-CN" altLang="zh-CN" sz="8000" dirty="0"/>
              <a:t>双绞线是网络综合布线工程中最常用的一种传输介质，由</a:t>
            </a:r>
            <a:r>
              <a:rPr lang="en-US" altLang="zh-CN" sz="8000" dirty="0"/>
              <a:t>8</a:t>
            </a:r>
            <a:r>
              <a:rPr lang="zh-CN" altLang="zh-CN" sz="8000" dirty="0"/>
              <a:t>根不同颜色的线分成</a:t>
            </a:r>
            <a:r>
              <a:rPr lang="en-US" altLang="zh-CN" sz="8000" dirty="0"/>
              <a:t>4</a:t>
            </a:r>
            <a:r>
              <a:rPr lang="zh-CN" altLang="zh-CN" sz="8000" dirty="0"/>
              <a:t>对绞合在一起，成对扭绞的作用是尽可能地减少电磁辐射与外部信号的干扰，两两扭绞在一起也是其被称为双绞线的主要原因。</a:t>
            </a:r>
          </a:p>
          <a:p>
            <a:pPr>
              <a:lnSpc>
                <a:spcPct val="120000"/>
              </a:lnSpc>
            </a:pPr>
            <a:r>
              <a:rPr lang="en-US" altLang="zh-CN" sz="8000" b="1" dirty="0"/>
              <a:t>1)</a:t>
            </a:r>
            <a:r>
              <a:rPr lang="zh-CN" altLang="zh-CN" sz="8000" b="1" dirty="0"/>
              <a:t>非屏蔽双绞线</a:t>
            </a:r>
          </a:p>
          <a:p>
            <a:pPr>
              <a:lnSpc>
                <a:spcPct val="120000"/>
              </a:lnSpc>
            </a:pPr>
            <a:r>
              <a:rPr lang="en-US" altLang="zh-CN" sz="8000" dirty="0"/>
              <a:t>       </a:t>
            </a:r>
            <a:r>
              <a:rPr lang="zh-CN" altLang="zh-CN" sz="8000" dirty="0"/>
              <a:t>非屏蔽双绞线是目前有线局域网中最常使用的一种传输介质，它的频率范围一般为</a:t>
            </a:r>
            <a:r>
              <a:rPr lang="en-US" altLang="zh-CN" sz="8000" dirty="0"/>
              <a:t>100Hz~5MHz</a:t>
            </a:r>
            <a:r>
              <a:rPr lang="zh-CN" altLang="zh-CN" sz="8000" dirty="0"/>
              <a:t>，这对于传输数据和音频信号都比较合适。</a:t>
            </a:r>
          </a:p>
          <a:p>
            <a:pPr>
              <a:lnSpc>
                <a:spcPct val="120000"/>
              </a:lnSpc>
            </a:pPr>
            <a:r>
              <a:rPr lang="en-US" altLang="zh-CN" sz="8000" dirty="0"/>
              <a:t>       </a:t>
            </a:r>
            <a:r>
              <a:rPr lang="zh-CN" altLang="zh-CN" sz="8000" dirty="0"/>
              <a:t>电子工业协会根据双绞线的频率和信噪比将非屏蔽双绞线分成多种类型。</a:t>
            </a:r>
          </a:p>
          <a:p>
            <a:pPr>
              <a:lnSpc>
                <a:spcPct val="120000"/>
              </a:lnSpc>
            </a:pPr>
            <a:r>
              <a:rPr lang="en-US" altLang="zh-CN" sz="8000" dirty="0"/>
              <a:t>(1)1</a:t>
            </a:r>
            <a:r>
              <a:rPr lang="zh-CN" altLang="zh-CN" sz="8000" dirty="0"/>
              <a:t>类</a:t>
            </a:r>
            <a:r>
              <a:rPr lang="en-US" altLang="zh-CN" sz="8000" dirty="0"/>
              <a:t>UTP    (2)2</a:t>
            </a:r>
            <a:r>
              <a:rPr lang="zh-CN" altLang="zh-CN" sz="8000" dirty="0"/>
              <a:t>类</a:t>
            </a:r>
            <a:r>
              <a:rPr lang="en-US" altLang="zh-CN" sz="8000" dirty="0"/>
              <a:t>UTP    (3)3</a:t>
            </a:r>
            <a:r>
              <a:rPr lang="zh-CN" altLang="zh-CN" sz="8000" dirty="0"/>
              <a:t>类</a:t>
            </a:r>
            <a:r>
              <a:rPr lang="en-US" altLang="zh-CN" sz="8000" dirty="0"/>
              <a:t>UTP   (4)4</a:t>
            </a:r>
            <a:r>
              <a:rPr lang="zh-CN" altLang="zh-CN" sz="8000" dirty="0"/>
              <a:t>类</a:t>
            </a:r>
            <a:r>
              <a:rPr lang="en-US" altLang="zh-CN" sz="8000" dirty="0"/>
              <a:t>UTP    (5)5</a:t>
            </a:r>
            <a:r>
              <a:rPr lang="zh-CN" altLang="zh-CN" sz="8000" dirty="0"/>
              <a:t>类</a:t>
            </a:r>
            <a:r>
              <a:rPr lang="en-US" altLang="zh-CN" sz="8000" dirty="0"/>
              <a:t>UTP</a:t>
            </a:r>
            <a:endParaRPr lang="zh-CN" altLang="zh-CN" sz="8000" dirty="0"/>
          </a:p>
          <a:p>
            <a:pPr>
              <a:lnSpc>
                <a:spcPct val="120000"/>
              </a:lnSpc>
            </a:pPr>
            <a:r>
              <a:rPr lang="en-US" altLang="zh-CN" sz="8000" dirty="0"/>
              <a:t>       </a:t>
            </a:r>
            <a:r>
              <a:rPr lang="zh-CN" altLang="zh-CN" sz="8000" dirty="0"/>
              <a:t>除了以上几种类型的</a:t>
            </a:r>
            <a:r>
              <a:rPr lang="en-US" altLang="zh-CN" sz="8000" dirty="0"/>
              <a:t>UTP</a:t>
            </a:r>
            <a:r>
              <a:rPr lang="zh-CN" altLang="zh-CN" sz="8000" dirty="0"/>
              <a:t>外，为了适应现代网络技术的发展，各厂商分别推出了超</a:t>
            </a:r>
            <a:r>
              <a:rPr lang="en-US" altLang="zh-CN" sz="8000" dirty="0"/>
              <a:t>5</a:t>
            </a:r>
            <a:r>
              <a:rPr lang="zh-CN" altLang="zh-CN" sz="8000" dirty="0"/>
              <a:t>类、</a:t>
            </a:r>
            <a:r>
              <a:rPr lang="en-US" altLang="zh-CN" sz="8000" dirty="0"/>
              <a:t>6</a:t>
            </a:r>
            <a:r>
              <a:rPr lang="zh-CN" altLang="zh-CN" sz="8000" dirty="0"/>
              <a:t>类和</a:t>
            </a:r>
            <a:r>
              <a:rPr lang="en-US" altLang="zh-CN" sz="8000" dirty="0"/>
              <a:t>7</a:t>
            </a:r>
            <a:r>
              <a:rPr lang="zh-CN" altLang="zh-CN" sz="8000" dirty="0"/>
              <a:t>类</a:t>
            </a:r>
            <a:r>
              <a:rPr lang="en-US" altLang="zh-CN" sz="8000" dirty="0"/>
              <a:t>UTP</a:t>
            </a:r>
            <a:r>
              <a:rPr lang="zh-CN" altLang="zh-CN" sz="8000" dirty="0"/>
              <a:t>。</a:t>
            </a:r>
            <a:r>
              <a:rPr lang="en-US" altLang="zh-CN" sz="8000" dirty="0"/>
              <a:t>6</a:t>
            </a:r>
            <a:r>
              <a:rPr lang="zh-CN" altLang="zh-CN" sz="8000" dirty="0"/>
              <a:t>类</a:t>
            </a:r>
            <a:r>
              <a:rPr lang="en-US" altLang="zh-CN" sz="8000" dirty="0"/>
              <a:t>UTP</a:t>
            </a:r>
            <a:r>
              <a:rPr lang="zh-CN" altLang="zh-CN" sz="8000" dirty="0"/>
              <a:t>的带宽可达</a:t>
            </a:r>
            <a:r>
              <a:rPr lang="en-US" altLang="zh-CN" sz="8000" dirty="0"/>
              <a:t>250Mb/s</a:t>
            </a:r>
            <a:r>
              <a:rPr lang="zh-CN" altLang="zh-CN" sz="8000" dirty="0"/>
              <a:t>，</a:t>
            </a:r>
            <a:r>
              <a:rPr lang="en-US" altLang="zh-CN" sz="8000" dirty="0"/>
              <a:t>7</a:t>
            </a:r>
            <a:r>
              <a:rPr lang="zh-CN" altLang="zh-CN" sz="8000" dirty="0"/>
              <a:t>类</a:t>
            </a:r>
            <a:r>
              <a:rPr lang="en-US" altLang="zh-CN" sz="8000" dirty="0"/>
              <a:t>UTP</a:t>
            </a:r>
            <a:r>
              <a:rPr lang="zh-CN" altLang="zh-CN" sz="8000" dirty="0"/>
              <a:t>的带宽更是达到</a:t>
            </a:r>
            <a:r>
              <a:rPr lang="en-US" altLang="zh-CN" sz="8000" dirty="0"/>
              <a:t>600Mb/s</a:t>
            </a:r>
            <a:r>
              <a:rPr lang="zh-CN" altLang="zh-CN" sz="8000" dirty="0"/>
              <a:t>， </a:t>
            </a:r>
          </a:p>
          <a:p>
            <a:endParaRPr lang="zh-CN" altLang="en-US" dirty="0"/>
          </a:p>
        </p:txBody>
      </p:sp>
    </p:spTree>
    <p:extLst>
      <p:ext uri="{BB962C8B-B14F-4D97-AF65-F5344CB8AC3E}">
        <p14:creationId xmlns:p14="http://schemas.microsoft.com/office/powerpoint/2010/main" val="38070837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D63BE4C7-4BC5-4156-BDD2-B00BA0D2FD7D}"/>
              </a:ext>
            </a:extLst>
          </p:cNvPr>
          <p:cNvSpPr>
            <a:spLocks noGrp="1"/>
          </p:cNvSpPr>
          <p:nvPr>
            <p:ph idx="1"/>
          </p:nvPr>
        </p:nvSpPr>
        <p:spPr>
          <a:xfrm>
            <a:off x="957263" y="685800"/>
            <a:ext cx="10287000" cy="5900738"/>
          </a:xfrm>
        </p:spPr>
        <p:txBody>
          <a:bodyPr>
            <a:normAutofit/>
          </a:bodyPr>
          <a:lstStyle/>
          <a:p>
            <a:r>
              <a:rPr lang="en-US" altLang="zh-CN" b="1" dirty="0"/>
              <a:t>2)</a:t>
            </a:r>
            <a:r>
              <a:rPr lang="zh-CN" altLang="zh-CN" b="1" dirty="0"/>
              <a:t>屏蔽双绞线</a:t>
            </a:r>
          </a:p>
          <a:p>
            <a:r>
              <a:rPr lang="en-US" altLang="zh-CN" dirty="0"/>
              <a:t>       </a:t>
            </a:r>
            <a:r>
              <a:rPr lang="zh-CN" altLang="zh-CN" dirty="0"/>
              <a:t>屏蔽双绞线由金属导线包裹，然后再将其包上橡胶外皮，比非屏蔽双绞线的抗干扰能力强，传送数据更可靠，但与非屏蔽双绞线相比，其生产的成本较高。</a:t>
            </a:r>
          </a:p>
          <a:p>
            <a:r>
              <a:rPr lang="en-US" altLang="zh-CN" b="1" dirty="0"/>
              <a:t>3)</a:t>
            </a:r>
            <a:r>
              <a:rPr lang="zh-CN" altLang="zh-CN" b="1" dirty="0"/>
              <a:t>双绞线的线序</a:t>
            </a:r>
          </a:p>
          <a:p>
            <a:r>
              <a:rPr lang="en-US" altLang="zh-CN" dirty="0"/>
              <a:t>       </a:t>
            </a:r>
            <a:r>
              <a:rPr lang="zh-CN" altLang="zh-CN" dirty="0"/>
              <a:t>我们平常所使用的网线</a:t>
            </a:r>
            <a:r>
              <a:rPr lang="en-US" altLang="zh-CN" dirty="0"/>
              <a:t>(</a:t>
            </a:r>
            <a:r>
              <a:rPr lang="zh-CN" altLang="zh-CN" dirty="0"/>
              <a:t>使用双绞线）就是将双绞线的两端按一定的线序分别压在</a:t>
            </a:r>
            <a:r>
              <a:rPr lang="en-US" altLang="zh-CN" dirty="0"/>
              <a:t>RJ-45</a:t>
            </a:r>
            <a:r>
              <a:rPr lang="zh-CN" altLang="zh-CN" dirty="0"/>
              <a:t>水晶头内。双绞线线序标准的制定对网络综合布线起到了重要的指导作用，便于网络的管理与维护。</a:t>
            </a:r>
            <a:endParaRPr lang="en-US" altLang="zh-CN" dirty="0"/>
          </a:p>
          <a:p>
            <a:r>
              <a:rPr lang="en-US" altLang="zh-CN" b="1" dirty="0"/>
              <a:t>4)</a:t>
            </a:r>
            <a:r>
              <a:rPr lang="zh-CN" altLang="zh-CN" b="1" dirty="0"/>
              <a:t>双绞线的种类及用途</a:t>
            </a:r>
          </a:p>
          <a:p>
            <a:r>
              <a:rPr lang="en-US" altLang="zh-CN" dirty="0"/>
              <a:t>       </a:t>
            </a:r>
            <a:r>
              <a:rPr lang="zh-CN" altLang="zh-CN" dirty="0"/>
              <a:t>根据双绞线两端水晶头线序的不同，可将双绞线分为以下</a:t>
            </a:r>
            <a:r>
              <a:rPr lang="en-US" altLang="zh-CN" dirty="0"/>
              <a:t>3</a:t>
            </a:r>
            <a:r>
              <a:rPr lang="zh-CN" altLang="zh-CN" dirty="0"/>
              <a:t>类。</a:t>
            </a:r>
          </a:p>
          <a:p>
            <a:r>
              <a:rPr lang="en-US" altLang="zh-CN" dirty="0"/>
              <a:t>      (1)</a:t>
            </a:r>
            <a:r>
              <a:rPr lang="zh-CN" altLang="zh-CN" dirty="0"/>
              <a:t>直通线。</a:t>
            </a:r>
          </a:p>
          <a:p>
            <a:r>
              <a:rPr lang="en-US" altLang="zh-CN" dirty="0"/>
              <a:t>      (2)</a:t>
            </a:r>
            <a:r>
              <a:rPr lang="zh-CN" altLang="zh-CN" dirty="0"/>
              <a:t>交叉线。</a:t>
            </a:r>
          </a:p>
          <a:p>
            <a:r>
              <a:rPr lang="en-US" altLang="zh-CN" dirty="0"/>
              <a:t>      (3)</a:t>
            </a:r>
            <a:r>
              <a:rPr lang="zh-CN" altLang="zh-CN" dirty="0"/>
              <a:t>反转线。</a:t>
            </a:r>
          </a:p>
          <a:p>
            <a:endParaRPr lang="zh-CN" altLang="zh-CN" dirty="0"/>
          </a:p>
          <a:p>
            <a:endParaRPr lang="zh-CN" altLang="en-US" dirty="0"/>
          </a:p>
        </p:txBody>
      </p:sp>
    </p:spTree>
    <p:extLst>
      <p:ext uri="{BB962C8B-B14F-4D97-AF65-F5344CB8AC3E}">
        <p14:creationId xmlns:p14="http://schemas.microsoft.com/office/powerpoint/2010/main" val="21349690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A9C18623-3A28-4B80-84E5-238D502C0D34}"/>
              </a:ext>
            </a:extLst>
          </p:cNvPr>
          <p:cNvSpPr>
            <a:spLocks noGrp="1"/>
          </p:cNvSpPr>
          <p:nvPr>
            <p:ph idx="1"/>
          </p:nvPr>
        </p:nvSpPr>
        <p:spPr>
          <a:xfrm>
            <a:off x="771525" y="600074"/>
            <a:ext cx="10929938" cy="6372226"/>
          </a:xfrm>
        </p:spPr>
        <p:txBody>
          <a:bodyPr>
            <a:normAutofit/>
          </a:bodyPr>
          <a:lstStyle/>
          <a:p>
            <a:r>
              <a:rPr lang="en-US" altLang="zh-CN" sz="2400" b="1" dirty="0"/>
              <a:t>2.</a:t>
            </a:r>
            <a:r>
              <a:rPr lang="zh-CN" altLang="zh-CN" sz="2400" b="1" dirty="0"/>
              <a:t>同轴电缆</a:t>
            </a:r>
          </a:p>
          <a:p>
            <a:pPr>
              <a:lnSpc>
                <a:spcPct val="100000"/>
              </a:lnSpc>
            </a:pPr>
            <a:r>
              <a:rPr lang="en-US" altLang="zh-CN" dirty="0"/>
              <a:t>      </a:t>
            </a:r>
            <a:r>
              <a:rPr lang="zh-CN" altLang="zh-CN" dirty="0"/>
              <a:t>同轴电缆是由内外相互绝缘的同轴心导体构成的电缆，内导体为铜线，外导体为铜管或铜网。电磁场封闭在内外导体之间，故辐射损耗小，受外界干扰影响小。同轴电缆常用于传送多路电话和电视信号，也是局域网中最常见的传输介质之一。</a:t>
            </a:r>
          </a:p>
          <a:p>
            <a:pPr>
              <a:lnSpc>
                <a:spcPct val="100000"/>
              </a:lnSpc>
            </a:pPr>
            <a:r>
              <a:rPr lang="en-US" altLang="zh-CN" b="1" dirty="0"/>
              <a:t>1)</a:t>
            </a:r>
            <a:r>
              <a:rPr lang="zh-CN" altLang="zh-CN" b="1" dirty="0"/>
              <a:t>同轴电缆的分类</a:t>
            </a:r>
          </a:p>
          <a:p>
            <a:pPr>
              <a:lnSpc>
                <a:spcPct val="100000"/>
              </a:lnSpc>
            </a:pPr>
            <a:r>
              <a:rPr lang="en-US" altLang="zh-CN" dirty="0"/>
              <a:t>       </a:t>
            </a:r>
            <a:r>
              <a:rPr lang="zh-CN" altLang="zh-CN" dirty="0"/>
              <a:t>同轴电缆内芯一般是铜质的，能提供良好的传导率。同轴电缆分为基带同轴电缆和宽带同轴电缆两类。</a:t>
            </a:r>
            <a:endParaRPr lang="en-US" altLang="zh-CN" dirty="0"/>
          </a:p>
          <a:p>
            <a:pPr>
              <a:lnSpc>
                <a:spcPct val="100000"/>
              </a:lnSpc>
            </a:pPr>
            <a:r>
              <a:rPr lang="en-US" altLang="zh-CN" b="1" dirty="0"/>
              <a:t>2)</a:t>
            </a:r>
            <a:r>
              <a:rPr lang="zh-CN" altLang="zh-CN" b="1" dirty="0"/>
              <a:t>同轴电缆的特性</a:t>
            </a:r>
          </a:p>
          <a:p>
            <a:pPr>
              <a:lnSpc>
                <a:spcPct val="100000"/>
              </a:lnSpc>
            </a:pPr>
            <a:r>
              <a:rPr lang="en-US" altLang="zh-CN" dirty="0"/>
              <a:t>       </a:t>
            </a:r>
            <a:r>
              <a:rPr lang="zh-CN" altLang="zh-CN" dirty="0"/>
              <a:t>同轴电缆的特性如下。</a:t>
            </a:r>
          </a:p>
          <a:p>
            <a:pPr>
              <a:lnSpc>
                <a:spcPct val="100000"/>
              </a:lnSpc>
            </a:pPr>
            <a:r>
              <a:rPr lang="en-US" altLang="zh-CN" dirty="0"/>
              <a:t>       (1)</a:t>
            </a:r>
            <a:r>
              <a:rPr lang="zh-CN" altLang="zh-CN" dirty="0"/>
              <a:t>同轴电缆的数据传输速率最高可达</a:t>
            </a:r>
            <a:r>
              <a:rPr lang="en-US" altLang="zh-CN" dirty="0"/>
              <a:t>10Mb/s</a:t>
            </a:r>
            <a:r>
              <a:rPr lang="zh-CN" altLang="zh-CN" dirty="0"/>
              <a:t>。</a:t>
            </a:r>
          </a:p>
          <a:p>
            <a:pPr>
              <a:lnSpc>
                <a:spcPct val="100000"/>
              </a:lnSpc>
            </a:pPr>
            <a:r>
              <a:rPr lang="en-US" altLang="zh-CN" dirty="0"/>
              <a:t>       (2)</a:t>
            </a:r>
            <a:r>
              <a:rPr lang="zh-CN" altLang="zh-CN" dirty="0"/>
              <a:t>宽带同轴电缆既可以传输模拟信号，又可以传输数字信号。</a:t>
            </a:r>
          </a:p>
          <a:p>
            <a:pPr>
              <a:lnSpc>
                <a:spcPct val="100000"/>
              </a:lnSpc>
            </a:pPr>
            <a:r>
              <a:rPr lang="en-US" altLang="zh-CN" dirty="0"/>
              <a:t>       (3)</a:t>
            </a:r>
            <a:r>
              <a:rPr lang="zh-CN" altLang="zh-CN" dirty="0"/>
              <a:t>在抗干扰性方面通常高于双绞线，低于光纤。</a:t>
            </a:r>
          </a:p>
          <a:p>
            <a:pPr>
              <a:lnSpc>
                <a:spcPct val="100000"/>
              </a:lnSpc>
            </a:pPr>
            <a:r>
              <a:rPr lang="en-US" altLang="zh-CN" dirty="0"/>
              <a:t>       (4)</a:t>
            </a:r>
            <a:r>
              <a:rPr lang="zh-CN" altLang="zh-CN" dirty="0"/>
              <a:t>同轴电缆的价格要高于双绞线，但要低于光纤。</a:t>
            </a:r>
          </a:p>
          <a:p>
            <a:pPr>
              <a:lnSpc>
                <a:spcPct val="100000"/>
              </a:lnSpc>
            </a:pPr>
            <a:r>
              <a:rPr lang="en-US" altLang="zh-CN" dirty="0"/>
              <a:t>       (5)</a:t>
            </a:r>
            <a:r>
              <a:rPr lang="zh-CN" altLang="zh-CN" dirty="0"/>
              <a:t>典型的基带同轴电缆最大传输距离为几千米，而宽带同轴电缆最大传输距离可达十几千米。</a:t>
            </a:r>
          </a:p>
          <a:p>
            <a:endParaRPr lang="zh-CN" altLang="zh-CN" dirty="0"/>
          </a:p>
          <a:p>
            <a:endParaRPr lang="zh-CN" altLang="en-US" dirty="0"/>
          </a:p>
        </p:txBody>
      </p:sp>
    </p:spTree>
    <p:extLst>
      <p:ext uri="{BB962C8B-B14F-4D97-AF65-F5344CB8AC3E}">
        <p14:creationId xmlns:p14="http://schemas.microsoft.com/office/powerpoint/2010/main" val="39294686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1194FAC-C651-4D0B-9C34-926E686C6046}"/>
              </a:ext>
            </a:extLst>
          </p:cNvPr>
          <p:cNvSpPr txBox="1">
            <a:spLocks/>
          </p:cNvSpPr>
          <p:nvPr/>
        </p:nvSpPr>
        <p:spPr>
          <a:xfrm>
            <a:off x="3292951" y="998156"/>
            <a:ext cx="7464875" cy="711456"/>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rId2" action="ppaction://hlinksldjump"/>
              </a:rPr>
              <a:t>项目一   </a:t>
            </a:r>
            <a:r>
              <a:rPr lang="zh-CN" altLang="zh-CN" sz="3600" dirty="0">
                <a:hlinkClick r:id="rId2" action="ppaction://hlinksldjump"/>
              </a:rPr>
              <a:t>计算机网络基础知识</a:t>
            </a:r>
            <a:endParaRPr lang="zh-CN" altLang="en-US" sz="3600" dirty="0"/>
          </a:p>
        </p:txBody>
      </p:sp>
      <p:sp>
        <p:nvSpPr>
          <p:cNvPr id="3" name="标题 1">
            <a:extLst>
              <a:ext uri="{FF2B5EF4-FFF2-40B4-BE49-F238E27FC236}">
                <a16:creationId xmlns:a16="http://schemas.microsoft.com/office/drawing/2014/main" xmlns="" id="{D9A2E668-E908-4EBD-9A3A-79C2426A6175}"/>
              </a:ext>
            </a:extLst>
          </p:cNvPr>
          <p:cNvSpPr txBox="1">
            <a:spLocks/>
          </p:cNvSpPr>
          <p:nvPr/>
        </p:nvSpPr>
        <p:spPr>
          <a:xfrm>
            <a:off x="3292951" y="1767101"/>
            <a:ext cx="7736288" cy="546565"/>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rId3" action="ppaction://hlinksldjump"/>
              </a:rPr>
              <a:t>项目二   </a:t>
            </a:r>
            <a:r>
              <a:rPr lang="zh-CN" altLang="zh-CN" sz="3600" dirty="0">
                <a:hlinkClick r:id="rId3" action="ppaction://hlinksldjump"/>
              </a:rPr>
              <a:t>计算机网络体系结构与协议</a:t>
            </a:r>
            <a:endParaRPr lang="zh-CN" altLang="en-US" sz="3600" dirty="0"/>
          </a:p>
        </p:txBody>
      </p:sp>
      <p:sp>
        <p:nvSpPr>
          <p:cNvPr id="4" name="标题 1">
            <a:extLst>
              <a:ext uri="{FF2B5EF4-FFF2-40B4-BE49-F238E27FC236}">
                <a16:creationId xmlns:a16="http://schemas.microsoft.com/office/drawing/2014/main" xmlns="" id="{49CE0D75-22E4-440B-8917-B1992EFBA140}"/>
              </a:ext>
            </a:extLst>
          </p:cNvPr>
          <p:cNvSpPr txBox="1">
            <a:spLocks/>
          </p:cNvSpPr>
          <p:nvPr/>
        </p:nvSpPr>
        <p:spPr>
          <a:xfrm>
            <a:off x="3292951" y="2371155"/>
            <a:ext cx="4693285" cy="580292"/>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 action="ppaction://noaction"/>
              </a:rPr>
              <a:t>项目三   </a:t>
            </a:r>
            <a:r>
              <a:rPr lang="zh-CN" altLang="zh-CN" sz="3600" dirty="0">
                <a:hlinkClick r:id="" action="ppaction://noaction"/>
              </a:rPr>
              <a:t>局域网互连</a:t>
            </a:r>
            <a:endParaRPr lang="zh-CN" altLang="en-US" sz="3600" dirty="0"/>
          </a:p>
        </p:txBody>
      </p:sp>
      <p:sp>
        <p:nvSpPr>
          <p:cNvPr id="5" name="标题 1">
            <a:extLst>
              <a:ext uri="{FF2B5EF4-FFF2-40B4-BE49-F238E27FC236}">
                <a16:creationId xmlns:a16="http://schemas.microsoft.com/office/drawing/2014/main" xmlns="" id="{C3CCFAB0-63CA-4C90-AD99-9F201C901CD2}"/>
              </a:ext>
            </a:extLst>
          </p:cNvPr>
          <p:cNvSpPr txBox="1">
            <a:spLocks/>
          </p:cNvSpPr>
          <p:nvPr/>
        </p:nvSpPr>
        <p:spPr>
          <a:xfrm>
            <a:off x="3292951" y="3008936"/>
            <a:ext cx="5537048" cy="607679"/>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 action="ppaction://noaction"/>
              </a:rPr>
              <a:t>项目四   </a:t>
            </a:r>
            <a:r>
              <a:rPr lang="zh-CN" altLang="zh-CN" sz="3600" dirty="0">
                <a:hlinkClick r:id="" action="ppaction://noaction"/>
              </a:rPr>
              <a:t>广域网接入技术</a:t>
            </a:r>
            <a:endParaRPr lang="zh-CN" altLang="en-US" sz="3600" dirty="0"/>
          </a:p>
        </p:txBody>
      </p:sp>
      <p:sp>
        <p:nvSpPr>
          <p:cNvPr id="6" name="标题 1">
            <a:extLst>
              <a:ext uri="{FF2B5EF4-FFF2-40B4-BE49-F238E27FC236}">
                <a16:creationId xmlns:a16="http://schemas.microsoft.com/office/drawing/2014/main" xmlns="" id="{B33F2D5B-931F-4CE4-AF5A-F3465B0F665F}"/>
              </a:ext>
            </a:extLst>
          </p:cNvPr>
          <p:cNvSpPr txBox="1">
            <a:spLocks/>
          </p:cNvSpPr>
          <p:nvPr/>
        </p:nvSpPr>
        <p:spPr>
          <a:xfrm>
            <a:off x="3292951" y="3674104"/>
            <a:ext cx="4762783" cy="614516"/>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 action="ppaction://noaction"/>
              </a:rPr>
              <a:t>项目五   </a:t>
            </a:r>
            <a:r>
              <a:rPr lang="zh-CN" altLang="zh-CN" sz="3600" dirty="0">
                <a:hlinkClick r:id="" action="ppaction://noaction"/>
              </a:rPr>
              <a:t>网络互连技术</a:t>
            </a:r>
            <a:endParaRPr lang="zh-CN" altLang="en-US" sz="3600" dirty="0"/>
          </a:p>
        </p:txBody>
      </p:sp>
      <p:sp>
        <p:nvSpPr>
          <p:cNvPr id="7" name="标题 1">
            <a:extLst>
              <a:ext uri="{FF2B5EF4-FFF2-40B4-BE49-F238E27FC236}">
                <a16:creationId xmlns:a16="http://schemas.microsoft.com/office/drawing/2014/main" xmlns="" id="{0555DB48-92E5-4B11-A99A-38324B7E2ACC}"/>
              </a:ext>
            </a:extLst>
          </p:cNvPr>
          <p:cNvSpPr txBox="1">
            <a:spLocks/>
          </p:cNvSpPr>
          <p:nvPr/>
        </p:nvSpPr>
        <p:spPr>
          <a:xfrm>
            <a:off x="3292951" y="5629383"/>
            <a:ext cx="6866858" cy="636506"/>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 action="ppaction://noaction"/>
              </a:rPr>
              <a:t>项目八   </a:t>
            </a:r>
            <a:r>
              <a:rPr lang="zh-CN" altLang="zh-CN" sz="3600" dirty="0">
                <a:hlinkClick r:id="" action="ppaction://noaction"/>
              </a:rPr>
              <a:t>物联网与现代通信技术</a:t>
            </a:r>
            <a:endParaRPr lang="zh-CN" altLang="en-US" sz="3600" dirty="0"/>
          </a:p>
        </p:txBody>
      </p:sp>
      <p:sp>
        <p:nvSpPr>
          <p:cNvPr id="8" name="标题 1">
            <a:extLst>
              <a:ext uri="{FF2B5EF4-FFF2-40B4-BE49-F238E27FC236}">
                <a16:creationId xmlns:a16="http://schemas.microsoft.com/office/drawing/2014/main" xmlns="" id="{7737E774-8429-4C4C-A0D4-66A6CFBF57D2}"/>
              </a:ext>
            </a:extLst>
          </p:cNvPr>
          <p:cNvSpPr txBox="1">
            <a:spLocks/>
          </p:cNvSpPr>
          <p:nvPr/>
        </p:nvSpPr>
        <p:spPr>
          <a:xfrm>
            <a:off x="3292951" y="4932421"/>
            <a:ext cx="4978097" cy="639475"/>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 action="ppaction://noaction"/>
              </a:rPr>
              <a:t>项目七   </a:t>
            </a:r>
            <a:r>
              <a:rPr lang="zh-CN" altLang="zh-CN" sz="3600" dirty="0">
                <a:hlinkClick r:id="" action="ppaction://noaction"/>
              </a:rPr>
              <a:t>网络安全管理</a:t>
            </a:r>
            <a:endParaRPr lang="zh-CN" altLang="en-US" sz="3600" dirty="0"/>
          </a:p>
        </p:txBody>
      </p:sp>
      <p:sp>
        <p:nvSpPr>
          <p:cNvPr id="9" name="标题 1">
            <a:extLst>
              <a:ext uri="{FF2B5EF4-FFF2-40B4-BE49-F238E27FC236}">
                <a16:creationId xmlns:a16="http://schemas.microsoft.com/office/drawing/2014/main" xmlns="" id="{FDCCDC7A-F4B5-488B-A36D-229BECABB76D}"/>
              </a:ext>
            </a:extLst>
          </p:cNvPr>
          <p:cNvSpPr txBox="1">
            <a:spLocks/>
          </p:cNvSpPr>
          <p:nvPr/>
        </p:nvSpPr>
        <p:spPr>
          <a:xfrm>
            <a:off x="3292951" y="4346109"/>
            <a:ext cx="4033603" cy="528823"/>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 action="ppaction://noaction"/>
              </a:rPr>
              <a:t>项目六   </a:t>
            </a:r>
            <a:r>
              <a:rPr lang="zh-CN" altLang="zh-CN" sz="3600" dirty="0">
                <a:hlinkClick r:id="" action="ppaction://noaction"/>
              </a:rPr>
              <a:t>网络世界</a:t>
            </a:r>
            <a:endParaRPr lang="zh-CN" altLang="en-US" sz="3600" dirty="0"/>
          </a:p>
        </p:txBody>
      </p:sp>
      <p:sp>
        <p:nvSpPr>
          <p:cNvPr id="11" name="文本框 10">
            <a:extLst>
              <a:ext uri="{FF2B5EF4-FFF2-40B4-BE49-F238E27FC236}">
                <a16:creationId xmlns:a16="http://schemas.microsoft.com/office/drawing/2014/main" xmlns="" id="{F707CF23-650C-42AB-9DE5-60288DF6C32A}"/>
              </a:ext>
            </a:extLst>
          </p:cNvPr>
          <p:cNvSpPr txBox="1"/>
          <p:nvPr/>
        </p:nvSpPr>
        <p:spPr>
          <a:xfrm>
            <a:off x="1260450" y="2040384"/>
            <a:ext cx="1107996" cy="2426686"/>
          </a:xfrm>
          <a:prstGeom prst="rect">
            <a:avLst/>
          </a:prstGeom>
          <a:noFill/>
        </p:spPr>
        <p:txBody>
          <a:bodyPr vert="eaVert" wrap="square" rtlCol="0">
            <a:spAutoFit/>
          </a:bodyPr>
          <a:lstStyle/>
          <a:p>
            <a:r>
              <a:rPr lang="zh-CN" altLang="en-US" sz="6000" dirty="0">
                <a:latin typeface="微软雅黑" panose="020B0503020204020204" pitchFamily="34" charset="-122"/>
                <a:ea typeface="微软雅黑" panose="020B0503020204020204" pitchFamily="34" charset="-122"/>
              </a:rPr>
              <a:t>目  录</a:t>
            </a:r>
          </a:p>
        </p:txBody>
      </p:sp>
      <p:grpSp>
        <p:nvGrpSpPr>
          <p:cNvPr id="21" name="组合 20">
            <a:extLst>
              <a:ext uri="{FF2B5EF4-FFF2-40B4-BE49-F238E27FC236}">
                <a16:creationId xmlns:a16="http://schemas.microsoft.com/office/drawing/2014/main" xmlns="" id="{0680577A-D95A-4412-A3DC-1E10EEFFD8E2}"/>
              </a:ext>
            </a:extLst>
          </p:cNvPr>
          <p:cNvGrpSpPr/>
          <p:nvPr/>
        </p:nvGrpSpPr>
        <p:grpSpPr>
          <a:xfrm>
            <a:off x="1035903" y="173425"/>
            <a:ext cx="1557090" cy="4172684"/>
            <a:chOff x="1035903" y="173425"/>
            <a:chExt cx="1557090" cy="4172684"/>
          </a:xfrm>
        </p:grpSpPr>
        <p:cxnSp>
          <p:nvCxnSpPr>
            <p:cNvPr id="13" name="直接连接符 12">
              <a:extLst>
                <a:ext uri="{FF2B5EF4-FFF2-40B4-BE49-F238E27FC236}">
                  <a16:creationId xmlns:a16="http://schemas.microsoft.com/office/drawing/2014/main" xmlns="" id="{C3D7CE24-3FE9-483F-AFAA-8F4AE9C8C575}"/>
                </a:ext>
              </a:extLst>
            </p:cNvPr>
            <p:cNvCxnSpPr>
              <a:cxnSpLocks/>
            </p:cNvCxnSpPr>
            <p:nvPr/>
          </p:nvCxnSpPr>
          <p:spPr>
            <a:xfrm>
              <a:off x="1035903" y="173425"/>
              <a:ext cx="0" cy="1535182"/>
            </a:xfrm>
            <a:prstGeom prst="line">
              <a:avLst/>
            </a:prstGeom>
            <a:ln w="63500">
              <a:solidFill>
                <a:srgbClr val="75859E"/>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a16="http://schemas.microsoft.com/office/drawing/2014/main" xmlns="" id="{6C812250-6795-42A9-BB17-A0913491B5FE}"/>
                </a:ext>
              </a:extLst>
            </p:cNvPr>
            <p:cNvCxnSpPr>
              <a:cxnSpLocks/>
            </p:cNvCxnSpPr>
            <p:nvPr/>
          </p:nvCxnSpPr>
          <p:spPr>
            <a:xfrm>
              <a:off x="1035903" y="1708607"/>
              <a:ext cx="1557090" cy="0"/>
            </a:xfrm>
            <a:prstGeom prst="line">
              <a:avLst/>
            </a:prstGeom>
            <a:ln w="63500">
              <a:solidFill>
                <a:srgbClr val="75859E"/>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a16="http://schemas.microsoft.com/office/drawing/2014/main" xmlns="" id="{DAE39B21-455F-4F39-931D-C1858EE9E7FF}"/>
                </a:ext>
              </a:extLst>
            </p:cNvPr>
            <p:cNvCxnSpPr>
              <a:cxnSpLocks/>
            </p:cNvCxnSpPr>
            <p:nvPr/>
          </p:nvCxnSpPr>
          <p:spPr>
            <a:xfrm>
              <a:off x="2592993" y="1708607"/>
              <a:ext cx="0" cy="2637502"/>
            </a:xfrm>
            <a:prstGeom prst="line">
              <a:avLst/>
            </a:prstGeom>
            <a:ln w="63500">
              <a:solidFill>
                <a:srgbClr val="75859E"/>
              </a:solidFill>
            </a:ln>
          </p:spPr>
          <p:style>
            <a:lnRef idx="1">
              <a:schemeClr val="accent1"/>
            </a:lnRef>
            <a:fillRef idx="0">
              <a:schemeClr val="accent1"/>
            </a:fillRef>
            <a:effectRef idx="0">
              <a:schemeClr val="accent1"/>
            </a:effectRef>
            <a:fontRef idx="minor">
              <a:schemeClr val="tx1"/>
            </a:fontRef>
          </p:style>
        </p:cxnSp>
      </p:grpSp>
      <p:sp>
        <p:nvSpPr>
          <p:cNvPr id="25" name="椭圆 24">
            <a:extLst>
              <a:ext uri="{FF2B5EF4-FFF2-40B4-BE49-F238E27FC236}">
                <a16:creationId xmlns:a16="http://schemas.microsoft.com/office/drawing/2014/main" xmlns="" id="{43A7A966-761F-45E5-A7A4-2EF2F0DBB126}"/>
              </a:ext>
            </a:extLst>
          </p:cNvPr>
          <p:cNvSpPr/>
          <p:nvPr/>
        </p:nvSpPr>
        <p:spPr>
          <a:xfrm>
            <a:off x="2416935" y="4239707"/>
            <a:ext cx="352116" cy="339794"/>
          </a:xfrm>
          <a:prstGeom prst="ellipse">
            <a:avLst/>
          </a:prstGeom>
          <a:solidFill>
            <a:srgbClr val="7585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040868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E4490CB4-5521-429C-8593-7B491F51C1A8}"/>
              </a:ext>
            </a:extLst>
          </p:cNvPr>
          <p:cNvSpPr>
            <a:spLocks noGrp="1"/>
          </p:cNvSpPr>
          <p:nvPr>
            <p:ph idx="1"/>
          </p:nvPr>
        </p:nvSpPr>
        <p:spPr>
          <a:xfrm>
            <a:off x="957263" y="742950"/>
            <a:ext cx="10287000" cy="5743575"/>
          </a:xfrm>
        </p:spPr>
        <p:txBody>
          <a:bodyPr>
            <a:normAutofit/>
          </a:bodyPr>
          <a:lstStyle/>
          <a:p>
            <a:r>
              <a:rPr lang="en-US" altLang="zh-CN" sz="2400" b="1" dirty="0"/>
              <a:t>3.</a:t>
            </a:r>
            <a:r>
              <a:rPr lang="zh-CN" altLang="zh-CN" sz="2400" b="1" dirty="0"/>
              <a:t>光导纤维</a:t>
            </a:r>
            <a:endParaRPr lang="en-US" altLang="zh-CN" sz="2400" b="1" dirty="0"/>
          </a:p>
          <a:p>
            <a:r>
              <a:rPr lang="en-US" altLang="zh-CN" b="1" dirty="0"/>
              <a:t>1)</a:t>
            </a:r>
            <a:r>
              <a:rPr lang="zh-CN" altLang="zh-CN" b="1" dirty="0"/>
              <a:t>光纤的特点如下。</a:t>
            </a:r>
          </a:p>
          <a:p>
            <a:r>
              <a:rPr lang="en-US" altLang="zh-CN" dirty="0"/>
              <a:t>        (1)</a:t>
            </a:r>
            <a:r>
              <a:rPr lang="zh-CN" altLang="zh-CN" dirty="0"/>
              <a:t>传输损耗小、中继距离长，远距离传输特别经济。</a:t>
            </a:r>
          </a:p>
          <a:p>
            <a:r>
              <a:rPr lang="en-US" altLang="zh-CN" dirty="0"/>
              <a:t>        (2)</a:t>
            </a:r>
            <a:r>
              <a:rPr lang="zh-CN" altLang="zh-CN" dirty="0"/>
              <a:t>抗雷电和电磁干扰性好。</a:t>
            </a:r>
          </a:p>
          <a:p>
            <a:r>
              <a:rPr lang="en-US" altLang="zh-CN" dirty="0"/>
              <a:t>        (3)</a:t>
            </a:r>
            <a:r>
              <a:rPr lang="zh-CN" altLang="zh-CN" dirty="0"/>
              <a:t>无串音干扰，保密性好</a:t>
            </a:r>
            <a:r>
              <a:rPr lang="en-US" altLang="zh-CN" dirty="0"/>
              <a:t>;</a:t>
            </a:r>
            <a:r>
              <a:rPr lang="zh-CN" altLang="zh-CN" dirty="0"/>
              <a:t>体积小，重量轻。</a:t>
            </a:r>
          </a:p>
          <a:p>
            <a:r>
              <a:rPr lang="en-US" altLang="zh-CN" dirty="0"/>
              <a:t>        (4)</a:t>
            </a:r>
            <a:r>
              <a:rPr lang="zh-CN" altLang="zh-CN" dirty="0"/>
              <a:t>通信容量大，每波段都具有</a:t>
            </a:r>
            <a:r>
              <a:rPr lang="en-US" altLang="zh-CN" dirty="0"/>
              <a:t>25000GHz~30000GHz</a:t>
            </a:r>
            <a:r>
              <a:rPr lang="zh-CN" altLang="zh-CN" dirty="0"/>
              <a:t>的带宽。</a:t>
            </a:r>
            <a:endParaRPr lang="en-US" altLang="zh-CN" dirty="0"/>
          </a:p>
          <a:p>
            <a:r>
              <a:rPr lang="en-US" altLang="zh-CN" b="1" dirty="0"/>
              <a:t>2)</a:t>
            </a:r>
            <a:r>
              <a:rPr lang="zh-CN" altLang="zh-CN" b="1" dirty="0"/>
              <a:t>光纤的分类</a:t>
            </a:r>
          </a:p>
          <a:p>
            <a:r>
              <a:rPr lang="en-US" altLang="zh-CN" dirty="0"/>
              <a:t>       </a:t>
            </a:r>
            <a:r>
              <a:rPr lang="zh-CN" altLang="zh-CN" dirty="0"/>
              <a:t>光纤按所用材料、折射率分布形状等因素，可分为</a:t>
            </a:r>
            <a:r>
              <a:rPr lang="en-US" altLang="zh-CN" dirty="0"/>
              <a:t>A</a:t>
            </a:r>
            <a:r>
              <a:rPr lang="zh-CN" altLang="zh-CN" dirty="0"/>
              <a:t>和</a:t>
            </a:r>
            <a:r>
              <a:rPr lang="en-US" altLang="zh-CN" dirty="0"/>
              <a:t>B</a:t>
            </a:r>
            <a:r>
              <a:rPr lang="zh-CN" altLang="zh-CN" dirty="0"/>
              <a:t>两大类：</a:t>
            </a:r>
            <a:r>
              <a:rPr lang="en-US" altLang="zh-CN" dirty="0"/>
              <a:t>A</a:t>
            </a:r>
            <a:r>
              <a:rPr lang="zh-CN" altLang="zh-CN" dirty="0"/>
              <a:t>类为多模光纤</a:t>
            </a:r>
            <a:r>
              <a:rPr lang="en-US" altLang="zh-CN" dirty="0"/>
              <a:t>,B</a:t>
            </a:r>
            <a:r>
              <a:rPr lang="zh-CN" altLang="zh-CN" dirty="0"/>
              <a:t>类为单模光纤。</a:t>
            </a:r>
          </a:p>
          <a:p>
            <a:r>
              <a:rPr lang="en-US" altLang="zh-CN" b="1" dirty="0"/>
              <a:t>3)</a:t>
            </a:r>
            <a:r>
              <a:rPr lang="zh-CN" altLang="zh-CN" b="1" dirty="0"/>
              <a:t>光纤的工作原理</a:t>
            </a:r>
          </a:p>
          <a:p>
            <a:r>
              <a:rPr lang="en-US" altLang="zh-CN" dirty="0"/>
              <a:t>       </a:t>
            </a:r>
            <a:r>
              <a:rPr lang="zh-CN" altLang="zh-CN" dirty="0"/>
              <a:t>光纤是利用玻璃纤维的全反射进行传输的。光能够在玻璃纤维中传递是利用光在折射率不同的两种物质的交界面处产生“全反射”作用的原理。为了防止光线在传导过程中“泄漏”，必须给玻璃细丝穿上“外套”，光纤主要由纤芯和包层两部分组成。</a:t>
            </a:r>
          </a:p>
          <a:p>
            <a:endParaRPr lang="zh-CN" altLang="en-US" dirty="0"/>
          </a:p>
        </p:txBody>
      </p:sp>
    </p:spTree>
    <p:extLst>
      <p:ext uri="{BB962C8B-B14F-4D97-AF65-F5344CB8AC3E}">
        <p14:creationId xmlns:p14="http://schemas.microsoft.com/office/powerpoint/2010/main" val="23099488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6532BA3-F323-4962-B9C9-9C76FC3D7312}"/>
              </a:ext>
            </a:extLst>
          </p:cNvPr>
          <p:cNvSpPr>
            <a:spLocks noGrp="1"/>
          </p:cNvSpPr>
          <p:nvPr>
            <p:ph type="title"/>
          </p:nvPr>
        </p:nvSpPr>
        <p:spPr/>
        <p:txBody>
          <a:bodyPr>
            <a:normAutofit/>
          </a:bodyPr>
          <a:lstStyle/>
          <a:p>
            <a:r>
              <a:rPr lang="en-US" altLang="zh-CN" dirty="0"/>
              <a:t>1.4.2</a:t>
            </a:r>
            <a:r>
              <a:rPr lang="zh-CN" altLang="zh-CN" dirty="0"/>
              <a:t>　无线传输介质</a:t>
            </a:r>
            <a:endParaRPr lang="zh-CN" altLang="en-US" dirty="0"/>
          </a:p>
        </p:txBody>
      </p:sp>
      <p:sp>
        <p:nvSpPr>
          <p:cNvPr id="3" name="内容占位符 2">
            <a:extLst>
              <a:ext uri="{FF2B5EF4-FFF2-40B4-BE49-F238E27FC236}">
                <a16:creationId xmlns:a16="http://schemas.microsoft.com/office/drawing/2014/main" xmlns="" id="{A781291A-B4EA-4409-A8AF-413C1C5BBE52}"/>
              </a:ext>
            </a:extLst>
          </p:cNvPr>
          <p:cNvSpPr>
            <a:spLocks noGrp="1"/>
          </p:cNvSpPr>
          <p:nvPr>
            <p:ph idx="1"/>
          </p:nvPr>
        </p:nvSpPr>
        <p:spPr>
          <a:xfrm>
            <a:off x="971550" y="1825625"/>
            <a:ext cx="10382250" cy="4246563"/>
          </a:xfrm>
        </p:spPr>
        <p:txBody>
          <a:bodyPr>
            <a:normAutofit/>
          </a:bodyPr>
          <a:lstStyle/>
          <a:p>
            <a:r>
              <a:rPr lang="en-US" altLang="zh-CN" dirty="0"/>
              <a:t>1.</a:t>
            </a:r>
            <a:r>
              <a:rPr lang="zh-CN" altLang="zh-CN" dirty="0"/>
              <a:t>地面微波接力</a:t>
            </a:r>
          </a:p>
          <a:p>
            <a:r>
              <a:rPr lang="en-US" altLang="zh-CN" sz="2000" b="0" dirty="0"/>
              <a:t>       </a:t>
            </a:r>
            <a:r>
              <a:rPr lang="zh-CN" altLang="zh-CN" sz="2000" b="0" dirty="0"/>
              <a:t>由于微波在空间是直线传输的，而地球的表面是个曲面，因此在正常情况下，其传输距离受到较大限制，只有</a:t>
            </a:r>
            <a:r>
              <a:rPr lang="en-US" altLang="zh-CN" sz="2000" b="0" dirty="0"/>
              <a:t>50km</a:t>
            </a:r>
            <a:r>
              <a:rPr lang="zh-CN" altLang="zh-CN" sz="2000" b="0" dirty="0"/>
              <a:t>左右。如果采用</a:t>
            </a:r>
            <a:r>
              <a:rPr lang="en-US" altLang="zh-CN" sz="2000" b="0" dirty="0"/>
              <a:t>100m</a:t>
            </a:r>
            <a:r>
              <a:rPr lang="zh-CN" altLang="zh-CN" sz="2000" b="0" dirty="0"/>
              <a:t>高的天线塔进行信号传递，则其传输距离可大大增加。但为了实现更远距离的通信，必须在一条无线电通信信道的两个终端之间建立若干中继站。中继站把前一站送来的信号经过放大后再送到下一站，故称为“信号接力”。</a:t>
            </a:r>
          </a:p>
          <a:p>
            <a:r>
              <a:rPr lang="en-US" altLang="zh-CN" dirty="0"/>
              <a:t>2.</a:t>
            </a:r>
            <a:r>
              <a:rPr lang="zh-CN" altLang="zh-CN" dirty="0"/>
              <a:t>卫星通信</a:t>
            </a:r>
          </a:p>
          <a:p>
            <a:r>
              <a:rPr lang="en-US" altLang="zh-CN" sz="2000" b="0" dirty="0"/>
              <a:t>       </a:t>
            </a:r>
            <a:r>
              <a:rPr lang="zh-CN" altLang="zh-CN" sz="2000" b="0" dirty="0"/>
              <a:t>在卫星通信系统中，由于通信卫星发出的电磁波覆盖范围广，跨度可达</a:t>
            </a:r>
            <a:r>
              <a:rPr lang="en-US" altLang="zh-CN" sz="2000" b="0" dirty="0"/>
              <a:t>18000km,</a:t>
            </a:r>
            <a:r>
              <a:rPr lang="zh-CN" altLang="zh-CN" sz="2000" b="0" dirty="0"/>
              <a:t>覆盖地球表面差不多</a:t>
            </a:r>
            <a:r>
              <a:rPr lang="en-US" altLang="zh-CN" sz="2000" b="0" dirty="0"/>
              <a:t>1/3</a:t>
            </a:r>
            <a:r>
              <a:rPr lang="zh-CN" altLang="zh-CN" sz="2000" b="0" dirty="0"/>
              <a:t>的面积。因此，</a:t>
            </a:r>
            <a:r>
              <a:rPr lang="en-US" altLang="zh-CN" sz="2000" b="0" dirty="0"/>
              <a:t>3</a:t>
            </a:r>
            <a:r>
              <a:rPr lang="zh-CN" altLang="zh-CN" sz="2000" b="0" dirty="0"/>
              <a:t>个这样的通信卫星就可以覆盖地球上的全部通信区域</a:t>
            </a:r>
            <a:r>
              <a:rPr lang="en-US" altLang="zh-CN" sz="2000" b="0" dirty="0"/>
              <a:t>,</a:t>
            </a:r>
            <a:r>
              <a:rPr lang="zh-CN" altLang="zh-CN" sz="2000" b="0" dirty="0"/>
              <a:t>这样地球各地面站间就可以任意通信了。</a:t>
            </a:r>
          </a:p>
          <a:p>
            <a:r>
              <a:rPr lang="en-US" altLang="zh-CN" sz="2000" b="0" dirty="0"/>
              <a:t>       </a:t>
            </a:r>
            <a:r>
              <a:rPr lang="zh-CN" altLang="zh-CN" sz="2000" b="0" dirty="0"/>
              <a:t>卫星通信的优点是容量大、可靠性高</a:t>
            </a:r>
            <a:r>
              <a:rPr lang="en-US" altLang="zh-CN" sz="2000" b="0" dirty="0"/>
              <a:t>,</a:t>
            </a:r>
            <a:r>
              <a:rPr lang="zh-CN" altLang="zh-CN" sz="2000" b="0" dirty="0"/>
              <a:t>通信成本与两站点之间的距离无关，传输距离远，覆盖面广，并具有广播特征。而其缺点是一次性投资大、传输延迟时间长。</a:t>
            </a:r>
          </a:p>
          <a:p>
            <a:endParaRPr lang="zh-CN" altLang="en-US" dirty="0"/>
          </a:p>
        </p:txBody>
      </p:sp>
    </p:spTree>
    <p:extLst>
      <p:ext uri="{BB962C8B-B14F-4D97-AF65-F5344CB8AC3E}">
        <p14:creationId xmlns:p14="http://schemas.microsoft.com/office/powerpoint/2010/main" val="854046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FD63F093-A87C-42B9-80C5-65F03D09C551}"/>
              </a:ext>
            </a:extLst>
          </p:cNvPr>
          <p:cNvSpPr>
            <a:spLocks noGrp="1"/>
          </p:cNvSpPr>
          <p:nvPr>
            <p:ph idx="1"/>
          </p:nvPr>
        </p:nvSpPr>
        <p:spPr/>
        <p:txBody>
          <a:bodyPr/>
          <a:lstStyle/>
          <a:p>
            <a:r>
              <a:rPr lang="en-US" altLang="zh-CN" sz="2400" b="1" dirty="0"/>
              <a:t>3.</a:t>
            </a:r>
            <a:r>
              <a:rPr lang="zh-CN" altLang="zh-CN" sz="2400" b="1" dirty="0"/>
              <a:t>红外系统</a:t>
            </a:r>
          </a:p>
          <a:p>
            <a:r>
              <a:rPr lang="en-US" altLang="zh-CN" dirty="0"/>
              <a:t>       </a:t>
            </a:r>
            <a:r>
              <a:rPr lang="zh-CN" altLang="zh-CN" dirty="0"/>
              <a:t>红外系统采用发光二极管（</a:t>
            </a:r>
            <a:r>
              <a:rPr lang="en-US" altLang="zh-CN" dirty="0"/>
              <a:t>LED)</a:t>
            </a:r>
            <a:r>
              <a:rPr lang="zh-CN" altLang="zh-CN" dirty="0"/>
              <a:t>或激光二极管（</a:t>
            </a:r>
            <a:r>
              <a:rPr lang="en-US" altLang="zh-CN" dirty="0"/>
              <a:t>ILD)</a:t>
            </a:r>
            <a:r>
              <a:rPr lang="zh-CN" altLang="zh-CN" dirty="0"/>
              <a:t>来进行站与站之间的数据交换。红外设备发出的光非常纯净，一般只包含电磁波或小范围电磁频谱中的光子。传输信号可以直接或经墙面、天花板反射后，被接收装置收到。</a:t>
            </a:r>
          </a:p>
          <a:p>
            <a:endParaRPr lang="zh-CN" altLang="en-US" dirty="0"/>
          </a:p>
        </p:txBody>
      </p:sp>
    </p:spTree>
    <p:extLst>
      <p:ext uri="{BB962C8B-B14F-4D97-AF65-F5344CB8AC3E}">
        <p14:creationId xmlns:p14="http://schemas.microsoft.com/office/powerpoint/2010/main" val="18781237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5B47AE8-450B-4148-B74E-6FFBA187647A}"/>
              </a:ext>
            </a:extLst>
          </p:cNvPr>
          <p:cNvSpPr>
            <a:spLocks noGrp="1"/>
          </p:cNvSpPr>
          <p:nvPr>
            <p:ph type="title"/>
          </p:nvPr>
        </p:nvSpPr>
        <p:spPr/>
        <p:txBody>
          <a:bodyPr>
            <a:normAutofit/>
          </a:bodyPr>
          <a:lstStyle/>
          <a:p>
            <a:r>
              <a:rPr lang="en-US" altLang="zh-CN" dirty="0"/>
              <a:t>1.5</a:t>
            </a:r>
            <a:r>
              <a:rPr lang="zh-CN" altLang="zh-CN" dirty="0"/>
              <a:t>　数据通信基础</a:t>
            </a:r>
            <a:endParaRPr lang="zh-CN" altLang="en-US" dirty="0"/>
          </a:p>
        </p:txBody>
      </p:sp>
      <p:sp>
        <p:nvSpPr>
          <p:cNvPr id="3" name="内容占位符 2">
            <a:extLst>
              <a:ext uri="{FF2B5EF4-FFF2-40B4-BE49-F238E27FC236}">
                <a16:creationId xmlns:a16="http://schemas.microsoft.com/office/drawing/2014/main" xmlns="" id="{7CF021BC-AF0F-4F9C-AC17-158D1AF0C764}"/>
              </a:ext>
            </a:extLst>
          </p:cNvPr>
          <p:cNvSpPr>
            <a:spLocks noGrp="1"/>
          </p:cNvSpPr>
          <p:nvPr>
            <p:ph idx="1"/>
          </p:nvPr>
        </p:nvSpPr>
        <p:spPr>
          <a:xfrm>
            <a:off x="942975" y="1689102"/>
            <a:ext cx="10301288" cy="4487861"/>
          </a:xfrm>
        </p:spPr>
        <p:txBody>
          <a:bodyPr>
            <a:normAutofit/>
          </a:bodyPr>
          <a:lstStyle/>
          <a:p>
            <a:r>
              <a:rPr lang="en-US" altLang="zh-CN" dirty="0"/>
              <a:t>1.5.1</a:t>
            </a:r>
            <a:r>
              <a:rPr lang="zh-CN" altLang="zh-CN" dirty="0"/>
              <a:t>　数据通信中的基本概念</a:t>
            </a:r>
          </a:p>
          <a:p>
            <a:pPr>
              <a:lnSpc>
                <a:spcPct val="120000"/>
              </a:lnSpc>
            </a:pPr>
            <a:r>
              <a:rPr lang="en-US" altLang="zh-CN" sz="2600" b="1" dirty="0"/>
              <a:t> </a:t>
            </a:r>
            <a:r>
              <a:rPr lang="en-US" altLang="zh-CN" sz="2400" b="1" dirty="0"/>
              <a:t>1.</a:t>
            </a:r>
            <a:r>
              <a:rPr lang="zh-CN" altLang="zh-CN" sz="2400" b="1" dirty="0"/>
              <a:t>数据</a:t>
            </a:r>
          </a:p>
          <a:p>
            <a:pPr>
              <a:lnSpc>
                <a:spcPct val="120000"/>
              </a:lnSpc>
            </a:pPr>
            <a:r>
              <a:rPr lang="en-US" altLang="zh-CN" sz="2000" dirty="0"/>
              <a:t>       </a:t>
            </a:r>
            <a:r>
              <a:rPr lang="zh-CN" altLang="zh-CN" sz="2000" dirty="0"/>
              <a:t>数据</a:t>
            </a:r>
            <a:r>
              <a:rPr lang="en-US" altLang="zh-CN" sz="2000" dirty="0"/>
              <a:t>(data)</a:t>
            </a:r>
            <a:r>
              <a:rPr lang="zh-CN" altLang="zh-CN" sz="2000" dirty="0"/>
              <a:t>是对所描述对象的符号化记录，一般可理解为“信息的数字化形式”或“数字化的信息形式”。在计算机网络系统中，数据通常被广义地理解为在网络中存储、处理和传输的二进制数字编码。</a:t>
            </a:r>
          </a:p>
          <a:p>
            <a:pPr>
              <a:lnSpc>
                <a:spcPct val="120000"/>
              </a:lnSpc>
            </a:pPr>
            <a:r>
              <a:rPr lang="en-US" altLang="zh-CN" sz="2400" dirty="0"/>
              <a:t> </a:t>
            </a:r>
            <a:r>
              <a:rPr lang="en-US" altLang="zh-CN" sz="2400" b="1" dirty="0"/>
              <a:t>2.</a:t>
            </a:r>
            <a:r>
              <a:rPr lang="zh-CN" altLang="zh-CN" sz="2400" b="1" dirty="0"/>
              <a:t>信息</a:t>
            </a:r>
          </a:p>
          <a:p>
            <a:pPr>
              <a:lnSpc>
                <a:spcPct val="120000"/>
              </a:lnSpc>
            </a:pPr>
            <a:r>
              <a:rPr lang="en-US" altLang="zh-CN" sz="2000" dirty="0"/>
              <a:t>       </a:t>
            </a:r>
            <a:r>
              <a:rPr lang="zh-CN" altLang="zh-CN" sz="2000" dirty="0"/>
              <a:t>信息（</a:t>
            </a:r>
            <a:r>
              <a:rPr lang="en-US" altLang="zh-CN" sz="2000" dirty="0"/>
              <a:t>information)</a:t>
            </a:r>
            <a:r>
              <a:rPr lang="zh-CN" altLang="zh-CN" sz="2000" dirty="0"/>
              <a:t>是“消除不确定因素的消息”</a:t>
            </a:r>
            <a:r>
              <a:rPr lang="en-US" altLang="zh-CN" sz="2000" dirty="0"/>
              <a:t>,</a:t>
            </a:r>
            <a:r>
              <a:rPr lang="zh-CN" altLang="zh-CN" sz="2000" dirty="0"/>
              <a:t>是对特定事物的描述、解释、说明，是数据的内涵，是客观事物属性和相互联系特性的表征，反映客观事物存在形式和运动状态。</a:t>
            </a:r>
          </a:p>
          <a:p>
            <a:endParaRPr lang="zh-CN" altLang="en-US" dirty="0"/>
          </a:p>
        </p:txBody>
      </p:sp>
    </p:spTree>
    <p:extLst>
      <p:ext uri="{BB962C8B-B14F-4D97-AF65-F5344CB8AC3E}">
        <p14:creationId xmlns:p14="http://schemas.microsoft.com/office/powerpoint/2010/main" val="10213055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DDBD8397-5D68-443C-907A-83506F1CBA10}"/>
              </a:ext>
            </a:extLst>
          </p:cNvPr>
          <p:cNvSpPr>
            <a:spLocks noGrp="1"/>
          </p:cNvSpPr>
          <p:nvPr>
            <p:ph idx="1"/>
          </p:nvPr>
        </p:nvSpPr>
        <p:spPr/>
        <p:txBody>
          <a:bodyPr/>
          <a:lstStyle/>
          <a:p>
            <a:r>
              <a:rPr lang="en-US" altLang="zh-CN" sz="2400" b="1" dirty="0"/>
              <a:t>3.</a:t>
            </a:r>
            <a:r>
              <a:rPr lang="zh-CN" altLang="zh-CN" sz="2400" b="1" dirty="0"/>
              <a:t>信号</a:t>
            </a:r>
          </a:p>
          <a:p>
            <a:r>
              <a:rPr lang="en-US" altLang="zh-CN" dirty="0"/>
              <a:t>       </a:t>
            </a:r>
            <a:r>
              <a:rPr lang="zh-CN" altLang="zh-CN" dirty="0"/>
              <a:t>信号</a:t>
            </a:r>
            <a:r>
              <a:rPr lang="en-US" altLang="zh-CN" dirty="0"/>
              <a:t>(signal)</a:t>
            </a:r>
            <a:r>
              <a:rPr lang="zh-CN" altLang="zh-CN" dirty="0"/>
              <a:t>是对特定信息的物理表述，在数据通信中就是携带信息的传输介质。在通信系统中常使用的电信号、电磁信号、光信号、载波信号、脉冲信号等术语就是指携带某种信息的具有不同形式或特性的传输介质。它又分为模拟信号和数字信号两种，如图</a:t>
            </a:r>
            <a:r>
              <a:rPr lang="en-US" altLang="zh-CN" dirty="0"/>
              <a:t>1-18</a:t>
            </a:r>
            <a:r>
              <a:rPr lang="zh-CN" altLang="zh-CN" dirty="0"/>
              <a:t>所示。</a:t>
            </a:r>
          </a:p>
          <a:p>
            <a:r>
              <a:rPr lang="en-US" altLang="zh-CN" sz="2400" b="1" dirty="0"/>
              <a:t>4.</a:t>
            </a:r>
            <a:r>
              <a:rPr lang="zh-CN" altLang="zh-CN" sz="2400" b="1" dirty="0"/>
              <a:t>带宽</a:t>
            </a:r>
          </a:p>
          <a:p>
            <a:r>
              <a:rPr lang="en-US" altLang="zh-CN" dirty="0"/>
              <a:t>       </a:t>
            </a:r>
            <a:r>
              <a:rPr lang="zh-CN" altLang="zh-CN" dirty="0"/>
              <a:t>带宽</a:t>
            </a:r>
            <a:r>
              <a:rPr lang="en-US" altLang="zh-CN" dirty="0"/>
              <a:t>(bandwidth)</a:t>
            </a:r>
            <a:r>
              <a:rPr lang="zh-CN" altLang="zh-CN" dirty="0"/>
              <a:t>是指每秒发送的比特数</a:t>
            </a:r>
            <a:r>
              <a:rPr lang="en-US" altLang="zh-CN" dirty="0"/>
              <a:t>,</a:t>
            </a:r>
            <a:r>
              <a:rPr lang="zh-CN" altLang="zh-CN" dirty="0"/>
              <a:t>是在一定时间内能够通过一定空间最大的比特数。无论采用什么方式发送报文，无论采用什么样的物理介质，带宽都是有限的，这是由传输介质的物理性质决定的。</a:t>
            </a:r>
            <a:endParaRPr lang="en-US" altLang="zh-CN" dirty="0"/>
          </a:p>
          <a:p>
            <a:r>
              <a:rPr lang="en-US" altLang="zh-CN" sz="2400" dirty="0"/>
              <a:t> </a:t>
            </a:r>
            <a:r>
              <a:rPr lang="en-US" altLang="zh-CN" sz="2400" b="1" dirty="0"/>
              <a:t>5.</a:t>
            </a:r>
            <a:r>
              <a:rPr lang="zh-CN" altLang="zh-CN" sz="2400" b="1" dirty="0"/>
              <a:t>吞吐量</a:t>
            </a:r>
          </a:p>
          <a:p>
            <a:r>
              <a:rPr lang="en-US" altLang="zh-CN" dirty="0"/>
              <a:t>       </a:t>
            </a:r>
            <a:r>
              <a:rPr lang="zh-CN" altLang="zh-CN" dirty="0"/>
              <a:t>吞吐量</a:t>
            </a:r>
            <a:r>
              <a:rPr lang="en-US" altLang="zh-CN" dirty="0"/>
              <a:t>(throughout)</a:t>
            </a:r>
            <a:r>
              <a:rPr lang="zh-CN" altLang="zh-CN" dirty="0"/>
              <a:t>是指在特定时段内使用某路由传输一个文件时所获得的实际带宽。由于诸多原因，吞吐量往往小于传输使用介质所能达到的最大带宽。</a:t>
            </a:r>
          </a:p>
          <a:p>
            <a:endParaRPr lang="zh-CN" altLang="zh-CN" dirty="0"/>
          </a:p>
          <a:p>
            <a:endParaRPr lang="zh-CN" altLang="en-US" dirty="0"/>
          </a:p>
        </p:txBody>
      </p:sp>
    </p:spTree>
    <p:extLst>
      <p:ext uri="{BB962C8B-B14F-4D97-AF65-F5344CB8AC3E}">
        <p14:creationId xmlns:p14="http://schemas.microsoft.com/office/powerpoint/2010/main" val="6721159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785942F6-9ACF-47AC-9DC7-75661177D57B}"/>
              </a:ext>
            </a:extLst>
          </p:cNvPr>
          <p:cNvSpPr>
            <a:spLocks noGrp="1"/>
          </p:cNvSpPr>
          <p:nvPr>
            <p:ph idx="1"/>
          </p:nvPr>
        </p:nvSpPr>
        <p:spPr>
          <a:xfrm>
            <a:off x="957263" y="885825"/>
            <a:ext cx="10287000" cy="5291138"/>
          </a:xfrm>
        </p:spPr>
        <p:txBody>
          <a:bodyPr/>
          <a:lstStyle/>
          <a:p>
            <a:r>
              <a:rPr lang="en-US" altLang="zh-CN" sz="2400" b="1" dirty="0"/>
              <a:t> 6.</a:t>
            </a:r>
            <a:r>
              <a:rPr lang="zh-CN" altLang="zh-CN" sz="2400" b="1" dirty="0"/>
              <a:t>误码率</a:t>
            </a:r>
          </a:p>
          <a:p>
            <a:r>
              <a:rPr lang="en-US" altLang="zh-CN" dirty="0"/>
              <a:t>       </a:t>
            </a:r>
            <a:r>
              <a:rPr lang="zh-CN" altLang="zh-CN" dirty="0"/>
              <a:t>误码率是指二进制码元在数据传输过程中被传错的概率。</a:t>
            </a:r>
          </a:p>
          <a:p>
            <a:r>
              <a:rPr lang="en-US" altLang="zh-CN" dirty="0"/>
              <a:t> </a:t>
            </a:r>
            <a:r>
              <a:rPr lang="en-US" altLang="zh-CN" sz="2400" b="1" dirty="0"/>
              <a:t>7.</a:t>
            </a:r>
            <a:r>
              <a:rPr lang="zh-CN" altLang="zh-CN" sz="2400" b="1" dirty="0"/>
              <a:t>基带传输</a:t>
            </a:r>
          </a:p>
          <a:p>
            <a:r>
              <a:rPr lang="en-US" altLang="zh-CN" dirty="0"/>
              <a:t>       </a:t>
            </a:r>
            <a:r>
              <a:rPr lang="zh-CN" altLang="zh-CN" dirty="0"/>
              <a:t>基带</a:t>
            </a:r>
            <a:r>
              <a:rPr lang="en-US" altLang="zh-CN" dirty="0"/>
              <a:t>(baseband)</a:t>
            </a:r>
            <a:r>
              <a:rPr lang="zh-CN" altLang="zh-CN" dirty="0"/>
              <a:t>传输是指信号以其固有的基本形态进行传输，一般是采用数字信道所特有矩形电脉冲或光波的亮与不亮等信号形态对应二进制代码的</a:t>
            </a:r>
            <a:r>
              <a:rPr lang="en-US" altLang="zh-CN" dirty="0"/>
              <a:t>0</a:t>
            </a:r>
            <a:r>
              <a:rPr lang="zh-CN" altLang="zh-CN" dirty="0"/>
              <a:t>和</a:t>
            </a:r>
            <a:r>
              <a:rPr lang="en-US" altLang="zh-CN" dirty="0"/>
              <a:t>1</a:t>
            </a:r>
            <a:r>
              <a:rPr lang="zh-CN" altLang="zh-CN" dirty="0"/>
              <a:t>直接进行传输，该信号按照信道的既定频率，独占其整个频带的带宽，不能复用，因此也称窄带传输。</a:t>
            </a:r>
          </a:p>
          <a:p>
            <a:r>
              <a:rPr lang="en-US" altLang="zh-CN" sz="2400" dirty="0"/>
              <a:t> </a:t>
            </a:r>
            <a:r>
              <a:rPr lang="en-US" altLang="zh-CN" sz="2400" b="1" dirty="0"/>
              <a:t>8.</a:t>
            </a:r>
            <a:r>
              <a:rPr lang="zh-CN" altLang="zh-CN" sz="2400" b="1" dirty="0"/>
              <a:t>宽带传输</a:t>
            </a:r>
          </a:p>
          <a:p>
            <a:r>
              <a:rPr lang="en-US" altLang="zh-CN" dirty="0"/>
              <a:t>       </a:t>
            </a:r>
            <a:r>
              <a:rPr lang="zh-CN" altLang="zh-CN" dirty="0"/>
              <a:t>宽带</a:t>
            </a:r>
            <a:r>
              <a:rPr lang="en-US" altLang="zh-CN" dirty="0"/>
              <a:t>(broadband)</a:t>
            </a:r>
            <a:r>
              <a:rPr lang="zh-CN" altLang="zh-CN" dirty="0"/>
              <a:t>传输是指在一条传输介质上通过多路复用技术实现多路独立信号的传输。其原意是指高于</a:t>
            </a:r>
            <a:r>
              <a:rPr lang="en-US" altLang="zh-CN" dirty="0"/>
              <a:t>3400Hz</a:t>
            </a:r>
            <a:r>
              <a:rPr lang="zh-CN" altLang="zh-CN" dirty="0"/>
              <a:t>电话频率的信号。宽带传输要求信道的可利用带宽要大大高于其子信道的带宽，因此常以同轴电缆作为传输介质。</a:t>
            </a:r>
            <a:endParaRPr lang="en-US" altLang="zh-CN" dirty="0"/>
          </a:p>
          <a:p>
            <a:r>
              <a:rPr lang="en-US" altLang="zh-CN" sz="2400" b="1" dirty="0"/>
              <a:t>9.</a:t>
            </a:r>
            <a:r>
              <a:rPr lang="zh-CN" altLang="zh-CN" sz="2400" b="1" dirty="0"/>
              <a:t>频带传输</a:t>
            </a:r>
          </a:p>
          <a:p>
            <a:r>
              <a:rPr lang="en-US" altLang="zh-CN" dirty="0"/>
              <a:t>       </a:t>
            </a:r>
            <a:r>
              <a:rPr lang="zh-CN" altLang="zh-CN" dirty="0"/>
              <a:t>频带传输是把数字信号调制成能在公共电话线上传输的音频模拟信号后再发送和传输</a:t>
            </a:r>
            <a:r>
              <a:rPr lang="en-US" altLang="zh-CN" dirty="0"/>
              <a:t>,</a:t>
            </a:r>
            <a:r>
              <a:rPr lang="zh-CN" altLang="zh-CN" dirty="0"/>
              <a:t>到达接收端后</a:t>
            </a:r>
            <a:r>
              <a:rPr lang="en-US" altLang="zh-CN" dirty="0"/>
              <a:t>,</a:t>
            </a:r>
            <a:r>
              <a:rPr lang="zh-CN" altLang="zh-CN" dirty="0"/>
              <a:t>再把音频信号解调成原来的数字信号，计算机的远程通信常采用频带传输。</a:t>
            </a:r>
          </a:p>
          <a:p>
            <a:endParaRPr lang="zh-CN" altLang="zh-CN" dirty="0"/>
          </a:p>
          <a:p>
            <a:endParaRPr lang="zh-CN" altLang="en-US" dirty="0"/>
          </a:p>
        </p:txBody>
      </p:sp>
    </p:spTree>
    <p:extLst>
      <p:ext uri="{BB962C8B-B14F-4D97-AF65-F5344CB8AC3E}">
        <p14:creationId xmlns:p14="http://schemas.microsoft.com/office/powerpoint/2010/main" val="9980165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66722E5-86FB-4153-B5AD-69DBEC4D300C}"/>
              </a:ext>
            </a:extLst>
          </p:cNvPr>
          <p:cNvSpPr>
            <a:spLocks noGrp="1"/>
          </p:cNvSpPr>
          <p:nvPr>
            <p:ph type="title"/>
          </p:nvPr>
        </p:nvSpPr>
        <p:spPr/>
        <p:txBody>
          <a:bodyPr>
            <a:normAutofit/>
          </a:bodyPr>
          <a:lstStyle/>
          <a:p>
            <a:r>
              <a:rPr lang="en-US" altLang="zh-CN" dirty="0"/>
              <a:t>1.5.2</a:t>
            </a:r>
            <a:r>
              <a:rPr lang="zh-CN" altLang="zh-CN" dirty="0"/>
              <a:t>　模拟数据与数字数据的传输形式</a:t>
            </a:r>
            <a:endParaRPr lang="zh-CN" altLang="en-US" dirty="0"/>
          </a:p>
        </p:txBody>
      </p:sp>
      <p:sp>
        <p:nvSpPr>
          <p:cNvPr id="3" name="内容占位符 2">
            <a:extLst>
              <a:ext uri="{FF2B5EF4-FFF2-40B4-BE49-F238E27FC236}">
                <a16:creationId xmlns:a16="http://schemas.microsoft.com/office/drawing/2014/main" xmlns="" id="{90DD40C5-E8BD-4E4A-A63A-3F6F8A3F6F29}"/>
              </a:ext>
            </a:extLst>
          </p:cNvPr>
          <p:cNvSpPr>
            <a:spLocks noGrp="1"/>
          </p:cNvSpPr>
          <p:nvPr>
            <p:ph idx="1"/>
          </p:nvPr>
        </p:nvSpPr>
        <p:spPr/>
        <p:txBody>
          <a:bodyPr/>
          <a:lstStyle/>
          <a:p>
            <a:r>
              <a:rPr lang="en-US" altLang="zh-CN" sz="2000" b="0" dirty="0"/>
              <a:t>       </a:t>
            </a:r>
            <a:r>
              <a:rPr lang="zh-CN" altLang="zh-CN" sz="2000" b="0" dirty="0"/>
              <a:t>由于数据信号分为模拟信号和数字信号，信道又分为模拟信道和数字信道，这样就构成了四种数据的传输形式。</a:t>
            </a:r>
          </a:p>
          <a:p>
            <a:r>
              <a:rPr lang="en-US" altLang="zh-CN" sz="2000" b="0" dirty="0"/>
              <a:t>      1.</a:t>
            </a:r>
            <a:r>
              <a:rPr lang="zh-CN" altLang="zh-CN" sz="2000" b="0" dirty="0"/>
              <a:t>模拟数据的模拟通信</a:t>
            </a:r>
          </a:p>
          <a:p>
            <a:r>
              <a:rPr lang="en-US" altLang="zh-CN" sz="2000" b="0" dirty="0"/>
              <a:t>      2.</a:t>
            </a:r>
            <a:r>
              <a:rPr lang="zh-CN" altLang="zh-CN" sz="2000" b="0" dirty="0"/>
              <a:t>模拟数据的数字通信</a:t>
            </a:r>
          </a:p>
          <a:p>
            <a:r>
              <a:rPr lang="en-US" altLang="zh-CN" sz="2000" b="0" dirty="0"/>
              <a:t>      3.</a:t>
            </a:r>
            <a:r>
              <a:rPr lang="zh-CN" altLang="zh-CN" sz="2000" b="0" dirty="0"/>
              <a:t>数字数据的模拟通信</a:t>
            </a:r>
          </a:p>
          <a:p>
            <a:r>
              <a:rPr lang="en-US" altLang="zh-CN" sz="2000" b="0" dirty="0"/>
              <a:t>      4.</a:t>
            </a:r>
            <a:r>
              <a:rPr lang="zh-CN" altLang="zh-CN" sz="2000" b="0" dirty="0"/>
              <a:t>数字数据的数字通信</a:t>
            </a:r>
          </a:p>
          <a:p>
            <a:endParaRPr lang="zh-CN" altLang="en-US" dirty="0"/>
          </a:p>
        </p:txBody>
      </p:sp>
    </p:spTree>
    <p:extLst>
      <p:ext uri="{BB962C8B-B14F-4D97-AF65-F5344CB8AC3E}">
        <p14:creationId xmlns:p14="http://schemas.microsoft.com/office/powerpoint/2010/main" val="27796639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F66ACDCE-B5BC-4933-B0D0-1899A30CAFFB}"/>
              </a:ext>
            </a:extLst>
          </p:cNvPr>
          <p:cNvSpPr>
            <a:spLocks noGrp="1"/>
          </p:cNvSpPr>
          <p:nvPr>
            <p:ph idx="1"/>
          </p:nvPr>
        </p:nvSpPr>
        <p:spPr>
          <a:xfrm>
            <a:off x="957263" y="828675"/>
            <a:ext cx="10287000" cy="716346"/>
          </a:xfrm>
        </p:spPr>
        <p:txBody>
          <a:bodyPr/>
          <a:lstStyle/>
          <a:p>
            <a:r>
              <a:rPr lang="en-US" altLang="zh-CN" sz="3600" dirty="0"/>
              <a:t>1.5.3</a:t>
            </a:r>
            <a:r>
              <a:rPr lang="zh-CN" altLang="zh-CN" sz="3600" dirty="0"/>
              <a:t>　数据的编码</a:t>
            </a:r>
            <a:r>
              <a:rPr lang="zh-CN" altLang="zh-CN" sz="3600" dirty="0" smtClean="0"/>
              <a:t>技术</a:t>
            </a:r>
            <a:endParaRPr lang="zh-CN" altLang="zh-CN" sz="3600" dirty="0"/>
          </a:p>
        </p:txBody>
      </p:sp>
      <p:sp>
        <p:nvSpPr>
          <p:cNvPr id="3" name="内容占位符 1">
            <a:extLst>
              <a:ext uri="{FF2B5EF4-FFF2-40B4-BE49-F238E27FC236}">
                <a16:creationId xmlns:a16="http://schemas.microsoft.com/office/drawing/2014/main" xmlns="" id="{F66ACDCE-B5BC-4933-B0D0-1899A30CAFFB}"/>
              </a:ext>
            </a:extLst>
          </p:cNvPr>
          <p:cNvSpPr txBox="1">
            <a:spLocks/>
          </p:cNvSpPr>
          <p:nvPr/>
        </p:nvSpPr>
        <p:spPr>
          <a:xfrm>
            <a:off x="957263" y="1616951"/>
            <a:ext cx="10287000" cy="1583450"/>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2000" b="0"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zh-CN" altLang="en-US" dirty="0"/>
              <a:t>编码是将数据表示成适当的信号</a:t>
            </a:r>
            <a:r>
              <a:rPr lang="zh-CN" altLang="en-US" dirty="0" smtClean="0"/>
              <a:t>形式，以便</a:t>
            </a:r>
            <a:r>
              <a:rPr lang="zh-CN" altLang="en-US" dirty="0"/>
              <a:t>数据的传输和</a:t>
            </a:r>
            <a:r>
              <a:rPr lang="zh-CN" altLang="en-US" dirty="0" smtClean="0"/>
              <a:t>处理，数据编码</a:t>
            </a:r>
            <a:r>
              <a:rPr lang="zh-CN" altLang="en-US" dirty="0"/>
              <a:t>是指</a:t>
            </a:r>
            <a:r>
              <a:rPr lang="zh-CN" altLang="en-US" dirty="0" smtClean="0"/>
              <a:t>二进制数</a:t>
            </a:r>
            <a:r>
              <a:rPr lang="zh-CN" altLang="en-US" dirty="0"/>
              <a:t>字信息在传输过程中所釆用的编码</a:t>
            </a:r>
            <a:r>
              <a:rPr lang="zh-CN" altLang="en-US" dirty="0" smtClean="0"/>
              <a:t>方式，即</a:t>
            </a:r>
            <a:r>
              <a:rPr lang="zh-CN" altLang="en-US" dirty="0"/>
              <a:t>如何表示 ０、如何表示 </a:t>
            </a:r>
            <a:r>
              <a:rPr lang="zh-CN" altLang="en-US" dirty="0" smtClean="0"/>
              <a:t>１。 </a:t>
            </a:r>
            <a:r>
              <a:rPr lang="zh-CN" altLang="en-US" dirty="0"/>
              <a:t>也就是将计算机的 </a:t>
            </a:r>
            <a:r>
              <a:rPr lang="zh-CN" altLang="en-US" dirty="0" smtClean="0"/>
              <a:t>０和 </a:t>
            </a:r>
            <a:r>
              <a:rPr lang="zh-CN" altLang="en-US" dirty="0"/>
              <a:t>１ 转换为某种实际物理的信号表现</a:t>
            </a:r>
            <a:r>
              <a:rPr lang="zh-CN" altLang="en-US" dirty="0" smtClean="0"/>
              <a:t>形式，如</a:t>
            </a:r>
            <a:r>
              <a:rPr lang="zh-CN" altLang="en-US" dirty="0"/>
              <a:t>电脉冲、光脉冲或电磁脉冲</a:t>
            </a:r>
            <a:r>
              <a:rPr lang="zh-CN" altLang="en-US" dirty="0" smtClean="0"/>
              <a:t>等。每个</a:t>
            </a:r>
            <a:r>
              <a:rPr lang="zh-CN" altLang="en-US" dirty="0"/>
              <a:t>脉冲</a:t>
            </a:r>
            <a:r>
              <a:rPr lang="zh-CN" altLang="en-US" dirty="0" smtClean="0"/>
              <a:t>代表一</a:t>
            </a:r>
            <a:r>
              <a:rPr lang="zh-CN" altLang="en-US" dirty="0"/>
              <a:t>个离散的信号</a:t>
            </a:r>
            <a:r>
              <a:rPr lang="zh-CN" altLang="en-US" dirty="0" smtClean="0"/>
              <a:t>单元，也</a:t>
            </a:r>
            <a:r>
              <a:rPr lang="zh-CN" altLang="en-US" dirty="0"/>
              <a:t>称</a:t>
            </a:r>
            <a:r>
              <a:rPr lang="zh-CN" altLang="en-US" dirty="0" smtClean="0"/>
              <a:t>码元。</a:t>
            </a:r>
            <a:endParaRPr lang="zh-CN" altLang="zh-CN" sz="1200" dirty="0"/>
          </a:p>
        </p:txBody>
      </p:sp>
      <p:sp>
        <p:nvSpPr>
          <p:cNvPr id="4" name="内容占位符 1">
            <a:extLst>
              <a:ext uri="{FF2B5EF4-FFF2-40B4-BE49-F238E27FC236}">
                <a16:creationId xmlns:a16="http://schemas.microsoft.com/office/drawing/2014/main" xmlns="" id="{F66ACDCE-B5BC-4933-B0D0-1899A30CAFFB}"/>
              </a:ext>
            </a:extLst>
          </p:cNvPr>
          <p:cNvSpPr txBox="1">
            <a:spLocks/>
          </p:cNvSpPr>
          <p:nvPr/>
        </p:nvSpPr>
        <p:spPr>
          <a:xfrm>
            <a:off x="1119351" y="3209267"/>
            <a:ext cx="10124911" cy="952829"/>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2000" b="0"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smtClean="0"/>
              <a:t>１</a:t>
            </a:r>
            <a:r>
              <a:rPr lang="zh-CN" altLang="en-US" dirty="0"/>
              <a:t>、</a:t>
            </a:r>
            <a:r>
              <a:rPr lang="zh-CN" altLang="en-US" dirty="0" smtClean="0"/>
              <a:t> </a:t>
            </a:r>
            <a:r>
              <a:rPr lang="zh-CN" altLang="en-US" dirty="0"/>
              <a:t>数字数据的数字信号编码</a:t>
            </a:r>
            <a:endParaRPr lang="en-US" altLang="zh-CN" dirty="0" smtClean="0"/>
          </a:p>
          <a:p>
            <a:r>
              <a:rPr lang="zh-CN" altLang="zh-CN" dirty="0" smtClean="0"/>
              <a:t>常用</a:t>
            </a:r>
            <a:r>
              <a:rPr lang="zh-CN" altLang="zh-CN" dirty="0"/>
              <a:t>的数字数据编码有</a:t>
            </a:r>
            <a:r>
              <a:rPr lang="en-US" altLang="zh-CN" dirty="0"/>
              <a:t>3</a:t>
            </a:r>
            <a:r>
              <a:rPr lang="zh-CN" altLang="zh-CN" dirty="0"/>
              <a:t>种：不归零码、曼彻斯特编码和差分曼彻斯特编码。</a:t>
            </a:r>
            <a:endParaRPr lang="zh-CN" altLang="zh-CN" dirty="0"/>
          </a:p>
        </p:txBody>
      </p:sp>
      <p:sp>
        <p:nvSpPr>
          <p:cNvPr id="5" name="内容占位符 1">
            <a:extLst>
              <a:ext uri="{FF2B5EF4-FFF2-40B4-BE49-F238E27FC236}">
                <a16:creationId xmlns:a16="http://schemas.microsoft.com/office/drawing/2014/main" xmlns="" id="{F66ACDCE-B5BC-4933-B0D0-1899A30CAFFB}"/>
              </a:ext>
            </a:extLst>
          </p:cNvPr>
          <p:cNvSpPr txBox="1">
            <a:spLocks/>
          </p:cNvSpPr>
          <p:nvPr/>
        </p:nvSpPr>
        <p:spPr>
          <a:xfrm>
            <a:off x="1119351" y="4114798"/>
            <a:ext cx="10578663" cy="1418898"/>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2000" b="0"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dirty="0" smtClean="0"/>
              <a:t>2</a:t>
            </a:r>
            <a:r>
              <a:rPr lang="zh-CN" altLang="en-US" dirty="0" smtClean="0"/>
              <a:t>、</a:t>
            </a:r>
            <a:r>
              <a:rPr lang="zh-CN" altLang="en-US" dirty="0"/>
              <a:t>模拟数据的数字信号</a:t>
            </a:r>
            <a:r>
              <a:rPr lang="zh-CN" altLang="en-US" dirty="0" smtClean="0"/>
              <a:t>编码</a:t>
            </a:r>
            <a:endParaRPr lang="en-US" altLang="zh-CN" dirty="0" smtClean="0"/>
          </a:p>
          <a:p>
            <a:r>
              <a:rPr lang="zh-CN" altLang="en-US" dirty="0"/>
              <a:t>由于数字信号传输的质量好、价格低、便于数据的交换和</a:t>
            </a:r>
            <a:r>
              <a:rPr lang="zh-CN" altLang="en-US" dirty="0" smtClean="0"/>
              <a:t>处理</a:t>
            </a:r>
            <a:r>
              <a:rPr lang="en-US" altLang="zh-CN" dirty="0" smtClean="0"/>
              <a:t>,</a:t>
            </a:r>
            <a:r>
              <a:rPr lang="zh-CN" altLang="en-US" dirty="0" smtClean="0"/>
              <a:t>通常</a:t>
            </a:r>
            <a:r>
              <a:rPr lang="zh-CN" altLang="en-US" dirty="0"/>
              <a:t>需要把模拟信号</a:t>
            </a:r>
            <a:r>
              <a:rPr lang="zh-CN" altLang="en-US" dirty="0" smtClean="0"/>
              <a:t>转换</a:t>
            </a:r>
            <a:r>
              <a:rPr lang="zh-CN" altLang="en-US" dirty="0"/>
              <a:t>成数字信号来传输ꎮ 对模拟数据的数字信号编码常用的是脉冲编码调制技术</a:t>
            </a:r>
            <a:r>
              <a:rPr lang="en-US" altLang="zh-CN" dirty="0">
                <a:latin typeface="Arial Unicode MS" pitchFamily="34" charset="-122"/>
                <a:ea typeface="Arial Unicode MS" pitchFamily="34" charset="-122"/>
                <a:cs typeface="Arial Unicode MS" pitchFamily="34" charset="-122"/>
              </a:rPr>
              <a:t>(</a:t>
            </a:r>
            <a:r>
              <a:rPr lang="zh-CN" altLang="en-US" dirty="0">
                <a:latin typeface="Arial Unicode MS" pitchFamily="34" charset="-122"/>
                <a:ea typeface="Arial Unicode MS" pitchFamily="34" charset="-122"/>
                <a:cs typeface="Arial Unicode MS" pitchFamily="34" charset="-122"/>
              </a:rPr>
              <a:t>Ｐｕｌｓｅ </a:t>
            </a:r>
            <a:r>
              <a:rPr lang="zh-CN" altLang="en-US" dirty="0" smtClean="0">
                <a:latin typeface="Arial Unicode MS" pitchFamily="34" charset="-122"/>
                <a:ea typeface="Arial Unicode MS" pitchFamily="34" charset="-122"/>
                <a:cs typeface="Arial Unicode MS" pitchFamily="34" charset="-122"/>
              </a:rPr>
              <a:t>ＣｏｄｅＭｏｄｕｌａｔｉｏｎ</a:t>
            </a:r>
            <a:r>
              <a:rPr lang="en-US" altLang="zh-CN" dirty="0" smtClean="0">
                <a:latin typeface="Arial Unicode MS" pitchFamily="34" charset="-122"/>
                <a:ea typeface="Arial Unicode MS" pitchFamily="34" charset="-122"/>
                <a:cs typeface="Arial Unicode MS" pitchFamily="34" charset="-122"/>
              </a:rPr>
              <a:t>,</a:t>
            </a:r>
            <a:r>
              <a:rPr lang="zh-CN" altLang="en-US" dirty="0" smtClean="0">
                <a:latin typeface="Arial Unicode MS" pitchFamily="34" charset="-122"/>
                <a:ea typeface="Arial Unicode MS" pitchFamily="34" charset="-122"/>
                <a:cs typeface="Arial Unicode MS" pitchFamily="34" charset="-122"/>
              </a:rPr>
              <a:t>ＰＣＭ</a:t>
            </a:r>
            <a:r>
              <a:rPr lang="en-US" altLang="zh-CN" dirty="0" smtClean="0"/>
              <a:t>).</a:t>
            </a:r>
            <a:endParaRPr lang="zh-CN" altLang="zh-CN" dirty="0"/>
          </a:p>
        </p:txBody>
      </p:sp>
      <p:sp>
        <p:nvSpPr>
          <p:cNvPr id="6" name="内容占位符 1">
            <a:extLst>
              <a:ext uri="{FF2B5EF4-FFF2-40B4-BE49-F238E27FC236}">
                <a16:creationId xmlns:a16="http://schemas.microsoft.com/office/drawing/2014/main" xmlns="" id="{F66ACDCE-B5BC-4933-B0D0-1899A30CAFFB}"/>
              </a:ext>
            </a:extLst>
          </p:cNvPr>
          <p:cNvSpPr txBox="1">
            <a:spLocks/>
          </p:cNvSpPr>
          <p:nvPr/>
        </p:nvSpPr>
        <p:spPr>
          <a:xfrm>
            <a:off x="1119351" y="5596760"/>
            <a:ext cx="10124911" cy="476414"/>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2000" b="0"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smtClean="0"/>
              <a:t>３、数字数据</a:t>
            </a:r>
            <a:r>
              <a:rPr lang="zh-CN" altLang="en-US" dirty="0"/>
              <a:t>的模拟信号编码</a:t>
            </a:r>
            <a:endParaRPr lang="zh-CN" altLang="zh-CN" dirty="0"/>
          </a:p>
        </p:txBody>
      </p:sp>
    </p:spTree>
    <p:extLst>
      <p:ext uri="{BB962C8B-B14F-4D97-AF65-F5344CB8AC3E}">
        <p14:creationId xmlns:p14="http://schemas.microsoft.com/office/powerpoint/2010/main" val="11304776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F66ACDCE-B5BC-4933-B0D0-1899A30CAFFB}"/>
              </a:ext>
            </a:extLst>
          </p:cNvPr>
          <p:cNvSpPr>
            <a:spLocks noGrp="1"/>
          </p:cNvSpPr>
          <p:nvPr>
            <p:ph idx="1"/>
          </p:nvPr>
        </p:nvSpPr>
        <p:spPr>
          <a:xfrm>
            <a:off x="957263" y="828675"/>
            <a:ext cx="10287000" cy="5348288"/>
          </a:xfrm>
        </p:spPr>
        <p:txBody>
          <a:bodyPr/>
          <a:lstStyle/>
          <a:p>
            <a:r>
              <a:rPr lang="en-US" altLang="zh-CN" sz="3600" dirty="0" smtClean="0"/>
              <a:t>1.5.4</a:t>
            </a:r>
            <a:r>
              <a:rPr lang="zh-CN" altLang="zh-CN" sz="3600" dirty="0"/>
              <a:t>　数据的同步技术</a:t>
            </a:r>
          </a:p>
          <a:p>
            <a:r>
              <a:rPr lang="en-US" altLang="zh-CN" dirty="0"/>
              <a:t>       </a:t>
            </a:r>
            <a:r>
              <a:rPr lang="zh-CN" altLang="zh-CN" dirty="0"/>
              <a:t>数据在信道上传输时，为保证发送端发送的信息能被接收端正确无误地接收，要求发送端和接收端动作的起始时间和频率保持一致的技术称为同步技术。在数据通信的过程中同步是必需的，但实现同步的方式有两种，一种是同步方式，另外一种是异步方式。</a:t>
            </a:r>
          </a:p>
          <a:p>
            <a:r>
              <a:rPr lang="en-US" altLang="zh-CN" sz="3600" dirty="0"/>
              <a:t>1.5.5</a:t>
            </a:r>
            <a:r>
              <a:rPr lang="zh-CN" altLang="zh-CN" sz="3600" dirty="0"/>
              <a:t>　数据的复用技术</a:t>
            </a:r>
          </a:p>
          <a:p>
            <a:r>
              <a:rPr lang="en-US" altLang="zh-CN" dirty="0"/>
              <a:t>       </a:t>
            </a:r>
            <a:r>
              <a:rPr lang="zh-CN" altLang="zh-CN" dirty="0"/>
              <a:t>常用的信道复用方式有频分多路复用（</a:t>
            </a:r>
            <a:r>
              <a:rPr lang="en-US" altLang="zh-CN" dirty="0"/>
              <a:t>Frequency Division </a:t>
            </a:r>
            <a:r>
              <a:rPr lang="en-US" altLang="zh-CN" dirty="0" err="1"/>
              <a:t>MultIPlexing</a:t>
            </a:r>
            <a:r>
              <a:rPr lang="zh-CN" altLang="zh-CN" dirty="0"/>
              <a:t>，</a:t>
            </a:r>
            <a:r>
              <a:rPr lang="en-US" altLang="zh-CN" dirty="0"/>
              <a:t>FDM)</a:t>
            </a:r>
            <a:r>
              <a:rPr lang="zh-CN" altLang="zh-CN" dirty="0"/>
              <a:t>、时分多路复用（</a:t>
            </a:r>
            <a:r>
              <a:rPr lang="en-US" altLang="zh-CN" dirty="0"/>
              <a:t>Time Division </a:t>
            </a:r>
            <a:r>
              <a:rPr lang="en-US" altLang="zh-CN" dirty="0" err="1"/>
              <a:t>MultIPlexing</a:t>
            </a:r>
            <a:r>
              <a:rPr lang="en-US" altLang="zh-CN" dirty="0"/>
              <a:t>, TDM)</a:t>
            </a:r>
            <a:r>
              <a:rPr lang="zh-CN" altLang="zh-CN" dirty="0"/>
              <a:t>、波分多路复用（</a:t>
            </a:r>
            <a:r>
              <a:rPr lang="en-US" altLang="zh-CN" dirty="0" err="1"/>
              <a:t>Wavelenglh</a:t>
            </a:r>
            <a:r>
              <a:rPr lang="en-US" altLang="zh-CN" dirty="0"/>
              <a:t> Division </a:t>
            </a:r>
            <a:r>
              <a:rPr lang="en-US" altLang="zh-CN" dirty="0" err="1"/>
              <a:t>MultIPlexing</a:t>
            </a:r>
            <a:r>
              <a:rPr lang="zh-CN" altLang="zh-CN" dirty="0"/>
              <a:t>，</a:t>
            </a:r>
            <a:r>
              <a:rPr lang="en-US" altLang="zh-CN" dirty="0"/>
              <a:t>WDM)</a:t>
            </a:r>
            <a:r>
              <a:rPr lang="zh-CN" altLang="zh-CN" dirty="0"/>
              <a:t>和码分多路复用（</a:t>
            </a:r>
            <a:r>
              <a:rPr lang="en-US" altLang="zh-CN" dirty="0"/>
              <a:t>Coding Division </a:t>
            </a:r>
            <a:r>
              <a:rPr lang="en-US" altLang="zh-CN" dirty="0" err="1"/>
              <a:t>MultIPlexing</a:t>
            </a:r>
            <a:r>
              <a:rPr lang="en-US" altLang="zh-CN" dirty="0"/>
              <a:t> Access</a:t>
            </a:r>
            <a:r>
              <a:rPr lang="zh-CN" altLang="zh-CN" dirty="0"/>
              <a:t>，</a:t>
            </a:r>
            <a:r>
              <a:rPr lang="en-US" altLang="zh-CN" dirty="0"/>
              <a:t>CDMA)</a:t>
            </a:r>
            <a:r>
              <a:rPr lang="zh-CN" altLang="zh-CN" dirty="0"/>
              <a:t>四种。</a:t>
            </a:r>
          </a:p>
          <a:p>
            <a:endParaRPr lang="zh-CN" altLang="en-US" dirty="0"/>
          </a:p>
        </p:txBody>
      </p:sp>
    </p:spTree>
    <p:extLst>
      <p:ext uri="{BB962C8B-B14F-4D97-AF65-F5344CB8AC3E}">
        <p14:creationId xmlns:p14="http://schemas.microsoft.com/office/powerpoint/2010/main" val="275691844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F66ACDCE-B5BC-4933-B0D0-1899A30CAFFB}"/>
              </a:ext>
            </a:extLst>
          </p:cNvPr>
          <p:cNvSpPr>
            <a:spLocks noGrp="1"/>
          </p:cNvSpPr>
          <p:nvPr>
            <p:ph idx="1"/>
          </p:nvPr>
        </p:nvSpPr>
        <p:spPr>
          <a:xfrm>
            <a:off x="957263" y="592193"/>
            <a:ext cx="10287000" cy="448332"/>
          </a:xfrm>
        </p:spPr>
        <p:txBody>
          <a:bodyPr>
            <a:normAutofit lnSpcReduction="10000"/>
          </a:bodyPr>
          <a:lstStyle/>
          <a:p>
            <a:r>
              <a:rPr lang="zh-CN" altLang="en-US" sz="2400" dirty="0" smtClean="0"/>
              <a:t>１、频</a:t>
            </a:r>
            <a:r>
              <a:rPr lang="zh-CN" altLang="en-US" sz="2400" dirty="0"/>
              <a:t>分多路复用</a:t>
            </a:r>
            <a:endParaRPr lang="zh-CN" altLang="en-US" sz="1400" dirty="0"/>
          </a:p>
        </p:txBody>
      </p:sp>
      <p:sp>
        <p:nvSpPr>
          <p:cNvPr id="3" name="内容占位符 1">
            <a:extLst>
              <a:ext uri="{FF2B5EF4-FFF2-40B4-BE49-F238E27FC236}">
                <a16:creationId xmlns:a16="http://schemas.microsoft.com/office/drawing/2014/main" xmlns="" id="{F66ACDCE-B5BC-4933-B0D0-1899A30CAFFB}"/>
              </a:ext>
            </a:extLst>
          </p:cNvPr>
          <p:cNvSpPr txBox="1">
            <a:spLocks/>
          </p:cNvSpPr>
          <p:nvPr/>
        </p:nvSpPr>
        <p:spPr>
          <a:xfrm>
            <a:off x="957263" y="1033627"/>
            <a:ext cx="10287000" cy="1331201"/>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2000" b="0"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a:t>频分多路复用将多个信号调制在不同的载波频率</a:t>
            </a:r>
            <a:r>
              <a:rPr lang="zh-CN" altLang="en-US" dirty="0" smtClean="0"/>
              <a:t>上，从而</a:t>
            </a:r>
            <a:r>
              <a:rPr lang="zh-CN" altLang="en-US" dirty="0"/>
              <a:t>在同一介质上实现同时</a:t>
            </a:r>
            <a:r>
              <a:rPr lang="zh-CN" altLang="en-US" dirty="0" smtClean="0"/>
              <a:t>传送多</a:t>
            </a:r>
            <a:r>
              <a:rPr lang="zh-CN" altLang="en-US" dirty="0"/>
              <a:t>路</a:t>
            </a:r>
            <a:r>
              <a:rPr lang="zh-CN" altLang="en-US" dirty="0" smtClean="0"/>
              <a:t>信号，即将</a:t>
            </a:r>
            <a:r>
              <a:rPr lang="zh-CN" altLang="en-US" dirty="0"/>
              <a:t>信道的可用频带</a:t>
            </a:r>
            <a:r>
              <a:rPr lang="en-US" altLang="zh-CN" dirty="0"/>
              <a:t>(</a:t>
            </a:r>
            <a:r>
              <a:rPr lang="zh-CN" altLang="en-US" dirty="0"/>
              <a:t>带宽</a:t>
            </a:r>
            <a:r>
              <a:rPr lang="en-US" altLang="zh-CN" dirty="0"/>
              <a:t>)</a:t>
            </a:r>
            <a:r>
              <a:rPr lang="zh-CN" altLang="en-US" dirty="0"/>
              <a:t>按频率分割多路信号的方法划分为若干互不交叠</a:t>
            </a:r>
            <a:r>
              <a:rPr lang="zh-CN" altLang="en-US" dirty="0" smtClean="0"/>
              <a:t>的频段，每</a:t>
            </a:r>
            <a:r>
              <a:rPr lang="zh-CN" altLang="en-US" dirty="0"/>
              <a:t>路信号占据其中一个</a:t>
            </a:r>
            <a:r>
              <a:rPr lang="zh-CN" altLang="en-US" dirty="0" smtClean="0"/>
              <a:t>频段，从而</a:t>
            </a:r>
            <a:r>
              <a:rPr lang="zh-CN" altLang="en-US" dirty="0"/>
              <a:t>形成许多个子</a:t>
            </a:r>
            <a:r>
              <a:rPr lang="zh-CN" altLang="en-US" dirty="0" smtClean="0"/>
              <a:t>信道，在</a:t>
            </a:r>
            <a:r>
              <a:rPr lang="zh-CN" altLang="en-US" dirty="0"/>
              <a:t>接收端用适当的滤波器将</a:t>
            </a:r>
            <a:r>
              <a:rPr lang="zh-CN" altLang="en-US" dirty="0" smtClean="0"/>
              <a:t>多路</a:t>
            </a:r>
            <a:r>
              <a:rPr lang="zh-CN" altLang="en-US" dirty="0"/>
              <a:t>信号</a:t>
            </a:r>
            <a:r>
              <a:rPr lang="zh-CN" altLang="en-US" dirty="0" smtClean="0"/>
              <a:t>分开，分别</a:t>
            </a:r>
            <a:r>
              <a:rPr lang="zh-CN" altLang="en-US" dirty="0"/>
              <a:t>进行解调和终端</a:t>
            </a:r>
            <a:r>
              <a:rPr lang="zh-CN" altLang="en-US" dirty="0" smtClean="0"/>
              <a:t>处理。</a:t>
            </a:r>
            <a:endParaRPr lang="zh-CN" altLang="en-US" sz="1100" dirty="0"/>
          </a:p>
        </p:txBody>
      </p:sp>
      <p:sp>
        <p:nvSpPr>
          <p:cNvPr id="4" name="内容占位符 1">
            <a:extLst>
              <a:ext uri="{FF2B5EF4-FFF2-40B4-BE49-F238E27FC236}">
                <a16:creationId xmlns:a16="http://schemas.microsoft.com/office/drawing/2014/main" xmlns="" id="{F66ACDCE-B5BC-4933-B0D0-1899A30CAFFB}"/>
              </a:ext>
            </a:extLst>
          </p:cNvPr>
          <p:cNvSpPr txBox="1">
            <a:spLocks/>
          </p:cNvSpPr>
          <p:nvPr/>
        </p:nvSpPr>
        <p:spPr>
          <a:xfrm>
            <a:off x="957263" y="2373697"/>
            <a:ext cx="10287000" cy="448332"/>
          </a:xfrm>
          <a:prstGeom prst="rect">
            <a:avLst/>
          </a:prstGeom>
        </p:spPr>
        <p:txBody>
          <a:bodyPr vert="horz" lIns="91440" tIns="45720" rIns="91440" bIns="45720" rtlCol="0">
            <a:normAutofit lnSpcReduction="10000"/>
          </a:bodyPr>
          <a:lstStyle>
            <a:lvl1pPr marL="0" indent="0" algn="l" defTabSz="914400" rtl="0" eaLnBrk="1" latinLnBrk="0" hangingPunct="1">
              <a:lnSpc>
                <a:spcPct val="100000"/>
              </a:lnSpc>
              <a:spcBef>
                <a:spcPts val="1000"/>
              </a:spcBef>
              <a:buFont typeface="Arial" panose="020B0604020202020204" pitchFamily="34" charset="0"/>
              <a:buNone/>
              <a:defRPr sz="2000" b="0"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400" dirty="0" smtClean="0"/>
              <a:t>2</a:t>
            </a:r>
            <a:r>
              <a:rPr lang="zh-CN" altLang="en-US" sz="2400" dirty="0" smtClean="0"/>
              <a:t>、 </a:t>
            </a:r>
            <a:r>
              <a:rPr lang="zh-CN" altLang="en-US" sz="2400" dirty="0"/>
              <a:t>时分多路复用</a:t>
            </a:r>
            <a:endParaRPr lang="zh-CN" altLang="en-US" sz="1400" dirty="0"/>
          </a:p>
        </p:txBody>
      </p:sp>
      <p:sp>
        <p:nvSpPr>
          <p:cNvPr id="5" name="内容占位符 1">
            <a:extLst>
              <a:ext uri="{FF2B5EF4-FFF2-40B4-BE49-F238E27FC236}">
                <a16:creationId xmlns:a16="http://schemas.microsoft.com/office/drawing/2014/main" xmlns="" id="{F66ACDCE-B5BC-4933-B0D0-1899A30CAFFB}"/>
              </a:ext>
            </a:extLst>
          </p:cNvPr>
          <p:cNvSpPr txBox="1">
            <a:spLocks/>
          </p:cNvSpPr>
          <p:nvPr/>
        </p:nvSpPr>
        <p:spPr>
          <a:xfrm>
            <a:off x="957263" y="2815132"/>
            <a:ext cx="10287000" cy="728662"/>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2000" b="0"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a:t>时分多路复用又分为同步时分复用</a:t>
            </a:r>
            <a:r>
              <a:rPr lang="en-US" altLang="zh-CN" dirty="0" smtClean="0"/>
              <a:t>(Synchronous Time Division </a:t>
            </a:r>
            <a:r>
              <a:rPr lang="en-US" altLang="zh-CN" dirty="0" err="1" smtClean="0"/>
              <a:t>MultIplexiong</a:t>
            </a:r>
            <a:r>
              <a:rPr lang="en-US" altLang="zh-CN" dirty="0" smtClean="0"/>
              <a:t> </a:t>
            </a:r>
            <a:r>
              <a:rPr lang="zh-CN" altLang="en-US" dirty="0" smtClean="0"/>
              <a:t>，</a:t>
            </a:r>
            <a:r>
              <a:rPr lang="en-US" altLang="zh-CN" dirty="0" smtClean="0"/>
              <a:t>STDM</a:t>
            </a:r>
            <a:r>
              <a:rPr lang="zh-CN" altLang="en-US" dirty="0" smtClean="0"/>
              <a:t>）和异步</a:t>
            </a:r>
            <a:r>
              <a:rPr lang="zh-CN" altLang="en-US" dirty="0"/>
              <a:t>时分复用</a:t>
            </a:r>
            <a:r>
              <a:rPr lang="en-US" altLang="zh-CN" dirty="0" smtClean="0"/>
              <a:t>(Asynchronous </a:t>
            </a:r>
            <a:r>
              <a:rPr lang="en-US" altLang="zh-CN" dirty="0" err="1" smtClean="0"/>
              <a:t>TimeDivison</a:t>
            </a:r>
            <a:r>
              <a:rPr lang="en-US" altLang="zh-CN" dirty="0" smtClean="0"/>
              <a:t> </a:t>
            </a:r>
            <a:r>
              <a:rPr lang="en-US" altLang="zh-CN" dirty="0" err="1" smtClean="0"/>
              <a:t>MultIPlexing</a:t>
            </a:r>
            <a:r>
              <a:rPr lang="en-US" altLang="zh-CN" dirty="0" smtClean="0"/>
              <a:t>, ATDM)</a:t>
            </a:r>
            <a:r>
              <a:rPr lang="zh-CN" altLang="en-US" dirty="0" smtClean="0"/>
              <a:t>两种</a:t>
            </a:r>
            <a:endParaRPr lang="zh-CN" altLang="en-US" sz="1100" dirty="0"/>
          </a:p>
        </p:txBody>
      </p:sp>
      <p:sp>
        <p:nvSpPr>
          <p:cNvPr id="6" name="内容占位符 1">
            <a:extLst>
              <a:ext uri="{FF2B5EF4-FFF2-40B4-BE49-F238E27FC236}">
                <a16:creationId xmlns:a16="http://schemas.microsoft.com/office/drawing/2014/main" xmlns="" id="{F66ACDCE-B5BC-4933-B0D0-1899A30CAFFB}"/>
              </a:ext>
            </a:extLst>
          </p:cNvPr>
          <p:cNvSpPr txBox="1">
            <a:spLocks/>
          </p:cNvSpPr>
          <p:nvPr/>
        </p:nvSpPr>
        <p:spPr>
          <a:xfrm>
            <a:off x="957263" y="3528030"/>
            <a:ext cx="10287000" cy="448332"/>
          </a:xfrm>
          <a:prstGeom prst="rect">
            <a:avLst/>
          </a:prstGeom>
        </p:spPr>
        <p:txBody>
          <a:bodyPr vert="horz" lIns="91440" tIns="45720" rIns="91440" bIns="45720" rtlCol="0">
            <a:normAutofit lnSpcReduction="10000"/>
          </a:bodyPr>
          <a:lstStyle>
            <a:lvl1pPr marL="0" indent="0" algn="l" defTabSz="914400" rtl="0" eaLnBrk="1" latinLnBrk="0" hangingPunct="1">
              <a:lnSpc>
                <a:spcPct val="100000"/>
              </a:lnSpc>
              <a:spcBef>
                <a:spcPts val="1000"/>
              </a:spcBef>
              <a:buFont typeface="Arial" panose="020B0604020202020204" pitchFamily="34" charset="0"/>
              <a:buNone/>
              <a:defRPr sz="2000" b="0"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400" dirty="0" smtClean="0"/>
              <a:t>3</a:t>
            </a:r>
            <a:r>
              <a:rPr lang="zh-CN" altLang="en-US" sz="2400" dirty="0" smtClean="0"/>
              <a:t>、</a:t>
            </a:r>
            <a:r>
              <a:rPr lang="zh-CN" altLang="en-US" sz="2400" dirty="0"/>
              <a:t>波分多路复用</a:t>
            </a:r>
            <a:endParaRPr lang="zh-CN" altLang="en-US" sz="1400" dirty="0"/>
          </a:p>
        </p:txBody>
      </p:sp>
      <p:sp>
        <p:nvSpPr>
          <p:cNvPr id="7" name="内容占位符 1">
            <a:extLst>
              <a:ext uri="{FF2B5EF4-FFF2-40B4-BE49-F238E27FC236}">
                <a16:creationId xmlns:a16="http://schemas.microsoft.com/office/drawing/2014/main" xmlns="" id="{F66ACDCE-B5BC-4933-B0D0-1899A30CAFFB}"/>
              </a:ext>
            </a:extLst>
          </p:cNvPr>
          <p:cNvSpPr txBox="1">
            <a:spLocks/>
          </p:cNvSpPr>
          <p:nvPr/>
        </p:nvSpPr>
        <p:spPr>
          <a:xfrm>
            <a:off x="957263" y="3969465"/>
            <a:ext cx="10287000" cy="728662"/>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2000" b="0"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a:t>波分多路复用也称光波的频分复用ꎬ指在同一根光纤上同时传送多个波长不同的光</a:t>
            </a:r>
            <a:r>
              <a:rPr lang="zh-CN" altLang="en-US" dirty="0" smtClean="0"/>
              <a:t>载波，光</a:t>
            </a:r>
            <a:r>
              <a:rPr lang="zh-CN" altLang="en-US" dirty="0"/>
              <a:t>载波间隔仅为 </a:t>
            </a:r>
            <a:r>
              <a:rPr lang="zh-CN" altLang="en-US" dirty="0" smtClean="0"/>
              <a:t>０</a:t>
            </a:r>
            <a:r>
              <a:rPr lang="en-US" altLang="zh-CN" dirty="0" smtClean="0"/>
              <a:t>.</a:t>
            </a:r>
            <a:r>
              <a:rPr lang="zh-CN" altLang="en-US" dirty="0" smtClean="0"/>
              <a:t>８</a:t>
            </a:r>
            <a:r>
              <a:rPr lang="en-US" altLang="zh-CN" dirty="0" smtClean="0"/>
              <a:t>nm</a:t>
            </a:r>
            <a:r>
              <a:rPr lang="zh-CN" altLang="en-US" dirty="0" smtClean="0"/>
              <a:t> </a:t>
            </a:r>
            <a:r>
              <a:rPr lang="zh-CN" altLang="en-US" dirty="0"/>
              <a:t>或 </a:t>
            </a:r>
            <a:r>
              <a:rPr lang="zh-CN" altLang="en-US" dirty="0" smtClean="0"/>
              <a:t>１</a:t>
            </a:r>
            <a:r>
              <a:rPr lang="en-US" altLang="zh-CN" dirty="0" smtClean="0"/>
              <a:t>.</a:t>
            </a:r>
            <a:r>
              <a:rPr lang="zh-CN" altLang="en-US" dirty="0" smtClean="0"/>
              <a:t>６</a:t>
            </a:r>
            <a:r>
              <a:rPr lang="en-US" altLang="zh-CN" dirty="0" smtClean="0"/>
              <a:t>nm</a:t>
            </a:r>
            <a:endParaRPr lang="zh-CN" altLang="en-US" sz="1100" dirty="0"/>
          </a:p>
        </p:txBody>
      </p:sp>
      <p:sp>
        <p:nvSpPr>
          <p:cNvPr id="8" name="内容占位符 1">
            <a:extLst>
              <a:ext uri="{FF2B5EF4-FFF2-40B4-BE49-F238E27FC236}">
                <a16:creationId xmlns:a16="http://schemas.microsoft.com/office/drawing/2014/main" xmlns="" id="{F66ACDCE-B5BC-4933-B0D0-1899A30CAFFB}"/>
              </a:ext>
            </a:extLst>
          </p:cNvPr>
          <p:cNvSpPr txBox="1">
            <a:spLocks/>
          </p:cNvSpPr>
          <p:nvPr/>
        </p:nvSpPr>
        <p:spPr>
          <a:xfrm>
            <a:off x="957263" y="4685813"/>
            <a:ext cx="10287000" cy="448332"/>
          </a:xfrm>
          <a:prstGeom prst="rect">
            <a:avLst/>
          </a:prstGeom>
        </p:spPr>
        <p:txBody>
          <a:bodyPr vert="horz" lIns="91440" tIns="45720" rIns="91440" bIns="45720" rtlCol="0">
            <a:normAutofit lnSpcReduction="10000"/>
          </a:bodyPr>
          <a:lstStyle>
            <a:lvl1pPr marL="0" indent="0" algn="l" defTabSz="914400" rtl="0" eaLnBrk="1" latinLnBrk="0" hangingPunct="1">
              <a:lnSpc>
                <a:spcPct val="100000"/>
              </a:lnSpc>
              <a:spcBef>
                <a:spcPts val="1000"/>
              </a:spcBef>
              <a:buFont typeface="Arial" panose="020B0604020202020204" pitchFamily="34" charset="0"/>
              <a:buNone/>
              <a:defRPr sz="2000" b="0"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400" dirty="0" smtClean="0"/>
              <a:t>4</a:t>
            </a:r>
            <a:r>
              <a:rPr lang="zh-CN" altLang="en-US" sz="2400" dirty="0" smtClean="0"/>
              <a:t>、</a:t>
            </a:r>
            <a:r>
              <a:rPr lang="zh-CN" altLang="en-US" sz="2400" dirty="0"/>
              <a:t>码分多路复用</a:t>
            </a:r>
            <a:endParaRPr lang="zh-CN" altLang="en-US" sz="1400" dirty="0"/>
          </a:p>
        </p:txBody>
      </p:sp>
      <p:sp>
        <p:nvSpPr>
          <p:cNvPr id="9" name="内容占位符 1">
            <a:extLst>
              <a:ext uri="{FF2B5EF4-FFF2-40B4-BE49-F238E27FC236}">
                <a16:creationId xmlns:a16="http://schemas.microsoft.com/office/drawing/2014/main" xmlns="" id="{F66ACDCE-B5BC-4933-B0D0-1899A30CAFFB}"/>
              </a:ext>
            </a:extLst>
          </p:cNvPr>
          <p:cNvSpPr txBox="1">
            <a:spLocks/>
          </p:cNvSpPr>
          <p:nvPr/>
        </p:nvSpPr>
        <p:spPr>
          <a:xfrm>
            <a:off x="957263" y="5127248"/>
            <a:ext cx="10287000" cy="1399676"/>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2000" b="0"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a:t>码分多路复用又称码分多址</a:t>
            </a:r>
            <a:r>
              <a:rPr lang="zh-CN" altLang="en-US" dirty="0" smtClean="0"/>
              <a:t>访问，它</a:t>
            </a:r>
            <a:r>
              <a:rPr lang="zh-CN" altLang="en-US" dirty="0"/>
              <a:t>也是一种共享信道的</a:t>
            </a:r>
            <a:r>
              <a:rPr lang="zh-CN" altLang="en-US" dirty="0" smtClean="0"/>
              <a:t>方法，每个</a:t>
            </a:r>
            <a:r>
              <a:rPr lang="zh-CN" altLang="en-US" dirty="0"/>
              <a:t>用户可在同</a:t>
            </a:r>
            <a:r>
              <a:rPr lang="zh-CN" altLang="en-US" dirty="0" smtClean="0"/>
              <a:t>一时间使用</a:t>
            </a:r>
            <a:r>
              <a:rPr lang="zh-CN" altLang="en-US" dirty="0"/>
              <a:t>同样的频带进行</a:t>
            </a:r>
            <a:r>
              <a:rPr lang="zh-CN" altLang="en-US" dirty="0" smtClean="0"/>
              <a:t>通信，但</a:t>
            </a:r>
            <a:r>
              <a:rPr lang="zh-CN" altLang="en-US" dirty="0"/>
              <a:t>使用基于码型的分割信道</a:t>
            </a:r>
            <a:r>
              <a:rPr lang="zh-CN" altLang="en-US" dirty="0" smtClean="0"/>
              <a:t>方法，即</a:t>
            </a:r>
            <a:r>
              <a:rPr lang="zh-CN" altLang="en-US" dirty="0"/>
              <a:t>每个用户分配一个</a:t>
            </a:r>
            <a:r>
              <a:rPr lang="zh-CN" altLang="en-US" dirty="0" smtClean="0"/>
              <a:t>地址码，各个</a:t>
            </a:r>
            <a:r>
              <a:rPr lang="zh-CN" altLang="en-US" dirty="0"/>
              <a:t>码型互不</a:t>
            </a:r>
            <a:r>
              <a:rPr lang="zh-CN" altLang="en-US" dirty="0" smtClean="0"/>
              <a:t>重叠，通信</a:t>
            </a:r>
            <a:r>
              <a:rPr lang="zh-CN" altLang="en-US" dirty="0"/>
              <a:t>各方之间不会相互</a:t>
            </a:r>
            <a:r>
              <a:rPr lang="zh-CN" altLang="en-US" dirty="0" smtClean="0"/>
              <a:t>干扰，抗干扰</a:t>
            </a:r>
            <a:r>
              <a:rPr lang="zh-CN" altLang="en-US" dirty="0"/>
              <a:t>能力</a:t>
            </a:r>
            <a:r>
              <a:rPr lang="zh-CN" altLang="en-US" dirty="0" smtClean="0"/>
              <a:t>强。</a:t>
            </a:r>
            <a:endParaRPr lang="zh-CN" altLang="en-US" sz="1100" dirty="0"/>
          </a:p>
        </p:txBody>
      </p:sp>
    </p:spTree>
    <p:extLst>
      <p:ext uri="{BB962C8B-B14F-4D97-AF65-F5344CB8AC3E}">
        <p14:creationId xmlns:p14="http://schemas.microsoft.com/office/powerpoint/2010/main" val="28577922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xmlns="" id="{7A892B7D-6A9D-4BFD-8BD6-C445FAEC6E56}"/>
              </a:ext>
            </a:extLst>
          </p:cNvPr>
          <p:cNvGrpSpPr/>
          <p:nvPr/>
        </p:nvGrpSpPr>
        <p:grpSpPr>
          <a:xfrm>
            <a:off x="12192" y="0"/>
            <a:ext cx="12179808" cy="6858000"/>
            <a:chOff x="9144" y="0"/>
            <a:chExt cx="9134856" cy="6858000"/>
          </a:xfrm>
        </p:grpSpPr>
        <p:pic>
          <p:nvPicPr>
            <p:cNvPr id="8" name="图片 7">
              <a:extLst>
                <a:ext uri="{FF2B5EF4-FFF2-40B4-BE49-F238E27FC236}">
                  <a16:creationId xmlns:a16="http://schemas.microsoft.com/office/drawing/2014/main" xmlns="" id="{1A509749-278C-496F-B459-106550A67F0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44" y="0"/>
              <a:ext cx="9125712" cy="6858000"/>
            </a:xfrm>
            <a:prstGeom prst="rect">
              <a:avLst/>
            </a:prstGeom>
          </p:spPr>
        </p:pic>
        <p:sp>
          <p:nvSpPr>
            <p:cNvPr id="9" name="矩形 8">
              <a:extLst>
                <a:ext uri="{FF2B5EF4-FFF2-40B4-BE49-F238E27FC236}">
                  <a16:creationId xmlns:a16="http://schemas.microsoft.com/office/drawing/2014/main" xmlns="" id="{D10ACA71-A860-4D2C-B590-627F973CAA3E}"/>
                </a:ext>
              </a:extLst>
            </p:cNvPr>
            <p:cNvSpPr/>
            <p:nvPr userDrawn="1"/>
          </p:nvSpPr>
          <p:spPr>
            <a:xfrm>
              <a:off x="9144" y="0"/>
              <a:ext cx="9134856" cy="3326674"/>
            </a:xfrm>
            <a:prstGeom prst="rect">
              <a:avLst/>
            </a:prstGeom>
            <a:gradFill flip="none" rotWithShape="1">
              <a:gsLst>
                <a:gs pos="0">
                  <a:schemeClr val="bg1"/>
                </a:gs>
                <a:gs pos="100000">
                  <a:schemeClr val="bg1">
                    <a:shade val="100000"/>
                    <a:satMod val="115000"/>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10" name="矩形 9">
            <a:extLst>
              <a:ext uri="{FF2B5EF4-FFF2-40B4-BE49-F238E27FC236}">
                <a16:creationId xmlns:a16="http://schemas.microsoft.com/office/drawing/2014/main" xmlns="" id="{5FA07557-4720-444C-96D7-74C4F8FBCD56}"/>
              </a:ext>
            </a:extLst>
          </p:cNvPr>
          <p:cNvSpPr/>
          <p:nvPr/>
        </p:nvSpPr>
        <p:spPr>
          <a:xfrm>
            <a:off x="187479" y="190718"/>
            <a:ext cx="11817042" cy="6476565"/>
          </a:xfrm>
          <a:prstGeom prst="rect">
            <a:avLst/>
          </a:prstGeom>
          <a:solidFill>
            <a:schemeClr val="bg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a:extLst>
              <a:ext uri="{FF2B5EF4-FFF2-40B4-BE49-F238E27FC236}">
                <a16:creationId xmlns:a16="http://schemas.microsoft.com/office/drawing/2014/main" xmlns="" id="{312C7B50-83F3-43C0-8B6B-17760E39E172}"/>
              </a:ext>
            </a:extLst>
          </p:cNvPr>
          <p:cNvSpPr>
            <a:spLocks noGrp="1"/>
          </p:cNvSpPr>
          <p:nvPr>
            <p:ph type="title"/>
          </p:nvPr>
        </p:nvSpPr>
        <p:spPr/>
        <p:txBody>
          <a:bodyPr/>
          <a:lstStyle/>
          <a:p>
            <a:r>
              <a:rPr lang="zh-CN" altLang="en-US" dirty="0"/>
              <a:t>项目一   </a:t>
            </a:r>
            <a:r>
              <a:rPr lang="zh-CN" altLang="zh-CN" dirty="0"/>
              <a:t>计算机网络基础知识</a:t>
            </a:r>
            <a:endParaRPr lang="zh-CN" altLang="en-US" dirty="0"/>
          </a:p>
        </p:txBody>
      </p:sp>
    </p:spTree>
    <p:extLst>
      <p:ext uri="{BB962C8B-B14F-4D97-AF65-F5344CB8AC3E}">
        <p14:creationId xmlns:p14="http://schemas.microsoft.com/office/powerpoint/2010/main" val="79934905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45435C92-46B9-4C17-AE37-FC28516FBE9E}"/>
              </a:ext>
            </a:extLst>
          </p:cNvPr>
          <p:cNvSpPr>
            <a:spLocks noGrp="1"/>
          </p:cNvSpPr>
          <p:nvPr>
            <p:ph idx="1"/>
          </p:nvPr>
        </p:nvSpPr>
        <p:spPr/>
        <p:txBody>
          <a:bodyPr/>
          <a:lstStyle/>
          <a:p>
            <a:r>
              <a:rPr lang="en-US" altLang="zh-CN" sz="3600" dirty="0"/>
              <a:t>1.5.6</a:t>
            </a:r>
            <a:r>
              <a:rPr lang="zh-CN" altLang="zh-CN" sz="3600" dirty="0"/>
              <a:t>　数据的交换技术</a:t>
            </a:r>
          </a:p>
          <a:p>
            <a:r>
              <a:rPr lang="en-US" altLang="zh-CN" dirty="0"/>
              <a:t>       </a:t>
            </a:r>
            <a:r>
              <a:rPr lang="zh-CN" altLang="zh-CN" dirty="0"/>
              <a:t>在通信系统中，为了节省线路的费用，并不是任意两个节点之间都有直通线路。要实现两个节点之间的通信，往往需要另外一些节点的转接，就像电话交换机为通话双方接通线路一样</a:t>
            </a:r>
            <a:r>
              <a:rPr lang="en-US" altLang="zh-CN" dirty="0"/>
              <a:t>,</a:t>
            </a:r>
            <a:r>
              <a:rPr lang="zh-CN" altLang="zh-CN" dirty="0"/>
              <a:t>这个过程被称为转接，也称交换。</a:t>
            </a:r>
          </a:p>
          <a:p>
            <a:r>
              <a:rPr lang="en-US" altLang="zh-CN" dirty="0"/>
              <a:t>       </a:t>
            </a:r>
            <a:r>
              <a:rPr lang="zh-CN" altLang="zh-CN" dirty="0"/>
              <a:t>实现节点之间通信所需要的转接工作称为数据交换。计算机网络中主要采用的交换方式有三种</a:t>
            </a:r>
            <a:r>
              <a:rPr lang="zh-CN" altLang="zh-CN" dirty="0" smtClean="0"/>
              <a:t>：</a:t>
            </a:r>
            <a:endParaRPr lang="en-US" altLang="zh-CN" dirty="0" smtClean="0"/>
          </a:p>
          <a:p>
            <a:r>
              <a:rPr lang="zh-CN" altLang="zh-CN" dirty="0" smtClean="0"/>
              <a:t>电路交换</a:t>
            </a:r>
            <a:endParaRPr lang="en-US" altLang="zh-CN" dirty="0" smtClean="0"/>
          </a:p>
          <a:p>
            <a:r>
              <a:rPr lang="zh-CN" altLang="zh-CN" dirty="0" smtClean="0"/>
              <a:t>报文交换</a:t>
            </a:r>
            <a:endParaRPr lang="en-US" altLang="zh-CN" dirty="0" smtClean="0"/>
          </a:p>
          <a:p>
            <a:r>
              <a:rPr lang="zh-CN" altLang="zh-CN" dirty="0" smtClean="0"/>
              <a:t>分组交换</a:t>
            </a:r>
            <a:r>
              <a:rPr lang="zh-CN" altLang="zh-CN" dirty="0"/>
              <a:t>。</a:t>
            </a:r>
          </a:p>
          <a:p>
            <a:endParaRPr lang="zh-CN" altLang="en-US" dirty="0"/>
          </a:p>
        </p:txBody>
      </p:sp>
    </p:spTree>
    <p:extLst>
      <p:ext uri="{BB962C8B-B14F-4D97-AF65-F5344CB8AC3E}">
        <p14:creationId xmlns:p14="http://schemas.microsoft.com/office/powerpoint/2010/main" val="40192013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7A892B7D-6A9D-4BFD-8BD6-C445FAEC6E56}"/>
              </a:ext>
            </a:extLst>
          </p:cNvPr>
          <p:cNvGrpSpPr/>
          <p:nvPr/>
        </p:nvGrpSpPr>
        <p:grpSpPr>
          <a:xfrm>
            <a:off x="12192" y="0"/>
            <a:ext cx="12179808" cy="6858000"/>
            <a:chOff x="9144" y="0"/>
            <a:chExt cx="9134856" cy="6858000"/>
          </a:xfrm>
        </p:grpSpPr>
        <p:pic>
          <p:nvPicPr>
            <p:cNvPr id="6" name="图片 5">
              <a:extLst>
                <a:ext uri="{FF2B5EF4-FFF2-40B4-BE49-F238E27FC236}">
                  <a16:creationId xmlns:a16="http://schemas.microsoft.com/office/drawing/2014/main" xmlns="" id="{1A509749-278C-496F-B459-106550A67F0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44" y="0"/>
              <a:ext cx="9125712" cy="6858000"/>
            </a:xfrm>
            <a:prstGeom prst="rect">
              <a:avLst/>
            </a:prstGeom>
          </p:spPr>
        </p:pic>
        <p:sp>
          <p:nvSpPr>
            <p:cNvPr id="7" name="矩形 6">
              <a:extLst>
                <a:ext uri="{FF2B5EF4-FFF2-40B4-BE49-F238E27FC236}">
                  <a16:creationId xmlns:a16="http://schemas.microsoft.com/office/drawing/2014/main" xmlns="" id="{D10ACA71-A860-4D2C-B590-627F973CAA3E}"/>
                </a:ext>
              </a:extLst>
            </p:cNvPr>
            <p:cNvSpPr/>
            <p:nvPr userDrawn="1"/>
          </p:nvSpPr>
          <p:spPr>
            <a:xfrm>
              <a:off x="9144" y="0"/>
              <a:ext cx="9134856" cy="3326674"/>
            </a:xfrm>
            <a:prstGeom prst="rect">
              <a:avLst/>
            </a:prstGeom>
            <a:gradFill flip="none" rotWithShape="1">
              <a:gsLst>
                <a:gs pos="0">
                  <a:schemeClr val="bg1"/>
                </a:gs>
                <a:gs pos="100000">
                  <a:schemeClr val="bg1">
                    <a:shade val="100000"/>
                    <a:satMod val="115000"/>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2" name="矩形 1">
            <a:extLst>
              <a:ext uri="{FF2B5EF4-FFF2-40B4-BE49-F238E27FC236}">
                <a16:creationId xmlns:a16="http://schemas.microsoft.com/office/drawing/2014/main" xmlns="" id="{5FA07557-4720-444C-96D7-74C4F8FBCD56}"/>
              </a:ext>
            </a:extLst>
          </p:cNvPr>
          <p:cNvSpPr/>
          <p:nvPr/>
        </p:nvSpPr>
        <p:spPr>
          <a:xfrm>
            <a:off x="187479" y="190718"/>
            <a:ext cx="11817042" cy="6476565"/>
          </a:xfrm>
          <a:prstGeom prst="rect">
            <a:avLst/>
          </a:prstGeom>
          <a:solidFill>
            <a:schemeClr val="bg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3">
            <a:extLst>
              <a:ext uri="{FF2B5EF4-FFF2-40B4-BE49-F238E27FC236}">
                <a16:creationId xmlns:a16="http://schemas.microsoft.com/office/drawing/2014/main" xmlns="" id="{5F9D71DF-1406-4C89-94BC-F4EBD3399DF9}"/>
              </a:ext>
            </a:extLst>
          </p:cNvPr>
          <p:cNvSpPr>
            <a:spLocks noGrp="1"/>
          </p:cNvSpPr>
          <p:nvPr>
            <p:ph type="title"/>
          </p:nvPr>
        </p:nvSpPr>
        <p:spPr>
          <a:xfrm>
            <a:off x="1094509" y="2661329"/>
            <a:ext cx="10044546" cy="1325563"/>
          </a:xfrm>
        </p:spPr>
        <p:txBody>
          <a:bodyPr/>
          <a:lstStyle/>
          <a:p>
            <a:r>
              <a:rPr lang="zh-CN" altLang="en-US" dirty="0" smtClean="0"/>
              <a:t>谢 谢！</a:t>
            </a:r>
            <a:endParaRPr lang="zh-CN" altLang="en-US" dirty="0"/>
          </a:p>
        </p:txBody>
      </p:sp>
    </p:spTree>
    <p:extLst>
      <p:ext uri="{BB962C8B-B14F-4D97-AF65-F5344CB8AC3E}">
        <p14:creationId xmlns:p14="http://schemas.microsoft.com/office/powerpoint/2010/main" val="2105982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BC1825A-2627-43E8-98BF-905BF7228712}"/>
              </a:ext>
            </a:extLst>
          </p:cNvPr>
          <p:cNvSpPr>
            <a:spLocks noGrp="1"/>
          </p:cNvSpPr>
          <p:nvPr>
            <p:ph type="title"/>
          </p:nvPr>
        </p:nvSpPr>
        <p:spPr/>
        <p:txBody>
          <a:bodyPr/>
          <a:lstStyle/>
          <a:p>
            <a:r>
              <a:rPr lang="en-US" altLang="zh-CN" dirty="0"/>
              <a:t>1.1</a:t>
            </a:r>
            <a:r>
              <a:rPr lang="zh-CN" altLang="zh-CN" dirty="0"/>
              <a:t>　计算机网络概述</a:t>
            </a:r>
            <a:endParaRPr lang="zh-CN" altLang="en-US" dirty="0"/>
          </a:p>
        </p:txBody>
      </p:sp>
      <p:sp>
        <p:nvSpPr>
          <p:cNvPr id="3" name="内容占位符 2">
            <a:extLst>
              <a:ext uri="{FF2B5EF4-FFF2-40B4-BE49-F238E27FC236}">
                <a16:creationId xmlns:a16="http://schemas.microsoft.com/office/drawing/2014/main" xmlns="" id="{A04EC350-C85F-452E-8D4E-5672DC656579}"/>
              </a:ext>
            </a:extLst>
          </p:cNvPr>
          <p:cNvSpPr>
            <a:spLocks noGrp="1"/>
          </p:cNvSpPr>
          <p:nvPr>
            <p:ph idx="1"/>
          </p:nvPr>
        </p:nvSpPr>
        <p:spPr>
          <a:xfrm>
            <a:off x="1052945" y="1825625"/>
            <a:ext cx="10072256" cy="4490954"/>
          </a:xfrm>
        </p:spPr>
        <p:txBody>
          <a:bodyPr>
            <a:normAutofit/>
          </a:bodyPr>
          <a:lstStyle/>
          <a:p>
            <a:r>
              <a:rPr lang="en-US" altLang="zh-CN" dirty="0"/>
              <a:t>1.1.1</a:t>
            </a:r>
            <a:r>
              <a:rPr lang="zh-CN" altLang="zh-CN" dirty="0"/>
              <a:t>　计算机网络的产生与发展</a:t>
            </a:r>
            <a:endParaRPr lang="en-US" altLang="zh-CN" dirty="0"/>
          </a:p>
          <a:p>
            <a:r>
              <a:rPr lang="zh-CN" altLang="zh-CN" sz="2400" b="1" dirty="0"/>
              <a:t>其发展过程基本上可分为以下四个阶段：</a:t>
            </a:r>
          </a:p>
          <a:p>
            <a:r>
              <a:rPr lang="en-US" altLang="zh-CN" sz="2000" dirty="0"/>
              <a:t>       </a:t>
            </a:r>
            <a:r>
              <a:rPr lang="zh-CN" altLang="zh-CN" sz="2000" dirty="0"/>
              <a:t>第一阶段</a:t>
            </a:r>
            <a:r>
              <a:rPr lang="en-US" altLang="zh-CN" sz="2000" dirty="0"/>
              <a:t>(20</a:t>
            </a:r>
            <a:r>
              <a:rPr lang="zh-CN" altLang="zh-CN" sz="2000" dirty="0"/>
              <a:t>世纪</a:t>
            </a:r>
            <a:r>
              <a:rPr lang="en-US" altLang="zh-CN" sz="2000" dirty="0"/>
              <a:t>50</a:t>
            </a:r>
            <a:r>
              <a:rPr lang="zh-CN" altLang="zh-CN" sz="2000" dirty="0"/>
              <a:t>年代—</a:t>
            </a:r>
            <a:r>
              <a:rPr lang="en-US" altLang="zh-CN" sz="2000" dirty="0"/>
              <a:t>60</a:t>
            </a:r>
            <a:r>
              <a:rPr lang="zh-CN" altLang="zh-CN" sz="2000" dirty="0"/>
              <a:t>年代末期）：以单台计算机为中心的远程联机系统，构成面向终端的计算机通信网络。</a:t>
            </a:r>
          </a:p>
          <a:p>
            <a:r>
              <a:rPr lang="en-US" altLang="zh-CN" sz="2000" dirty="0"/>
              <a:t>       </a:t>
            </a:r>
            <a:r>
              <a:rPr lang="zh-CN" altLang="zh-CN" sz="2000" dirty="0"/>
              <a:t>第二阶段</a:t>
            </a:r>
            <a:r>
              <a:rPr lang="en-US" altLang="zh-CN" sz="2000" dirty="0"/>
              <a:t>(20</a:t>
            </a:r>
            <a:r>
              <a:rPr lang="zh-CN" altLang="zh-CN" sz="2000" dirty="0"/>
              <a:t>世纪</a:t>
            </a:r>
            <a:r>
              <a:rPr lang="en-US" altLang="zh-CN" sz="2000" dirty="0"/>
              <a:t>60</a:t>
            </a:r>
            <a:r>
              <a:rPr lang="zh-CN" altLang="zh-CN" sz="2000" dirty="0"/>
              <a:t>年代末期—</a:t>
            </a:r>
            <a:r>
              <a:rPr lang="en-US" altLang="zh-CN" sz="2000" dirty="0"/>
              <a:t>70</a:t>
            </a:r>
            <a:r>
              <a:rPr lang="zh-CN" altLang="zh-CN" sz="2000" dirty="0"/>
              <a:t>年代中后期）：多个自主功能的主机通过通信线路互连，形成资源共享的计算机网络。</a:t>
            </a:r>
          </a:p>
          <a:p>
            <a:r>
              <a:rPr lang="en-US" altLang="zh-CN" sz="2000" dirty="0"/>
              <a:t>       </a:t>
            </a:r>
            <a:r>
              <a:rPr lang="zh-CN" altLang="zh-CN" sz="2000" dirty="0"/>
              <a:t>第三阶段</a:t>
            </a:r>
            <a:r>
              <a:rPr lang="en-US" altLang="zh-CN" sz="2000" dirty="0"/>
              <a:t>(20</a:t>
            </a:r>
            <a:r>
              <a:rPr lang="zh-CN" altLang="zh-CN" sz="2000" dirty="0"/>
              <a:t>世纪</a:t>
            </a:r>
            <a:r>
              <a:rPr lang="en-US" altLang="zh-CN" sz="2000" dirty="0"/>
              <a:t>70</a:t>
            </a:r>
            <a:r>
              <a:rPr lang="zh-CN" altLang="zh-CN" sz="2000" dirty="0"/>
              <a:t>年代末期—</a:t>
            </a:r>
            <a:r>
              <a:rPr lang="en-US" altLang="zh-CN" sz="2000" dirty="0"/>
              <a:t>80</a:t>
            </a:r>
            <a:r>
              <a:rPr lang="zh-CN" altLang="zh-CN" sz="2000" dirty="0"/>
              <a:t>年代中后期）：这个阶段形成具有统一的网络体系结构、遵循国际标准化协议的计算机网络。</a:t>
            </a:r>
          </a:p>
          <a:p>
            <a:r>
              <a:rPr lang="en-US" altLang="zh-CN" sz="2000" dirty="0"/>
              <a:t>       </a:t>
            </a:r>
            <a:r>
              <a:rPr lang="zh-CN" altLang="zh-CN" sz="2000" dirty="0"/>
              <a:t>第四阶段（</a:t>
            </a:r>
            <a:r>
              <a:rPr lang="en-US" altLang="zh-CN" sz="2000" dirty="0"/>
              <a:t>20</a:t>
            </a:r>
            <a:r>
              <a:rPr lang="zh-CN" altLang="zh-CN" sz="2000" dirty="0"/>
              <a:t>世纪</a:t>
            </a:r>
            <a:r>
              <a:rPr lang="en-US" altLang="zh-CN" sz="2000" dirty="0"/>
              <a:t>80</a:t>
            </a:r>
            <a:r>
              <a:rPr lang="zh-CN" altLang="zh-CN" sz="2000" dirty="0"/>
              <a:t>年代末期至今）：向互连、高速、智能化方向发展的计算机网络。</a:t>
            </a:r>
          </a:p>
        </p:txBody>
      </p:sp>
    </p:spTree>
    <p:extLst>
      <p:ext uri="{BB962C8B-B14F-4D97-AF65-F5344CB8AC3E}">
        <p14:creationId xmlns:p14="http://schemas.microsoft.com/office/powerpoint/2010/main" val="13362050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D484D42D-937E-45E0-B1D0-978F35447AAF}"/>
              </a:ext>
            </a:extLst>
          </p:cNvPr>
          <p:cNvSpPr>
            <a:spLocks noGrp="1"/>
          </p:cNvSpPr>
          <p:nvPr>
            <p:ph idx="1"/>
          </p:nvPr>
        </p:nvSpPr>
        <p:spPr>
          <a:xfrm>
            <a:off x="957263" y="842962"/>
            <a:ext cx="10287000" cy="5729287"/>
          </a:xfrm>
        </p:spPr>
        <p:txBody>
          <a:bodyPr>
            <a:normAutofit/>
          </a:bodyPr>
          <a:lstStyle/>
          <a:p>
            <a:r>
              <a:rPr lang="en-US" altLang="zh-CN" sz="2400" b="1" dirty="0"/>
              <a:t>1.</a:t>
            </a:r>
            <a:r>
              <a:rPr lang="zh-CN" altLang="zh-CN" sz="2400" b="1" dirty="0"/>
              <a:t>面向终端的计算机通信网络</a:t>
            </a:r>
          </a:p>
          <a:p>
            <a:r>
              <a:rPr lang="zh-CN" altLang="zh-CN" dirty="0"/>
              <a:t>有以下两个缺点</a:t>
            </a:r>
            <a:r>
              <a:rPr lang="en-US" altLang="zh-CN" dirty="0"/>
              <a:t>:</a:t>
            </a:r>
            <a:endParaRPr lang="zh-CN" altLang="zh-CN" dirty="0"/>
          </a:p>
          <a:p>
            <a:r>
              <a:rPr lang="en-US" altLang="zh-CN" dirty="0"/>
              <a:t>        (1)</a:t>
            </a:r>
            <a:r>
              <a:rPr lang="zh-CN" altLang="zh-CN" dirty="0"/>
              <a:t>主机既要负责数据处理，又要管理与终端的通信，因此主机的负担会过重。</a:t>
            </a:r>
          </a:p>
          <a:p>
            <a:r>
              <a:rPr lang="en-US" altLang="zh-CN" dirty="0"/>
              <a:t>        (2)</a:t>
            </a:r>
            <a:r>
              <a:rPr lang="zh-CN" altLang="zh-CN" dirty="0"/>
              <a:t>由于一个终端单独使用一根通信线路，造成通信线路利用率低。此外，每增加一个终端，线路控制器的软、硬件都需要做出很大的改动。</a:t>
            </a:r>
          </a:p>
          <a:p>
            <a:r>
              <a:rPr lang="en-US" altLang="zh-CN" sz="2400" b="1" dirty="0"/>
              <a:t>2.</a:t>
            </a:r>
            <a:r>
              <a:rPr lang="zh-CN" altLang="zh-CN" sz="2400" b="1" dirty="0"/>
              <a:t>多个自主功能的主机通过通信线路互连的计算机网络</a:t>
            </a:r>
          </a:p>
          <a:p>
            <a:r>
              <a:rPr lang="en-US" altLang="zh-CN" dirty="0"/>
              <a:t>       </a:t>
            </a:r>
            <a:r>
              <a:rPr lang="zh-CN" altLang="zh-CN" dirty="0"/>
              <a:t>这种由多个自主功能的主机通过通信线路互连的计算机网络通常被划分为资源子网和通信子网</a:t>
            </a:r>
            <a:r>
              <a:rPr lang="en-US" altLang="zh-CN" dirty="0"/>
              <a:t>.</a:t>
            </a:r>
            <a:endParaRPr lang="zh-CN" altLang="zh-CN" dirty="0"/>
          </a:p>
          <a:p>
            <a:r>
              <a:rPr lang="zh-CN" altLang="zh-CN" dirty="0"/>
              <a:t>网络用户对网络的访问可分为以下两类。</a:t>
            </a:r>
          </a:p>
          <a:p>
            <a:r>
              <a:rPr lang="en-US" altLang="zh-CN" dirty="0"/>
              <a:t>       (1)</a:t>
            </a:r>
            <a:r>
              <a:rPr lang="zh-CN" altLang="zh-CN" dirty="0"/>
              <a:t>本地访问。对本地主机的访问</a:t>
            </a:r>
            <a:r>
              <a:rPr lang="en-US" altLang="zh-CN" dirty="0"/>
              <a:t>,</a:t>
            </a:r>
            <a:r>
              <a:rPr lang="zh-CN" altLang="zh-CN" dirty="0"/>
              <a:t>不需要经过通信子网，只是在资源子网的内部进行。</a:t>
            </a:r>
          </a:p>
          <a:p>
            <a:r>
              <a:rPr lang="en-US" altLang="zh-CN" dirty="0"/>
              <a:t>       (2)</a:t>
            </a:r>
            <a:r>
              <a:rPr lang="zh-CN" altLang="zh-CN" dirty="0"/>
              <a:t>网络访问。通过通信子网访问远程主机上的资源。</a:t>
            </a:r>
          </a:p>
          <a:p>
            <a:endParaRPr lang="zh-CN" altLang="en-US" dirty="0"/>
          </a:p>
        </p:txBody>
      </p:sp>
    </p:spTree>
    <p:extLst>
      <p:ext uri="{BB962C8B-B14F-4D97-AF65-F5344CB8AC3E}">
        <p14:creationId xmlns:p14="http://schemas.microsoft.com/office/powerpoint/2010/main" val="9537432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49C5248D-5478-4E31-AC66-51AB4EA10481}"/>
              </a:ext>
            </a:extLst>
          </p:cNvPr>
          <p:cNvSpPr>
            <a:spLocks noGrp="1"/>
          </p:cNvSpPr>
          <p:nvPr>
            <p:ph idx="1"/>
          </p:nvPr>
        </p:nvSpPr>
        <p:spPr/>
        <p:txBody>
          <a:bodyPr/>
          <a:lstStyle/>
          <a:p>
            <a:r>
              <a:rPr lang="en-US" altLang="zh-CN" sz="2400" b="1" dirty="0"/>
              <a:t>3.</a:t>
            </a:r>
            <a:r>
              <a:rPr lang="zh-CN" altLang="zh-CN" sz="2400" b="1" dirty="0"/>
              <a:t>遵循国际标准化协议的计算机网络</a:t>
            </a:r>
          </a:p>
          <a:p>
            <a:r>
              <a:rPr lang="en-US" altLang="zh-CN" dirty="0"/>
              <a:t>       </a:t>
            </a:r>
            <a:r>
              <a:rPr lang="zh-CN" altLang="zh-CN" dirty="0"/>
              <a:t>遵循国际标准化协议的计算机网络具有统一的网络体系结构，厂商需按照共同认可的国际标准开发自己的网络产品，从而保证不同厂商的产品可以在同一个网络中进行通信，这就是“开放”的含义。</a:t>
            </a:r>
          </a:p>
          <a:p>
            <a:r>
              <a:rPr lang="en-US" altLang="zh-CN" dirty="0"/>
              <a:t>      </a:t>
            </a:r>
            <a:r>
              <a:rPr lang="zh-CN" altLang="zh-CN" dirty="0"/>
              <a:t>目前存在两种占主导地位的网络体系结构：一种是国际标准化组织</a:t>
            </a:r>
            <a:r>
              <a:rPr lang="en-US" altLang="zh-CN" dirty="0"/>
              <a:t>ISO</a:t>
            </a:r>
            <a:r>
              <a:rPr lang="zh-CN" altLang="zh-CN" dirty="0"/>
              <a:t>提出的</a:t>
            </a:r>
            <a:r>
              <a:rPr lang="en-US" altLang="zh-CN" dirty="0"/>
              <a:t>OSI RM(</a:t>
            </a:r>
            <a:r>
              <a:rPr lang="zh-CN" altLang="zh-CN" dirty="0"/>
              <a:t>开放系统互连基本参考模型）；另一种是互联网所使用的事实上的工业标准</a:t>
            </a:r>
            <a:r>
              <a:rPr lang="en-US" altLang="zh-CN" dirty="0"/>
              <a:t>TCP/IP RM(TCP/IP</a:t>
            </a:r>
            <a:r>
              <a:rPr lang="zh-CN" altLang="zh-CN" dirty="0"/>
              <a:t>参考模型）。</a:t>
            </a:r>
            <a:endParaRPr lang="en-US" altLang="zh-CN" dirty="0"/>
          </a:p>
          <a:p>
            <a:r>
              <a:rPr lang="en-US" altLang="zh-CN" sz="2400" b="1" dirty="0"/>
              <a:t>4.</a:t>
            </a:r>
            <a:r>
              <a:rPr lang="zh-CN" altLang="zh-CN" sz="2400" b="1" dirty="0"/>
              <a:t>互联网络与高速网络</a:t>
            </a:r>
          </a:p>
          <a:p>
            <a:r>
              <a:rPr lang="en-US" altLang="zh-CN" dirty="0"/>
              <a:t>       </a:t>
            </a:r>
            <a:r>
              <a:rPr lang="zh-CN" altLang="zh-CN" dirty="0"/>
              <a:t>计算机网络的发展主要表现在以下</a:t>
            </a:r>
            <a:r>
              <a:rPr lang="en-US" altLang="zh-CN" dirty="0"/>
              <a:t>3</a:t>
            </a:r>
            <a:r>
              <a:rPr lang="zh-CN" altLang="zh-CN" dirty="0"/>
              <a:t>个方面。</a:t>
            </a:r>
          </a:p>
          <a:p>
            <a:r>
              <a:rPr lang="en-US" altLang="zh-CN" dirty="0"/>
              <a:t>       1)</a:t>
            </a:r>
            <a:r>
              <a:rPr lang="zh-CN" altLang="zh-CN" dirty="0"/>
              <a:t>发展了以</a:t>
            </a:r>
            <a:r>
              <a:rPr lang="en-US" altLang="zh-CN" dirty="0"/>
              <a:t>Internet</a:t>
            </a:r>
            <a:r>
              <a:rPr lang="zh-CN" altLang="zh-CN" dirty="0"/>
              <a:t>为代表的互连网络</a:t>
            </a:r>
          </a:p>
          <a:p>
            <a:r>
              <a:rPr lang="en-US" altLang="zh-CN" dirty="0"/>
              <a:t>       2)</a:t>
            </a:r>
            <a:r>
              <a:rPr lang="zh-CN" altLang="zh-CN" dirty="0"/>
              <a:t>发展高速网络</a:t>
            </a:r>
          </a:p>
          <a:p>
            <a:r>
              <a:rPr lang="en-US" altLang="zh-CN" dirty="0"/>
              <a:t>       3)</a:t>
            </a:r>
            <a:r>
              <a:rPr lang="zh-CN" altLang="zh-CN" dirty="0"/>
              <a:t>研究智能网络</a:t>
            </a:r>
          </a:p>
          <a:p>
            <a:endParaRPr lang="zh-CN" altLang="en-US" dirty="0"/>
          </a:p>
        </p:txBody>
      </p:sp>
    </p:spTree>
    <p:extLst>
      <p:ext uri="{BB962C8B-B14F-4D97-AF65-F5344CB8AC3E}">
        <p14:creationId xmlns:p14="http://schemas.microsoft.com/office/powerpoint/2010/main" val="24844174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CE6AA8F-EF43-4B41-B685-83D63E8F1ECA}"/>
              </a:ext>
            </a:extLst>
          </p:cNvPr>
          <p:cNvSpPr>
            <a:spLocks noGrp="1"/>
          </p:cNvSpPr>
          <p:nvPr>
            <p:ph type="title"/>
          </p:nvPr>
        </p:nvSpPr>
        <p:spPr/>
        <p:txBody>
          <a:bodyPr>
            <a:normAutofit/>
          </a:bodyPr>
          <a:lstStyle/>
          <a:p>
            <a:r>
              <a:rPr lang="en-US" altLang="zh-CN" dirty="0"/>
              <a:t>1.1.2</a:t>
            </a:r>
            <a:r>
              <a:rPr lang="zh-CN" altLang="zh-CN" dirty="0"/>
              <a:t>　计算机网络的定义</a:t>
            </a:r>
            <a:endParaRPr lang="zh-CN" altLang="en-US" dirty="0"/>
          </a:p>
        </p:txBody>
      </p:sp>
      <p:sp>
        <p:nvSpPr>
          <p:cNvPr id="3" name="内容占位符 2">
            <a:extLst>
              <a:ext uri="{FF2B5EF4-FFF2-40B4-BE49-F238E27FC236}">
                <a16:creationId xmlns:a16="http://schemas.microsoft.com/office/drawing/2014/main" xmlns="" id="{BC6388F7-D5EE-4322-840D-7AF4205E1435}"/>
              </a:ext>
            </a:extLst>
          </p:cNvPr>
          <p:cNvSpPr>
            <a:spLocks noGrp="1"/>
          </p:cNvSpPr>
          <p:nvPr>
            <p:ph idx="1"/>
          </p:nvPr>
        </p:nvSpPr>
        <p:spPr/>
        <p:txBody>
          <a:bodyPr/>
          <a:lstStyle/>
          <a:p>
            <a:r>
              <a:rPr lang="zh-CN" altLang="zh-CN" dirty="0"/>
              <a:t>计算机网络的定义涉及以下四个要点。</a:t>
            </a:r>
          </a:p>
          <a:p>
            <a:r>
              <a:rPr lang="en-US" altLang="zh-CN" sz="2000" b="0" dirty="0"/>
              <a:t>          (1)</a:t>
            </a:r>
            <a:r>
              <a:rPr lang="zh-CN" altLang="zh-CN" sz="2000" b="0" dirty="0"/>
              <a:t>计算机网络中包含两台以上地理位置不同且具有“自主”功能的计算机。</a:t>
            </a:r>
            <a:endParaRPr lang="en-US" altLang="zh-CN" sz="2000" b="0" dirty="0"/>
          </a:p>
          <a:p>
            <a:r>
              <a:rPr lang="en-US" altLang="zh-CN" sz="2000" b="0" dirty="0"/>
              <a:t>          (2)</a:t>
            </a:r>
            <a:r>
              <a:rPr lang="zh-CN" altLang="zh-CN" sz="2000" b="0" dirty="0"/>
              <a:t>网络中各节点之间的连接需要有一条通道，即由传输介质实现物理互连。</a:t>
            </a:r>
            <a:endParaRPr lang="en-US" altLang="zh-CN" sz="2000" b="0" dirty="0"/>
          </a:p>
          <a:p>
            <a:r>
              <a:rPr lang="en-US" altLang="zh-CN" sz="2000" b="0" dirty="0"/>
              <a:t>          (3)</a:t>
            </a:r>
            <a:r>
              <a:rPr lang="zh-CN" altLang="zh-CN" sz="2000" b="0" dirty="0"/>
              <a:t>网络各节点之间互相通信或交换信息，需要有某些约定和规则，这些约定和规则的集合就是协议，其功能是实现各节点的逻辑互连。</a:t>
            </a:r>
            <a:endParaRPr lang="en-US" altLang="zh-CN" sz="2000" b="0" dirty="0"/>
          </a:p>
          <a:p>
            <a:r>
              <a:rPr lang="en-US" altLang="zh-CN" sz="2000" b="0" dirty="0"/>
              <a:t>          (4)</a:t>
            </a:r>
            <a:r>
              <a:rPr lang="zh-CN" altLang="zh-CN" sz="2000" b="0" dirty="0"/>
              <a:t>计算机网络以实现数据通信和网络资源（包括硬件资源和软件资源）共享为目的。</a:t>
            </a:r>
            <a:endParaRPr lang="zh-CN" altLang="en-US" sz="2000" b="0" dirty="0"/>
          </a:p>
        </p:txBody>
      </p:sp>
    </p:spTree>
    <p:extLst>
      <p:ext uri="{BB962C8B-B14F-4D97-AF65-F5344CB8AC3E}">
        <p14:creationId xmlns:p14="http://schemas.microsoft.com/office/powerpoint/2010/main" val="35342647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1A2D0E3-F5BC-4218-9B2E-23C0F01BF2D3}"/>
              </a:ext>
            </a:extLst>
          </p:cNvPr>
          <p:cNvSpPr>
            <a:spLocks noGrp="1"/>
          </p:cNvSpPr>
          <p:nvPr>
            <p:ph type="title"/>
          </p:nvPr>
        </p:nvSpPr>
        <p:spPr/>
        <p:txBody>
          <a:bodyPr>
            <a:normAutofit/>
          </a:bodyPr>
          <a:lstStyle/>
          <a:p>
            <a:r>
              <a:rPr lang="en-US" altLang="zh-CN" dirty="0"/>
              <a:t>1.2</a:t>
            </a:r>
            <a:r>
              <a:rPr lang="zh-CN" altLang="zh-CN" dirty="0"/>
              <a:t>　计算机网络的作用</a:t>
            </a:r>
            <a:endParaRPr lang="zh-CN" altLang="en-US" dirty="0"/>
          </a:p>
        </p:txBody>
      </p:sp>
      <p:sp>
        <p:nvSpPr>
          <p:cNvPr id="3" name="内容占位符 2">
            <a:extLst>
              <a:ext uri="{FF2B5EF4-FFF2-40B4-BE49-F238E27FC236}">
                <a16:creationId xmlns:a16="http://schemas.microsoft.com/office/drawing/2014/main" xmlns="" id="{20D4D86E-6E11-4D56-9512-C0184DAE136F}"/>
              </a:ext>
            </a:extLst>
          </p:cNvPr>
          <p:cNvSpPr>
            <a:spLocks noGrp="1"/>
          </p:cNvSpPr>
          <p:nvPr>
            <p:ph idx="1"/>
          </p:nvPr>
        </p:nvSpPr>
        <p:spPr/>
        <p:txBody>
          <a:bodyPr>
            <a:normAutofit/>
          </a:bodyPr>
          <a:lstStyle/>
          <a:p>
            <a:r>
              <a:rPr lang="zh-CN" altLang="zh-CN" sz="2400" b="1" dirty="0"/>
              <a:t>计算机网络的主要功能是实现资源共享，它具有以下作用</a:t>
            </a:r>
            <a:r>
              <a:rPr lang="zh-CN" altLang="zh-CN" sz="2000" dirty="0"/>
              <a:t>。</a:t>
            </a:r>
          </a:p>
          <a:p>
            <a:r>
              <a:rPr lang="en-US" altLang="zh-CN" sz="2000" dirty="0"/>
              <a:t>         1.</a:t>
            </a:r>
            <a:r>
              <a:rPr lang="zh-CN" altLang="zh-CN" sz="2000" dirty="0"/>
              <a:t>数据通信</a:t>
            </a:r>
          </a:p>
          <a:p>
            <a:r>
              <a:rPr lang="en-US" altLang="zh-CN" sz="2000" dirty="0"/>
              <a:t>         2.</a:t>
            </a:r>
            <a:r>
              <a:rPr lang="zh-CN" altLang="zh-CN" sz="2000" dirty="0"/>
              <a:t>资源共享</a:t>
            </a:r>
          </a:p>
          <a:p>
            <a:r>
              <a:rPr lang="en-US" altLang="zh-CN" sz="2000" dirty="0"/>
              <a:t>         3.</a:t>
            </a:r>
            <a:r>
              <a:rPr lang="zh-CN" altLang="zh-CN" sz="2000" dirty="0"/>
              <a:t>远程传输</a:t>
            </a:r>
          </a:p>
          <a:p>
            <a:r>
              <a:rPr lang="en-US" altLang="zh-CN" sz="2000" dirty="0"/>
              <a:t>         4.</a:t>
            </a:r>
            <a:r>
              <a:rPr lang="zh-CN" altLang="zh-CN" sz="2000" dirty="0"/>
              <a:t>集中管理</a:t>
            </a:r>
          </a:p>
          <a:p>
            <a:r>
              <a:rPr lang="en-US" altLang="zh-CN" sz="2000" dirty="0"/>
              <a:t>         5.</a:t>
            </a:r>
            <a:r>
              <a:rPr lang="zh-CN" altLang="zh-CN" sz="2000" dirty="0"/>
              <a:t>实现分布式处理</a:t>
            </a:r>
          </a:p>
          <a:p>
            <a:r>
              <a:rPr lang="en-US" altLang="zh-CN" sz="2000" dirty="0"/>
              <a:t>         6.</a:t>
            </a:r>
            <a:r>
              <a:rPr lang="zh-CN" altLang="zh-CN" sz="2000" dirty="0"/>
              <a:t>负载平衡</a:t>
            </a:r>
          </a:p>
          <a:p>
            <a:endParaRPr lang="zh-CN" altLang="en-US" dirty="0"/>
          </a:p>
        </p:txBody>
      </p:sp>
    </p:spTree>
    <p:extLst>
      <p:ext uri="{BB962C8B-B14F-4D97-AF65-F5344CB8AC3E}">
        <p14:creationId xmlns:p14="http://schemas.microsoft.com/office/powerpoint/2010/main" val="24398900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B2BDA0F-A4A3-41F5-A368-CE8D42FC7EF9}"/>
              </a:ext>
            </a:extLst>
          </p:cNvPr>
          <p:cNvSpPr>
            <a:spLocks noGrp="1"/>
          </p:cNvSpPr>
          <p:nvPr>
            <p:ph type="title"/>
          </p:nvPr>
        </p:nvSpPr>
        <p:spPr/>
        <p:txBody>
          <a:bodyPr>
            <a:normAutofit/>
          </a:bodyPr>
          <a:lstStyle/>
          <a:p>
            <a:r>
              <a:rPr lang="en-US" altLang="zh-CN" dirty="0"/>
              <a:t>1.3</a:t>
            </a:r>
            <a:r>
              <a:rPr lang="zh-CN" altLang="zh-CN" dirty="0"/>
              <a:t>　计算机网络的分类</a:t>
            </a:r>
            <a:endParaRPr lang="zh-CN" altLang="en-US" dirty="0"/>
          </a:p>
        </p:txBody>
      </p:sp>
      <p:sp>
        <p:nvSpPr>
          <p:cNvPr id="3" name="内容占位符 2">
            <a:extLst>
              <a:ext uri="{FF2B5EF4-FFF2-40B4-BE49-F238E27FC236}">
                <a16:creationId xmlns:a16="http://schemas.microsoft.com/office/drawing/2014/main" xmlns="" id="{96F315BE-7F8D-427B-B2F1-4881513B7925}"/>
              </a:ext>
            </a:extLst>
          </p:cNvPr>
          <p:cNvSpPr>
            <a:spLocks noGrp="1"/>
          </p:cNvSpPr>
          <p:nvPr>
            <p:ph idx="1"/>
          </p:nvPr>
        </p:nvSpPr>
        <p:spPr/>
        <p:txBody>
          <a:bodyPr>
            <a:normAutofit/>
          </a:bodyPr>
          <a:lstStyle/>
          <a:p>
            <a:r>
              <a:rPr lang="en-US" altLang="zh-CN" dirty="0"/>
              <a:t>1.3.1</a:t>
            </a:r>
            <a:r>
              <a:rPr lang="zh-CN" altLang="zh-CN" dirty="0"/>
              <a:t>　按网络覆盖的地理范围划分</a:t>
            </a:r>
          </a:p>
          <a:p>
            <a:r>
              <a:rPr lang="zh-CN" altLang="zh-CN" sz="2000" dirty="0"/>
              <a:t>根据网络覆盖的范围，网络可以分为广域网、局域网和城域网等。</a:t>
            </a:r>
            <a:endParaRPr lang="en-US" altLang="zh-CN" sz="2000" dirty="0"/>
          </a:p>
          <a:p>
            <a:r>
              <a:rPr lang="en-US" altLang="zh-CN" sz="2400" b="1" dirty="0"/>
              <a:t>1.</a:t>
            </a:r>
            <a:r>
              <a:rPr lang="zh-CN" altLang="zh-CN" sz="2400" b="1" dirty="0"/>
              <a:t>广域网</a:t>
            </a:r>
          </a:p>
          <a:p>
            <a:r>
              <a:rPr lang="zh-CN" altLang="zh-CN" sz="2000" dirty="0"/>
              <a:t>广域网的主要特点如下。</a:t>
            </a:r>
          </a:p>
          <a:p>
            <a:r>
              <a:rPr lang="en-US" altLang="zh-CN" sz="2000" dirty="0"/>
              <a:t>       (1)</a:t>
            </a:r>
            <a:r>
              <a:rPr lang="zh-CN" altLang="zh-CN" sz="2000" dirty="0"/>
              <a:t>广域网覆盖的地域范围从几十到几千平方千米。</a:t>
            </a:r>
          </a:p>
          <a:p>
            <a:r>
              <a:rPr lang="en-US" altLang="zh-CN" sz="2000" dirty="0"/>
              <a:t>       (2)</a:t>
            </a:r>
            <a:r>
              <a:rPr lang="zh-CN" altLang="zh-CN" sz="2000" dirty="0"/>
              <a:t>广域网的通信子网主要使用分组交换技术，它的通信子网可以利用公用分组交换网、卫星通信网和无线分组交换网。</a:t>
            </a:r>
          </a:p>
          <a:p>
            <a:r>
              <a:rPr lang="en-US" altLang="zh-CN" sz="2000" dirty="0"/>
              <a:t>       (3)</a:t>
            </a:r>
            <a:r>
              <a:rPr lang="zh-CN" altLang="zh-CN" sz="2000" dirty="0"/>
              <a:t>广域网需要适应大容量与突发性通信、综合业务服务、开放的设备接口与规范化的协议，以及完善的通信服务与网络管理的要求。</a:t>
            </a:r>
          </a:p>
          <a:p>
            <a:endParaRPr lang="zh-CN" altLang="zh-CN" sz="2000" dirty="0"/>
          </a:p>
          <a:p>
            <a:endParaRPr lang="zh-CN" altLang="en-US" dirty="0"/>
          </a:p>
        </p:txBody>
      </p:sp>
    </p:spTree>
    <p:extLst>
      <p:ext uri="{BB962C8B-B14F-4D97-AF65-F5344CB8AC3E}">
        <p14:creationId xmlns:p14="http://schemas.microsoft.com/office/powerpoint/2010/main" val="2401323364"/>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A000120140530A78KPBG</Template>
  <TotalTime>1541</TotalTime>
  <Words>2826</Words>
  <Application>Microsoft Office PowerPoint</Application>
  <PresentationFormat>自定义</PresentationFormat>
  <Paragraphs>209</Paragraphs>
  <Slides>31</Slides>
  <Notes>0</Notes>
  <HiddenSlides>0</HiddenSlides>
  <MMClips>0</MMClips>
  <ScaleCrop>false</ScaleCrop>
  <HeadingPairs>
    <vt:vector size="4" baseType="variant">
      <vt:variant>
        <vt:lpstr>主题</vt:lpstr>
      </vt:variant>
      <vt:variant>
        <vt:i4>1</vt:i4>
      </vt:variant>
      <vt:variant>
        <vt:lpstr>幻灯片标题</vt:lpstr>
      </vt:variant>
      <vt:variant>
        <vt:i4>31</vt:i4>
      </vt:variant>
    </vt:vector>
  </HeadingPairs>
  <TitlesOfParts>
    <vt:vector size="32" baseType="lpstr">
      <vt:lpstr>Office 主题​​</vt:lpstr>
      <vt:lpstr>计算机网络技术基础</vt:lpstr>
      <vt:lpstr>PowerPoint 演示文稿</vt:lpstr>
      <vt:lpstr>项目一   计算机网络基础知识</vt:lpstr>
      <vt:lpstr>1.1　计算机网络概述</vt:lpstr>
      <vt:lpstr>PowerPoint 演示文稿</vt:lpstr>
      <vt:lpstr>PowerPoint 演示文稿</vt:lpstr>
      <vt:lpstr>1.1.2　计算机网络的定义</vt:lpstr>
      <vt:lpstr>1.2　计算机网络的作用</vt:lpstr>
      <vt:lpstr>1.3　计算机网络的分类</vt:lpstr>
      <vt:lpstr>PowerPoint 演示文稿</vt:lpstr>
      <vt:lpstr>1.3.2　按使用的网络操作系统划分</vt:lpstr>
      <vt:lpstr>1.3.3　按传输介质划分</vt:lpstr>
      <vt:lpstr>1.3.4　按拓扑结构划分</vt:lpstr>
      <vt:lpstr>PowerPoint 演示文稿</vt:lpstr>
      <vt:lpstr>PowerPoint 演示文稿</vt:lpstr>
      <vt:lpstr>PowerPoint 演示文稿</vt:lpstr>
      <vt:lpstr>1.4　计算机网络的传输介质</vt:lpstr>
      <vt:lpstr>PowerPoint 演示文稿</vt:lpstr>
      <vt:lpstr>PowerPoint 演示文稿</vt:lpstr>
      <vt:lpstr>PowerPoint 演示文稿</vt:lpstr>
      <vt:lpstr>1.4.2　无线传输介质</vt:lpstr>
      <vt:lpstr>PowerPoint 演示文稿</vt:lpstr>
      <vt:lpstr>1.5　数据通信基础</vt:lpstr>
      <vt:lpstr>PowerPoint 演示文稿</vt:lpstr>
      <vt:lpstr>PowerPoint 演示文稿</vt:lpstr>
      <vt:lpstr>1.5.2　模拟数据与数字数据的传输形式</vt:lpstr>
      <vt:lpstr>PowerPoint 演示文稿</vt:lpstr>
      <vt:lpstr>PowerPoint 演示文稿</vt:lpstr>
      <vt:lpstr>PowerPoint 演示文稿</vt:lpstr>
      <vt:lpstr>PowerPoint 演示文稿</vt:lpstr>
      <vt:lpstr>谢 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计算机网络技术基础</dc:title>
  <dc:creator>inter</dc:creator>
  <cp:lastModifiedBy>SJYY</cp:lastModifiedBy>
  <cp:revision>82</cp:revision>
  <dcterms:created xsi:type="dcterms:W3CDTF">2017-08-31T04:48:03Z</dcterms:created>
  <dcterms:modified xsi:type="dcterms:W3CDTF">2017-09-22T05:58:48Z</dcterms:modified>
</cp:coreProperties>
</file>