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420" r:id="rId3"/>
    <p:sldId id="310" r:id="rId4"/>
    <p:sldId id="311" r:id="rId5"/>
    <p:sldId id="312" r:id="rId6"/>
    <p:sldId id="314" r:id="rId7"/>
    <p:sldId id="315" r:id="rId8"/>
    <p:sldId id="316" r:id="rId9"/>
    <p:sldId id="317" r:id="rId10"/>
    <p:sldId id="318" r:id="rId11"/>
    <p:sldId id="319" r:id="rId12"/>
    <p:sldId id="323" r:id="rId13"/>
    <p:sldId id="324" r:id="rId14"/>
    <p:sldId id="325" r:id="rId15"/>
    <p:sldId id="326" r:id="rId16"/>
    <p:sldId id="423" r:id="rId17"/>
    <p:sldId id="422" r:id="rId18"/>
    <p:sldId id="327" r:id="rId19"/>
    <p:sldId id="328" r:id="rId20"/>
    <p:sldId id="329" r:id="rId21"/>
    <p:sldId id="424" r:id="rId22"/>
    <p:sldId id="330" r:id="rId23"/>
    <p:sldId id="425" r:id="rId24"/>
    <p:sldId id="426" r:id="rId25"/>
    <p:sldId id="331" r:id="rId26"/>
    <p:sldId id="428" r:id="rId27"/>
    <p:sldId id="427" r:id="rId28"/>
    <p:sldId id="429" r:id="rId29"/>
    <p:sldId id="332" r:id="rId30"/>
    <p:sldId id="333" r:id="rId31"/>
    <p:sldId id="334" r:id="rId32"/>
    <p:sldId id="335" r:id="rId33"/>
    <p:sldId id="430" r:id="rId34"/>
    <p:sldId id="336" r:id="rId35"/>
    <p:sldId id="337" r:id="rId36"/>
    <p:sldId id="431" r:id="rId37"/>
    <p:sldId id="432" r:id="rId38"/>
    <p:sldId id="433" r:id="rId39"/>
    <p:sldId id="434" r:id="rId40"/>
    <p:sldId id="338" r:id="rId41"/>
    <p:sldId id="339" r:id="rId42"/>
    <p:sldId id="421" r:id="rId4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83"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5859E"/>
    <a:srgbClr val="71819A"/>
    <a:srgbClr val="22262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076" autoAdjust="0"/>
    <p:restoredTop sz="94721" autoAdjust="0"/>
  </p:normalViewPr>
  <p:slideViewPr>
    <p:cSldViewPr snapToGrid="0" showGuides="1">
      <p:cViewPr varScale="1">
        <p:scale>
          <a:sx n="46" d="100"/>
          <a:sy n="46" d="100"/>
        </p:scale>
        <p:origin x="-90" y="-894"/>
      </p:cViewPr>
      <p:guideLst>
        <p:guide orient="horz" pos="2183"/>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164"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78C1A344-9527-4261-BFCA-00ECA8F30713}"/>
              </a:ext>
            </a:extLst>
          </p:cNvPr>
          <p:cNvSpPr>
            <a:spLocks noGrp="1"/>
          </p:cNvSpPr>
          <p:nvPr>
            <p:ph type="title"/>
          </p:nvPr>
        </p:nvSpPr>
        <p:spPr>
          <a:xfrm>
            <a:off x="1094509" y="2526419"/>
            <a:ext cx="10044546" cy="1325563"/>
          </a:xfrm>
        </p:spPr>
        <p:txBody>
          <a:bodyPr>
            <a:noAutofit/>
          </a:bodyPr>
          <a:lstStyle>
            <a:lvl1pPr algn="ctr">
              <a:defRPr sz="6000">
                <a:latin typeface="微软雅黑" panose="020B0503020204020204" pitchFamily="34" charset="-122"/>
                <a:ea typeface="微软雅黑" panose="020B0503020204020204" pitchFamily="34" charset="-122"/>
              </a:defRPr>
            </a:lvl1pPr>
          </a:lstStyle>
          <a:p>
            <a:r>
              <a:rPr lang="zh-CN" altLang="en-US" dirty="0"/>
              <a:t>单击此处编辑母版标题样式</a:t>
            </a:r>
          </a:p>
        </p:txBody>
      </p:sp>
      <p:sp>
        <p:nvSpPr>
          <p:cNvPr id="3" name="日期占位符 2">
            <a:extLst>
              <a:ext uri="{FF2B5EF4-FFF2-40B4-BE49-F238E27FC236}">
                <a16:creationId xmlns="" xmlns:a16="http://schemas.microsoft.com/office/drawing/2014/main" id="{F59D1CC3-06E7-48E1-981A-615765DBE65E}"/>
              </a:ext>
            </a:extLst>
          </p:cNvPr>
          <p:cNvSpPr>
            <a:spLocks noGrp="1"/>
          </p:cNvSpPr>
          <p:nvPr>
            <p:ph type="dt" sz="half" idx="10"/>
          </p:nvPr>
        </p:nvSpPr>
        <p:spPr/>
        <p:txBody>
          <a:bodyPr/>
          <a:lstStyle/>
          <a:p>
            <a:fld id="{BCC81020-18CF-4432-B1BC-5DDEBD856739}" type="datetimeFigureOut">
              <a:rPr lang="zh-CN" altLang="en-US" smtClean="0"/>
              <a:t>2017/9/22/Friday</a:t>
            </a:fld>
            <a:endParaRPr lang="zh-CN" altLang="en-US"/>
          </a:p>
        </p:txBody>
      </p:sp>
      <p:sp>
        <p:nvSpPr>
          <p:cNvPr id="4" name="页脚占位符 3">
            <a:extLst>
              <a:ext uri="{FF2B5EF4-FFF2-40B4-BE49-F238E27FC236}">
                <a16:creationId xmlns="" xmlns:a16="http://schemas.microsoft.com/office/drawing/2014/main" id="{438391DF-70CC-42D5-A999-460FDB95308F}"/>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17FEFB7A-C2DC-434C-AD91-D5ADFD288C30}"/>
              </a:ext>
            </a:extLst>
          </p:cNvPr>
          <p:cNvSpPr>
            <a:spLocks noGrp="1"/>
          </p:cNvSpPr>
          <p:nvPr>
            <p:ph type="sldNum" sz="quarter" idx="12"/>
          </p:nvPr>
        </p:nvSpPr>
        <p:spPr/>
        <p:txBody>
          <a:bodyPr/>
          <a:lstStyle/>
          <a:p>
            <a:fld id="{80E8F6B5-788F-4225-8932-BCF0A2F6AED4}" type="slidenum">
              <a:rPr lang="zh-CN" altLang="en-US" smtClean="0"/>
              <a:t>‹#›</a:t>
            </a:fld>
            <a:endParaRPr lang="zh-CN" altLang="en-US"/>
          </a:p>
        </p:txBody>
      </p:sp>
    </p:spTree>
    <p:extLst>
      <p:ext uri="{BB962C8B-B14F-4D97-AF65-F5344CB8AC3E}">
        <p14:creationId xmlns:p14="http://schemas.microsoft.com/office/powerpoint/2010/main" val="11875729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78C1A344-9527-4261-BFCA-00ECA8F30713}"/>
              </a:ext>
            </a:extLst>
          </p:cNvPr>
          <p:cNvSpPr>
            <a:spLocks noGrp="1"/>
          </p:cNvSpPr>
          <p:nvPr>
            <p:ph type="title"/>
          </p:nvPr>
        </p:nvSpPr>
        <p:spPr>
          <a:xfrm>
            <a:off x="1094509" y="2526419"/>
            <a:ext cx="10044546" cy="1325563"/>
          </a:xfrm>
        </p:spPr>
        <p:txBody>
          <a:bodyPr>
            <a:noAutofit/>
          </a:bodyPr>
          <a:lstStyle>
            <a:lvl1pPr algn="ctr">
              <a:defRPr sz="4400">
                <a:latin typeface="微软雅黑" panose="020B0503020204020204" pitchFamily="34" charset="-122"/>
                <a:ea typeface="微软雅黑" panose="020B0503020204020204" pitchFamily="34" charset="-122"/>
              </a:defRPr>
            </a:lvl1pPr>
          </a:lstStyle>
          <a:p>
            <a:r>
              <a:rPr lang="zh-CN" altLang="en-US" dirty="0"/>
              <a:t>单击此处编辑母版标题样式</a:t>
            </a:r>
          </a:p>
        </p:txBody>
      </p:sp>
      <p:sp>
        <p:nvSpPr>
          <p:cNvPr id="3" name="日期占位符 2">
            <a:extLst>
              <a:ext uri="{FF2B5EF4-FFF2-40B4-BE49-F238E27FC236}">
                <a16:creationId xmlns="" xmlns:a16="http://schemas.microsoft.com/office/drawing/2014/main" id="{F59D1CC3-06E7-48E1-981A-615765DBE65E}"/>
              </a:ext>
            </a:extLst>
          </p:cNvPr>
          <p:cNvSpPr>
            <a:spLocks noGrp="1"/>
          </p:cNvSpPr>
          <p:nvPr>
            <p:ph type="dt" sz="half" idx="10"/>
          </p:nvPr>
        </p:nvSpPr>
        <p:spPr/>
        <p:txBody>
          <a:bodyPr/>
          <a:lstStyle/>
          <a:p>
            <a:fld id="{BCC81020-18CF-4432-B1BC-5DDEBD856739}" type="datetimeFigureOut">
              <a:rPr lang="zh-CN" altLang="en-US" smtClean="0"/>
              <a:t>2017/9/22/Friday</a:t>
            </a:fld>
            <a:endParaRPr lang="zh-CN" altLang="en-US"/>
          </a:p>
        </p:txBody>
      </p:sp>
      <p:sp>
        <p:nvSpPr>
          <p:cNvPr id="4" name="页脚占位符 3">
            <a:extLst>
              <a:ext uri="{FF2B5EF4-FFF2-40B4-BE49-F238E27FC236}">
                <a16:creationId xmlns="" xmlns:a16="http://schemas.microsoft.com/office/drawing/2014/main" id="{438391DF-70CC-42D5-A999-460FDB95308F}"/>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17FEFB7A-C2DC-434C-AD91-D5ADFD288C30}"/>
              </a:ext>
            </a:extLst>
          </p:cNvPr>
          <p:cNvSpPr>
            <a:spLocks noGrp="1"/>
          </p:cNvSpPr>
          <p:nvPr>
            <p:ph type="sldNum" sz="quarter" idx="12"/>
          </p:nvPr>
        </p:nvSpPr>
        <p:spPr/>
        <p:txBody>
          <a:bodyPr/>
          <a:lstStyle/>
          <a:p>
            <a:fld id="{80E8F6B5-788F-4225-8932-BCF0A2F6AED4}" type="slidenum">
              <a:rPr lang="zh-CN" altLang="en-US" smtClean="0"/>
              <a:t>‹#›</a:t>
            </a:fld>
            <a:endParaRPr lang="zh-CN" altLang="en-US"/>
          </a:p>
        </p:txBody>
      </p:sp>
      <p:grpSp>
        <p:nvGrpSpPr>
          <p:cNvPr id="6" name="组合 5">
            <a:extLst>
              <a:ext uri="{FF2B5EF4-FFF2-40B4-BE49-F238E27FC236}">
                <a16:creationId xmlns="" xmlns:a16="http://schemas.microsoft.com/office/drawing/2014/main" id="{ADD7C93C-A46E-43CC-9441-90C69BDA6307}"/>
              </a:ext>
            </a:extLst>
          </p:cNvPr>
          <p:cNvGrpSpPr/>
          <p:nvPr userDrawn="1"/>
        </p:nvGrpSpPr>
        <p:grpSpPr>
          <a:xfrm>
            <a:off x="0" y="3792"/>
            <a:ext cx="12192000" cy="6854208"/>
            <a:chOff x="0" y="3792"/>
            <a:chExt cx="9144000" cy="6854208"/>
          </a:xfrm>
        </p:grpSpPr>
        <p:pic>
          <p:nvPicPr>
            <p:cNvPr id="7" name="图片 6">
              <a:extLst>
                <a:ext uri="{FF2B5EF4-FFF2-40B4-BE49-F238E27FC236}">
                  <a16:creationId xmlns="" xmlns:a16="http://schemas.microsoft.com/office/drawing/2014/main" id="{8CEA4462-D4D0-4C3C-8935-9E8AD603026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3792"/>
              <a:ext cx="9144000" cy="6850415"/>
            </a:xfrm>
            <a:prstGeom prst="rect">
              <a:avLst/>
            </a:prstGeom>
          </p:spPr>
        </p:pic>
        <p:sp>
          <p:nvSpPr>
            <p:cNvPr id="8" name="矩形 7">
              <a:extLst>
                <a:ext uri="{FF2B5EF4-FFF2-40B4-BE49-F238E27FC236}">
                  <a16:creationId xmlns="" xmlns:a16="http://schemas.microsoft.com/office/drawing/2014/main" id="{D70A90A8-3FD2-4A2F-A5B0-8CFAE4B1A9F5}"/>
                </a:ext>
              </a:extLst>
            </p:cNvPr>
            <p:cNvSpPr/>
            <p:nvPr userDrawn="1"/>
          </p:nvSpPr>
          <p:spPr>
            <a:xfrm>
              <a:off x="0" y="188640"/>
              <a:ext cx="9144000" cy="6669360"/>
            </a:xfrm>
            <a:prstGeom prst="rect">
              <a:avLst/>
            </a:prstGeom>
            <a:gradFill flip="none" rotWithShape="1">
              <a:gsLst>
                <a:gs pos="0">
                  <a:schemeClr val="bg1">
                    <a:alpha val="80000"/>
                  </a:schemeClr>
                </a:gs>
                <a:gs pos="0">
                  <a:schemeClr val="bg1"/>
                </a:gs>
                <a:gs pos="59000">
                  <a:schemeClr val="bg1">
                    <a:alpha val="88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spTree>
    <p:extLst>
      <p:ext uri="{BB962C8B-B14F-4D97-AF65-F5344CB8AC3E}">
        <p14:creationId xmlns:p14="http://schemas.microsoft.com/office/powerpoint/2010/main" val="42476028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grpSp>
        <p:nvGrpSpPr>
          <p:cNvPr id="7" name="组合 6">
            <a:extLst>
              <a:ext uri="{FF2B5EF4-FFF2-40B4-BE49-F238E27FC236}">
                <a16:creationId xmlns="" xmlns:a16="http://schemas.microsoft.com/office/drawing/2014/main" id="{516C6A8A-08CD-47EB-8BC1-AADEE01A001D}"/>
              </a:ext>
            </a:extLst>
          </p:cNvPr>
          <p:cNvGrpSpPr/>
          <p:nvPr userDrawn="1"/>
        </p:nvGrpSpPr>
        <p:grpSpPr>
          <a:xfrm>
            <a:off x="0" y="3792"/>
            <a:ext cx="12192000" cy="6854208"/>
            <a:chOff x="0" y="3792"/>
            <a:chExt cx="9144000" cy="6854208"/>
          </a:xfrm>
        </p:grpSpPr>
        <p:pic>
          <p:nvPicPr>
            <p:cNvPr id="8" name="图片 7">
              <a:extLst>
                <a:ext uri="{FF2B5EF4-FFF2-40B4-BE49-F238E27FC236}">
                  <a16:creationId xmlns="" xmlns:a16="http://schemas.microsoft.com/office/drawing/2014/main" id="{17B55DC5-A739-401C-AB3B-80BC244F0A6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3792"/>
              <a:ext cx="9144000" cy="6850415"/>
            </a:xfrm>
            <a:prstGeom prst="rect">
              <a:avLst/>
            </a:prstGeom>
          </p:spPr>
        </p:pic>
        <p:sp>
          <p:nvSpPr>
            <p:cNvPr id="9" name="矩形 8">
              <a:extLst>
                <a:ext uri="{FF2B5EF4-FFF2-40B4-BE49-F238E27FC236}">
                  <a16:creationId xmlns="" xmlns:a16="http://schemas.microsoft.com/office/drawing/2014/main" id="{C065303C-AC59-4304-AA47-6B541B57C162}"/>
                </a:ext>
              </a:extLst>
            </p:cNvPr>
            <p:cNvSpPr/>
            <p:nvPr userDrawn="1"/>
          </p:nvSpPr>
          <p:spPr>
            <a:xfrm>
              <a:off x="0" y="188640"/>
              <a:ext cx="9144000" cy="6669360"/>
            </a:xfrm>
            <a:prstGeom prst="rect">
              <a:avLst/>
            </a:prstGeom>
            <a:gradFill flip="none" rotWithShape="1">
              <a:gsLst>
                <a:gs pos="0">
                  <a:schemeClr val="bg1">
                    <a:alpha val="80000"/>
                  </a:schemeClr>
                </a:gs>
                <a:gs pos="0">
                  <a:schemeClr val="bg1"/>
                </a:gs>
                <a:gs pos="59000">
                  <a:schemeClr val="bg1">
                    <a:alpha val="88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sp>
        <p:nvSpPr>
          <p:cNvPr id="2" name="标题 1">
            <a:extLst>
              <a:ext uri="{FF2B5EF4-FFF2-40B4-BE49-F238E27FC236}">
                <a16:creationId xmlns="" xmlns:a16="http://schemas.microsoft.com/office/drawing/2014/main" id="{8D42C361-65AF-4C00-A99E-3475EEACF4A4}"/>
              </a:ext>
            </a:extLst>
          </p:cNvPr>
          <p:cNvSpPr>
            <a:spLocks noGrp="1"/>
          </p:cNvSpPr>
          <p:nvPr>
            <p:ph type="title"/>
          </p:nvPr>
        </p:nvSpPr>
        <p:spPr>
          <a:xfrm>
            <a:off x="942975" y="700089"/>
            <a:ext cx="10301287" cy="989013"/>
          </a:xfrm>
        </p:spPr>
        <p:txBody>
          <a:bodyPr/>
          <a:lstStyle/>
          <a:p>
            <a:r>
              <a:rPr lang="zh-CN" altLang="en-US" dirty="0"/>
              <a:t>单击此处编辑母版标题样式</a:t>
            </a:r>
          </a:p>
        </p:txBody>
      </p:sp>
      <p:sp>
        <p:nvSpPr>
          <p:cNvPr id="3" name="内容占位符 2">
            <a:extLst>
              <a:ext uri="{FF2B5EF4-FFF2-40B4-BE49-F238E27FC236}">
                <a16:creationId xmlns="" xmlns:a16="http://schemas.microsoft.com/office/drawing/2014/main" id="{75DFC8EF-E9FE-46B4-89B4-7CFDBCB4060B}"/>
              </a:ext>
            </a:extLst>
          </p:cNvPr>
          <p:cNvSpPr>
            <a:spLocks noGrp="1"/>
          </p:cNvSpPr>
          <p:nvPr>
            <p:ph idx="1"/>
          </p:nvPr>
        </p:nvSpPr>
        <p:spPr>
          <a:xfrm>
            <a:off x="942975" y="1825625"/>
            <a:ext cx="10301288" cy="4351338"/>
          </a:xfrm>
        </p:spPr>
        <p:txBody>
          <a:bodyPr/>
          <a:lstStyle>
            <a:lvl1pPr marL="0" indent="0">
              <a:lnSpc>
                <a:spcPct val="100000"/>
              </a:lnSpc>
              <a:buNone/>
              <a:defRPr/>
            </a:lvl1pPr>
            <a:lvl2pPr marL="457200" indent="0">
              <a:lnSpc>
                <a:spcPct val="100000"/>
              </a:lnSpc>
              <a:buNone/>
              <a:defRPr b="1">
                <a:latin typeface="微软雅黑" panose="020B0503020204020204" pitchFamily="34" charset="-122"/>
                <a:ea typeface="微软雅黑" panose="020B0503020204020204" pitchFamily="34" charset="-122"/>
              </a:defRPr>
            </a:lvl2pPr>
            <a:lvl3pPr marL="914400" indent="0">
              <a:lnSpc>
                <a:spcPct val="100000"/>
              </a:lnSpc>
              <a:buNone/>
              <a:defRPr>
                <a:latin typeface="微软雅黑" panose="020B0503020204020204" pitchFamily="34" charset="-122"/>
                <a:ea typeface="微软雅黑" panose="020B0503020204020204" pitchFamily="34" charset="-122"/>
              </a:defRPr>
            </a:lvl3pPr>
            <a:lvl5pPr marL="1828800" indent="0">
              <a:buNone/>
              <a:defRPr/>
            </a:lvl5pPr>
          </a:lstStyle>
          <a:p>
            <a:pPr lvl="0"/>
            <a:r>
              <a:rPr lang="zh-CN" altLang="en-US" dirty="0"/>
              <a:t>编辑母版文本样式</a:t>
            </a:r>
          </a:p>
          <a:p>
            <a:pPr lvl="1"/>
            <a:r>
              <a:rPr lang="zh-CN" altLang="en-US" dirty="0"/>
              <a:t>  第二级</a:t>
            </a:r>
          </a:p>
          <a:p>
            <a:pPr lvl="2"/>
            <a:r>
              <a:rPr lang="zh-CN" altLang="en-US" dirty="0"/>
              <a:t>  第三级</a:t>
            </a:r>
          </a:p>
          <a:p>
            <a:pPr lvl="3"/>
            <a:endParaRPr lang="zh-CN" altLang="en-US" dirty="0"/>
          </a:p>
        </p:txBody>
      </p:sp>
      <p:sp>
        <p:nvSpPr>
          <p:cNvPr id="4" name="日期占位符 3">
            <a:extLst>
              <a:ext uri="{FF2B5EF4-FFF2-40B4-BE49-F238E27FC236}">
                <a16:creationId xmlns="" xmlns:a16="http://schemas.microsoft.com/office/drawing/2014/main" id="{5C6F1D0C-6E8B-4F5F-9A71-D578497E35A2}"/>
              </a:ext>
            </a:extLst>
          </p:cNvPr>
          <p:cNvSpPr>
            <a:spLocks noGrp="1"/>
          </p:cNvSpPr>
          <p:nvPr>
            <p:ph type="dt" sz="half" idx="10"/>
          </p:nvPr>
        </p:nvSpPr>
        <p:spPr/>
        <p:txBody>
          <a:bodyPr/>
          <a:lstStyle/>
          <a:p>
            <a:fld id="{0560AEB0-92C8-439C-B570-BC7B287CE0F2}" type="datetimeFigureOut">
              <a:rPr lang="zh-CN" altLang="en-US" smtClean="0"/>
              <a:t>2017/9/22/Friday</a:t>
            </a:fld>
            <a:endParaRPr lang="zh-CN" altLang="en-US"/>
          </a:p>
        </p:txBody>
      </p:sp>
      <p:sp>
        <p:nvSpPr>
          <p:cNvPr id="5" name="页脚占位符 4">
            <a:extLst>
              <a:ext uri="{FF2B5EF4-FFF2-40B4-BE49-F238E27FC236}">
                <a16:creationId xmlns="" xmlns:a16="http://schemas.microsoft.com/office/drawing/2014/main" id="{1A8F59C5-E31D-43D3-9734-AFF4F6E2318E}"/>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99499B23-4E8F-4045-8ACE-375E6387C52F}"/>
              </a:ext>
            </a:extLst>
          </p:cNvPr>
          <p:cNvSpPr>
            <a:spLocks noGrp="1"/>
          </p:cNvSpPr>
          <p:nvPr>
            <p:ph type="sldNum" sz="quarter" idx="12"/>
          </p:nvPr>
        </p:nvSpPr>
        <p:spPr/>
        <p:txBody>
          <a:bodyPr/>
          <a:lstStyle/>
          <a:p>
            <a:fld id="{74030097-1FA3-44BF-8968-D294A6CAEA77}" type="slidenum">
              <a:rPr lang="zh-CN" altLang="en-US" smtClean="0"/>
              <a:t>‹#›</a:t>
            </a:fld>
            <a:endParaRPr lang="zh-CN" altLang="en-US"/>
          </a:p>
        </p:txBody>
      </p:sp>
    </p:spTree>
    <p:extLst>
      <p:ext uri="{BB962C8B-B14F-4D97-AF65-F5344CB8AC3E}">
        <p14:creationId xmlns:p14="http://schemas.microsoft.com/office/powerpoint/2010/main" val="14132867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1_标题和内容">
    <p:spTree>
      <p:nvGrpSpPr>
        <p:cNvPr id="1" name=""/>
        <p:cNvGrpSpPr/>
        <p:nvPr/>
      </p:nvGrpSpPr>
      <p:grpSpPr>
        <a:xfrm>
          <a:off x="0" y="0"/>
          <a:ext cx="0" cy="0"/>
          <a:chOff x="0" y="0"/>
          <a:chExt cx="0" cy="0"/>
        </a:xfrm>
      </p:grpSpPr>
      <p:grpSp>
        <p:nvGrpSpPr>
          <p:cNvPr id="7" name="组合 6">
            <a:extLst>
              <a:ext uri="{FF2B5EF4-FFF2-40B4-BE49-F238E27FC236}">
                <a16:creationId xmlns="" xmlns:a16="http://schemas.microsoft.com/office/drawing/2014/main" id="{6C463964-36BD-486E-9DFF-A9BC6FAE7878}"/>
              </a:ext>
            </a:extLst>
          </p:cNvPr>
          <p:cNvGrpSpPr/>
          <p:nvPr userDrawn="1"/>
        </p:nvGrpSpPr>
        <p:grpSpPr>
          <a:xfrm>
            <a:off x="0" y="3792"/>
            <a:ext cx="12192000" cy="6854208"/>
            <a:chOff x="0" y="3792"/>
            <a:chExt cx="9144000" cy="6854208"/>
          </a:xfrm>
        </p:grpSpPr>
        <p:pic>
          <p:nvPicPr>
            <p:cNvPr id="8" name="图片 7">
              <a:extLst>
                <a:ext uri="{FF2B5EF4-FFF2-40B4-BE49-F238E27FC236}">
                  <a16:creationId xmlns="" xmlns:a16="http://schemas.microsoft.com/office/drawing/2014/main" id="{ADA678C1-A434-45F0-BD76-0DB2CFE298D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3792"/>
              <a:ext cx="9144000" cy="6850415"/>
            </a:xfrm>
            <a:prstGeom prst="rect">
              <a:avLst/>
            </a:prstGeom>
          </p:spPr>
        </p:pic>
        <p:sp>
          <p:nvSpPr>
            <p:cNvPr id="9" name="矩形 8">
              <a:extLst>
                <a:ext uri="{FF2B5EF4-FFF2-40B4-BE49-F238E27FC236}">
                  <a16:creationId xmlns="" xmlns:a16="http://schemas.microsoft.com/office/drawing/2014/main" id="{CE8A15D6-393B-4491-A482-49C134187A1D}"/>
                </a:ext>
              </a:extLst>
            </p:cNvPr>
            <p:cNvSpPr/>
            <p:nvPr userDrawn="1"/>
          </p:nvSpPr>
          <p:spPr>
            <a:xfrm>
              <a:off x="0" y="188640"/>
              <a:ext cx="9144000" cy="6669360"/>
            </a:xfrm>
            <a:prstGeom prst="rect">
              <a:avLst/>
            </a:prstGeom>
            <a:gradFill flip="none" rotWithShape="1">
              <a:gsLst>
                <a:gs pos="0">
                  <a:schemeClr val="bg1">
                    <a:alpha val="80000"/>
                  </a:schemeClr>
                </a:gs>
                <a:gs pos="0">
                  <a:schemeClr val="bg1"/>
                </a:gs>
                <a:gs pos="59000">
                  <a:schemeClr val="bg1">
                    <a:alpha val="88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sp>
        <p:nvSpPr>
          <p:cNvPr id="2" name="标题 1">
            <a:extLst>
              <a:ext uri="{FF2B5EF4-FFF2-40B4-BE49-F238E27FC236}">
                <a16:creationId xmlns="" xmlns:a16="http://schemas.microsoft.com/office/drawing/2014/main" id="{1632DE8C-2763-4DFC-B935-767D890A84A7}"/>
              </a:ext>
            </a:extLst>
          </p:cNvPr>
          <p:cNvSpPr>
            <a:spLocks noGrp="1"/>
          </p:cNvSpPr>
          <p:nvPr>
            <p:ph type="title"/>
          </p:nvPr>
        </p:nvSpPr>
        <p:spPr>
          <a:xfrm>
            <a:off x="971550" y="803564"/>
            <a:ext cx="10382250" cy="887124"/>
          </a:xfrm>
        </p:spPr>
        <p:txBody>
          <a:bodyPr>
            <a:normAutofit/>
          </a:bodyPr>
          <a:lstStyle>
            <a:lvl1pPr algn="l">
              <a:defRPr sz="3600"/>
            </a:lvl1pPr>
          </a:lstStyle>
          <a:p>
            <a:r>
              <a:rPr lang="zh-CN" altLang="en-US" dirty="0"/>
              <a:t>单击此处编辑母版标题样式</a:t>
            </a:r>
          </a:p>
        </p:txBody>
      </p:sp>
      <p:sp>
        <p:nvSpPr>
          <p:cNvPr id="3" name="内容占位符 2">
            <a:extLst>
              <a:ext uri="{FF2B5EF4-FFF2-40B4-BE49-F238E27FC236}">
                <a16:creationId xmlns="" xmlns:a16="http://schemas.microsoft.com/office/drawing/2014/main" id="{4CBCFAB9-247E-4A4B-903E-F478A6F436AE}"/>
              </a:ext>
            </a:extLst>
          </p:cNvPr>
          <p:cNvSpPr>
            <a:spLocks noGrp="1"/>
          </p:cNvSpPr>
          <p:nvPr>
            <p:ph idx="1"/>
          </p:nvPr>
        </p:nvSpPr>
        <p:spPr>
          <a:xfrm>
            <a:off x="971550" y="1825625"/>
            <a:ext cx="10382250" cy="4351338"/>
          </a:xfrm>
        </p:spPr>
        <p:txBody>
          <a:bodyPr/>
          <a:lstStyle>
            <a:lvl1pPr marL="0" indent="0">
              <a:lnSpc>
                <a:spcPct val="100000"/>
              </a:lnSpc>
              <a:buNone/>
              <a:defRPr sz="2400" b="1"/>
            </a:lvl1pPr>
            <a:lvl2pPr marL="457200" indent="0">
              <a:lnSpc>
                <a:spcPct val="100000"/>
              </a:lnSpc>
              <a:buNone/>
              <a:defRPr sz="2000">
                <a:latin typeface="微软雅黑" panose="020B0503020204020204" pitchFamily="34" charset="-122"/>
                <a:ea typeface="微软雅黑" panose="020B0503020204020204" pitchFamily="34" charset="-122"/>
              </a:defRPr>
            </a:lvl2pPr>
            <a:lvl3pPr marL="914400" indent="0">
              <a:buNone/>
              <a:defRPr/>
            </a:lvl3pPr>
            <a:lvl4pPr marL="1371600" indent="0">
              <a:buNone/>
              <a:defRPr/>
            </a:lvl4pPr>
            <a:lvl5pPr marL="1828800" indent="0">
              <a:buNone/>
              <a:defRPr/>
            </a:lvl5pPr>
          </a:lstStyle>
          <a:p>
            <a:pPr lvl="0"/>
            <a:r>
              <a:rPr lang="zh-CN" altLang="en-US" dirty="0"/>
              <a:t>编辑母版文本样式</a:t>
            </a:r>
          </a:p>
          <a:p>
            <a:pPr lvl="1"/>
            <a:r>
              <a:rPr lang="zh-CN" altLang="en-US" dirty="0"/>
              <a:t>第二级</a:t>
            </a:r>
          </a:p>
          <a:p>
            <a:pPr lvl="2"/>
            <a:endParaRPr lang="zh-CN" altLang="en-US" dirty="0"/>
          </a:p>
        </p:txBody>
      </p:sp>
      <p:sp>
        <p:nvSpPr>
          <p:cNvPr id="4" name="日期占位符 3">
            <a:extLst>
              <a:ext uri="{FF2B5EF4-FFF2-40B4-BE49-F238E27FC236}">
                <a16:creationId xmlns="" xmlns:a16="http://schemas.microsoft.com/office/drawing/2014/main" id="{2E199F44-C2CD-4C34-85C3-26ECE9CECC78}"/>
              </a:ext>
            </a:extLst>
          </p:cNvPr>
          <p:cNvSpPr>
            <a:spLocks noGrp="1"/>
          </p:cNvSpPr>
          <p:nvPr>
            <p:ph type="dt" sz="half" idx="10"/>
          </p:nvPr>
        </p:nvSpPr>
        <p:spPr/>
        <p:txBody>
          <a:bodyPr/>
          <a:lstStyle/>
          <a:p>
            <a:fld id="{BCC81020-18CF-4432-B1BC-5DDEBD856739}" type="datetimeFigureOut">
              <a:rPr lang="zh-CN" altLang="en-US" smtClean="0"/>
              <a:t>2017/9/22/Friday</a:t>
            </a:fld>
            <a:endParaRPr lang="zh-CN" altLang="en-US"/>
          </a:p>
        </p:txBody>
      </p:sp>
      <p:sp>
        <p:nvSpPr>
          <p:cNvPr id="5" name="页脚占位符 4">
            <a:extLst>
              <a:ext uri="{FF2B5EF4-FFF2-40B4-BE49-F238E27FC236}">
                <a16:creationId xmlns="" xmlns:a16="http://schemas.microsoft.com/office/drawing/2014/main" id="{D8BB7DEF-12F7-495E-9741-3E8F6891653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96686D63-2B49-4D37-AB4C-18A172430258}"/>
              </a:ext>
            </a:extLst>
          </p:cNvPr>
          <p:cNvSpPr>
            <a:spLocks noGrp="1"/>
          </p:cNvSpPr>
          <p:nvPr>
            <p:ph type="sldNum" sz="quarter" idx="12"/>
          </p:nvPr>
        </p:nvSpPr>
        <p:spPr/>
        <p:txBody>
          <a:bodyPr/>
          <a:lstStyle/>
          <a:p>
            <a:fld id="{80E8F6B5-788F-4225-8932-BCF0A2F6AED4}" type="slidenum">
              <a:rPr lang="zh-CN" altLang="en-US" smtClean="0"/>
              <a:t>‹#›</a:t>
            </a:fld>
            <a:endParaRPr lang="zh-CN" altLang="en-US"/>
          </a:p>
        </p:txBody>
      </p:sp>
    </p:spTree>
    <p:extLst>
      <p:ext uri="{BB962C8B-B14F-4D97-AF65-F5344CB8AC3E}">
        <p14:creationId xmlns:p14="http://schemas.microsoft.com/office/powerpoint/2010/main" val="39816718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grpSp>
        <p:nvGrpSpPr>
          <p:cNvPr id="7" name="组合 6">
            <a:extLst>
              <a:ext uri="{FF2B5EF4-FFF2-40B4-BE49-F238E27FC236}">
                <a16:creationId xmlns="" xmlns:a16="http://schemas.microsoft.com/office/drawing/2014/main" id="{76622A99-BED0-4873-9232-7600D1FAF4E0}"/>
              </a:ext>
            </a:extLst>
          </p:cNvPr>
          <p:cNvGrpSpPr/>
          <p:nvPr userDrawn="1"/>
        </p:nvGrpSpPr>
        <p:grpSpPr>
          <a:xfrm>
            <a:off x="0" y="3792"/>
            <a:ext cx="12192000" cy="6854208"/>
            <a:chOff x="0" y="3792"/>
            <a:chExt cx="9144000" cy="6854208"/>
          </a:xfrm>
        </p:grpSpPr>
        <p:pic>
          <p:nvPicPr>
            <p:cNvPr id="8" name="图片 7">
              <a:extLst>
                <a:ext uri="{FF2B5EF4-FFF2-40B4-BE49-F238E27FC236}">
                  <a16:creationId xmlns="" xmlns:a16="http://schemas.microsoft.com/office/drawing/2014/main" id="{257928CA-73A4-4CB0-B275-B7A34AC9D09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3792"/>
              <a:ext cx="9144000" cy="6850415"/>
            </a:xfrm>
            <a:prstGeom prst="rect">
              <a:avLst/>
            </a:prstGeom>
          </p:spPr>
        </p:pic>
        <p:sp>
          <p:nvSpPr>
            <p:cNvPr id="9" name="矩形 8">
              <a:extLst>
                <a:ext uri="{FF2B5EF4-FFF2-40B4-BE49-F238E27FC236}">
                  <a16:creationId xmlns="" xmlns:a16="http://schemas.microsoft.com/office/drawing/2014/main" id="{AF6573BD-E7A7-413D-A3D7-E01A93951037}"/>
                </a:ext>
              </a:extLst>
            </p:cNvPr>
            <p:cNvSpPr/>
            <p:nvPr userDrawn="1"/>
          </p:nvSpPr>
          <p:spPr>
            <a:xfrm>
              <a:off x="0" y="188640"/>
              <a:ext cx="9144000" cy="6669360"/>
            </a:xfrm>
            <a:prstGeom prst="rect">
              <a:avLst/>
            </a:prstGeom>
            <a:gradFill flip="none" rotWithShape="1">
              <a:gsLst>
                <a:gs pos="0">
                  <a:schemeClr val="bg1">
                    <a:alpha val="80000"/>
                  </a:schemeClr>
                </a:gs>
                <a:gs pos="0">
                  <a:schemeClr val="bg1"/>
                </a:gs>
                <a:gs pos="59000">
                  <a:schemeClr val="bg1">
                    <a:alpha val="88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sp>
        <p:nvSpPr>
          <p:cNvPr id="3" name="内容占位符 2">
            <a:extLst>
              <a:ext uri="{FF2B5EF4-FFF2-40B4-BE49-F238E27FC236}">
                <a16:creationId xmlns="" xmlns:a16="http://schemas.microsoft.com/office/drawing/2014/main" id="{4CBCFAB9-247E-4A4B-903E-F478A6F436AE}"/>
              </a:ext>
            </a:extLst>
          </p:cNvPr>
          <p:cNvSpPr>
            <a:spLocks noGrp="1"/>
          </p:cNvSpPr>
          <p:nvPr>
            <p:ph idx="1"/>
          </p:nvPr>
        </p:nvSpPr>
        <p:spPr>
          <a:xfrm>
            <a:off x="957263" y="1094509"/>
            <a:ext cx="10287000" cy="5082454"/>
          </a:xfrm>
        </p:spPr>
        <p:txBody>
          <a:bodyPr/>
          <a:lstStyle>
            <a:lvl1pPr marL="0" indent="0">
              <a:lnSpc>
                <a:spcPct val="100000"/>
              </a:lnSpc>
              <a:buNone/>
              <a:defRPr sz="2000" b="0"/>
            </a:lvl1pPr>
            <a:lvl2pPr marL="457200" indent="0">
              <a:lnSpc>
                <a:spcPct val="100000"/>
              </a:lnSpc>
              <a:buNone/>
              <a:defRPr sz="2000">
                <a:latin typeface="微软雅黑" panose="020B0503020204020204" pitchFamily="34" charset="-122"/>
                <a:ea typeface="微软雅黑" panose="020B0503020204020204" pitchFamily="34" charset="-122"/>
              </a:defRPr>
            </a:lvl2pPr>
            <a:lvl3pPr marL="914400" indent="0">
              <a:buNone/>
              <a:defRPr/>
            </a:lvl3pPr>
            <a:lvl4pPr marL="1371600" indent="0">
              <a:buNone/>
              <a:defRPr/>
            </a:lvl4pPr>
            <a:lvl5pPr marL="1828800" indent="0">
              <a:buNone/>
              <a:defRPr/>
            </a:lvl5pPr>
          </a:lstStyle>
          <a:p>
            <a:pPr lvl="0"/>
            <a:r>
              <a:rPr lang="zh-CN" altLang="en-US" dirty="0"/>
              <a:t>编辑母版文本样式</a:t>
            </a:r>
          </a:p>
          <a:p>
            <a:pPr lvl="1"/>
            <a:r>
              <a:rPr lang="zh-CN" altLang="en-US" dirty="0"/>
              <a:t>第二级</a:t>
            </a:r>
          </a:p>
          <a:p>
            <a:pPr lvl="2"/>
            <a:endParaRPr lang="zh-CN" altLang="en-US" dirty="0"/>
          </a:p>
        </p:txBody>
      </p:sp>
      <p:sp>
        <p:nvSpPr>
          <p:cNvPr id="4" name="日期占位符 3">
            <a:extLst>
              <a:ext uri="{FF2B5EF4-FFF2-40B4-BE49-F238E27FC236}">
                <a16:creationId xmlns="" xmlns:a16="http://schemas.microsoft.com/office/drawing/2014/main" id="{2E199F44-C2CD-4C34-85C3-26ECE9CECC78}"/>
              </a:ext>
            </a:extLst>
          </p:cNvPr>
          <p:cNvSpPr>
            <a:spLocks noGrp="1"/>
          </p:cNvSpPr>
          <p:nvPr>
            <p:ph type="dt" sz="half" idx="10"/>
          </p:nvPr>
        </p:nvSpPr>
        <p:spPr/>
        <p:txBody>
          <a:bodyPr/>
          <a:lstStyle/>
          <a:p>
            <a:fld id="{BCC81020-18CF-4432-B1BC-5DDEBD856739}" type="datetimeFigureOut">
              <a:rPr lang="zh-CN" altLang="en-US" smtClean="0"/>
              <a:t>2017/9/22/Friday</a:t>
            </a:fld>
            <a:endParaRPr lang="zh-CN" altLang="en-US"/>
          </a:p>
        </p:txBody>
      </p:sp>
      <p:sp>
        <p:nvSpPr>
          <p:cNvPr id="5" name="页脚占位符 4">
            <a:extLst>
              <a:ext uri="{FF2B5EF4-FFF2-40B4-BE49-F238E27FC236}">
                <a16:creationId xmlns="" xmlns:a16="http://schemas.microsoft.com/office/drawing/2014/main" id="{D8BB7DEF-12F7-495E-9741-3E8F6891653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96686D63-2B49-4D37-AB4C-18A172430258}"/>
              </a:ext>
            </a:extLst>
          </p:cNvPr>
          <p:cNvSpPr>
            <a:spLocks noGrp="1"/>
          </p:cNvSpPr>
          <p:nvPr>
            <p:ph type="sldNum" sz="quarter" idx="12"/>
          </p:nvPr>
        </p:nvSpPr>
        <p:spPr/>
        <p:txBody>
          <a:bodyPr/>
          <a:lstStyle/>
          <a:p>
            <a:fld id="{80E8F6B5-788F-4225-8932-BCF0A2F6AED4}" type="slidenum">
              <a:rPr lang="zh-CN" altLang="en-US" smtClean="0"/>
              <a:t>‹#›</a:t>
            </a:fld>
            <a:endParaRPr lang="zh-CN" altLang="en-US"/>
          </a:p>
        </p:txBody>
      </p:sp>
    </p:spTree>
    <p:extLst>
      <p:ext uri="{BB962C8B-B14F-4D97-AF65-F5344CB8AC3E}">
        <p14:creationId xmlns:p14="http://schemas.microsoft.com/office/powerpoint/2010/main" val="34959535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grpSp>
        <p:nvGrpSpPr>
          <p:cNvPr id="6" name="组合 5">
            <a:extLst>
              <a:ext uri="{FF2B5EF4-FFF2-40B4-BE49-F238E27FC236}">
                <a16:creationId xmlns="" xmlns:a16="http://schemas.microsoft.com/office/drawing/2014/main" id="{8A5BF010-7C02-4BE9-BB42-76DFB314839D}"/>
              </a:ext>
            </a:extLst>
          </p:cNvPr>
          <p:cNvGrpSpPr/>
          <p:nvPr userDrawn="1"/>
        </p:nvGrpSpPr>
        <p:grpSpPr>
          <a:xfrm>
            <a:off x="0" y="3792"/>
            <a:ext cx="12192000" cy="6854208"/>
            <a:chOff x="0" y="3792"/>
            <a:chExt cx="9144000" cy="6854208"/>
          </a:xfrm>
        </p:grpSpPr>
        <p:pic>
          <p:nvPicPr>
            <p:cNvPr id="7" name="图片 6">
              <a:extLst>
                <a:ext uri="{FF2B5EF4-FFF2-40B4-BE49-F238E27FC236}">
                  <a16:creationId xmlns="" xmlns:a16="http://schemas.microsoft.com/office/drawing/2014/main" id="{AE102BE2-D314-4387-93B3-A5BB96F8D30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3792"/>
              <a:ext cx="9144000" cy="6850415"/>
            </a:xfrm>
            <a:prstGeom prst="rect">
              <a:avLst/>
            </a:prstGeom>
          </p:spPr>
        </p:pic>
        <p:sp>
          <p:nvSpPr>
            <p:cNvPr id="8" name="矩形 7">
              <a:extLst>
                <a:ext uri="{FF2B5EF4-FFF2-40B4-BE49-F238E27FC236}">
                  <a16:creationId xmlns="" xmlns:a16="http://schemas.microsoft.com/office/drawing/2014/main" id="{F2EEDE0D-535F-4918-B394-EEC0FF1DE4F2}"/>
                </a:ext>
              </a:extLst>
            </p:cNvPr>
            <p:cNvSpPr/>
            <p:nvPr userDrawn="1"/>
          </p:nvSpPr>
          <p:spPr>
            <a:xfrm>
              <a:off x="0" y="188640"/>
              <a:ext cx="9144000" cy="6669360"/>
            </a:xfrm>
            <a:prstGeom prst="rect">
              <a:avLst/>
            </a:prstGeom>
            <a:gradFill flip="none" rotWithShape="1">
              <a:gsLst>
                <a:gs pos="0">
                  <a:schemeClr val="bg1">
                    <a:alpha val="80000"/>
                  </a:schemeClr>
                </a:gs>
                <a:gs pos="0">
                  <a:schemeClr val="bg1"/>
                </a:gs>
                <a:gs pos="59000">
                  <a:schemeClr val="bg1">
                    <a:alpha val="88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sp>
        <p:nvSpPr>
          <p:cNvPr id="2" name="标题 1">
            <a:extLst>
              <a:ext uri="{FF2B5EF4-FFF2-40B4-BE49-F238E27FC236}">
                <a16:creationId xmlns="" xmlns:a16="http://schemas.microsoft.com/office/drawing/2014/main" id="{D9E35BD1-5277-4EAA-8C81-27BB34FAEA01}"/>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 xmlns:a16="http://schemas.microsoft.com/office/drawing/2014/main" id="{AD095E49-2493-4E8B-BF16-DC080D48AA66}"/>
              </a:ext>
            </a:extLst>
          </p:cNvPr>
          <p:cNvSpPr>
            <a:spLocks noGrp="1"/>
          </p:cNvSpPr>
          <p:nvPr>
            <p:ph type="dt" sz="half" idx="10"/>
          </p:nvPr>
        </p:nvSpPr>
        <p:spPr/>
        <p:txBody>
          <a:bodyPr/>
          <a:lstStyle/>
          <a:p>
            <a:fld id="{BCC81020-18CF-4432-B1BC-5DDEBD856739}" type="datetimeFigureOut">
              <a:rPr lang="zh-CN" altLang="en-US" smtClean="0"/>
              <a:t>2017/9/22/Friday</a:t>
            </a:fld>
            <a:endParaRPr lang="zh-CN" altLang="en-US"/>
          </a:p>
        </p:txBody>
      </p:sp>
      <p:sp>
        <p:nvSpPr>
          <p:cNvPr id="4" name="页脚占位符 3">
            <a:extLst>
              <a:ext uri="{FF2B5EF4-FFF2-40B4-BE49-F238E27FC236}">
                <a16:creationId xmlns="" xmlns:a16="http://schemas.microsoft.com/office/drawing/2014/main" id="{4023BB48-1D12-4766-9295-E53D419D27B0}"/>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95690DD8-B6BD-4CF7-84D5-A6608CA409EA}"/>
              </a:ext>
            </a:extLst>
          </p:cNvPr>
          <p:cNvSpPr>
            <a:spLocks noGrp="1"/>
          </p:cNvSpPr>
          <p:nvPr>
            <p:ph type="sldNum" sz="quarter" idx="12"/>
          </p:nvPr>
        </p:nvSpPr>
        <p:spPr/>
        <p:txBody>
          <a:bodyPr/>
          <a:lstStyle/>
          <a:p>
            <a:fld id="{80E8F6B5-788F-4225-8932-BCF0A2F6AED4}" type="slidenum">
              <a:rPr lang="zh-CN" altLang="en-US" smtClean="0"/>
              <a:t>‹#›</a:t>
            </a:fld>
            <a:endParaRPr lang="zh-CN" altLang="en-US"/>
          </a:p>
        </p:txBody>
      </p:sp>
    </p:spTree>
    <p:extLst>
      <p:ext uri="{BB962C8B-B14F-4D97-AF65-F5344CB8AC3E}">
        <p14:creationId xmlns:p14="http://schemas.microsoft.com/office/powerpoint/2010/main" val="25941310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grpSp>
        <p:nvGrpSpPr>
          <p:cNvPr id="5" name="组合 4">
            <a:extLst>
              <a:ext uri="{FF2B5EF4-FFF2-40B4-BE49-F238E27FC236}">
                <a16:creationId xmlns="" xmlns:a16="http://schemas.microsoft.com/office/drawing/2014/main" id="{BD7C060D-26C4-4F2C-A1EF-86D3DD9268DA}"/>
              </a:ext>
            </a:extLst>
          </p:cNvPr>
          <p:cNvGrpSpPr/>
          <p:nvPr userDrawn="1"/>
        </p:nvGrpSpPr>
        <p:grpSpPr>
          <a:xfrm>
            <a:off x="0" y="3792"/>
            <a:ext cx="12192000" cy="6854208"/>
            <a:chOff x="0" y="3792"/>
            <a:chExt cx="9144000" cy="6854208"/>
          </a:xfrm>
        </p:grpSpPr>
        <p:pic>
          <p:nvPicPr>
            <p:cNvPr id="6" name="图片 5">
              <a:extLst>
                <a:ext uri="{FF2B5EF4-FFF2-40B4-BE49-F238E27FC236}">
                  <a16:creationId xmlns="" xmlns:a16="http://schemas.microsoft.com/office/drawing/2014/main" id="{FBDACD39-A3A8-4851-9FA1-06F6DFE2144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3792"/>
              <a:ext cx="9144000" cy="6850415"/>
            </a:xfrm>
            <a:prstGeom prst="rect">
              <a:avLst/>
            </a:prstGeom>
          </p:spPr>
        </p:pic>
        <p:sp>
          <p:nvSpPr>
            <p:cNvPr id="7" name="矩形 6">
              <a:extLst>
                <a:ext uri="{FF2B5EF4-FFF2-40B4-BE49-F238E27FC236}">
                  <a16:creationId xmlns="" xmlns:a16="http://schemas.microsoft.com/office/drawing/2014/main" id="{44BE8ADB-B6E0-4C8C-A853-ECB54C77FFCA}"/>
                </a:ext>
              </a:extLst>
            </p:cNvPr>
            <p:cNvSpPr/>
            <p:nvPr userDrawn="1"/>
          </p:nvSpPr>
          <p:spPr>
            <a:xfrm>
              <a:off x="0" y="188640"/>
              <a:ext cx="9144000" cy="6669360"/>
            </a:xfrm>
            <a:prstGeom prst="rect">
              <a:avLst/>
            </a:prstGeom>
            <a:gradFill flip="none" rotWithShape="1">
              <a:gsLst>
                <a:gs pos="0">
                  <a:schemeClr val="bg1">
                    <a:alpha val="80000"/>
                  </a:schemeClr>
                </a:gs>
                <a:gs pos="0">
                  <a:schemeClr val="bg1"/>
                </a:gs>
                <a:gs pos="59000">
                  <a:schemeClr val="bg1">
                    <a:alpha val="88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sp>
        <p:nvSpPr>
          <p:cNvPr id="2" name="日期占位符 1">
            <a:extLst>
              <a:ext uri="{FF2B5EF4-FFF2-40B4-BE49-F238E27FC236}">
                <a16:creationId xmlns="" xmlns:a16="http://schemas.microsoft.com/office/drawing/2014/main" id="{FC0264AE-B8C9-4364-8F78-02D1B32D2CEC}"/>
              </a:ext>
            </a:extLst>
          </p:cNvPr>
          <p:cNvSpPr>
            <a:spLocks noGrp="1"/>
          </p:cNvSpPr>
          <p:nvPr>
            <p:ph type="dt" sz="half" idx="10"/>
          </p:nvPr>
        </p:nvSpPr>
        <p:spPr/>
        <p:txBody>
          <a:bodyPr/>
          <a:lstStyle/>
          <a:p>
            <a:fld id="{BCC81020-18CF-4432-B1BC-5DDEBD856739}" type="datetimeFigureOut">
              <a:rPr lang="zh-CN" altLang="en-US" smtClean="0"/>
              <a:t>2017/9/22/Friday</a:t>
            </a:fld>
            <a:endParaRPr lang="zh-CN" altLang="en-US"/>
          </a:p>
        </p:txBody>
      </p:sp>
      <p:sp>
        <p:nvSpPr>
          <p:cNvPr id="3" name="页脚占位符 2">
            <a:extLst>
              <a:ext uri="{FF2B5EF4-FFF2-40B4-BE49-F238E27FC236}">
                <a16:creationId xmlns="" xmlns:a16="http://schemas.microsoft.com/office/drawing/2014/main" id="{4C172996-51BD-4C26-8B86-EFD633C5DB04}"/>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6="http://schemas.microsoft.com/office/drawing/2014/main" id="{B6C2201E-8C5F-4E37-97FB-BD9F55A6F757}"/>
              </a:ext>
            </a:extLst>
          </p:cNvPr>
          <p:cNvSpPr>
            <a:spLocks noGrp="1"/>
          </p:cNvSpPr>
          <p:nvPr>
            <p:ph type="sldNum" sz="quarter" idx="12"/>
          </p:nvPr>
        </p:nvSpPr>
        <p:spPr/>
        <p:txBody>
          <a:bodyPr/>
          <a:lstStyle/>
          <a:p>
            <a:fld id="{80E8F6B5-788F-4225-8932-BCF0A2F6AED4}" type="slidenum">
              <a:rPr lang="zh-CN" altLang="en-US" smtClean="0"/>
              <a:t>‹#›</a:t>
            </a:fld>
            <a:endParaRPr lang="zh-CN" altLang="en-US"/>
          </a:p>
        </p:txBody>
      </p:sp>
    </p:spTree>
    <p:extLst>
      <p:ext uri="{BB962C8B-B14F-4D97-AF65-F5344CB8AC3E}">
        <p14:creationId xmlns:p14="http://schemas.microsoft.com/office/powerpoint/2010/main" val="34046317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 xmlns:a16="http://schemas.microsoft.com/office/drawing/2014/main" id="{1DA3E595-40B9-4783-9DEF-B23E4D3BBE0C}"/>
              </a:ext>
            </a:extLst>
          </p:cNvPr>
          <p:cNvSpPr>
            <a:spLocks noGrp="1"/>
          </p:cNvSpPr>
          <p:nvPr>
            <p:ph type="title"/>
          </p:nvPr>
        </p:nvSpPr>
        <p:spPr>
          <a:xfrm>
            <a:off x="838200" y="407994"/>
            <a:ext cx="10515600" cy="132556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a:extLst>
              <a:ext uri="{FF2B5EF4-FFF2-40B4-BE49-F238E27FC236}">
                <a16:creationId xmlns="" xmlns:a16="http://schemas.microsoft.com/office/drawing/2014/main" id="{53922D1F-C51F-46BC-A51D-2419626790B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编辑母版文本样式</a:t>
            </a:r>
          </a:p>
        </p:txBody>
      </p:sp>
      <p:sp>
        <p:nvSpPr>
          <p:cNvPr id="4" name="日期占位符 3">
            <a:extLst>
              <a:ext uri="{FF2B5EF4-FFF2-40B4-BE49-F238E27FC236}">
                <a16:creationId xmlns="" xmlns:a16="http://schemas.microsoft.com/office/drawing/2014/main" id="{39A3EA0E-9E02-4412-8BF7-6BCB3809C18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CC81020-18CF-4432-B1BC-5DDEBD856739}" type="datetimeFigureOut">
              <a:rPr lang="zh-CN" altLang="en-US" smtClean="0"/>
              <a:t>2017/9/22/Friday</a:t>
            </a:fld>
            <a:endParaRPr lang="zh-CN" altLang="en-US"/>
          </a:p>
        </p:txBody>
      </p:sp>
      <p:sp>
        <p:nvSpPr>
          <p:cNvPr id="5" name="页脚占位符 4">
            <a:extLst>
              <a:ext uri="{FF2B5EF4-FFF2-40B4-BE49-F238E27FC236}">
                <a16:creationId xmlns="" xmlns:a16="http://schemas.microsoft.com/office/drawing/2014/main" id="{1602AB68-BF75-4AEB-AD7D-FDE8766CA68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0C23E6D7-97E4-4458-A182-DCEE99D05C8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0E8F6B5-788F-4225-8932-BCF0A2F6AED4}" type="slidenum">
              <a:rPr lang="zh-CN" altLang="en-US" smtClean="0"/>
              <a:t>‹#›</a:t>
            </a:fld>
            <a:endParaRPr lang="zh-CN" altLang="en-US"/>
          </a:p>
        </p:txBody>
      </p:sp>
    </p:spTree>
    <p:extLst>
      <p:ext uri="{BB962C8B-B14F-4D97-AF65-F5344CB8AC3E}">
        <p14:creationId xmlns:p14="http://schemas.microsoft.com/office/powerpoint/2010/main" val="541016040"/>
      </p:ext>
    </p:extLst>
  </p:cSld>
  <p:clrMap bg1="lt1" tx1="dk1" bg2="lt2" tx2="dk2" accent1="accent1" accent2="accent2" accent3="accent3" accent4="accent4" accent5="accent5" accent6="accent6" hlink="hlink" folHlink="folHlink"/>
  <p:sldLayoutIdLst>
    <p:sldLayoutId id="2147483658" r:id="rId1"/>
    <p:sldLayoutId id="2147483656" r:id="rId2"/>
    <p:sldLayoutId id="2147483672" r:id="rId3"/>
    <p:sldLayoutId id="2147483659" r:id="rId4"/>
    <p:sldLayoutId id="2147483673" r:id="rId5"/>
    <p:sldLayoutId id="2147483654" r:id="rId6"/>
    <p:sldLayoutId id="2147483655" r:id="rId7"/>
  </p:sldLayoutIdLst>
  <p:txStyles>
    <p:titleStyle>
      <a:lvl1pPr algn="ctr" defTabSz="914400" rtl="0" eaLnBrk="1" latinLnBrk="0" hangingPunct="1">
        <a:lnSpc>
          <a:spcPct val="90000"/>
        </a:lnSpc>
        <a:spcBef>
          <a:spcPct val="0"/>
        </a:spcBef>
        <a:buNone/>
        <a:defRPr sz="4400" kern="1200">
          <a:solidFill>
            <a:schemeClr val="tx1"/>
          </a:solidFill>
          <a:latin typeface="微软雅黑" panose="020B0503020204020204" pitchFamily="34" charset="-122"/>
          <a:ea typeface="微软雅黑" panose="020B0503020204020204" pitchFamily="34"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6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slide" Target="slide34.xml"/><Relationship Id="rId2" Type="http://schemas.openxmlformats.org/officeDocument/2006/relationships/slide" Target="slide3.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5" name="组合 4">
            <a:extLst>
              <a:ext uri="{FF2B5EF4-FFF2-40B4-BE49-F238E27FC236}">
                <a16:creationId xmlns="" xmlns:a16="http://schemas.microsoft.com/office/drawing/2014/main" id="{7A892B7D-6A9D-4BFD-8BD6-C445FAEC6E56}"/>
              </a:ext>
            </a:extLst>
          </p:cNvPr>
          <p:cNvGrpSpPr/>
          <p:nvPr/>
        </p:nvGrpSpPr>
        <p:grpSpPr>
          <a:xfrm>
            <a:off x="12192" y="0"/>
            <a:ext cx="12179808" cy="6858000"/>
            <a:chOff x="9144" y="0"/>
            <a:chExt cx="9134856" cy="6858000"/>
          </a:xfrm>
        </p:grpSpPr>
        <p:pic>
          <p:nvPicPr>
            <p:cNvPr id="6" name="图片 5">
              <a:extLst>
                <a:ext uri="{FF2B5EF4-FFF2-40B4-BE49-F238E27FC236}">
                  <a16:creationId xmlns="" xmlns:a16="http://schemas.microsoft.com/office/drawing/2014/main" id="{1A509749-278C-496F-B459-106550A67F0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44" y="0"/>
              <a:ext cx="9125712" cy="6858000"/>
            </a:xfrm>
            <a:prstGeom prst="rect">
              <a:avLst/>
            </a:prstGeom>
          </p:spPr>
        </p:pic>
        <p:sp>
          <p:nvSpPr>
            <p:cNvPr id="7" name="矩形 6">
              <a:extLst>
                <a:ext uri="{FF2B5EF4-FFF2-40B4-BE49-F238E27FC236}">
                  <a16:creationId xmlns="" xmlns:a16="http://schemas.microsoft.com/office/drawing/2014/main" id="{D10ACA71-A860-4D2C-B590-627F973CAA3E}"/>
                </a:ext>
              </a:extLst>
            </p:cNvPr>
            <p:cNvSpPr/>
            <p:nvPr userDrawn="1"/>
          </p:nvSpPr>
          <p:spPr>
            <a:xfrm>
              <a:off x="9144" y="0"/>
              <a:ext cx="9134856" cy="3326674"/>
            </a:xfrm>
            <a:prstGeom prst="rect">
              <a:avLst/>
            </a:prstGeom>
            <a:gradFill flip="none" rotWithShape="1">
              <a:gsLst>
                <a:gs pos="0">
                  <a:schemeClr val="bg1"/>
                </a:gs>
                <a:gs pos="100000">
                  <a:schemeClr val="bg1">
                    <a:shade val="100000"/>
                    <a:satMod val="115000"/>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2" name="矩形 1">
            <a:extLst>
              <a:ext uri="{FF2B5EF4-FFF2-40B4-BE49-F238E27FC236}">
                <a16:creationId xmlns="" xmlns:a16="http://schemas.microsoft.com/office/drawing/2014/main" id="{5FA07557-4720-444C-96D7-74C4F8FBCD56}"/>
              </a:ext>
            </a:extLst>
          </p:cNvPr>
          <p:cNvSpPr/>
          <p:nvPr/>
        </p:nvSpPr>
        <p:spPr>
          <a:xfrm>
            <a:off x="-53865" y="0"/>
            <a:ext cx="12299729" cy="6858000"/>
          </a:xfrm>
          <a:prstGeom prst="rect">
            <a:avLst/>
          </a:prstGeom>
          <a:solidFill>
            <a:schemeClr val="bg1">
              <a:alpha val="6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3">
            <a:extLst>
              <a:ext uri="{FF2B5EF4-FFF2-40B4-BE49-F238E27FC236}">
                <a16:creationId xmlns="" xmlns:a16="http://schemas.microsoft.com/office/drawing/2014/main" id="{5F9D71DF-1406-4C89-94BC-F4EBD3399DF9}"/>
              </a:ext>
            </a:extLst>
          </p:cNvPr>
          <p:cNvSpPr>
            <a:spLocks noGrp="1"/>
          </p:cNvSpPr>
          <p:nvPr>
            <p:ph type="title"/>
          </p:nvPr>
        </p:nvSpPr>
        <p:spPr>
          <a:xfrm>
            <a:off x="1094509" y="2661329"/>
            <a:ext cx="10044546" cy="1325563"/>
          </a:xfrm>
        </p:spPr>
        <p:txBody>
          <a:bodyPr/>
          <a:lstStyle/>
          <a:p>
            <a:r>
              <a:rPr lang="zh-CN" altLang="en-US" dirty="0"/>
              <a:t>计算机网络技术基础</a:t>
            </a:r>
          </a:p>
        </p:txBody>
      </p:sp>
    </p:spTree>
    <p:extLst>
      <p:ext uri="{BB962C8B-B14F-4D97-AF65-F5344CB8AC3E}">
        <p14:creationId xmlns:p14="http://schemas.microsoft.com/office/powerpoint/2010/main" val="6210653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A7A5CD60-AEB8-44D2-8480-147304867FC3}"/>
              </a:ext>
            </a:extLst>
          </p:cNvPr>
          <p:cNvSpPr>
            <a:spLocks noGrp="1"/>
          </p:cNvSpPr>
          <p:nvPr>
            <p:ph type="title"/>
          </p:nvPr>
        </p:nvSpPr>
        <p:spPr/>
        <p:txBody>
          <a:bodyPr>
            <a:normAutofit/>
          </a:bodyPr>
          <a:lstStyle/>
          <a:p>
            <a:r>
              <a:rPr lang="en-US" altLang="zh-CN" dirty="0"/>
              <a:t>3.3</a:t>
            </a:r>
            <a:r>
              <a:rPr lang="zh-CN" altLang="zh-CN" dirty="0"/>
              <a:t>　局域网协议标准</a:t>
            </a:r>
            <a:r>
              <a:rPr lang="en-US" altLang="zh-CN" dirty="0"/>
              <a:t>IEEE802</a:t>
            </a:r>
            <a:endParaRPr lang="zh-CN" altLang="en-US" dirty="0"/>
          </a:p>
        </p:txBody>
      </p:sp>
      <p:sp>
        <p:nvSpPr>
          <p:cNvPr id="3" name="内容占位符 2">
            <a:extLst>
              <a:ext uri="{FF2B5EF4-FFF2-40B4-BE49-F238E27FC236}">
                <a16:creationId xmlns="" xmlns:a16="http://schemas.microsoft.com/office/drawing/2014/main" id="{E352FD0E-9FBE-4366-B178-00F9F27E1744}"/>
              </a:ext>
            </a:extLst>
          </p:cNvPr>
          <p:cNvSpPr>
            <a:spLocks noGrp="1"/>
          </p:cNvSpPr>
          <p:nvPr>
            <p:ph idx="1"/>
          </p:nvPr>
        </p:nvSpPr>
        <p:spPr>
          <a:xfrm>
            <a:off x="942975" y="1689102"/>
            <a:ext cx="10301288" cy="4908645"/>
          </a:xfrm>
        </p:spPr>
        <p:txBody>
          <a:bodyPr>
            <a:normAutofit/>
          </a:bodyPr>
          <a:lstStyle/>
          <a:p>
            <a:r>
              <a:rPr lang="en-US" altLang="zh-CN" dirty="0"/>
              <a:t>3.3.1</a:t>
            </a:r>
            <a:r>
              <a:rPr lang="zh-CN" altLang="zh-CN" dirty="0"/>
              <a:t>　</a:t>
            </a:r>
            <a:r>
              <a:rPr lang="en-US" altLang="zh-CN" dirty="0"/>
              <a:t>IEEE802.3</a:t>
            </a:r>
            <a:r>
              <a:rPr lang="zh-CN" altLang="zh-CN" dirty="0"/>
              <a:t>标准</a:t>
            </a:r>
          </a:p>
          <a:p>
            <a:r>
              <a:rPr lang="en-US" altLang="zh-CN" sz="2000" dirty="0"/>
              <a:t>       IEEE802.3</a:t>
            </a:r>
            <a:r>
              <a:rPr lang="zh-CN" altLang="zh-CN" sz="2000" dirty="0"/>
              <a:t>描述物理层和数据链路层的</a:t>
            </a:r>
            <a:r>
              <a:rPr lang="en-US" altLang="zh-CN" sz="2000" dirty="0"/>
              <a:t>MAC</a:t>
            </a:r>
            <a:r>
              <a:rPr lang="zh-CN" altLang="zh-CN" sz="2000" dirty="0"/>
              <a:t>子层的实现方法，在多种物理媒体上以多种速率采用</a:t>
            </a:r>
            <a:r>
              <a:rPr lang="en-US" altLang="zh-CN" sz="2000" dirty="0"/>
              <a:t>CSMA/CD</a:t>
            </a:r>
            <a:r>
              <a:rPr lang="zh-CN" altLang="zh-CN" sz="2000" dirty="0"/>
              <a:t>访问方式，对于快速以太网，该标准说明的实现方法有所扩展。</a:t>
            </a:r>
          </a:p>
          <a:p>
            <a:r>
              <a:rPr lang="en-US" altLang="zh-CN" sz="2000" dirty="0"/>
              <a:t>       </a:t>
            </a:r>
            <a:r>
              <a:rPr lang="zh-CN" altLang="zh-CN" sz="2000" dirty="0"/>
              <a:t>早期的</a:t>
            </a:r>
            <a:r>
              <a:rPr lang="en-US" altLang="zh-CN" sz="2000" dirty="0"/>
              <a:t>IEEE802.3 </a:t>
            </a:r>
            <a:r>
              <a:rPr lang="zh-CN" altLang="zh-CN" sz="2000" dirty="0"/>
              <a:t>描述的物理媒体类型包括</a:t>
            </a:r>
            <a:r>
              <a:rPr lang="en-US" altLang="zh-CN" sz="2000" dirty="0"/>
              <a:t>10Base-2</a:t>
            </a:r>
            <a:r>
              <a:rPr lang="zh-CN" altLang="zh-CN" sz="2000" dirty="0"/>
              <a:t>、</a:t>
            </a:r>
            <a:r>
              <a:rPr lang="en-US" altLang="zh-CN" sz="2000" dirty="0"/>
              <a:t>10Base-5</a:t>
            </a:r>
            <a:r>
              <a:rPr lang="zh-CN" altLang="zh-CN" sz="2000" dirty="0"/>
              <a:t>、</a:t>
            </a:r>
            <a:r>
              <a:rPr lang="en-US" altLang="zh-CN" sz="2000" dirty="0"/>
              <a:t>10Base-F</a:t>
            </a:r>
            <a:r>
              <a:rPr lang="zh-CN" altLang="zh-CN" sz="2000" dirty="0"/>
              <a:t>、</a:t>
            </a:r>
            <a:r>
              <a:rPr lang="en-US" altLang="zh-CN" sz="2000" dirty="0"/>
              <a:t>10Base-T</a:t>
            </a:r>
            <a:r>
              <a:rPr lang="zh-CN" altLang="zh-CN" sz="2000" dirty="0"/>
              <a:t>和</a:t>
            </a:r>
            <a:r>
              <a:rPr lang="en-US" altLang="zh-CN" sz="2000" dirty="0"/>
              <a:t>10Broad36</a:t>
            </a:r>
            <a:r>
              <a:rPr lang="zh-CN" altLang="zh-CN" sz="2000" dirty="0"/>
              <a:t>等；快速以太网物理媒体类型包括</a:t>
            </a:r>
            <a:r>
              <a:rPr lang="en-US" altLang="zh-CN" sz="2000" dirty="0"/>
              <a:t>100Base-T</a:t>
            </a:r>
            <a:r>
              <a:rPr lang="zh-CN" altLang="zh-CN" sz="2000" dirty="0"/>
              <a:t>、</a:t>
            </a:r>
            <a:r>
              <a:rPr lang="en-US" altLang="zh-CN" sz="2000" dirty="0"/>
              <a:t>100Base-T4</a:t>
            </a:r>
            <a:r>
              <a:rPr lang="zh-CN" altLang="zh-CN" sz="2000" dirty="0"/>
              <a:t>和</a:t>
            </a:r>
            <a:r>
              <a:rPr lang="en-US" altLang="zh-CN" sz="2000" dirty="0"/>
              <a:t>100Base-X</a:t>
            </a:r>
            <a:r>
              <a:rPr lang="zh-CN" altLang="zh-CN" sz="2000" dirty="0"/>
              <a:t>。</a:t>
            </a:r>
            <a:endParaRPr lang="en-US" altLang="zh-CN" sz="2000" dirty="0"/>
          </a:p>
          <a:p>
            <a:r>
              <a:rPr lang="en-US" altLang="zh-CN" dirty="0"/>
              <a:t>3.3.2</a:t>
            </a:r>
            <a:r>
              <a:rPr lang="zh-CN" altLang="zh-CN" dirty="0"/>
              <a:t>　</a:t>
            </a:r>
            <a:r>
              <a:rPr lang="en-US" altLang="zh-CN" dirty="0"/>
              <a:t>IEEE802.4</a:t>
            </a:r>
            <a:r>
              <a:rPr lang="zh-CN" altLang="zh-CN" dirty="0"/>
              <a:t>标准</a:t>
            </a:r>
          </a:p>
          <a:p>
            <a:r>
              <a:rPr lang="en-US" altLang="zh-CN" sz="2000" dirty="0"/>
              <a:t>       IEEE802.4</a:t>
            </a:r>
            <a:r>
              <a:rPr lang="zh-CN" altLang="zh-CN" sz="2000" dirty="0"/>
              <a:t>委员会已经定义了令牌总线标准是宽带网络标准，以与以太网的基带传输技术区别。令牌总线网络通过总线拓扑结构，使用</a:t>
            </a:r>
            <a:r>
              <a:rPr lang="en-US" altLang="zh-CN" sz="2000" dirty="0"/>
              <a:t>750CATV</a:t>
            </a:r>
            <a:r>
              <a:rPr lang="zh-CN" altLang="zh-CN" sz="2000" dirty="0"/>
              <a:t>同轴电缆构造。</a:t>
            </a:r>
            <a:r>
              <a:rPr lang="en-US" altLang="zh-CN" sz="2000" dirty="0"/>
              <a:t>IEEE802.4</a:t>
            </a:r>
            <a:r>
              <a:rPr lang="zh-CN" altLang="zh-CN" sz="2000" dirty="0"/>
              <a:t>标准的宽带特性</a:t>
            </a:r>
            <a:r>
              <a:rPr lang="en-US" altLang="zh-CN" sz="2000" dirty="0"/>
              <a:t>,</a:t>
            </a:r>
            <a:r>
              <a:rPr lang="zh-CN" altLang="zh-CN" sz="2000" dirty="0"/>
              <a:t>支持在不同的信道上同时进行传输。宽带电缆有较长的传输能力，传输率可达</a:t>
            </a:r>
            <a:r>
              <a:rPr lang="en-US" altLang="zh-CN" sz="2000" dirty="0"/>
              <a:t>10Mb/s</a:t>
            </a:r>
            <a:r>
              <a:rPr lang="zh-CN" altLang="zh-CN" sz="2000" dirty="0"/>
              <a:t>。在生产厂房的网络中，令牌总线网有时采用生产自动化协议来实现。</a:t>
            </a:r>
          </a:p>
          <a:p>
            <a:endParaRPr lang="zh-CN" altLang="en-US" dirty="0"/>
          </a:p>
        </p:txBody>
      </p:sp>
    </p:spTree>
    <p:extLst>
      <p:ext uri="{BB962C8B-B14F-4D97-AF65-F5344CB8AC3E}">
        <p14:creationId xmlns:p14="http://schemas.microsoft.com/office/powerpoint/2010/main" val="4796569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855625FD-83F8-4696-8FD8-370BEAD85239}"/>
              </a:ext>
            </a:extLst>
          </p:cNvPr>
          <p:cNvSpPr>
            <a:spLocks noGrp="1"/>
          </p:cNvSpPr>
          <p:nvPr>
            <p:ph idx="1"/>
          </p:nvPr>
        </p:nvSpPr>
        <p:spPr>
          <a:xfrm>
            <a:off x="957263" y="818147"/>
            <a:ext cx="10287000" cy="5847348"/>
          </a:xfrm>
        </p:spPr>
        <p:txBody>
          <a:bodyPr>
            <a:normAutofit/>
          </a:bodyPr>
          <a:lstStyle/>
          <a:p>
            <a:r>
              <a:rPr lang="en-US" altLang="zh-CN" sz="3600" dirty="0"/>
              <a:t>3.3.3</a:t>
            </a:r>
            <a:r>
              <a:rPr lang="zh-CN" altLang="zh-CN" sz="3600" dirty="0"/>
              <a:t>　</a:t>
            </a:r>
            <a:r>
              <a:rPr lang="en-US" altLang="zh-CN" sz="3600" dirty="0"/>
              <a:t>IEEE802.5</a:t>
            </a:r>
            <a:r>
              <a:rPr lang="zh-CN" altLang="zh-CN" sz="3600" dirty="0"/>
              <a:t>标准</a:t>
            </a:r>
          </a:p>
          <a:p>
            <a:r>
              <a:rPr lang="en-US" altLang="zh-CN" dirty="0"/>
              <a:t>       IEEE802.5/</a:t>
            </a:r>
            <a:r>
              <a:rPr lang="zh-CN" altLang="zh-CN" dirty="0"/>
              <a:t>令牌环网常用于</a:t>
            </a:r>
            <a:r>
              <a:rPr lang="en-US" altLang="zh-CN" dirty="0"/>
              <a:t>IBM</a:t>
            </a:r>
            <a:r>
              <a:rPr lang="zh-CN" altLang="zh-CN" dirty="0"/>
              <a:t>系统中，其支持的速率为</a:t>
            </a:r>
            <a:r>
              <a:rPr lang="en-US" altLang="zh-CN" dirty="0"/>
              <a:t>4Mb/s</a:t>
            </a:r>
            <a:r>
              <a:rPr lang="zh-CN" altLang="zh-CN" dirty="0"/>
              <a:t>和</a:t>
            </a:r>
            <a:r>
              <a:rPr lang="en-US" altLang="zh-CN" dirty="0"/>
              <a:t>16Mb/s</a:t>
            </a:r>
            <a:r>
              <a:rPr lang="zh-CN" altLang="zh-CN" dirty="0"/>
              <a:t>两种。目前</a:t>
            </a:r>
            <a:r>
              <a:rPr lang="en-US" altLang="zh-CN" dirty="0"/>
              <a:t>Novell </a:t>
            </a:r>
            <a:r>
              <a:rPr lang="en-US" altLang="zh-CN" dirty="0" err="1"/>
              <a:t>IBMLANServer</a:t>
            </a:r>
            <a:r>
              <a:rPr lang="zh-CN" altLang="zh-CN" dirty="0"/>
              <a:t>支持</a:t>
            </a:r>
            <a:r>
              <a:rPr lang="en-US" altLang="zh-CN" dirty="0"/>
              <a:t>16Mb/s IEEE802.5/</a:t>
            </a:r>
            <a:r>
              <a:rPr lang="zh-CN" altLang="zh-CN" dirty="0"/>
              <a:t>令牌环网技术。</a:t>
            </a:r>
          </a:p>
          <a:p>
            <a:r>
              <a:rPr lang="en-US" altLang="zh-CN" sz="3600" dirty="0"/>
              <a:t>3.3.4</a:t>
            </a:r>
            <a:r>
              <a:rPr lang="zh-CN" altLang="zh-CN" sz="3600" dirty="0"/>
              <a:t>　</a:t>
            </a:r>
            <a:r>
              <a:rPr lang="en-US" altLang="zh-CN" sz="3600" dirty="0"/>
              <a:t>IEEE802.11</a:t>
            </a:r>
            <a:r>
              <a:rPr lang="zh-CN" altLang="zh-CN" sz="3600" dirty="0"/>
              <a:t>标准</a:t>
            </a:r>
          </a:p>
          <a:p>
            <a:r>
              <a:rPr lang="en-US" altLang="zh-CN" dirty="0"/>
              <a:t>       IEEE802.11</a:t>
            </a:r>
            <a:r>
              <a:rPr lang="zh-CN" altLang="zh-CN" dirty="0"/>
              <a:t>是</a:t>
            </a:r>
            <a:r>
              <a:rPr lang="en-US" altLang="zh-CN" dirty="0"/>
              <a:t>IEEE</a:t>
            </a:r>
            <a:r>
              <a:rPr lang="zh-CN" altLang="zh-CN" dirty="0"/>
              <a:t>最初制定的一个无线局域网标准，主要用于解决办公室局域网和校园网中用户与用户终端的无线接入，业务主要限于数据访问，速率最高只能达到</a:t>
            </a:r>
            <a:r>
              <a:rPr lang="en-US" altLang="zh-CN" dirty="0"/>
              <a:t>2Mb/s</a:t>
            </a:r>
            <a:r>
              <a:rPr lang="zh-CN" altLang="zh-CN" dirty="0"/>
              <a:t>。由于它在速率和传输距离上都不能满足人们的需要，所以</a:t>
            </a:r>
            <a:r>
              <a:rPr lang="en-US" altLang="zh-CN" dirty="0"/>
              <a:t>IEEE802.11</a:t>
            </a:r>
            <a:r>
              <a:rPr lang="zh-CN" altLang="zh-CN" dirty="0"/>
              <a:t>标准被</a:t>
            </a:r>
            <a:r>
              <a:rPr lang="en-US" altLang="zh-CN" dirty="0"/>
              <a:t>IEEE802.lib</a:t>
            </a:r>
            <a:r>
              <a:rPr lang="zh-CN" altLang="zh-CN" dirty="0"/>
              <a:t>所取代了。</a:t>
            </a:r>
          </a:p>
          <a:p>
            <a:endParaRPr lang="zh-CN" altLang="en-US" dirty="0"/>
          </a:p>
        </p:txBody>
      </p:sp>
    </p:spTree>
    <p:extLst>
      <p:ext uri="{BB962C8B-B14F-4D97-AF65-F5344CB8AC3E}">
        <p14:creationId xmlns:p14="http://schemas.microsoft.com/office/powerpoint/2010/main" val="2372764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B5CF50D2-3578-49BF-B5AC-A4B9B4BC6708}"/>
              </a:ext>
            </a:extLst>
          </p:cNvPr>
          <p:cNvSpPr>
            <a:spLocks noGrp="1"/>
          </p:cNvSpPr>
          <p:nvPr>
            <p:ph type="title"/>
          </p:nvPr>
        </p:nvSpPr>
        <p:spPr/>
        <p:txBody>
          <a:bodyPr>
            <a:normAutofit/>
          </a:bodyPr>
          <a:lstStyle/>
          <a:p>
            <a:r>
              <a:rPr lang="en-US" altLang="zh-CN" dirty="0" smtClean="0"/>
              <a:t>3.4</a:t>
            </a:r>
            <a:r>
              <a:rPr lang="zh-CN" altLang="zh-CN" dirty="0"/>
              <a:t>　介质访问控制方法</a:t>
            </a:r>
            <a:endParaRPr lang="zh-CN" altLang="en-US" dirty="0"/>
          </a:p>
        </p:txBody>
      </p:sp>
      <p:sp>
        <p:nvSpPr>
          <p:cNvPr id="3" name="内容占位符 2">
            <a:extLst>
              <a:ext uri="{FF2B5EF4-FFF2-40B4-BE49-F238E27FC236}">
                <a16:creationId xmlns="" xmlns:a16="http://schemas.microsoft.com/office/drawing/2014/main" id="{E830E514-399A-401C-AEBC-6031B75C4D3E}"/>
              </a:ext>
            </a:extLst>
          </p:cNvPr>
          <p:cNvSpPr>
            <a:spLocks noGrp="1"/>
          </p:cNvSpPr>
          <p:nvPr>
            <p:ph idx="1"/>
          </p:nvPr>
        </p:nvSpPr>
        <p:spPr>
          <a:xfrm>
            <a:off x="942975" y="1825625"/>
            <a:ext cx="10301288" cy="3595461"/>
          </a:xfrm>
        </p:spPr>
        <p:txBody>
          <a:bodyPr>
            <a:normAutofit/>
          </a:bodyPr>
          <a:lstStyle/>
          <a:p>
            <a:r>
              <a:rPr lang="en-US" altLang="zh-CN" dirty="0" smtClean="0"/>
              <a:t>3.4.1</a:t>
            </a:r>
            <a:r>
              <a:rPr lang="zh-CN" altLang="zh-CN" dirty="0"/>
              <a:t>　时分多路复用</a:t>
            </a:r>
          </a:p>
          <a:p>
            <a:r>
              <a:rPr lang="en-US" altLang="zh-CN" sz="2000" dirty="0"/>
              <a:t>       </a:t>
            </a:r>
            <a:r>
              <a:rPr lang="zh-CN" altLang="zh-CN" sz="2000" dirty="0"/>
              <a:t>时分多路复用是按传输信号的时间进行分割的，它使不同的信号在不同的时间内传送，将整个传输时间分为许多时间间隔</a:t>
            </a:r>
            <a:r>
              <a:rPr lang="en-US" altLang="zh-CN" sz="2000" dirty="0"/>
              <a:t>(slot time</a:t>
            </a:r>
            <a:r>
              <a:rPr lang="zh-CN" altLang="zh-CN" sz="2000" dirty="0"/>
              <a:t>，</a:t>
            </a:r>
            <a:r>
              <a:rPr lang="en-US" altLang="zh-CN" sz="2000" dirty="0"/>
              <a:t>TS</a:t>
            </a:r>
            <a:r>
              <a:rPr lang="zh-CN" altLang="zh-CN" sz="2000" dirty="0"/>
              <a:t>，又称为时隙），每个时间片被一路信号占用。时分多路复用就是通过在时间上交叉发送每一路信号的一部分来实现一条电路传送多路信号的。电路上的每一短暂时刻只有一路信号存在。因数字信号是有限个离散值，所以时分多路复用技术广泛应用于包括计算机网络在内的数字通信系统，而模拟通信系统的传输一般采用频分多路复用</a:t>
            </a:r>
            <a:r>
              <a:rPr lang="zh-CN" altLang="zh-CN" sz="2000" dirty="0" smtClean="0"/>
              <a:t>。</a:t>
            </a:r>
            <a:endParaRPr lang="zh-CN" altLang="zh-CN" sz="2000" dirty="0"/>
          </a:p>
        </p:txBody>
      </p:sp>
    </p:spTree>
    <p:extLst>
      <p:ext uri="{BB962C8B-B14F-4D97-AF65-F5344CB8AC3E}">
        <p14:creationId xmlns:p14="http://schemas.microsoft.com/office/powerpoint/2010/main" val="8216429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A35F1B28-0E52-4B4D-87CB-827DB6E012D2}"/>
              </a:ext>
            </a:extLst>
          </p:cNvPr>
          <p:cNvSpPr>
            <a:spLocks noGrp="1"/>
          </p:cNvSpPr>
          <p:nvPr>
            <p:ph type="title"/>
          </p:nvPr>
        </p:nvSpPr>
        <p:spPr/>
        <p:txBody>
          <a:bodyPr>
            <a:normAutofit/>
          </a:bodyPr>
          <a:lstStyle/>
          <a:p>
            <a:r>
              <a:rPr lang="en-US" altLang="zh-CN" dirty="0" smtClean="0"/>
              <a:t>3.4.2</a:t>
            </a:r>
            <a:r>
              <a:rPr lang="zh-CN" altLang="zh-CN" dirty="0"/>
              <a:t>　带冲突检测的载波监听多路访问介质控制</a:t>
            </a:r>
            <a:endParaRPr lang="zh-CN" altLang="en-US" dirty="0"/>
          </a:p>
        </p:txBody>
      </p:sp>
      <p:sp>
        <p:nvSpPr>
          <p:cNvPr id="3" name="内容占位符 2">
            <a:extLst>
              <a:ext uri="{FF2B5EF4-FFF2-40B4-BE49-F238E27FC236}">
                <a16:creationId xmlns="" xmlns:a16="http://schemas.microsoft.com/office/drawing/2014/main" id="{3657ED00-AF91-4B1A-9356-2C90DCD712BB}"/>
              </a:ext>
            </a:extLst>
          </p:cNvPr>
          <p:cNvSpPr>
            <a:spLocks noGrp="1"/>
          </p:cNvSpPr>
          <p:nvPr>
            <p:ph idx="1"/>
          </p:nvPr>
        </p:nvSpPr>
        <p:spPr/>
        <p:txBody>
          <a:bodyPr/>
          <a:lstStyle/>
          <a:p>
            <a:r>
              <a:rPr lang="en-US" altLang="zh-CN" sz="2000" b="0" dirty="0"/>
              <a:t>       </a:t>
            </a:r>
            <a:r>
              <a:rPr lang="zh-CN" altLang="zh-CN" sz="2000" b="0" dirty="0"/>
              <a:t>带冲突检测的载波监听多路访问介质控制是一种争用型的介质访问控制协议。它起源于美国夏威夷大学开发的</a:t>
            </a:r>
            <a:r>
              <a:rPr lang="en-US" altLang="zh-CN" sz="2000" b="0" dirty="0"/>
              <a:t>ALOHA</a:t>
            </a:r>
            <a:r>
              <a:rPr lang="zh-CN" altLang="zh-CN" sz="2000" b="0" dirty="0"/>
              <a:t>网所采用的争用型协议，并进行了改进，使之具有比</a:t>
            </a:r>
            <a:r>
              <a:rPr lang="en-US" altLang="zh-CN" sz="2000" b="0" dirty="0"/>
              <a:t>ALOHA</a:t>
            </a:r>
            <a:r>
              <a:rPr lang="zh-CN" altLang="zh-CN" sz="2000" b="0" dirty="0"/>
              <a:t>协议更高的介质利用率，主要应用于现场总线以太网中。另一个改进是，对于每一个站而言，一旦它检测到有冲突，它就放弃它当前的传送任务。换句话说，如果两个站都检测到信道是空闲的，并且同时开始传送数据，则它们几乎立刻就会检测到有冲突发生。它们不应该再继续传送它们的帧，因为这样只会产生垃圾而已；相反一旦检测到冲突之后，它们应该立即停止传送数据。快速地终止被损坏的帧可以节省时间和带宽。</a:t>
            </a:r>
          </a:p>
          <a:p>
            <a:endParaRPr lang="zh-CN" altLang="en-US" dirty="0"/>
          </a:p>
        </p:txBody>
      </p:sp>
    </p:spTree>
    <p:extLst>
      <p:ext uri="{BB962C8B-B14F-4D97-AF65-F5344CB8AC3E}">
        <p14:creationId xmlns:p14="http://schemas.microsoft.com/office/powerpoint/2010/main" val="39670500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28B4258A-D19E-4B6E-A031-AC7AB6541C51}"/>
              </a:ext>
            </a:extLst>
          </p:cNvPr>
          <p:cNvSpPr>
            <a:spLocks noGrp="1"/>
          </p:cNvSpPr>
          <p:nvPr>
            <p:ph type="title"/>
          </p:nvPr>
        </p:nvSpPr>
        <p:spPr/>
        <p:txBody>
          <a:bodyPr>
            <a:normAutofit/>
          </a:bodyPr>
          <a:lstStyle/>
          <a:p>
            <a:r>
              <a:rPr lang="en-US" altLang="zh-CN" dirty="0" smtClean="0"/>
              <a:t>3.4.3</a:t>
            </a:r>
            <a:r>
              <a:rPr lang="zh-CN" altLang="zh-CN" dirty="0"/>
              <a:t>　令牌环</a:t>
            </a:r>
            <a:endParaRPr lang="zh-CN" altLang="en-US" dirty="0"/>
          </a:p>
        </p:txBody>
      </p:sp>
      <p:sp>
        <p:nvSpPr>
          <p:cNvPr id="3" name="内容占位符 2">
            <a:extLst>
              <a:ext uri="{FF2B5EF4-FFF2-40B4-BE49-F238E27FC236}">
                <a16:creationId xmlns="" xmlns:a16="http://schemas.microsoft.com/office/drawing/2014/main" id="{1BC6BAB0-D174-4747-BAC1-8089C4A60EEE}"/>
              </a:ext>
            </a:extLst>
          </p:cNvPr>
          <p:cNvSpPr>
            <a:spLocks noGrp="1"/>
          </p:cNvSpPr>
          <p:nvPr>
            <p:ph idx="1"/>
          </p:nvPr>
        </p:nvSpPr>
        <p:spPr>
          <a:xfrm>
            <a:off x="971550" y="1825625"/>
            <a:ext cx="10382250" cy="2615746"/>
          </a:xfrm>
        </p:spPr>
        <p:txBody>
          <a:bodyPr/>
          <a:lstStyle/>
          <a:p>
            <a:r>
              <a:rPr lang="en-US" altLang="zh-CN" sz="2000" b="0" dirty="0"/>
              <a:t>       </a:t>
            </a:r>
            <a:r>
              <a:rPr lang="zh-CN" altLang="zh-CN" sz="2000" b="0" dirty="0"/>
              <a:t>令牌环网是一种局域网协议，定义在</a:t>
            </a:r>
            <a:r>
              <a:rPr lang="en-US" altLang="zh-CN" sz="2000" b="0" dirty="0"/>
              <a:t>IEEE802.5</a:t>
            </a:r>
            <a:r>
              <a:rPr lang="zh-CN" altLang="zh-CN" sz="2000" b="0" dirty="0"/>
              <a:t>中，其中所有的工作站都连接到一个环上，每个工作站只能同直接相邻的工作站传输数据。通过围绕环的令牌信息授予工作站传输权限。</a:t>
            </a:r>
            <a:r>
              <a:rPr lang="en-US" altLang="zh-CN" sz="2000" b="0" dirty="0"/>
              <a:t>IEEE802.5</a:t>
            </a:r>
            <a:r>
              <a:rPr lang="zh-CN" altLang="zh-CN" sz="2000" b="0" dirty="0"/>
              <a:t>中定义的令牌环源自</a:t>
            </a:r>
            <a:r>
              <a:rPr lang="en-US" altLang="zh-CN" sz="2000" b="0" dirty="0"/>
              <a:t>IBM</a:t>
            </a:r>
            <a:r>
              <a:rPr lang="zh-CN" altLang="zh-CN" sz="2000" b="0" dirty="0"/>
              <a:t>令牌环局域网技术。两种方式都基于令牌传递技术。虽有少许差别，但总体而言，两种方式是相互兼容的</a:t>
            </a:r>
            <a:r>
              <a:rPr lang="zh-CN" altLang="zh-CN" sz="2000" b="0" dirty="0" smtClean="0"/>
              <a:t>。</a:t>
            </a:r>
            <a:endParaRPr lang="zh-CN" altLang="zh-CN" sz="2000" b="0" dirty="0"/>
          </a:p>
        </p:txBody>
      </p:sp>
    </p:spTree>
    <p:extLst>
      <p:ext uri="{BB962C8B-B14F-4D97-AF65-F5344CB8AC3E}">
        <p14:creationId xmlns:p14="http://schemas.microsoft.com/office/powerpoint/2010/main" val="33605067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BDB5977D-383C-4FAA-AD6F-D413E4E98D36}"/>
              </a:ext>
            </a:extLst>
          </p:cNvPr>
          <p:cNvSpPr>
            <a:spLocks noGrp="1"/>
          </p:cNvSpPr>
          <p:nvPr>
            <p:ph type="title"/>
          </p:nvPr>
        </p:nvSpPr>
        <p:spPr>
          <a:xfrm>
            <a:off x="942975" y="459449"/>
            <a:ext cx="10301287" cy="989013"/>
          </a:xfrm>
        </p:spPr>
        <p:txBody>
          <a:bodyPr>
            <a:normAutofit/>
          </a:bodyPr>
          <a:lstStyle/>
          <a:p>
            <a:r>
              <a:rPr lang="en-US" altLang="zh-CN" dirty="0" smtClean="0"/>
              <a:t>3.5</a:t>
            </a:r>
            <a:r>
              <a:rPr lang="zh-CN" altLang="zh-CN" dirty="0"/>
              <a:t>　几种典型的局域网介绍</a:t>
            </a:r>
            <a:endParaRPr lang="zh-CN" altLang="en-US" dirty="0"/>
          </a:p>
        </p:txBody>
      </p:sp>
      <p:sp>
        <p:nvSpPr>
          <p:cNvPr id="3" name="内容占位符 2">
            <a:extLst>
              <a:ext uri="{FF2B5EF4-FFF2-40B4-BE49-F238E27FC236}">
                <a16:creationId xmlns="" xmlns:a16="http://schemas.microsoft.com/office/drawing/2014/main" id="{AD0A8934-8254-47DF-8225-5EEF81DCE503}"/>
              </a:ext>
            </a:extLst>
          </p:cNvPr>
          <p:cNvSpPr>
            <a:spLocks noGrp="1"/>
          </p:cNvSpPr>
          <p:nvPr>
            <p:ph idx="1"/>
          </p:nvPr>
        </p:nvSpPr>
        <p:spPr>
          <a:xfrm>
            <a:off x="942975" y="1515978"/>
            <a:ext cx="10301288" cy="645331"/>
          </a:xfrm>
        </p:spPr>
        <p:txBody>
          <a:bodyPr>
            <a:normAutofit lnSpcReduction="10000"/>
          </a:bodyPr>
          <a:lstStyle/>
          <a:p>
            <a:r>
              <a:rPr lang="en-US" altLang="zh-CN" sz="3900" dirty="0" smtClean="0"/>
              <a:t>3.5.1</a:t>
            </a:r>
            <a:r>
              <a:rPr lang="zh-CN" altLang="zh-CN" sz="3900" dirty="0"/>
              <a:t>　传统的共享介质</a:t>
            </a:r>
            <a:r>
              <a:rPr lang="zh-CN" altLang="zh-CN" sz="3900" dirty="0" smtClean="0"/>
              <a:t>局域网</a:t>
            </a:r>
            <a:endParaRPr lang="zh-CN" altLang="zh-CN" sz="3900" dirty="0"/>
          </a:p>
        </p:txBody>
      </p:sp>
      <p:sp>
        <p:nvSpPr>
          <p:cNvPr id="4" name="内容占位符 2">
            <a:extLst>
              <a:ext uri="{FF2B5EF4-FFF2-40B4-BE49-F238E27FC236}">
                <a16:creationId xmlns="" xmlns:a16="http://schemas.microsoft.com/office/drawing/2014/main" id="{AD0A8934-8254-47DF-8225-5EEF81DCE503}"/>
              </a:ext>
            </a:extLst>
          </p:cNvPr>
          <p:cNvSpPr txBox="1">
            <a:spLocks/>
          </p:cNvSpPr>
          <p:nvPr/>
        </p:nvSpPr>
        <p:spPr>
          <a:xfrm>
            <a:off x="942975" y="2180996"/>
            <a:ext cx="10301288" cy="479077"/>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1000"/>
              </a:spcBef>
              <a:buFont typeface="Arial" panose="020B0604020202020204" pitchFamily="34" charset="0"/>
              <a:buNone/>
              <a:defRPr sz="3600" kern="1200">
                <a:solidFill>
                  <a:schemeClr val="tx1"/>
                </a:solidFill>
                <a:latin typeface="微软雅黑" panose="020B0503020204020204" pitchFamily="34" charset="-122"/>
                <a:ea typeface="微软雅黑" panose="020B0503020204020204" pitchFamily="34" charset="-122"/>
                <a:cs typeface="+mn-cs"/>
              </a:defRPr>
            </a:lvl1pPr>
            <a:lvl2pPr marL="457200" indent="0" algn="l" defTabSz="914400" rtl="0" eaLnBrk="1" latinLnBrk="0" hangingPunct="1">
              <a:lnSpc>
                <a:spcPct val="100000"/>
              </a:lnSpc>
              <a:spcBef>
                <a:spcPts val="5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2pPr>
            <a:lvl3pPr marL="914400" indent="0" algn="l" defTabSz="914400" rtl="0" eaLnBrk="1" latinLnBrk="0" hangingPunct="1">
              <a:lnSpc>
                <a:spcPct val="100000"/>
              </a:lnSpc>
              <a:spcBef>
                <a:spcPts val="500"/>
              </a:spcBef>
              <a:buFont typeface="Arial" panose="020B0604020202020204" pitchFamily="34" charset="0"/>
              <a:buNone/>
              <a:defRPr sz="20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2400" dirty="0"/>
              <a:t>这里所说的传统共享介质局域网是指最早进入</a:t>
            </a:r>
            <a:r>
              <a:rPr lang="zh-CN" altLang="en-US" sz="2400" dirty="0" smtClean="0"/>
              <a:t>市场</a:t>
            </a:r>
            <a:r>
              <a:rPr lang="en-US" altLang="zh-CN" sz="2400" dirty="0" smtClean="0"/>
              <a:t>10Mb/s</a:t>
            </a:r>
            <a:r>
              <a:rPr lang="zh-CN" altLang="en-US" sz="2400" dirty="0" smtClean="0"/>
              <a:t>速率</a:t>
            </a:r>
            <a:r>
              <a:rPr lang="zh-CN" altLang="en-US" sz="2400" dirty="0"/>
              <a:t>的以太网</a:t>
            </a:r>
            <a:endParaRPr lang="zh-CN" altLang="zh-CN" sz="2400" dirty="0"/>
          </a:p>
        </p:txBody>
      </p:sp>
      <p:sp>
        <p:nvSpPr>
          <p:cNvPr id="5" name="内容占位符 2">
            <a:extLst>
              <a:ext uri="{FF2B5EF4-FFF2-40B4-BE49-F238E27FC236}">
                <a16:creationId xmlns="" xmlns:a16="http://schemas.microsoft.com/office/drawing/2014/main" id="{AD0A8934-8254-47DF-8225-5EEF81DCE503}"/>
              </a:ext>
            </a:extLst>
          </p:cNvPr>
          <p:cNvSpPr txBox="1">
            <a:spLocks/>
          </p:cNvSpPr>
          <p:nvPr/>
        </p:nvSpPr>
        <p:spPr>
          <a:xfrm>
            <a:off x="942975" y="2639291"/>
            <a:ext cx="10301288" cy="727363"/>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1000"/>
              </a:spcBef>
              <a:buFont typeface="Arial" panose="020B0604020202020204" pitchFamily="34" charset="0"/>
              <a:buNone/>
              <a:defRPr sz="3600" kern="1200">
                <a:solidFill>
                  <a:schemeClr val="tx1"/>
                </a:solidFill>
                <a:latin typeface="微软雅黑" panose="020B0503020204020204" pitchFamily="34" charset="-122"/>
                <a:ea typeface="微软雅黑" panose="020B0503020204020204" pitchFamily="34" charset="-122"/>
                <a:cs typeface="+mn-cs"/>
              </a:defRPr>
            </a:lvl1pPr>
            <a:lvl2pPr marL="457200" indent="0" algn="l" defTabSz="914400" rtl="0" eaLnBrk="1" latinLnBrk="0" hangingPunct="1">
              <a:lnSpc>
                <a:spcPct val="100000"/>
              </a:lnSpc>
              <a:spcBef>
                <a:spcPts val="5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2pPr>
            <a:lvl3pPr marL="914400" indent="0" algn="l" defTabSz="914400" rtl="0" eaLnBrk="1" latinLnBrk="0" hangingPunct="1">
              <a:lnSpc>
                <a:spcPct val="100000"/>
              </a:lnSpc>
              <a:spcBef>
                <a:spcPts val="500"/>
              </a:spcBef>
              <a:buFont typeface="Arial" panose="020B0604020202020204" pitchFamily="34" charset="0"/>
              <a:buNone/>
              <a:defRPr sz="20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2400" dirty="0"/>
              <a:t>以太网是美国施乐</a:t>
            </a:r>
            <a:r>
              <a:rPr lang="en-US" altLang="zh-CN" sz="2400" dirty="0" smtClean="0"/>
              <a:t>(Xerox)</a:t>
            </a:r>
            <a:r>
              <a:rPr lang="zh-CN" altLang="en-US" sz="2400" dirty="0"/>
              <a:t>公司</a:t>
            </a:r>
            <a:r>
              <a:rPr lang="zh-CN" altLang="en-US" sz="2400" dirty="0" smtClean="0"/>
              <a:t>的</a:t>
            </a:r>
            <a:r>
              <a:rPr lang="en-US" altLang="zh-CN" sz="2400" dirty="0" err="1" smtClean="0"/>
              <a:t>PaloAlto</a:t>
            </a:r>
            <a:r>
              <a:rPr lang="zh-CN" altLang="en-US" sz="2400" dirty="0" smtClean="0"/>
              <a:t>研究中心</a:t>
            </a:r>
            <a:r>
              <a:rPr lang="en-US" altLang="zh-CN" sz="2400" dirty="0"/>
              <a:t>(</a:t>
            </a:r>
            <a:r>
              <a:rPr lang="zh-CN" altLang="en-US" sz="2400" dirty="0"/>
              <a:t>简称为 </a:t>
            </a:r>
            <a:r>
              <a:rPr lang="en-US" altLang="zh-CN" sz="2400" dirty="0" smtClean="0"/>
              <a:t>PARC)1975</a:t>
            </a:r>
            <a:r>
              <a:rPr lang="zh-CN" altLang="en-US" sz="2400" dirty="0" smtClean="0"/>
              <a:t>年</a:t>
            </a:r>
            <a:r>
              <a:rPr lang="zh-CN" altLang="en-US" sz="2400" dirty="0"/>
              <a:t>研制</a:t>
            </a:r>
            <a:r>
              <a:rPr lang="zh-CN" altLang="en-US" sz="2400" dirty="0" smtClean="0"/>
              <a:t>成功的。</a:t>
            </a:r>
            <a:endParaRPr lang="zh-CN" altLang="zh-CN" sz="2400" dirty="0"/>
          </a:p>
        </p:txBody>
      </p:sp>
      <p:sp>
        <p:nvSpPr>
          <p:cNvPr id="6" name="内容占位符 2">
            <a:extLst>
              <a:ext uri="{FF2B5EF4-FFF2-40B4-BE49-F238E27FC236}">
                <a16:creationId xmlns="" xmlns:a16="http://schemas.microsoft.com/office/drawing/2014/main" id="{AD0A8934-8254-47DF-8225-5EEF81DCE503}"/>
              </a:ext>
            </a:extLst>
          </p:cNvPr>
          <p:cNvSpPr txBox="1">
            <a:spLocks/>
          </p:cNvSpPr>
          <p:nvPr/>
        </p:nvSpPr>
        <p:spPr>
          <a:xfrm>
            <a:off x="942975" y="3366653"/>
            <a:ext cx="10301288" cy="727363"/>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1000"/>
              </a:spcBef>
              <a:buFont typeface="Arial" panose="020B0604020202020204" pitchFamily="34" charset="0"/>
              <a:buNone/>
              <a:defRPr sz="3600" kern="1200">
                <a:solidFill>
                  <a:schemeClr val="tx1"/>
                </a:solidFill>
                <a:latin typeface="微软雅黑" panose="020B0503020204020204" pitchFamily="34" charset="-122"/>
                <a:ea typeface="微软雅黑" panose="020B0503020204020204" pitchFamily="34" charset="-122"/>
                <a:cs typeface="+mn-cs"/>
              </a:defRPr>
            </a:lvl1pPr>
            <a:lvl2pPr marL="457200" indent="0" algn="l" defTabSz="914400" rtl="0" eaLnBrk="1" latinLnBrk="0" hangingPunct="1">
              <a:lnSpc>
                <a:spcPct val="100000"/>
              </a:lnSpc>
              <a:spcBef>
                <a:spcPts val="5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2pPr>
            <a:lvl3pPr marL="914400" indent="0" algn="l" defTabSz="914400" rtl="0" eaLnBrk="1" latinLnBrk="0" hangingPunct="1">
              <a:lnSpc>
                <a:spcPct val="100000"/>
              </a:lnSpc>
              <a:spcBef>
                <a:spcPts val="500"/>
              </a:spcBef>
              <a:buFont typeface="Arial" panose="020B0604020202020204" pitchFamily="34" charset="0"/>
              <a:buNone/>
              <a:defRPr sz="20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2400" dirty="0"/>
              <a:t>以太网的逻辑拓扑结构是总</a:t>
            </a:r>
            <a:r>
              <a:rPr lang="zh-CN" altLang="en-US" sz="2400" dirty="0" smtClean="0"/>
              <a:t>线型，这</a:t>
            </a:r>
            <a:r>
              <a:rPr lang="zh-CN" altLang="en-US" sz="2400" dirty="0"/>
              <a:t>是根据其使用的介质访问控制方式而定义</a:t>
            </a:r>
            <a:r>
              <a:rPr lang="zh-CN" altLang="en-US" sz="2400" dirty="0" smtClean="0"/>
              <a:t>的，其物理</a:t>
            </a:r>
            <a:r>
              <a:rPr lang="zh-CN" altLang="en-US" sz="2400" dirty="0"/>
              <a:t>拓扑结构一般为总线型、星型或树</a:t>
            </a:r>
            <a:r>
              <a:rPr lang="zh-CN" altLang="en-US" sz="2400" dirty="0" smtClean="0"/>
              <a:t>型。</a:t>
            </a:r>
            <a:endParaRPr lang="zh-CN" altLang="zh-CN" sz="2400" dirty="0"/>
          </a:p>
        </p:txBody>
      </p:sp>
      <p:sp>
        <p:nvSpPr>
          <p:cNvPr id="7" name="内容占位符 2">
            <a:extLst>
              <a:ext uri="{FF2B5EF4-FFF2-40B4-BE49-F238E27FC236}">
                <a16:creationId xmlns="" xmlns:a16="http://schemas.microsoft.com/office/drawing/2014/main" id="{AD0A8934-8254-47DF-8225-5EEF81DCE503}"/>
              </a:ext>
            </a:extLst>
          </p:cNvPr>
          <p:cNvSpPr txBox="1">
            <a:spLocks/>
          </p:cNvSpPr>
          <p:nvPr/>
        </p:nvSpPr>
        <p:spPr>
          <a:xfrm>
            <a:off x="942975" y="4275856"/>
            <a:ext cx="10301288" cy="363681"/>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1000"/>
              </a:spcBef>
              <a:buFont typeface="Arial" panose="020B0604020202020204" pitchFamily="34" charset="0"/>
              <a:buNone/>
              <a:defRPr sz="3600" kern="1200">
                <a:solidFill>
                  <a:schemeClr val="tx1"/>
                </a:solidFill>
                <a:latin typeface="微软雅黑" panose="020B0503020204020204" pitchFamily="34" charset="-122"/>
                <a:ea typeface="微软雅黑" panose="020B0503020204020204" pitchFamily="34" charset="-122"/>
                <a:cs typeface="+mn-cs"/>
              </a:defRPr>
            </a:lvl1pPr>
            <a:lvl2pPr marL="457200" indent="0" algn="l" defTabSz="914400" rtl="0" eaLnBrk="1" latinLnBrk="0" hangingPunct="1">
              <a:lnSpc>
                <a:spcPct val="100000"/>
              </a:lnSpc>
              <a:spcBef>
                <a:spcPts val="5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2pPr>
            <a:lvl3pPr marL="914400" indent="0" algn="l" defTabSz="914400" rtl="0" eaLnBrk="1" latinLnBrk="0" hangingPunct="1">
              <a:lnSpc>
                <a:spcPct val="100000"/>
              </a:lnSpc>
              <a:spcBef>
                <a:spcPts val="500"/>
              </a:spcBef>
              <a:buFont typeface="Arial" panose="020B0604020202020204" pitchFamily="34" charset="0"/>
              <a:buNone/>
              <a:defRPr sz="20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2400" dirty="0"/>
              <a:t>传统共享式以太网的主要设计特点</a:t>
            </a:r>
            <a:r>
              <a:rPr lang="zh-CN" altLang="en-US" sz="2400" dirty="0" smtClean="0"/>
              <a:t>如下。</a:t>
            </a:r>
            <a:endParaRPr lang="en-US" altLang="zh-CN" sz="2400" dirty="0" smtClean="0"/>
          </a:p>
          <a:p>
            <a:r>
              <a:rPr lang="en-US" altLang="zh-CN" sz="2400" dirty="0"/>
              <a:t>(</a:t>
            </a:r>
            <a:r>
              <a:rPr lang="zh-CN" altLang="en-US" sz="2400" dirty="0"/>
              <a:t>１</a:t>
            </a:r>
            <a:r>
              <a:rPr lang="en-US" altLang="zh-CN" sz="2400" dirty="0"/>
              <a:t>)</a:t>
            </a:r>
            <a:r>
              <a:rPr lang="zh-CN" altLang="en-US" sz="2400" dirty="0" smtClean="0"/>
              <a:t>简易性  </a:t>
            </a:r>
            <a:r>
              <a:rPr lang="en-US" altLang="zh-CN" sz="2400" dirty="0"/>
              <a:t>(</a:t>
            </a:r>
            <a:r>
              <a:rPr lang="zh-CN" altLang="en-US" sz="2400" dirty="0"/>
              <a:t>２</a:t>
            </a:r>
            <a:r>
              <a:rPr lang="en-US" altLang="zh-CN" sz="2400" dirty="0"/>
              <a:t>)</a:t>
            </a:r>
            <a:r>
              <a:rPr lang="zh-CN" altLang="en-US" sz="2400" dirty="0" smtClean="0"/>
              <a:t>低成本 </a:t>
            </a:r>
            <a:r>
              <a:rPr lang="en-US" altLang="zh-CN" sz="2400" dirty="0" smtClean="0"/>
              <a:t>(</a:t>
            </a:r>
            <a:r>
              <a:rPr lang="zh-CN" altLang="en-US" sz="2400" dirty="0" smtClean="0"/>
              <a:t>３</a:t>
            </a:r>
            <a:r>
              <a:rPr lang="en-US" altLang="zh-CN" sz="2400" dirty="0"/>
              <a:t>)</a:t>
            </a:r>
            <a:r>
              <a:rPr lang="zh-CN" altLang="en-US" sz="2400" dirty="0" smtClean="0"/>
              <a:t>兼容性 </a:t>
            </a:r>
            <a:r>
              <a:rPr lang="en-US" altLang="zh-CN" sz="2400" dirty="0"/>
              <a:t>(</a:t>
            </a:r>
            <a:r>
              <a:rPr lang="zh-CN" altLang="en-US" sz="2400" dirty="0"/>
              <a:t>４</a:t>
            </a:r>
            <a:r>
              <a:rPr lang="en-US" altLang="zh-CN" sz="2400" dirty="0"/>
              <a:t>)</a:t>
            </a:r>
            <a:r>
              <a:rPr lang="zh-CN" altLang="en-US" sz="2400" dirty="0" smtClean="0"/>
              <a:t>扩展性 </a:t>
            </a:r>
            <a:r>
              <a:rPr lang="en-US" altLang="zh-CN" sz="2400" dirty="0"/>
              <a:t>(</a:t>
            </a:r>
            <a:r>
              <a:rPr lang="zh-CN" altLang="en-US" sz="2400" dirty="0"/>
              <a:t>５</a:t>
            </a:r>
            <a:r>
              <a:rPr lang="en-US" altLang="zh-CN" sz="2400" dirty="0"/>
              <a:t>)</a:t>
            </a:r>
            <a:r>
              <a:rPr lang="zh-CN" altLang="en-US" sz="2400" dirty="0" smtClean="0"/>
              <a:t>均等性 </a:t>
            </a:r>
            <a:r>
              <a:rPr lang="en-US" altLang="zh-CN" sz="2400" dirty="0"/>
              <a:t>(</a:t>
            </a:r>
            <a:r>
              <a:rPr lang="zh-CN" altLang="en-US" sz="2400" dirty="0"/>
              <a:t>６</a:t>
            </a:r>
            <a:r>
              <a:rPr lang="en-US" altLang="zh-CN" sz="2400" dirty="0"/>
              <a:t>)</a:t>
            </a:r>
            <a:r>
              <a:rPr lang="zh-CN" altLang="en-US" sz="2400" dirty="0"/>
              <a:t>系统的负荷</a:t>
            </a:r>
            <a:r>
              <a:rPr lang="en-US" altLang="zh-CN" sz="2400" dirty="0"/>
              <a:t>(</a:t>
            </a:r>
            <a:r>
              <a:rPr lang="zh-CN" altLang="en-US" sz="2400" dirty="0"/>
              <a:t>负载</a:t>
            </a:r>
            <a:r>
              <a:rPr lang="en-US" altLang="zh-CN" sz="2400" dirty="0"/>
              <a:t>)</a:t>
            </a:r>
            <a:r>
              <a:rPr lang="zh-CN" altLang="en-US" sz="2400" dirty="0" smtClean="0"/>
              <a:t>特性 </a:t>
            </a:r>
            <a:r>
              <a:rPr lang="en-US" altLang="zh-CN" sz="2400" dirty="0"/>
              <a:t>(</a:t>
            </a:r>
            <a:r>
              <a:rPr lang="zh-CN" altLang="en-US" sz="2400" dirty="0"/>
              <a:t>７</a:t>
            </a:r>
            <a:r>
              <a:rPr lang="en-US" altLang="zh-CN" sz="2400" dirty="0"/>
              <a:t>)</a:t>
            </a:r>
            <a:r>
              <a:rPr lang="zh-CN" altLang="en-US" sz="2400" dirty="0"/>
              <a:t>单一性</a:t>
            </a:r>
            <a:endParaRPr lang="zh-CN" altLang="zh-CN" sz="2400" dirty="0"/>
          </a:p>
        </p:txBody>
      </p:sp>
    </p:spTree>
    <p:extLst>
      <p:ext uri="{BB962C8B-B14F-4D97-AF65-F5344CB8AC3E}">
        <p14:creationId xmlns:p14="http://schemas.microsoft.com/office/powerpoint/2010/main" val="13869250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BDB5977D-383C-4FAA-AD6F-D413E4E98D36}"/>
              </a:ext>
            </a:extLst>
          </p:cNvPr>
          <p:cNvSpPr>
            <a:spLocks noGrp="1"/>
          </p:cNvSpPr>
          <p:nvPr>
            <p:ph type="title"/>
          </p:nvPr>
        </p:nvSpPr>
        <p:spPr>
          <a:xfrm>
            <a:off x="942975" y="459449"/>
            <a:ext cx="10301287" cy="989013"/>
          </a:xfrm>
        </p:spPr>
        <p:txBody>
          <a:bodyPr>
            <a:normAutofit/>
          </a:bodyPr>
          <a:lstStyle/>
          <a:p>
            <a:r>
              <a:rPr lang="en-US" altLang="zh-CN" dirty="0" smtClean="0"/>
              <a:t>3.5</a:t>
            </a:r>
            <a:r>
              <a:rPr lang="zh-CN" altLang="zh-CN" dirty="0"/>
              <a:t>　几种典型的局域网介绍</a:t>
            </a:r>
            <a:endParaRPr lang="zh-CN" altLang="en-US" dirty="0"/>
          </a:p>
        </p:txBody>
      </p:sp>
      <p:sp>
        <p:nvSpPr>
          <p:cNvPr id="3" name="内容占位符 2">
            <a:extLst>
              <a:ext uri="{FF2B5EF4-FFF2-40B4-BE49-F238E27FC236}">
                <a16:creationId xmlns="" xmlns:a16="http://schemas.microsoft.com/office/drawing/2014/main" id="{AD0A8934-8254-47DF-8225-5EEF81DCE503}"/>
              </a:ext>
            </a:extLst>
          </p:cNvPr>
          <p:cNvSpPr>
            <a:spLocks noGrp="1"/>
          </p:cNvSpPr>
          <p:nvPr>
            <p:ph idx="1"/>
          </p:nvPr>
        </p:nvSpPr>
        <p:spPr>
          <a:xfrm>
            <a:off x="942975" y="1515978"/>
            <a:ext cx="10301288" cy="645331"/>
          </a:xfrm>
        </p:spPr>
        <p:txBody>
          <a:bodyPr>
            <a:normAutofit lnSpcReduction="10000"/>
          </a:bodyPr>
          <a:lstStyle/>
          <a:p>
            <a:r>
              <a:rPr lang="en-US" altLang="zh-CN" sz="3900" dirty="0" smtClean="0"/>
              <a:t>3.5.1</a:t>
            </a:r>
            <a:r>
              <a:rPr lang="zh-CN" altLang="zh-CN" sz="3900" dirty="0"/>
              <a:t>　传统的共享介质</a:t>
            </a:r>
            <a:r>
              <a:rPr lang="zh-CN" altLang="zh-CN" sz="3900" dirty="0" smtClean="0"/>
              <a:t>局域网</a:t>
            </a:r>
            <a:endParaRPr lang="zh-CN" altLang="zh-CN" sz="3900" dirty="0"/>
          </a:p>
        </p:txBody>
      </p:sp>
      <p:sp>
        <p:nvSpPr>
          <p:cNvPr id="4" name="内容占位符 2">
            <a:extLst>
              <a:ext uri="{FF2B5EF4-FFF2-40B4-BE49-F238E27FC236}">
                <a16:creationId xmlns="" xmlns:a16="http://schemas.microsoft.com/office/drawing/2014/main" id="{AD0A8934-8254-47DF-8225-5EEF81DCE503}"/>
              </a:ext>
            </a:extLst>
          </p:cNvPr>
          <p:cNvSpPr txBox="1">
            <a:spLocks/>
          </p:cNvSpPr>
          <p:nvPr/>
        </p:nvSpPr>
        <p:spPr>
          <a:xfrm>
            <a:off x="942975" y="2180996"/>
            <a:ext cx="10301288" cy="479077"/>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1000"/>
              </a:spcBef>
              <a:buFont typeface="Arial" panose="020B0604020202020204" pitchFamily="34" charset="0"/>
              <a:buNone/>
              <a:defRPr sz="3600" kern="1200">
                <a:solidFill>
                  <a:schemeClr val="tx1"/>
                </a:solidFill>
                <a:latin typeface="微软雅黑" panose="020B0503020204020204" pitchFamily="34" charset="-122"/>
                <a:ea typeface="微软雅黑" panose="020B0503020204020204" pitchFamily="34" charset="-122"/>
                <a:cs typeface="+mn-cs"/>
              </a:defRPr>
            </a:lvl1pPr>
            <a:lvl2pPr marL="457200" indent="0" algn="l" defTabSz="914400" rtl="0" eaLnBrk="1" latinLnBrk="0" hangingPunct="1">
              <a:lnSpc>
                <a:spcPct val="100000"/>
              </a:lnSpc>
              <a:spcBef>
                <a:spcPts val="5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2pPr>
            <a:lvl3pPr marL="914400" indent="0" algn="l" defTabSz="914400" rtl="0" eaLnBrk="1" latinLnBrk="0" hangingPunct="1">
              <a:lnSpc>
                <a:spcPct val="100000"/>
              </a:lnSpc>
              <a:spcBef>
                <a:spcPts val="500"/>
              </a:spcBef>
              <a:buFont typeface="Arial" panose="020B0604020202020204" pitchFamily="34" charset="0"/>
              <a:buNone/>
              <a:defRPr sz="20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2400" b="1" dirty="0" smtClean="0"/>
              <a:t>１、标准以太网</a:t>
            </a:r>
            <a:endParaRPr lang="en-US" altLang="zh-CN" sz="2400" b="1" dirty="0" smtClean="0"/>
          </a:p>
          <a:p>
            <a:r>
              <a:rPr lang="zh-CN" altLang="en-US" sz="2400" dirty="0"/>
              <a:t>标准以太网</a:t>
            </a:r>
            <a:r>
              <a:rPr lang="en-US" altLang="zh-CN" sz="2400" dirty="0" smtClean="0"/>
              <a:t>(10Base-5)</a:t>
            </a:r>
            <a:r>
              <a:rPr lang="zh-CN" altLang="en-US" sz="2400" dirty="0"/>
              <a:t>习惯上称为粗缆以太网ꎬ是最早的以太网</a:t>
            </a:r>
            <a:r>
              <a:rPr lang="zh-CN" altLang="en-US" sz="2400" dirty="0" smtClean="0"/>
              <a:t>产品</a:t>
            </a:r>
            <a:r>
              <a:rPr lang="zh-CN" altLang="en-US" sz="2400" dirty="0"/>
              <a:t>。</a:t>
            </a:r>
            <a:r>
              <a:rPr lang="zh-CN" altLang="en-US" sz="2400" dirty="0" smtClean="0"/>
              <a:t>其</a:t>
            </a:r>
            <a:r>
              <a:rPr lang="zh-CN" altLang="en-US" sz="2400" dirty="0"/>
              <a:t>传输的</a:t>
            </a:r>
            <a:r>
              <a:rPr lang="zh-CN" altLang="en-US" sz="2400" dirty="0" smtClean="0"/>
              <a:t>信号为基带，速率</a:t>
            </a:r>
            <a:r>
              <a:rPr lang="zh-CN" altLang="en-US" sz="2400" dirty="0"/>
              <a:t>为 </a:t>
            </a:r>
            <a:r>
              <a:rPr lang="en-US" altLang="zh-CN" sz="2400" dirty="0" smtClean="0"/>
              <a:t>10Mb/s</a:t>
            </a:r>
            <a:endParaRPr lang="zh-CN" altLang="zh-CN" sz="2400" dirty="0"/>
          </a:p>
        </p:txBody>
      </p:sp>
      <p:sp>
        <p:nvSpPr>
          <p:cNvPr id="8" name="内容占位符 2">
            <a:extLst>
              <a:ext uri="{FF2B5EF4-FFF2-40B4-BE49-F238E27FC236}">
                <a16:creationId xmlns="" xmlns:a16="http://schemas.microsoft.com/office/drawing/2014/main" id="{AD0A8934-8254-47DF-8225-5EEF81DCE503}"/>
              </a:ext>
            </a:extLst>
          </p:cNvPr>
          <p:cNvSpPr txBox="1">
            <a:spLocks/>
          </p:cNvSpPr>
          <p:nvPr/>
        </p:nvSpPr>
        <p:spPr>
          <a:xfrm>
            <a:off x="942975" y="3498997"/>
            <a:ext cx="10301288" cy="479077"/>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1000"/>
              </a:spcBef>
              <a:buFont typeface="Arial" panose="020B0604020202020204" pitchFamily="34" charset="0"/>
              <a:buNone/>
              <a:defRPr sz="3600" kern="1200">
                <a:solidFill>
                  <a:schemeClr val="tx1"/>
                </a:solidFill>
                <a:latin typeface="微软雅黑" panose="020B0503020204020204" pitchFamily="34" charset="-122"/>
                <a:ea typeface="微软雅黑" panose="020B0503020204020204" pitchFamily="34" charset="-122"/>
                <a:cs typeface="+mn-cs"/>
              </a:defRPr>
            </a:lvl1pPr>
            <a:lvl2pPr marL="457200" indent="0" algn="l" defTabSz="914400" rtl="0" eaLnBrk="1" latinLnBrk="0" hangingPunct="1">
              <a:lnSpc>
                <a:spcPct val="100000"/>
              </a:lnSpc>
              <a:spcBef>
                <a:spcPts val="5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2pPr>
            <a:lvl3pPr marL="914400" indent="0" algn="l" defTabSz="914400" rtl="0" eaLnBrk="1" latinLnBrk="0" hangingPunct="1">
              <a:lnSpc>
                <a:spcPct val="100000"/>
              </a:lnSpc>
              <a:spcBef>
                <a:spcPts val="500"/>
              </a:spcBef>
              <a:buFont typeface="Arial" panose="020B0604020202020204" pitchFamily="34" charset="0"/>
              <a:buNone/>
              <a:defRPr sz="20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2400" b="1" dirty="0" smtClean="0"/>
              <a:t>2</a:t>
            </a:r>
            <a:r>
              <a:rPr lang="zh-CN" altLang="en-US" sz="2400" b="1" dirty="0" smtClean="0"/>
              <a:t>、 </a:t>
            </a:r>
            <a:r>
              <a:rPr lang="zh-CN" altLang="en-US" sz="2400" b="1" dirty="0"/>
              <a:t>细缆</a:t>
            </a:r>
            <a:r>
              <a:rPr lang="zh-CN" altLang="en-US" sz="2400" b="1" dirty="0" smtClean="0"/>
              <a:t>以太网</a:t>
            </a:r>
            <a:endParaRPr lang="en-US" altLang="zh-CN" sz="2400" b="1" dirty="0" smtClean="0"/>
          </a:p>
          <a:p>
            <a:r>
              <a:rPr lang="en-US" altLang="zh-CN" sz="2400" dirty="0" smtClean="0"/>
              <a:t>10Base-2</a:t>
            </a:r>
            <a:r>
              <a:rPr lang="zh-CN" altLang="en-US" sz="2400" dirty="0" smtClean="0"/>
              <a:t>采用</a:t>
            </a:r>
            <a:r>
              <a:rPr lang="zh-CN" altLang="en-US" sz="2400" dirty="0"/>
              <a:t>基带细同轴电缆作为传输</a:t>
            </a:r>
            <a:r>
              <a:rPr lang="zh-CN" altLang="en-US" sz="2400" dirty="0" smtClean="0"/>
              <a:t>介质</a:t>
            </a:r>
            <a:r>
              <a:rPr lang="en-US" altLang="zh-CN" sz="2400" dirty="0" smtClean="0"/>
              <a:t>,</a:t>
            </a:r>
            <a:r>
              <a:rPr lang="zh-CN" altLang="en-US" sz="2400" dirty="0" smtClean="0"/>
              <a:t>因此</a:t>
            </a:r>
            <a:r>
              <a:rPr lang="en-US" altLang="zh-CN" sz="2400" dirty="0" smtClean="0"/>
              <a:t>,</a:t>
            </a:r>
            <a:r>
              <a:rPr lang="zh-CN" altLang="en-US" sz="2400" dirty="0" smtClean="0"/>
              <a:t>又</a:t>
            </a:r>
            <a:r>
              <a:rPr lang="zh-CN" altLang="en-US" sz="2400" dirty="0"/>
              <a:t>被称为细缆</a:t>
            </a:r>
            <a:r>
              <a:rPr lang="zh-CN" altLang="en-US" sz="2400" dirty="0" smtClean="0"/>
              <a:t>以太网，</a:t>
            </a:r>
            <a:r>
              <a:rPr lang="en-US" altLang="zh-CN" sz="2400" dirty="0"/>
              <a:t> 10Base-2</a:t>
            </a:r>
            <a:r>
              <a:rPr lang="zh-CN" altLang="en-US" sz="2400" dirty="0" smtClean="0"/>
              <a:t>是</a:t>
            </a:r>
            <a:r>
              <a:rPr lang="zh-CN" altLang="en-US" sz="2400" dirty="0"/>
              <a:t>作为 </a:t>
            </a:r>
            <a:r>
              <a:rPr lang="en-US" altLang="zh-CN" sz="2400" dirty="0" smtClean="0"/>
              <a:t>10Base-5</a:t>
            </a:r>
            <a:r>
              <a:rPr lang="zh-CN" altLang="en-US" sz="2400" dirty="0" smtClean="0"/>
              <a:t>的</a:t>
            </a:r>
            <a:r>
              <a:rPr lang="zh-CN" altLang="en-US" sz="2400" dirty="0"/>
              <a:t>一种替代方案而制定</a:t>
            </a:r>
            <a:r>
              <a:rPr lang="zh-CN" altLang="en-US" sz="2400" dirty="0" smtClean="0"/>
              <a:t>的。</a:t>
            </a:r>
            <a:endParaRPr lang="zh-CN" altLang="zh-CN" sz="2400" dirty="0"/>
          </a:p>
        </p:txBody>
      </p:sp>
      <p:sp>
        <p:nvSpPr>
          <p:cNvPr id="9" name="内容占位符 2">
            <a:extLst>
              <a:ext uri="{FF2B5EF4-FFF2-40B4-BE49-F238E27FC236}">
                <a16:creationId xmlns="" xmlns:a16="http://schemas.microsoft.com/office/drawing/2014/main" id="{AD0A8934-8254-47DF-8225-5EEF81DCE503}"/>
              </a:ext>
            </a:extLst>
          </p:cNvPr>
          <p:cNvSpPr txBox="1">
            <a:spLocks/>
          </p:cNvSpPr>
          <p:nvPr/>
        </p:nvSpPr>
        <p:spPr>
          <a:xfrm>
            <a:off x="942974" y="4784185"/>
            <a:ext cx="10895240" cy="479077"/>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1000"/>
              </a:spcBef>
              <a:buFont typeface="Arial" panose="020B0604020202020204" pitchFamily="34" charset="0"/>
              <a:buNone/>
              <a:defRPr sz="3600" kern="1200">
                <a:solidFill>
                  <a:schemeClr val="tx1"/>
                </a:solidFill>
                <a:latin typeface="微软雅黑" panose="020B0503020204020204" pitchFamily="34" charset="-122"/>
                <a:ea typeface="微软雅黑" panose="020B0503020204020204" pitchFamily="34" charset="-122"/>
                <a:cs typeface="+mn-cs"/>
              </a:defRPr>
            </a:lvl1pPr>
            <a:lvl2pPr marL="457200" indent="0" algn="l" defTabSz="914400" rtl="0" eaLnBrk="1" latinLnBrk="0" hangingPunct="1">
              <a:lnSpc>
                <a:spcPct val="100000"/>
              </a:lnSpc>
              <a:spcBef>
                <a:spcPts val="5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2pPr>
            <a:lvl3pPr marL="914400" indent="0" algn="l" defTabSz="914400" rtl="0" eaLnBrk="1" latinLnBrk="0" hangingPunct="1">
              <a:lnSpc>
                <a:spcPct val="100000"/>
              </a:lnSpc>
              <a:spcBef>
                <a:spcPts val="500"/>
              </a:spcBef>
              <a:buFont typeface="Arial" panose="020B0604020202020204" pitchFamily="34" charset="0"/>
              <a:buNone/>
              <a:defRPr sz="20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2400" b="1" dirty="0" smtClean="0"/>
              <a:t>3</a:t>
            </a:r>
            <a:r>
              <a:rPr lang="zh-CN" altLang="en-US" sz="2400" b="1" dirty="0" smtClean="0"/>
              <a:t>、</a:t>
            </a:r>
            <a:r>
              <a:rPr lang="zh-CN" altLang="en-US" sz="2400" b="1" dirty="0"/>
              <a:t>双绞线</a:t>
            </a:r>
            <a:r>
              <a:rPr lang="zh-CN" altLang="en-US" sz="2400" b="1" dirty="0" smtClean="0"/>
              <a:t>以太网</a:t>
            </a:r>
            <a:endParaRPr lang="en-US" altLang="zh-CN" sz="2400" b="1" dirty="0" smtClean="0"/>
          </a:p>
          <a:p>
            <a:r>
              <a:rPr lang="en-US" altLang="zh-CN" sz="2400" dirty="0" smtClean="0"/>
              <a:t>10Base-T</a:t>
            </a:r>
            <a:r>
              <a:rPr lang="zh-CN" altLang="en-US" sz="2400" dirty="0" smtClean="0"/>
              <a:t>中</a:t>
            </a:r>
            <a:r>
              <a:rPr lang="zh-CN" altLang="en-US" sz="2400" dirty="0"/>
              <a:t>的 </a:t>
            </a:r>
            <a:r>
              <a:rPr lang="en-US" altLang="zh-CN" sz="2400" dirty="0" smtClean="0"/>
              <a:t>T(</a:t>
            </a:r>
            <a:r>
              <a:rPr lang="en-US" altLang="zh-CN" sz="2400" dirty="0" err="1" smtClean="0"/>
              <a:t>Twistepair</a:t>
            </a:r>
            <a:r>
              <a:rPr lang="en-US" altLang="zh-CN" sz="2400" dirty="0" smtClean="0"/>
              <a:t>)</a:t>
            </a:r>
            <a:r>
              <a:rPr lang="zh-CN" altLang="en-US" sz="2400" dirty="0" smtClean="0"/>
              <a:t>是</a:t>
            </a:r>
            <a:r>
              <a:rPr lang="zh-CN" altLang="en-US" sz="2400" dirty="0"/>
              <a:t>双绞线电缆的英文</a:t>
            </a:r>
            <a:r>
              <a:rPr lang="zh-CN" altLang="en-US" sz="2400" dirty="0" smtClean="0"/>
              <a:t>缩写。</a:t>
            </a:r>
            <a:r>
              <a:rPr lang="en-US" altLang="zh-CN" sz="2400" dirty="0" smtClean="0"/>
              <a:t>IEEE802.3</a:t>
            </a:r>
            <a:r>
              <a:rPr lang="en-US" altLang="zh-CN" sz="2400" dirty="0"/>
              <a:t> </a:t>
            </a:r>
            <a:r>
              <a:rPr lang="zh-CN" altLang="en-US" sz="2400" dirty="0" smtClean="0"/>
              <a:t>的</a:t>
            </a:r>
            <a:r>
              <a:rPr lang="en-US" altLang="zh-CN" sz="2400" dirty="0" smtClean="0"/>
              <a:t>10Base-T</a:t>
            </a:r>
            <a:r>
              <a:rPr lang="zh-CN" altLang="en-US" sz="2400" dirty="0" smtClean="0"/>
              <a:t>标准使用</a:t>
            </a:r>
            <a:r>
              <a:rPr lang="zh-CN" altLang="en-US" sz="2400" dirty="0"/>
              <a:t>星型物理</a:t>
            </a:r>
            <a:r>
              <a:rPr lang="zh-CN" altLang="en-US" sz="2400" dirty="0" smtClean="0"/>
              <a:t>拓扑结构，并</a:t>
            </a:r>
            <a:r>
              <a:rPr lang="zh-CN" altLang="en-US" sz="2400" dirty="0"/>
              <a:t>使用接</a:t>
            </a:r>
            <a:r>
              <a:rPr lang="zh-CN" altLang="en-US" sz="2400" dirty="0" smtClean="0"/>
              <a:t>有</a:t>
            </a:r>
            <a:r>
              <a:rPr lang="en-US" altLang="zh-CN" sz="2400" dirty="0" smtClean="0"/>
              <a:t>RJ-45</a:t>
            </a:r>
            <a:r>
              <a:rPr lang="zh-CN" altLang="en-US" sz="2400" dirty="0" smtClean="0"/>
              <a:t>头</a:t>
            </a:r>
            <a:r>
              <a:rPr lang="zh-CN" altLang="en-US" sz="2400" dirty="0"/>
              <a:t>的 </a:t>
            </a:r>
            <a:r>
              <a:rPr lang="en-US" altLang="zh-CN" sz="2400" dirty="0" smtClean="0"/>
              <a:t>UTP</a:t>
            </a:r>
            <a:r>
              <a:rPr lang="zh-CN" altLang="en-US" sz="2400" dirty="0" smtClean="0"/>
              <a:t>非</a:t>
            </a:r>
            <a:r>
              <a:rPr lang="zh-CN" altLang="en-US" sz="2400" dirty="0"/>
              <a:t>屏蔽双绞线电缆作为传输</a:t>
            </a:r>
            <a:r>
              <a:rPr lang="zh-CN" altLang="en-US" sz="2400" dirty="0" smtClean="0"/>
              <a:t>电缆，这种</a:t>
            </a:r>
            <a:r>
              <a:rPr lang="zh-CN" altLang="en-US" sz="2400" dirty="0"/>
              <a:t>标准使用大量的</a:t>
            </a:r>
            <a:r>
              <a:rPr lang="zh-CN" altLang="en-US" sz="2400" dirty="0" smtClean="0"/>
              <a:t>电缆，但</a:t>
            </a:r>
            <a:r>
              <a:rPr lang="zh-CN" altLang="en-US" sz="2400" dirty="0"/>
              <a:t>同时提供了更加稳定和便于维护的</a:t>
            </a:r>
            <a:r>
              <a:rPr lang="zh-CN" altLang="en-US" sz="2400" dirty="0" smtClean="0"/>
              <a:t>网络。</a:t>
            </a:r>
            <a:endParaRPr lang="zh-CN" altLang="zh-CN" sz="2400" dirty="0"/>
          </a:p>
        </p:txBody>
      </p:sp>
    </p:spTree>
    <p:extLst>
      <p:ext uri="{BB962C8B-B14F-4D97-AF65-F5344CB8AC3E}">
        <p14:creationId xmlns:p14="http://schemas.microsoft.com/office/powerpoint/2010/main" val="36914259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BDB5977D-383C-4FAA-AD6F-D413E4E98D36}"/>
              </a:ext>
            </a:extLst>
          </p:cNvPr>
          <p:cNvSpPr>
            <a:spLocks noGrp="1"/>
          </p:cNvSpPr>
          <p:nvPr>
            <p:ph type="title"/>
          </p:nvPr>
        </p:nvSpPr>
        <p:spPr>
          <a:xfrm>
            <a:off x="942975" y="459449"/>
            <a:ext cx="10301287" cy="989013"/>
          </a:xfrm>
        </p:spPr>
        <p:txBody>
          <a:bodyPr>
            <a:normAutofit/>
          </a:bodyPr>
          <a:lstStyle/>
          <a:p>
            <a:r>
              <a:rPr lang="en-US" altLang="zh-CN" dirty="0" smtClean="0"/>
              <a:t>3.5</a:t>
            </a:r>
            <a:r>
              <a:rPr lang="zh-CN" altLang="zh-CN" dirty="0"/>
              <a:t>　几种典型的局域网介绍</a:t>
            </a:r>
            <a:endParaRPr lang="zh-CN" altLang="en-US" dirty="0"/>
          </a:p>
        </p:txBody>
      </p:sp>
      <p:sp>
        <p:nvSpPr>
          <p:cNvPr id="3" name="内容占位符 2">
            <a:extLst>
              <a:ext uri="{FF2B5EF4-FFF2-40B4-BE49-F238E27FC236}">
                <a16:creationId xmlns="" xmlns:a16="http://schemas.microsoft.com/office/drawing/2014/main" id="{AD0A8934-8254-47DF-8225-5EEF81DCE503}"/>
              </a:ext>
            </a:extLst>
          </p:cNvPr>
          <p:cNvSpPr>
            <a:spLocks noGrp="1"/>
          </p:cNvSpPr>
          <p:nvPr>
            <p:ph idx="1"/>
          </p:nvPr>
        </p:nvSpPr>
        <p:spPr>
          <a:xfrm>
            <a:off x="942975" y="1515978"/>
            <a:ext cx="10301288" cy="5125453"/>
          </a:xfrm>
        </p:spPr>
        <p:txBody>
          <a:bodyPr>
            <a:normAutofit/>
          </a:bodyPr>
          <a:lstStyle/>
          <a:p>
            <a:r>
              <a:rPr lang="en-US" altLang="zh-CN" sz="3900" dirty="0" smtClean="0"/>
              <a:t>3.5.2</a:t>
            </a:r>
            <a:r>
              <a:rPr lang="zh-CN" altLang="zh-CN" sz="3900" dirty="0"/>
              <a:t>　高速局域网</a:t>
            </a:r>
          </a:p>
          <a:p>
            <a:r>
              <a:rPr lang="zh-CN" altLang="zh-CN" sz="2000" dirty="0"/>
              <a:t>下面将介绍这几种常见的高速局域网的组网技术。</a:t>
            </a:r>
          </a:p>
          <a:p>
            <a:r>
              <a:rPr lang="en-US" altLang="zh-CN" sz="2000" b="1" dirty="0"/>
              <a:t>1.100Base-T</a:t>
            </a:r>
            <a:r>
              <a:rPr lang="zh-CN" altLang="zh-CN" sz="2000" b="1" dirty="0"/>
              <a:t>技术</a:t>
            </a:r>
          </a:p>
          <a:p>
            <a:r>
              <a:rPr lang="en-US" altLang="zh-CN" sz="2000" dirty="0"/>
              <a:t>       100Base-T</a:t>
            </a:r>
            <a:r>
              <a:rPr lang="zh-CN" altLang="zh-CN" sz="2000" dirty="0"/>
              <a:t>技术在网络的介质访问控制层上，支持</a:t>
            </a:r>
            <a:r>
              <a:rPr lang="en-US" altLang="zh-CN" sz="2000" dirty="0"/>
              <a:t>100Base-TX</a:t>
            </a:r>
            <a:r>
              <a:rPr lang="zh-CN" altLang="zh-CN" sz="2000" dirty="0"/>
              <a:t>、</a:t>
            </a:r>
            <a:r>
              <a:rPr lang="en-US" altLang="zh-CN" sz="2000" dirty="0"/>
              <a:t>100Base-T4</a:t>
            </a:r>
            <a:r>
              <a:rPr lang="zh-CN" altLang="zh-CN" sz="2000" dirty="0"/>
              <a:t>和</a:t>
            </a:r>
            <a:r>
              <a:rPr lang="en-US" altLang="zh-CN" sz="2000" dirty="0"/>
              <a:t>100Base-FX 3</a:t>
            </a:r>
            <a:r>
              <a:rPr lang="zh-CN" altLang="zh-CN" sz="2000" dirty="0"/>
              <a:t>种介质协议。</a:t>
            </a:r>
          </a:p>
          <a:p>
            <a:r>
              <a:rPr lang="en-US" altLang="zh-CN" sz="2000" dirty="0"/>
              <a:t>        </a:t>
            </a:r>
            <a:r>
              <a:rPr lang="zh-CN" altLang="zh-CN" sz="2000" dirty="0"/>
              <a:t>快速以太网（</a:t>
            </a:r>
            <a:r>
              <a:rPr lang="en-US" altLang="zh-CN" sz="2000" dirty="0"/>
              <a:t>100Base)</a:t>
            </a:r>
            <a:r>
              <a:rPr lang="zh-CN" altLang="zh-CN" sz="2000" dirty="0"/>
              <a:t>与传统的</a:t>
            </a:r>
            <a:r>
              <a:rPr lang="en-US" altLang="zh-CN" sz="2000" dirty="0"/>
              <a:t>10Base-T</a:t>
            </a:r>
            <a:r>
              <a:rPr lang="zh-CN" altLang="zh-CN" sz="2000" dirty="0"/>
              <a:t>相比，具有以下相同之处。</a:t>
            </a:r>
          </a:p>
          <a:p>
            <a:r>
              <a:rPr lang="en-US" altLang="zh-CN" sz="2000" dirty="0"/>
              <a:t>        (1)</a:t>
            </a:r>
            <a:r>
              <a:rPr lang="zh-CN" altLang="zh-CN" sz="2000" dirty="0"/>
              <a:t>采用相同的介质访问控制方式，即</a:t>
            </a:r>
            <a:r>
              <a:rPr lang="en-US" altLang="zh-CN" sz="2000" dirty="0"/>
              <a:t>CSMA/CD</a:t>
            </a:r>
            <a:r>
              <a:rPr lang="zh-CN" altLang="zh-CN" sz="2000" dirty="0"/>
              <a:t>协议。</a:t>
            </a:r>
          </a:p>
          <a:p>
            <a:r>
              <a:rPr lang="en-US" altLang="zh-CN" sz="2000" dirty="0"/>
              <a:t>        (2)</a:t>
            </a:r>
            <a:r>
              <a:rPr lang="zh-CN" altLang="zh-CN" sz="2000" dirty="0"/>
              <a:t>采用相同的数据传输的帧格式。</a:t>
            </a:r>
          </a:p>
          <a:p>
            <a:r>
              <a:rPr lang="en-US" altLang="zh-CN" sz="2000" dirty="0"/>
              <a:t>        (3)</a:t>
            </a:r>
            <a:r>
              <a:rPr lang="zh-CN" altLang="zh-CN" sz="2000" dirty="0"/>
              <a:t>相同的组网方法。</a:t>
            </a:r>
          </a:p>
          <a:p>
            <a:r>
              <a:rPr lang="en-US" altLang="zh-CN" sz="2000" dirty="0"/>
              <a:t>        (4)</a:t>
            </a:r>
            <a:r>
              <a:rPr lang="zh-CN" altLang="zh-CN" sz="2000" dirty="0"/>
              <a:t>同样的低成本、易扩展性能。</a:t>
            </a:r>
          </a:p>
          <a:p>
            <a:endParaRPr lang="zh-CN" altLang="en-US" dirty="0"/>
          </a:p>
        </p:txBody>
      </p:sp>
    </p:spTree>
    <p:extLst>
      <p:ext uri="{BB962C8B-B14F-4D97-AF65-F5344CB8AC3E}">
        <p14:creationId xmlns:p14="http://schemas.microsoft.com/office/powerpoint/2010/main" val="35305509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265E3B96-89AA-46AA-871A-0B9ECE3C64D3}"/>
              </a:ext>
            </a:extLst>
          </p:cNvPr>
          <p:cNvSpPr>
            <a:spLocks noGrp="1"/>
          </p:cNvSpPr>
          <p:nvPr>
            <p:ph idx="1"/>
          </p:nvPr>
        </p:nvSpPr>
        <p:spPr/>
        <p:txBody>
          <a:bodyPr/>
          <a:lstStyle/>
          <a:p>
            <a:r>
              <a:rPr lang="zh-CN" altLang="zh-CN" dirty="0"/>
              <a:t>快速以太网（</a:t>
            </a:r>
            <a:r>
              <a:rPr lang="en-US" altLang="zh-CN" dirty="0"/>
              <a:t>100Base)</a:t>
            </a:r>
            <a:r>
              <a:rPr lang="zh-CN" altLang="zh-CN" dirty="0"/>
              <a:t>与传统的</a:t>
            </a:r>
            <a:r>
              <a:rPr lang="en-US" altLang="zh-CN" dirty="0"/>
              <a:t>10Base-T</a:t>
            </a:r>
            <a:r>
              <a:rPr lang="zh-CN" altLang="zh-CN" dirty="0"/>
              <a:t>相比不同之处有以下几点。</a:t>
            </a:r>
          </a:p>
          <a:p>
            <a:r>
              <a:rPr lang="en-US" altLang="zh-CN" dirty="0"/>
              <a:t>       (1)</a:t>
            </a:r>
            <a:r>
              <a:rPr lang="zh-CN" altLang="zh-CN" dirty="0"/>
              <a:t>快速以太网将每个比特的发送时间由</a:t>
            </a:r>
            <a:r>
              <a:rPr lang="en-US" altLang="zh-CN" dirty="0"/>
              <a:t>10Base-T</a:t>
            </a:r>
            <a:r>
              <a:rPr lang="zh-CN" altLang="zh-CN" dirty="0"/>
              <a:t>时的</a:t>
            </a:r>
            <a:r>
              <a:rPr lang="en-US" altLang="zh-CN" dirty="0"/>
              <a:t>100ns</a:t>
            </a:r>
            <a:r>
              <a:rPr lang="zh-CN" altLang="zh-CN" dirty="0"/>
              <a:t>降低到</a:t>
            </a:r>
            <a:r>
              <a:rPr lang="en-US" altLang="zh-CN" dirty="0"/>
              <a:t>10ns</a:t>
            </a:r>
            <a:r>
              <a:rPr lang="zh-CN" altLang="zh-CN" dirty="0"/>
              <a:t>。</a:t>
            </a:r>
          </a:p>
          <a:p>
            <a:r>
              <a:rPr lang="en-US" altLang="zh-CN" dirty="0"/>
              <a:t>       (2)</a:t>
            </a:r>
            <a:r>
              <a:rPr lang="zh-CN" altLang="zh-CN" dirty="0"/>
              <a:t>工作频率不同。例如，</a:t>
            </a:r>
            <a:r>
              <a:rPr lang="en-US" altLang="zh-CN" dirty="0"/>
              <a:t>10Base-T</a:t>
            </a:r>
            <a:r>
              <a:rPr lang="zh-CN" altLang="zh-CN" dirty="0"/>
              <a:t>的工作频率为</a:t>
            </a:r>
            <a:r>
              <a:rPr lang="en-US" altLang="zh-CN" dirty="0"/>
              <a:t>25MHz,</a:t>
            </a:r>
            <a:r>
              <a:rPr lang="zh-CN" altLang="zh-CN" dirty="0"/>
              <a:t>而</a:t>
            </a:r>
            <a:r>
              <a:rPr lang="en-US" altLang="zh-CN" dirty="0"/>
              <a:t>100Base-TX</a:t>
            </a:r>
            <a:r>
              <a:rPr lang="zh-CN" altLang="zh-CN" dirty="0"/>
              <a:t>和</a:t>
            </a:r>
            <a:r>
              <a:rPr lang="en-US" altLang="zh-CN" dirty="0"/>
              <a:t>100Base-FX</a:t>
            </a:r>
            <a:r>
              <a:rPr lang="zh-CN" altLang="zh-CN" dirty="0"/>
              <a:t>的工作频率为</a:t>
            </a:r>
            <a:r>
              <a:rPr lang="en-US" altLang="zh-CN" dirty="0"/>
              <a:t>125MHz</a:t>
            </a:r>
            <a:r>
              <a:rPr lang="zh-CN" altLang="zh-CN" dirty="0"/>
              <a:t>。</a:t>
            </a:r>
          </a:p>
          <a:p>
            <a:r>
              <a:rPr lang="en-US" altLang="zh-CN" dirty="0"/>
              <a:t>       (3)</a:t>
            </a:r>
            <a:r>
              <a:rPr lang="zh-CN" altLang="zh-CN" dirty="0"/>
              <a:t>物理层所支持的传输介质和信号编码方式不同。例如，</a:t>
            </a:r>
            <a:r>
              <a:rPr lang="en-US" altLang="zh-CN" dirty="0"/>
              <a:t>10Base-T</a:t>
            </a:r>
            <a:r>
              <a:rPr lang="zh-CN" altLang="zh-CN" dirty="0"/>
              <a:t>使用曼彻斯特编码，而</a:t>
            </a:r>
            <a:r>
              <a:rPr lang="en-US" altLang="zh-CN" dirty="0"/>
              <a:t>100Base-TX</a:t>
            </a:r>
            <a:r>
              <a:rPr lang="zh-CN" altLang="zh-CN" dirty="0"/>
              <a:t>则采用了效率更高的</a:t>
            </a:r>
            <a:r>
              <a:rPr lang="en-US" altLang="zh-CN" dirty="0"/>
              <a:t>4B/5B</a:t>
            </a:r>
            <a:r>
              <a:rPr lang="zh-CN" altLang="zh-CN" dirty="0"/>
              <a:t>编码方法。</a:t>
            </a:r>
          </a:p>
          <a:p>
            <a:r>
              <a:rPr lang="en-US" altLang="zh-CN" dirty="0"/>
              <a:t>       (4)</a:t>
            </a:r>
            <a:r>
              <a:rPr lang="zh-CN" altLang="zh-CN" dirty="0"/>
              <a:t>为了适应不同的传输介质，快速以太网定义了</a:t>
            </a:r>
            <a:r>
              <a:rPr lang="en-US" altLang="zh-CN" dirty="0"/>
              <a:t>MII(Media Independent Interface)</a:t>
            </a:r>
            <a:r>
              <a:rPr lang="zh-CN" altLang="zh-CN" dirty="0"/>
              <a:t>介质，独立接口将</a:t>
            </a:r>
            <a:r>
              <a:rPr lang="en-US" altLang="zh-CN" dirty="0"/>
              <a:t>MAC</a:t>
            </a:r>
            <a:r>
              <a:rPr lang="zh-CN" altLang="zh-CN" dirty="0"/>
              <a:t>子层与物理层分隔开来，使得物理层在实现</a:t>
            </a:r>
            <a:r>
              <a:rPr lang="en-US" altLang="zh-CN" dirty="0"/>
              <a:t>100Mb/s</a:t>
            </a:r>
            <a:r>
              <a:rPr lang="zh-CN" altLang="zh-CN" dirty="0"/>
              <a:t>速率时介质和信号编码的变化不会影响到</a:t>
            </a:r>
            <a:r>
              <a:rPr lang="en-US" altLang="zh-CN" dirty="0"/>
              <a:t>MAC</a:t>
            </a:r>
            <a:r>
              <a:rPr lang="zh-CN" altLang="zh-CN" dirty="0"/>
              <a:t>子层。因此</a:t>
            </a:r>
            <a:r>
              <a:rPr lang="en-US" altLang="zh-CN" dirty="0"/>
              <a:t>MII</a:t>
            </a:r>
            <a:r>
              <a:rPr lang="zh-CN" altLang="zh-CN" dirty="0"/>
              <a:t>也被称为介质无关接口。</a:t>
            </a:r>
          </a:p>
          <a:p>
            <a:endParaRPr lang="zh-CN" altLang="en-US" dirty="0"/>
          </a:p>
        </p:txBody>
      </p:sp>
    </p:spTree>
    <p:extLst>
      <p:ext uri="{BB962C8B-B14F-4D97-AF65-F5344CB8AC3E}">
        <p14:creationId xmlns:p14="http://schemas.microsoft.com/office/powerpoint/2010/main" val="21343506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116B03A4-62C7-46F8-8098-F3108856F6B9}"/>
              </a:ext>
            </a:extLst>
          </p:cNvPr>
          <p:cNvSpPr>
            <a:spLocks noGrp="1"/>
          </p:cNvSpPr>
          <p:nvPr>
            <p:ph idx="1"/>
          </p:nvPr>
        </p:nvSpPr>
        <p:spPr/>
        <p:txBody>
          <a:bodyPr/>
          <a:lstStyle/>
          <a:p>
            <a:r>
              <a:rPr lang="en-US" altLang="zh-CN" b="1" dirty="0"/>
              <a:t>2.</a:t>
            </a:r>
            <a:r>
              <a:rPr lang="zh-CN" altLang="zh-CN" b="1" dirty="0"/>
              <a:t>吉比特以太网</a:t>
            </a:r>
          </a:p>
          <a:p>
            <a:r>
              <a:rPr lang="zh-CN" altLang="zh-CN" dirty="0"/>
              <a:t>使用</a:t>
            </a:r>
            <a:r>
              <a:rPr lang="en-US" altLang="zh-CN" dirty="0"/>
              <a:t>1000Base-T</a:t>
            </a:r>
            <a:r>
              <a:rPr lang="zh-CN" altLang="zh-CN" dirty="0"/>
              <a:t>技术组网时，与原有</a:t>
            </a:r>
            <a:r>
              <a:rPr lang="en-US" altLang="zh-CN" dirty="0"/>
              <a:t>10Base-T</a:t>
            </a:r>
            <a:r>
              <a:rPr lang="zh-CN" altLang="zh-CN" dirty="0"/>
              <a:t>或</a:t>
            </a:r>
            <a:r>
              <a:rPr lang="en-US" altLang="zh-CN" dirty="0"/>
              <a:t>100Base-T</a:t>
            </a:r>
            <a:r>
              <a:rPr lang="zh-CN" altLang="zh-CN" dirty="0"/>
              <a:t>网络的联系与区别如下。</a:t>
            </a:r>
          </a:p>
          <a:p>
            <a:r>
              <a:rPr lang="en-US" altLang="zh-CN" dirty="0"/>
              <a:t>       (1)</a:t>
            </a:r>
            <a:r>
              <a:rPr lang="zh-CN" altLang="zh-CN" dirty="0"/>
              <a:t>采用与</a:t>
            </a:r>
            <a:r>
              <a:rPr lang="en-US" altLang="zh-CN" dirty="0"/>
              <a:t>IEEE802.3</a:t>
            </a:r>
            <a:r>
              <a:rPr lang="zh-CN" altLang="zh-CN" dirty="0"/>
              <a:t>相同的数据传输的帧格式。</a:t>
            </a:r>
          </a:p>
          <a:p>
            <a:r>
              <a:rPr lang="en-US" altLang="zh-CN" dirty="0"/>
              <a:t>       (2)</a:t>
            </a:r>
            <a:r>
              <a:rPr lang="zh-CN" altLang="zh-CN" dirty="0"/>
              <a:t>相同的组网方法，并可以很好地向下兼容。</a:t>
            </a:r>
          </a:p>
          <a:p>
            <a:r>
              <a:rPr lang="en-US" altLang="zh-CN" dirty="0"/>
              <a:t>       (3)</a:t>
            </a:r>
            <a:r>
              <a:rPr lang="zh-CN" altLang="zh-CN" dirty="0"/>
              <a:t>半双工通信时，采用的介质访问控制方式与传统以太网类似，即</a:t>
            </a:r>
            <a:r>
              <a:rPr lang="en-US" altLang="zh-CN" dirty="0"/>
              <a:t>CSMA/CD</a:t>
            </a:r>
            <a:r>
              <a:rPr lang="zh-CN" altLang="zh-CN" dirty="0"/>
              <a:t>协议。全双工通信模式时，则采用无冲突检测的两个双向同时的连接，这样可以提高高端服务器与集线器之间，以及集线器与集线器之间的数据传输能力。</a:t>
            </a:r>
          </a:p>
          <a:p>
            <a:r>
              <a:rPr lang="en-US" altLang="zh-CN" dirty="0"/>
              <a:t>       (4)</a:t>
            </a:r>
            <a:r>
              <a:rPr lang="zh-CN" altLang="zh-CN" dirty="0"/>
              <a:t>支持多种传输介质，如支持</a:t>
            </a:r>
            <a:r>
              <a:rPr lang="en-US" altLang="zh-CN" dirty="0"/>
              <a:t>STP</a:t>
            </a:r>
            <a:r>
              <a:rPr lang="zh-CN" altLang="zh-CN" dirty="0"/>
              <a:t>、</a:t>
            </a:r>
            <a:r>
              <a:rPr lang="en-US" altLang="zh-CN" dirty="0"/>
              <a:t>UTP</a:t>
            </a:r>
            <a:r>
              <a:rPr lang="zh-CN" altLang="zh-CN" dirty="0"/>
              <a:t>、单模和多模光纤等。</a:t>
            </a:r>
          </a:p>
          <a:p>
            <a:r>
              <a:rPr lang="en-US" altLang="zh-CN" dirty="0"/>
              <a:t>       (5)</a:t>
            </a:r>
            <a:r>
              <a:rPr lang="zh-CN" altLang="zh-CN" dirty="0"/>
              <a:t>同样的低成本、易扩展性能。</a:t>
            </a:r>
          </a:p>
          <a:p>
            <a:endParaRPr lang="zh-CN" altLang="en-US" dirty="0"/>
          </a:p>
        </p:txBody>
      </p:sp>
    </p:spTree>
    <p:extLst>
      <p:ext uri="{BB962C8B-B14F-4D97-AF65-F5344CB8AC3E}">
        <p14:creationId xmlns:p14="http://schemas.microsoft.com/office/powerpoint/2010/main" val="9192165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C1194FAC-C651-4D0B-9C34-926E686C6046}"/>
              </a:ext>
            </a:extLst>
          </p:cNvPr>
          <p:cNvSpPr txBox="1">
            <a:spLocks/>
          </p:cNvSpPr>
          <p:nvPr/>
        </p:nvSpPr>
        <p:spPr>
          <a:xfrm>
            <a:off x="3292951" y="998156"/>
            <a:ext cx="7464875" cy="711456"/>
          </a:xfrm>
          <a:prstGeom prst="rect">
            <a:avLst/>
          </a:prstGeom>
        </p:spPr>
        <p:txBody>
          <a:bodyPr/>
          <a:lstStyle>
            <a:lvl1pPr algn="ctr" defTabSz="914400" rtl="0" eaLnBrk="1" latinLnBrk="0" hangingPunct="1">
              <a:lnSpc>
                <a:spcPct val="90000"/>
              </a:lnSpc>
              <a:spcBef>
                <a:spcPct val="0"/>
              </a:spcBef>
              <a:buNone/>
              <a:defRPr sz="4400" kern="1200">
                <a:solidFill>
                  <a:schemeClr val="tx1"/>
                </a:solidFill>
                <a:latin typeface="微软雅黑" panose="020B0503020204020204" pitchFamily="34" charset="-122"/>
                <a:ea typeface="微软雅黑" panose="020B0503020204020204" pitchFamily="34" charset="-122"/>
                <a:cs typeface="+mj-cs"/>
              </a:defRPr>
            </a:lvl1pPr>
          </a:lstStyle>
          <a:p>
            <a:pPr algn="l"/>
            <a:r>
              <a:rPr lang="zh-CN" altLang="en-US" sz="3600" dirty="0">
                <a:hlinkClick r:id="rId2" action="ppaction://hlinksldjump"/>
              </a:rPr>
              <a:t>项目一   </a:t>
            </a:r>
            <a:r>
              <a:rPr lang="zh-CN" altLang="zh-CN" sz="3600" dirty="0">
                <a:hlinkClick r:id="rId2" action="ppaction://hlinksldjump"/>
              </a:rPr>
              <a:t>计算机网络基础知识</a:t>
            </a:r>
            <a:endParaRPr lang="zh-CN" altLang="en-US" sz="3600" dirty="0"/>
          </a:p>
        </p:txBody>
      </p:sp>
      <p:sp>
        <p:nvSpPr>
          <p:cNvPr id="3" name="标题 1">
            <a:extLst>
              <a:ext uri="{FF2B5EF4-FFF2-40B4-BE49-F238E27FC236}">
                <a16:creationId xmlns="" xmlns:a16="http://schemas.microsoft.com/office/drawing/2014/main" id="{D9A2E668-E908-4EBD-9A3A-79C2426A6175}"/>
              </a:ext>
            </a:extLst>
          </p:cNvPr>
          <p:cNvSpPr txBox="1">
            <a:spLocks/>
          </p:cNvSpPr>
          <p:nvPr/>
        </p:nvSpPr>
        <p:spPr>
          <a:xfrm>
            <a:off x="3292951" y="1767101"/>
            <a:ext cx="7736288" cy="546565"/>
          </a:xfrm>
          <a:prstGeom prst="rect">
            <a:avLst/>
          </a:prstGeom>
        </p:spPr>
        <p:txBody>
          <a:bodyPr/>
          <a:lstStyle>
            <a:lvl1pPr algn="ctr" defTabSz="914400" rtl="0" eaLnBrk="1" latinLnBrk="0" hangingPunct="1">
              <a:lnSpc>
                <a:spcPct val="90000"/>
              </a:lnSpc>
              <a:spcBef>
                <a:spcPct val="0"/>
              </a:spcBef>
              <a:buNone/>
              <a:defRPr sz="4400" kern="1200">
                <a:solidFill>
                  <a:schemeClr val="tx1"/>
                </a:solidFill>
                <a:latin typeface="微软雅黑" panose="020B0503020204020204" pitchFamily="34" charset="-122"/>
                <a:ea typeface="微软雅黑" panose="020B0503020204020204" pitchFamily="34" charset="-122"/>
                <a:cs typeface="+mj-cs"/>
              </a:defRPr>
            </a:lvl1pPr>
          </a:lstStyle>
          <a:p>
            <a:pPr algn="l"/>
            <a:r>
              <a:rPr lang="zh-CN" altLang="en-US" sz="3600" dirty="0">
                <a:hlinkClick r:id="rId3" action="ppaction://hlinksldjump"/>
              </a:rPr>
              <a:t>项目二   </a:t>
            </a:r>
            <a:r>
              <a:rPr lang="zh-CN" altLang="zh-CN" sz="3600" dirty="0">
                <a:hlinkClick r:id="rId3" action="ppaction://hlinksldjump"/>
              </a:rPr>
              <a:t>计算机网络体系结构与协议</a:t>
            </a:r>
            <a:endParaRPr lang="zh-CN" altLang="en-US" sz="3600" dirty="0"/>
          </a:p>
        </p:txBody>
      </p:sp>
      <p:sp>
        <p:nvSpPr>
          <p:cNvPr id="4" name="标题 1">
            <a:extLst>
              <a:ext uri="{FF2B5EF4-FFF2-40B4-BE49-F238E27FC236}">
                <a16:creationId xmlns="" xmlns:a16="http://schemas.microsoft.com/office/drawing/2014/main" id="{49CE0D75-22E4-440B-8917-B1992EFBA140}"/>
              </a:ext>
            </a:extLst>
          </p:cNvPr>
          <p:cNvSpPr txBox="1">
            <a:spLocks/>
          </p:cNvSpPr>
          <p:nvPr/>
        </p:nvSpPr>
        <p:spPr>
          <a:xfrm>
            <a:off x="3292951" y="2371155"/>
            <a:ext cx="4693285" cy="580292"/>
          </a:xfrm>
          <a:prstGeom prst="rect">
            <a:avLst/>
          </a:prstGeom>
        </p:spPr>
        <p:txBody>
          <a:bodyPr/>
          <a:lstStyle>
            <a:lvl1pPr algn="ctr" defTabSz="914400" rtl="0" eaLnBrk="1" latinLnBrk="0" hangingPunct="1">
              <a:lnSpc>
                <a:spcPct val="90000"/>
              </a:lnSpc>
              <a:spcBef>
                <a:spcPct val="0"/>
              </a:spcBef>
              <a:buNone/>
              <a:defRPr sz="4400" kern="1200">
                <a:solidFill>
                  <a:schemeClr val="tx1"/>
                </a:solidFill>
                <a:latin typeface="微软雅黑" panose="020B0503020204020204" pitchFamily="34" charset="-122"/>
                <a:ea typeface="微软雅黑" panose="020B0503020204020204" pitchFamily="34" charset="-122"/>
                <a:cs typeface="+mj-cs"/>
              </a:defRPr>
            </a:lvl1pPr>
          </a:lstStyle>
          <a:p>
            <a:pPr algn="l"/>
            <a:r>
              <a:rPr lang="zh-CN" altLang="en-US" sz="3600" dirty="0">
                <a:hlinkClick r:id="rId2" action="ppaction://hlinksldjump"/>
              </a:rPr>
              <a:t>项目三   </a:t>
            </a:r>
            <a:r>
              <a:rPr lang="zh-CN" altLang="zh-CN" sz="3600" dirty="0">
                <a:hlinkClick r:id="rId2" action="ppaction://hlinksldjump"/>
              </a:rPr>
              <a:t>局域网互连</a:t>
            </a:r>
            <a:endParaRPr lang="zh-CN" altLang="en-US" sz="3600" dirty="0"/>
          </a:p>
        </p:txBody>
      </p:sp>
      <p:sp>
        <p:nvSpPr>
          <p:cNvPr id="5" name="标题 1">
            <a:extLst>
              <a:ext uri="{FF2B5EF4-FFF2-40B4-BE49-F238E27FC236}">
                <a16:creationId xmlns="" xmlns:a16="http://schemas.microsoft.com/office/drawing/2014/main" id="{C3CCFAB0-63CA-4C90-AD99-9F201C901CD2}"/>
              </a:ext>
            </a:extLst>
          </p:cNvPr>
          <p:cNvSpPr txBox="1">
            <a:spLocks/>
          </p:cNvSpPr>
          <p:nvPr/>
        </p:nvSpPr>
        <p:spPr>
          <a:xfrm>
            <a:off x="3292951" y="3008936"/>
            <a:ext cx="5537048" cy="607679"/>
          </a:xfrm>
          <a:prstGeom prst="rect">
            <a:avLst/>
          </a:prstGeom>
        </p:spPr>
        <p:txBody>
          <a:bodyPr/>
          <a:lstStyle>
            <a:lvl1pPr algn="ctr" defTabSz="914400" rtl="0" eaLnBrk="1" latinLnBrk="0" hangingPunct="1">
              <a:lnSpc>
                <a:spcPct val="90000"/>
              </a:lnSpc>
              <a:spcBef>
                <a:spcPct val="0"/>
              </a:spcBef>
              <a:buNone/>
              <a:defRPr sz="4400" kern="1200">
                <a:solidFill>
                  <a:schemeClr val="tx1"/>
                </a:solidFill>
                <a:latin typeface="微软雅黑" panose="020B0503020204020204" pitchFamily="34" charset="-122"/>
                <a:ea typeface="微软雅黑" panose="020B0503020204020204" pitchFamily="34" charset="-122"/>
                <a:cs typeface="+mj-cs"/>
              </a:defRPr>
            </a:lvl1pPr>
          </a:lstStyle>
          <a:p>
            <a:pPr algn="l"/>
            <a:r>
              <a:rPr lang="zh-CN" altLang="en-US" sz="3600" dirty="0">
                <a:hlinkClick r:id="" action="ppaction://noaction"/>
              </a:rPr>
              <a:t>项目四   </a:t>
            </a:r>
            <a:r>
              <a:rPr lang="zh-CN" altLang="zh-CN" sz="3600" dirty="0">
                <a:hlinkClick r:id="" action="ppaction://noaction"/>
              </a:rPr>
              <a:t>广域网接入技术</a:t>
            </a:r>
            <a:endParaRPr lang="zh-CN" altLang="en-US" sz="3600" dirty="0"/>
          </a:p>
        </p:txBody>
      </p:sp>
      <p:sp>
        <p:nvSpPr>
          <p:cNvPr id="6" name="标题 1">
            <a:extLst>
              <a:ext uri="{FF2B5EF4-FFF2-40B4-BE49-F238E27FC236}">
                <a16:creationId xmlns="" xmlns:a16="http://schemas.microsoft.com/office/drawing/2014/main" id="{B33F2D5B-931F-4CE4-AF5A-F3465B0F665F}"/>
              </a:ext>
            </a:extLst>
          </p:cNvPr>
          <p:cNvSpPr txBox="1">
            <a:spLocks/>
          </p:cNvSpPr>
          <p:nvPr/>
        </p:nvSpPr>
        <p:spPr>
          <a:xfrm>
            <a:off x="3292951" y="3674104"/>
            <a:ext cx="4762783" cy="614516"/>
          </a:xfrm>
          <a:prstGeom prst="rect">
            <a:avLst/>
          </a:prstGeom>
        </p:spPr>
        <p:txBody>
          <a:bodyPr/>
          <a:lstStyle>
            <a:lvl1pPr algn="ctr" defTabSz="914400" rtl="0" eaLnBrk="1" latinLnBrk="0" hangingPunct="1">
              <a:lnSpc>
                <a:spcPct val="90000"/>
              </a:lnSpc>
              <a:spcBef>
                <a:spcPct val="0"/>
              </a:spcBef>
              <a:buNone/>
              <a:defRPr sz="4400" kern="1200">
                <a:solidFill>
                  <a:schemeClr val="tx1"/>
                </a:solidFill>
                <a:latin typeface="微软雅黑" panose="020B0503020204020204" pitchFamily="34" charset="-122"/>
                <a:ea typeface="微软雅黑" panose="020B0503020204020204" pitchFamily="34" charset="-122"/>
                <a:cs typeface="+mj-cs"/>
              </a:defRPr>
            </a:lvl1pPr>
          </a:lstStyle>
          <a:p>
            <a:pPr algn="l"/>
            <a:r>
              <a:rPr lang="zh-CN" altLang="en-US" sz="3600" dirty="0">
                <a:hlinkClick r:id="" action="ppaction://noaction"/>
              </a:rPr>
              <a:t>项目五   </a:t>
            </a:r>
            <a:r>
              <a:rPr lang="zh-CN" altLang="zh-CN" sz="3600" dirty="0">
                <a:hlinkClick r:id="" action="ppaction://noaction"/>
              </a:rPr>
              <a:t>网络互连技术</a:t>
            </a:r>
            <a:endParaRPr lang="zh-CN" altLang="en-US" sz="3600" dirty="0"/>
          </a:p>
        </p:txBody>
      </p:sp>
      <p:sp>
        <p:nvSpPr>
          <p:cNvPr id="7" name="标题 1">
            <a:extLst>
              <a:ext uri="{FF2B5EF4-FFF2-40B4-BE49-F238E27FC236}">
                <a16:creationId xmlns="" xmlns:a16="http://schemas.microsoft.com/office/drawing/2014/main" id="{0555DB48-92E5-4B11-A99A-38324B7E2ACC}"/>
              </a:ext>
            </a:extLst>
          </p:cNvPr>
          <p:cNvSpPr txBox="1">
            <a:spLocks/>
          </p:cNvSpPr>
          <p:nvPr/>
        </p:nvSpPr>
        <p:spPr>
          <a:xfrm>
            <a:off x="3292951" y="5629383"/>
            <a:ext cx="6866858" cy="636506"/>
          </a:xfrm>
          <a:prstGeom prst="rect">
            <a:avLst/>
          </a:prstGeom>
        </p:spPr>
        <p:txBody>
          <a:bodyPr/>
          <a:lstStyle>
            <a:lvl1pPr algn="ctr" defTabSz="914400" rtl="0" eaLnBrk="1" latinLnBrk="0" hangingPunct="1">
              <a:lnSpc>
                <a:spcPct val="90000"/>
              </a:lnSpc>
              <a:spcBef>
                <a:spcPct val="0"/>
              </a:spcBef>
              <a:buNone/>
              <a:defRPr sz="4400" kern="1200">
                <a:solidFill>
                  <a:schemeClr val="tx1"/>
                </a:solidFill>
                <a:latin typeface="微软雅黑" panose="020B0503020204020204" pitchFamily="34" charset="-122"/>
                <a:ea typeface="微软雅黑" panose="020B0503020204020204" pitchFamily="34" charset="-122"/>
                <a:cs typeface="+mj-cs"/>
              </a:defRPr>
            </a:lvl1pPr>
          </a:lstStyle>
          <a:p>
            <a:pPr algn="l"/>
            <a:r>
              <a:rPr lang="zh-CN" altLang="en-US" sz="3600" dirty="0">
                <a:hlinkClick r:id="" action="ppaction://noaction"/>
              </a:rPr>
              <a:t>项目八   </a:t>
            </a:r>
            <a:r>
              <a:rPr lang="zh-CN" altLang="zh-CN" sz="3600" dirty="0">
                <a:hlinkClick r:id="" action="ppaction://noaction"/>
              </a:rPr>
              <a:t>物联网与现代通信技术</a:t>
            </a:r>
            <a:endParaRPr lang="zh-CN" altLang="en-US" sz="3600" dirty="0"/>
          </a:p>
        </p:txBody>
      </p:sp>
      <p:sp>
        <p:nvSpPr>
          <p:cNvPr id="8" name="标题 1">
            <a:extLst>
              <a:ext uri="{FF2B5EF4-FFF2-40B4-BE49-F238E27FC236}">
                <a16:creationId xmlns="" xmlns:a16="http://schemas.microsoft.com/office/drawing/2014/main" id="{7737E774-8429-4C4C-A0D4-66A6CFBF57D2}"/>
              </a:ext>
            </a:extLst>
          </p:cNvPr>
          <p:cNvSpPr txBox="1">
            <a:spLocks/>
          </p:cNvSpPr>
          <p:nvPr/>
        </p:nvSpPr>
        <p:spPr>
          <a:xfrm>
            <a:off x="3292951" y="4932421"/>
            <a:ext cx="4978097" cy="639475"/>
          </a:xfrm>
          <a:prstGeom prst="rect">
            <a:avLst/>
          </a:prstGeom>
        </p:spPr>
        <p:txBody>
          <a:bodyPr/>
          <a:lstStyle>
            <a:lvl1pPr algn="ctr" defTabSz="914400" rtl="0" eaLnBrk="1" latinLnBrk="0" hangingPunct="1">
              <a:lnSpc>
                <a:spcPct val="90000"/>
              </a:lnSpc>
              <a:spcBef>
                <a:spcPct val="0"/>
              </a:spcBef>
              <a:buNone/>
              <a:defRPr sz="4400" kern="1200">
                <a:solidFill>
                  <a:schemeClr val="tx1"/>
                </a:solidFill>
                <a:latin typeface="微软雅黑" panose="020B0503020204020204" pitchFamily="34" charset="-122"/>
                <a:ea typeface="微软雅黑" panose="020B0503020204020204" pitchFamily="34" charset="-122"/>
                <a:cs typeface="+mj-cs"/>
              </a:defRPr>
            </a:lvl1pPr>
          </a:lstStyle>
          <a:p>
            <a:pPr algn="l"/>
            <a:r>
              <a:rPr lang="zh-CN" altLang="en-US" sz="3600" dirty="0">
                <a:hlinkClick r:id="" action="ppaction://noaction"/>
              </a:rPr>
              <a:t>项目七   </a:t>
            </a:r>
            <a:r>
              <a:rPr lang="zh-CN" altLang="zh-CN" sz="3600" dirty="0">
                <a:hlinkClick r:id="" action="ppaction://noaction"/>
              </a:rPr>
              <a:t>网络安全管理</a:t>
            </a:r>
            <a:endParaRPr lang="zh-CN" altLang="en-US" sz="3600" dirty="0"/>
          </a:p>
        </p:txBody>
      </p:sp>
      <p:sp>
        <p:nvSpPr>
          <p:cNvPr id="9" name="标题 1">
            <a:extLst>
              <a:ext uri="{FF2B5EF4-FFF2-40B4-BE49-F238E27FC236}">
                <a16:creationId xmlns="" xmlns:a16="http://schemas.microsoft.com/office/drawing/2014/main" id="{FDCCDC7A-F4B5-488B-A36D-229BECABB76D}"/>
              </a:ext>
            </a:extLst>
          </p:cNvPr>
          <p:cNvSpPr txBox="1">
            <a:spLocks/>
          </p:cNvSpPr>
          <p:nvPr/>
        </p:nvSpPr>
        <p:spPr>
          <a:xfrm>
            <a:off x="3292951" y="4346109"/>
            <a:ext cx="4033603" cy="528823"/>
          </a:xfrm>
          <a:prstGeom prst="rect">
            <a:avLst/>
          </a:prstGeom>
        </p:spPr>
        <p:txBody>
          <a:bodyPr/>
          <a:lstStyle>
            <a:lvl1pPr algn="ctr" defTabSz="914400" rtl="0" eaLnBrk="1" latinLnBrk="0" hangingPunct="1">
              <a:lnSpc>
                <a:spcPct val="90000"/>
              </a:lnSpc>
              <a:spcBef>
                <a:spcPct val="0"/>
              </a:spcBef>
              <a:buNone/>
              <a:defRPr sz="4400" kern="1200">
                <a:solidFill>
                  <a:schemeClr val="tx1"/>
                </a:solidFill>
                <a:latin typeface="微软雅黑" panose="020B0503020204020204" pitchFamily="34" charset="-122"/>
                <a:ea typeface="微软雅黑" panose="020B0503020204020204" pitchFamily="34" charset="-122"/>
                <a:cs typeface="+mj-cs"/>
              </a:defRPr>
            </a:lvl1pPr>
          </a:lstStyle>
          <a:p>
            <a:pPr algn="l"/>
            <a:r>
              <a:rPr lang="zh-CN" altLang="en-US" sz="3600" dirty="0">
                <a:hlinkClick r:id="" action="ppaction://noaction"/>
              </a:rPr>
              <a:t>项目六   </a:t>
            </a:r>
            <a:r>
              <a:rPr lang="zh-CN" altLang="zh-CN" sz="3600" dirty="0">
                <a:hlinkClick r:id="" action="ppaction://noaction"/>
              </a:rPr>
              <a:t>网络世界</a:t>
            </a:r>
            <a:endParaRPr lang="zh-CN" altLang="en-US" sz="3600" dirty="0"/>
          </a:p>
        </p:txBody>
      </p:sp>
      <p:sp>
        <p:nvSpPr>
          <p:cNvPr id="11" name="文本框 10">
            <a:extLst>
              <a:ext uri="{FF2B5EF4-FFF2-40B4-BE49-F238E27FC236}">
                <a16:creationId xmlns="" xmlns:a16="http://schemas.microsoft.com/office/drawing/2014/main" id="{F707CF23-650C-42AB-9DE5-60288DF6C32A}"/>
              </a:ext>
            </a:extLst>
          </p:cNvPr>
          <p:cNvSpPr txBox="1"/>
          <p:nvPr/>
        </p:nvSpPr>
        <p:spPr>
          <a:xfrm>
            <a:off x="1260450" y="2040384"/>
            <a:ext cx="1107996" cy="2426686"/>
          </a:xfrm>
          <a:prstGeom prst="rect">
            <a:avLst/>
          </a:prstGeom>
          <a:noFill/>
        </p:spPr>
        <p:txBody>
          <a:bodyPr vert="eaVert" wrap="square" rtlCol="0">
            <a:spAutoFit/>
          </a:bodyPr>
          <a:lstStyle/>
          <a:p>
            <a:r>
              <a:rPr lang="zh-CN" altLang="en-US" sz="6000" dirty="0">
                <a:latin typeface="微软雅黑" panose="020B0503020204020204" pitchFamily="34" charset="-122"/>
                <a:ea typeface="微软雅黑" panose="020B0503020204020204" pitchFamily="34" charset="-122"/>
              </a:rPr>
              <a:t>目  录</a:t>
            </a:r>
          </a:p>
        </p:txBody>
      </p:sp>
      <p:grpSp>
        <p:nvGrpSpPr>
          <p:cNvPr id="21" name="组合 20">
            <a:extLst>
              <a:ext uri="{FF2B5EF4-FFF2-40B4-BE49-F238E27FC236}">
                <a16:creationId xmlns="" xmlns:a16="http://schemas.microsoft.com/office/drawing/2014/main" id="{0680577A-D95A-4412-A3DC-1E10EEFFD8E2}"/>
              </a:ext>
            </a:extLst>
          </p:cNvPr>
          <p:cNvGrpSpPr/>
          <p:nvPr/>
        </p:nvGrpSpPr>
        <p:grpSpPr>
          <a:xfrm>
            <a:off x="1035903" y="173425"/>
            <a:ext cx="1557090" cy="4172684"/>
            <a:chOff x="1035903" y="173425"/>
            <a:chExt cx="1557090" cy="4172684"/>
          </a:xfrm>
        </p:grpSpPr>
        <p:cxnSp>
          <p:nvCxnSpPr>
            <p:cNvPr id="13" name="直接连接符 12">
              <a:extLst>
                <a:ext uri="{FF2B5EF4-FFF2-40B4-BE49-F238E27FC236}">
                  <a16:creationId xmlns="" xmlns:a16="http://schemas.microsoft.com/office/drawing/2014/main" id="{C3D7CE24-3FE9-483F-AFAA-8F4AE9C8C575}"/>
                </a:ext>
              </a:extLst>
            </p:cNvPr>
            <p:cNvCxnSpPr>
              <a:cxnSpLocks/>
            </p:cNvCxnSpPr>
            <p:nvPr/>
          </p:nvCxnSpPr>
          <p:spPr>
            <a:xfrm>
              <a:off x="1035903" y="173425"/>
              <a:ext cx="0" cy="1535182"/>
            </a:xfrm>
            <a:prstGeom prst="line">
              <a:avLst/>
            </a:prstGeom>
            <a:ln w="63500">
              <a:solidFill>
                <a:srgbClr val="75859E"/>
              </a:solidFill>
            </a:ln>
          </p:spPr>
          <p:style>
            <a:lnRef idx="1">
              <a:schemeClr val="accent1"/>
            </a:lnRef>
            <a:fillRef idx="0">
              <a:schemeClr val="accent1"/>
            </a:fillRef>
            <a:effectRef idx="0">
              <a:schemeClr val="accent1"/>
            </a:effectRef>
            <a:fontRef idx="minor">
              <a:schemeClr val="tx1"/>
            </a:fontRef>
          </p:style>
        </p:cxnSp>
        <p:cxnSp>
          <p:nvCxnSpPr>
            <p:cNvPr id="14" name="直接连接符 13">
              <a:extLst>
                <a:ext uri="{FF2B5EF4-FFF2-40B4-BE49-F238E27FC236}">
                  <a16:creationId xmlns="" xmlns:a16="http://schemas.microsoft.com/office/drawing/2014/main" id="{6C812250-6795-42A9-BB17-A0913491B5FE}"/>
                </a:ext>
              </a:extLst>
            </p:cNvPr>
            <p:cNvCxnSpPr>
              <a:cxnSpLocks/>
            </p:cNvCxnSpPr>
            <p:nvPr/>
          </p:nvCxnSpPr>
          <p:spPr>
            <a:xfrm>
              <a:off x="1035903" y="1708607"/>
              <a:ext cx="1557090" cy="0"/>
            </a:xfrm>
            <a:prstGeom prst="line">
              <a:avLst/>
            </a:prstGeom>
            <a:ln w="63500">
              <a:solidFill>
                <a:srgbClr val="75859E"/>
              </a:solidFill>
            </a:ln>
          </p:spPr>
          <p:style>
            <a:lnRef idx="1">
              <a:schemeClr val="accent1"/>
            </a:lnRef>
            <a:fillRef idx="0">
              <a:schemeClr val="accent1"/>
            </a:fillRef>
            <a:effectRef idx="0">
              <a:schemeClr val="accent1"/>
            </a:effectRef>
            <a:fontRef idx="minor">
              <a:schemeClr val="tx1"/>
            </a:fontRef>
          </p:style>
        </p:cxnSp>
        <p:cxnSp>
          <p:nvCxnSpPr>
            <p:cNvPr id="19" name="直接连接符 18">
              <a:extLst>
                <a:ext uri="{FF2B5EF4-FFF2-40B4-BE49-F238E27FC236}">
                  <a16:creationId xmlns="" xmlns:a16="http://schemas.microsoft.com/office/drawing/2014/main" id="{DAE39B21-455F-4F39-931D-C1858EE9E7FF}"/>
                </a:ext>
              </a:extLst>
            </p:cNvPr>
            <p:cNvCxnSpPr>
              <a:cxnSpLocks/>
            </p:cNvCxnSpPr>
            <p:nvPr/>
          </p:nvCxnSpPr>
          <p:spPr>
            <a:xfrm>
              <a:off x="2592993" y="1708607"/>
              <a:ext cx="0" cy="2637502"/>
            </a:xfrm>
            <a:prstGeom prst="line">
              <a:avLst/>
            </a:prstGeom>
            <a:ln w="63500">
              <a:solidFill>
                <a:srgbClr val="75859E"/>
              </a:solidFill>
            </a:ln>
          </p:spPr>
          <p:style>
            <a:lnRef idx="1">
              <a:schemeClr val="accent1"/>
            </a:lnRef>
            <a:fillRef idx="0">
              <a:schemeClr val="accent1"/>
            </a:fillRef>
            <a:effectRef idx="0">
              <a:schemeClr val="accent1"/>
            </a:effectRef>
            <a:fontRef idx="minor">
              <a:schemeClr val="tx1"/>
            </a:fontRef>
          </p:style>
        </p:cxnSp>
      </p:grpSp>
      <p:sp>
        <p:nvSpPr>
          <p:cNvPr id="25" name="椭圆 24">
            <a:extLst>
              <a:ext uri="{FF2B5EF4-FFF2-40B4-BE49-F238E27FC236}">
                <a16:creationId xmlns="" xmlns:a16="http://schemas.microsoft.com/office/drawing/2014/main" id="{43A7A966-761F-45E5-A7A4-2EF2F0DBB126}"/>
              </a:ext>
            </a:extLst>
          </p:cNvPr>
          <p:cNvSpPr/>
          <p:nvPr/>
        </p:nvSpPr>
        <p:spPr>
          <a:xfrm>
            <a:off x="2416935" y="4239707"/>
            <a:ext cx="352116" cy="339794"/>
          </a:xfrm>
          <a:prstGeom prst="ellipse">
            <a:avLst/>
          </a:prstGeom>
          <a:solidFill>
            <a:srgbClr val="7585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00408687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7DBEA592-6340-4BCB-9D68-C3A10A703C50}"/>
              </a:ext>
            </a:extLst>
          </p:cNvPr>
          <p:cNvSpPr>
            <a:spLocks noGrp="1"/>
          </p:cNvSpPr>
          <p:nvPr>
            <p:ph idx="1"/>
          </p:nvPr>
        </p:nvSpPr>
        <p:spPr>
          <a:xfrm>
            <a:off x="957263" y="1094509"/>
            <a:ext cx="10287000" cy="3395848"/>
          </a:xfrm>
        </p:spPr>
        <p:txBody>
          <a:bodyPr/>
          <a:lstStyle/>
          <a:p>
            <a:r>
              <a:rPr lang="zh-CN" altLang="zh-CN" b="1" dirty="0"/>
              <a:t>吉比特以太网与</a:t>
            </a:r>
            <a:r>
              <a:rPr lang="en-US" altLang="zh-CN" b="1" dirty="0"/>
              <a:t>10/100Base-T</a:t>
            </a:r>
            <a:r>
              <a:rPr lang="zh-CN" altLang="zh-CN" b="1" dirty="0"/>
              <a:t>的不同之处如下</a:t>
            </a:r>
          </a:p>
          <a:p>
            <a:r>
              <a:rPr lang="en-US" altLang="zh-CN" dirty="0"/>
              <a:t>        (1)</a:t>
            </a:r>
            <a:r>
              <a:rPr lang="zh-CN" altLang="zh-CN" dirty="0"/>
              <a:t>吉比特以太网将每个比特的发送时间由</a:t>
            </a:r>
            <a:r>
              <a:rPr lang="en-US" altLang="zh-CN" dirty="0"/>
              <a:t>10Base-T</a:t>
            </a:r>
            <a:r>
              <a:rPr lang="zh-CN" altLang="zh-CN" dirty="0"/>
              <a:t>时的</a:t>
            </a:r>
            <a:r>
              <a:rPr lang="en-US" altLang="zh-CN" dirty="0"/>
              <a:t>100ns</a:t>
            </a:r>
            <a:r>
              <a:rPr lang="zh-CN" altLang="zh-CN" dirty="0"/>
              <a:t>降低到</a:t>
            </a:r>
            <a:r>
              <a:rPr lang="en-US" altLang="zh-CN" dirty="0"/>
              <a:t>1ns</a:t>
            </a:r>
            <a:r>
              <a:rPr lang="zh-CN" altLang="zh-CN" dirty="0"/>
              <a:t>。</a:t>
            </a:r>
          </a:p>
          <a:p>
            <a:r>
              <a:rPr lang="en-US" altLang="zh-CN" dirty="0"/>
              <a:t>        (2)</a:t>
            </a:r>
            <a:r>
              <a:rPr lang="zh-CN" altLang="zh-CN" dirty="0"/>
              <a:t>吉比特以太网采用</a:t>
            </a:r>
            <a:r>
              <a:rPr lang="en-US" altLang="zh-CN" dirty="0"/>
              <a:t>GMII(</a:t>
            </a:r>
            <a:r>
              <a:rPr lang="zh-CN" altLang="zh-CN" dirty="0"/>
              <a:t>千兆位介质专用）接口，将</a:t>
            </a:r>
            <a:r>
              <a:rPr lang="en-US" altLang="zh-CN" dirty="0"/>
              <a:t>MAC</a:t>
            </a:r>
            <a:r>
              <a:rPr lang="zh-CN" altLang="zh-CN" dirty="0"/>
              <a:t>子层与物理层分隔开来，使得物理层在实现</a:t>
            </a:r>
            <a:r>
              <a:rPr lang="en-US" altLang="zh-CN" dirty="0"/>
              <a:t>1000Mb/s</a:t>
            </a:r>
            <a:r>
              <a:rPr lang="zh-CN" altLang="zh-CN" dirty="0"/>
              <a:t>速率时，介质和信号编码的变化不会影响到</a:t>
            </a:r>
            <a:r>
              <a:rPr lang="en-US" altLang="zh-CN" dirty="0"/>
              <a:t>MAC</a:t>
            </a:r>
            <a:r>
              <a:rPr lang="zh-CN" altLang="zh-CN" dirty="0"/>
              <a:t>子层。</a:t>
            </a:r>
          </a:p>
          <a:p>
            <a:r>
              <a:rPr lang="en-US" altLang="zh-CN" dirty="0"/>
              <a:t>        (3)</a:t>
            </a:r>
            <a:r>
              <a:rPr lang="zh-CN" altLang="zh-CN" dirty="0"/>
              <a:t>吉比特以太网使用的物理层标准有</a:t>
            </a:r>
            <a:r>
              <a:rPr lang="en-US" altLang="zh-CN" dirty="0"/>
              <a:t>IEEE802.3ab</a:t>
            </a:r>
            <a:r>
              <a:rPr lang="zh-CN" altLang="zh-CN" dirty="0"/>
              <a:t>和</a:t>
            </a:r>
            <a:r>
              <a:rPr lang="en-US" altLang="zh-CN" dirty="0"/>
              <a:t>IEEE802.3z</a:t>
            </a:r>
            <a:r>
              <a:rPr lang="zh-CN" altLang="zh-CN" dirty="0"/>
              <a:t>两个。其中的</a:t>
            </a:r>
            <a:r>
              <a:rPr lang="en-US" altLang="zh-CN" dirty="0"/>
              <a:t>IEEE802.3ab</a:t>
            </a:r>
            <a:r>
              <a:rPr lang="zh-CN" altLang="zh-CN" dirty="0"/>
              <a:t>工作组负责制定</a:t>
            </a:r>
            <a:r>
              <a:rPr lang="en-US" altLang="zh-CN" dirty="0"/>
              <a:t>UTP</a:t>
            </a:r>
            <a:r>
              <a:rPr lang="zh-CN" altLang="zh-CN" dirty="0"/>
              <a:t>电缆的吉比特以太网的半双工链路标准；</a:t>
            </a:r>
            <a:r>
              <a:rPr lang="en-US" altLang="zh-CN" dirty="0"/>
              <a:t>IEEE802.3z</a:t>
            </a:r>
            <a:r>
              <a:rPr lang="zh-CN" altLang="zh-CN" dirty="0"/>
              <a:t>工作组负责制定同轴电缆和光纤的吉比特以太网的全双工链路标准</a:t>
            </a:r>
            <a:r>
              <a:rPr lang="zh-CN" altLang="zh-CN" dirty="0" smtClean="0"/>
              <a:t>。</a:t>
            </a:r>
            <a:endParaRPr lang="en-US" altLang="zh-CN" dirty="0" smtClean="0"/>
          </a:p>
          <a:p>
            <a:r>
              <a:rPr lang="en-US" altLang="zh-CN" dirty="0"/>
              <a:t> </a:t>
            </a:r>
            <a:r>
              <a:rPr lang="en-US" altLang="zh-CN" dirty="0" smtClean="0"/>
              <a:t>       (</a:t>
            </a:r>
            <a:r>
              <a:rPr lang="zh-CN" altLang="en-US" dirty="0"/>
              <a:t>４</a:t>
            </a:r>
            <a:r>
              <a:rPr lang="en-US" altLang="zh-CN" dirty="0" smtClean="0"/>
              <a:t>)1998</a:t>
            </a:r>
            <a:r>
              <a:rPr lang="zh-CN" altLang="en-US" dirty="0" smtClean="0"/>
              <a:t>年 </a:t>
            </a:r>
            <a:r>
              <a:rPr lang="en-US" altLang="zh-CN" dirty="0" smtClean="0"/>
              <a:t>6</a:t>
            </a:r>
            <a:r>
              <a:rPr lang="zh-CN" altLang="en-US" dirty="0" smtClean="0"/>
              <a:t>月</a:t>
            </a:r>
            <a:r>
              <a:rPr lang="zh-CN" altLang="en-US" dirty="0"/>
              <a:t>批准</a:t>
            </a:r>
            <a:r>
              <a:rPr lang="zh-CN" altLang="en-US" dirty="0" smtClean="0"/>
              <a:t>的 </a:t>
            </a:r>
            <a:r>
              <a:rPr lang="en-US" altLang="zh-CN" dirty="0" smtClean="0"/>
              <a:t>IEEE802.3z</a:t>
            </a:r>
            <a:r>
              <a:rPr lang="zh-CN" altLang="en-US" dirty="0" smtClean="0"/>
              <a:t>标准，根据</a:t>
            </a:r>
            <a:r>
              <a:rPr lang="zh-CN" altLang="en-US" dirty="0"/>
              <a:t>传输介质的不同</a:t>
            </a:r>
            <a:r>
              <a:rPr lang="zh-CN" altLang="en-US" dirty="0" smtClean="0"/>
              <a:t>分为</a:t>
            </a:r>
            <a:r>
              <a:rPr lang="en-US" altLang="zh-CN" dirty="0" smtClean="0"/>
              <a:t>4</a:t>
            </a:r>
            <a:r>
              <a:rPr lang="zh-CN" altLang="en-US" dirty="0" smtClean="0"/>
              <a:t> 种</a:t>
            </a:r>
            <a:r>
              <a:rPr lang="zh-CN" altLang="en-US" dirty="0"/>
              <a:t>。</a:t>
            </a:r>
            <a:endParaRPr lang="zh-CN" altLang="zh-CN" dirty="0"/>
          </a:p>
        </p:txBody>
      </p:sp>
    </p:spTree>
    <p:extLst>
      <p:ext uri="{BB962C8B-B14F-4D97-AF65-F5344CB8AC3E}">
        <p14:creationId xmlns:p14="http://schemas.microsoft.com/office/powerpoint/2010/main" val="213295420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7DBEA592-6340-4BCB-9D68-C3A10A703C50}"/>
              </a:ext>
            </a:extLst>
          </p:cNvPr>
          <p:cNvSpPr>
            <a:spLocks noGrp="1"/>
          </p:cNvSpPr>
          <p:nvPr>
            <p:ph idx="1"/>
          </p:nvPr>
        </p:nvSpPr>
        <p:spPr>
          <a:xfrm>
            <a:off x="957263" y="1094509"/>
            <a:ext cx="10287000" cy="1567542"/>
          </a:xfrm>
        </p:spPr>
        <p:txBody>
          <a:bodyPr/>
          <a:lstStyle/>
          <a:p>
            <a:r>
              <a:rPr lang="en-US" altLang="zh-CN" b="1" dirty="0" smtClean="0"/>
              <a:t>3</a:t>
            </a:r>
            <a:r>
              <a:rPr lang="zh-CN" altLang="en-US" b="1" dirty="0"/>
              <a:t>、 光纤分布式数据接口网络</a:t>
            </a:r>
            <a:endParaRPr lang="zh-CN" altLang="zh-CN" b="1" dirty="0"/>
          </a:p>
          <a:p>
            <a:r>
              <a:rPr lang="zh-CN" altLang="en-US" dirty="0"/>
              <a:t>光纤分布式数据接口</a:t>
            </a:r>
            <a:r>
              <a:rPr lang="en-US" altLang="zh-CN" dirty="0" smtClean="0"/>
              <a:t>(Fiber Distributed Data Interface , FDDI )</a:t>
            </a:r>
            <a:r>
              <a:rPr lang="zh-CN" altLang="en-US" dirty="0" smtClean="0"/>
              <a:t> 是</a:t>
            </a:r>
            <a:r>
              <a:rPr lang="zh-CN" altLang="en-US" dirty="0"/>
              <a:t>一种在实际中应用</a:t>
            </a:r>
            <a:r>
              <a:rPr lang="zh-CN" altLang="en-US" dirty="0" smtClean="0"/>
              <a:t>较多的</a:t>
            </a:r>
            <a:r>
              <a:rPr lang="zh-CN" altLang="en-US" dirty="0"/>
              <a:t>高速环型</a:t>
            </a:r>
            <a:r>
              <a:rPr lang="zh-CN" altLang="en-US" dirty="0" smtClean="0"/>
              <a:t>网络。</a:t>
            </a:r>
            <a:r>
              <a:rPr lang="en-US" altLang="zh-CN" dirty="0" smtClean="0"/>
              <a:t>FDDI</a:t>
            </a:r>
            <a:r>
              <a:rPr lang="zh-CN" altLang="en-US" dirty="0" smtClean="0"/>
              <a:t>使用</a:t>
            </a:r>
            <a:r>
              <a:rPr lang="zh-CN" altLang="en-US" dirty="0"/>
              <a:t>光纤作为传输</a:t>
            </a:r>
            <a:r>
              <a:rPr lang="zh-CN" altLang="en-US" dirty="0" smtClean="0"/>
              <a:t>介质，信号</a:t>
            </a:r>
            <a:r>
              <a:rPr lang="zh-CN" altLang="en-US" dirty="0"/>
              <a:t>单向</a:t>
            </a:r>
            <a:r>
              <a:rPr lang="zh-CN" altLang="en-US" dirty="0" smtClean="0"/>
              <a:t>传递，因此，具有</a:t>
            </a:r>
            <a:r>
              <a:rPr lang="zh-CN" altLang="en-US" dirty="0"/>
              <a:t>长距离、大范围</a:t>
            </a:r>
            <a:r>
              <a:rPr lang="zh-CN" altLang="en-US" dirty="0" smtClean="0"/>
              <a:t>、高速</a:t>
            </a:r>
            <a:r>
              <a:rPr lang="zh-CN" altLang="en-US" dirty="0"/>
              <a:t>、低损耗、高抗干扰性能等</a:t>
            </a:r>
            <a:r>
              <a:rPr lang="zh-CN" altLang="en-US" dirty="0" smtClean="0"/>
              <a:t>优点，结构</a:t>
            </a:r>
            <a:r>
              <a:rPr lang="zh-CN" altLang="en-US" dirty="0"/>
              <a:t>相对复杂、价格昂贵</a:t>
            </a:r>
            <a:r>
              <a:rPr lang="zh-CN" altLang="en-US" dirty="0" smtClean="0"/>
              <a:t>是</a:t>
            </a:r>
            <a:r>
              <a:rPr lang="en-US" altLang="zh-CN" dirty="0" smtClean="0"/>
              <a:t>FDDI</a:t>
            </a:r>
            <a:r>
              <a:rPr lang="zh-CN" altLang="en-US" dirty="0" smtClean="0"/>
              <a:t>的</a:t>
            </a:r>
            <a:r>
              <a:rPr lang="zh-CN" altLang="en-US" dirty="0"/>
              <a:t>主要</a:t>
            </a:r>
            <a:r>
              <a:rPr lang="zh-CN" altLang="en-US" dirty="0" smtClean="0"/>
              <a:t>缺点。</a:t>
            </a:r>
            <a:endParaRPr lang="zh-CN" altLang="zh-CN" dirty="0"/>
          </a:p>
        </p:txBody>
      </p:sp>
      <p:sp>
        <p:nvSpPr>
          <p:cNvPr id="3" name="内容占位符 1">
            <a:extLst>
              <a:ext uri="{FF2B5EF4-FFF2-40B4-BE49-F238E27FC236}">
                <a16:creationId xmlns="" xmlns:a16="http://schemas.microsoft.com/office/drawing/2014/main" id="{7DBEA592-6340-4BCB-9D68-C3A10A703C50}"/>
              </a:ext>
            </a:extLst>
          </p:cNvPr>
          <p:cNvSpPr txBox="1">
            <a:spLocks/>
          </p:cNvSpPr>
          <p:nvPr/>
        </p:nvSpPr>
        <p:spPr>
          <a:xfrm>
            <a:off x="957263" y="2662050"/>
            <a:ext cx="10685008" cy="2301835"/>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1000"/>
              </a:spcBef>
              <a:buFont typeface="Arial" panose="020B0604020202020204" pitchFamily="34" charset="0"/>
              <a:buNone/>
              <a:defRPr sz="2000" b="0" kern="1200">
                <a:solidFill>
                  <a:schemeClr val="tx1"/>
                </a:solidFill>
                <a:latin typeface="微软雅黑" panose="020B0503020204020204" pitchFamily="34" charset="-122"/>
                <a:ea typeface="微软雅黑" panose="020B0503020204020204" pitchFamily="34" charset="-122"/>
                <a:cs typeface="+mn-cs"/>
              </a:defRPr>
            </a:lvl1pPr>
            <a:lvl2pPr marL="457200" indent="0" algn="l" defTabSz="914400" rtl="0" eaLnBrk="1" latinLnBrk="0" hangingPunct="1">
              <a:lnSpc>
                <a:spcPct val="100000"/>
              </a:lnSpc>
              <a:spcBef>
                <a:spcPts val="500"/>
              </a:spcBef>
              <a:buFont typeface="Arial" panose="020B0604020202020204" pitchFamily="34" charset="0"/>
              <a:buNone/>
              <a:defRPr sz="2000" kern="1200">
                <a:solidFill>
                  <a:schemeClr val="tx1"/>
                </a:solidFill>
                <a:latin typeface="微软雅黑" panose="020B0503020204020204" pitchFamily="34" charset="-122"/>
                <a:ea typeface="微软雅黑" panose="020B0503020204020204" pitchFamily="34" charset="-122"/>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dirty="0" smtClean="0"/>
              <a:t>FDDI</a:t>
            </a:r>
            <a:r>
              <a:rPr lang="zh-CN" altLang="en-US" dirty="0" smtClean="0"/>
              <a:t> </a:t>
            </a:r>
            <a:r>
              <a:rPr lang="zh-CN" altLang="en-US" dirty="0"/>
              <a:t>网络的主要标准和应用特点</a:t>
            </a:r>
            <a:r>
              <a:rPr lang="zh-CN" altLang="en-US" dirty="0" smtClean="0"/>
              <a:t>如下</a:t>
            </a:r>
            <a:endParaRPr lang="zh-CN" altLang="en-US" dirty="0"/>
          </a:p>
          <a:p>
            <a:r>
              <a:rPr lang="en-US" altLang="zh-CN" dirty="0"/>
              <a:t>(</a:t>
            </a:r>
            <a:r>
              <a:rPr lang="zh-CN" altLang="en-US" dirty="0"/>
              <a:t>１</a:t>
            </a:r>
            <a:r>
              <a:rPr lang="en-US" altLang="zh-CN" dirty="0"/>
              <a:t>)</a:t>
            </a:r>
            <a:r>
              <a:rPr lang="zh-CN" altLang="en-US" dirty="0"/>
              <a:t>上层使用了 </a:t>
            </a:r>
            <a:r>
              <a:rPr lang="en-US" altLang="zh-CN" dirty="0" smtClean="0"/>
              <a:t>IEEE802</a:t>
            </a:r>
            <a:r>
              <a:rPr lang="zh-CN" altLang="en-US" dirty="0" smtClean="0"/>
              <a:t>协议，因此</a:t>
            </a:r>
            <a:r>
              <a:rPr lang="zh-CN" altLang="en-US" dirty="0"/>
              <a:t>可以与符合 </a:t>
            </a:r>
            <a:r>
              <a:rPr lang="en-US" altLang="zh-CN" dirty="0"/>
              <a:t>IEEE802</a:t>
            </a:r>
            <a:r>
              <a:rPr lang="zh-CN" altLang="en-US" dirty="0" smtClean="0"/>
              <a:t>标准</a:t>
            </a:r>
            <a:r>
              <a:rPr lang="zh-CN" altLang="en-US" dirty="0"/>
              <a:t>的各种局域网</a:t>
            </a:r>
            <a:r>
              <a:rPr lang="zh-CN" altLang="en-US" dirty="0" smtClean="0"/>
              <a:t>兼容</a:t>
            </a:r>
            <a:endParaRPr lang="en-US" altLang="zh-CN" dirty="0" smtClean="0"/>
          </a:p>
          <a:p>
            <a:r>
              <a:rPr lang="en-US" altLang="zh-CN" dirty="0" smtClean="0"/>
              <a:t>(</a:t>
            </a:r>
            <a:r>
              <a:rPr lang="zh-CN" altLang="en-US" dirty="0"/>
              <a:t>２</a:t>
            </a:r>
            <a:r>
              <a:rPr lang="en-US" altLang="zh-CN" dirty="0"/>
              <a:t>)</a:t>
            </a:r>
            <a:r>
              <a:rPr lang="zh-CN" altLang="en-US" dirty="0"/>
              <a:t>使用的 </a:t>
            </a:r>
            <a:r>
              <a:rPr lang="en-US" altLang="zh-CN" dirty="0" smtClean="0"/>
              <a:t>IEEE802.8</a:t>
            </a:r>
            <a:r>
              <a:rPr lang="zh-CN" altLang="en-US" dirty="0" smtClean="0"/>
              <a:t>标准</a:t>
            </a:r>
            <a:r>
              <a:rPr lang="zh-CN" altLang="en-US" dirty="0"/>
              <a:t>是基于 </a:t>
            </a:r>
            <a:r>
              <a:rPr lang="en-US" altLang="zh-CN" dirty="0" smtClean="0"/>
              <a:t>IEEE802.5</a:t>
            </a:r>
            <a:r>
              <a:rPr lang="zh-CN" altLang="en-US" dirty="0" smtClean="0"/>
              <a:t>的</a:t>
            </a:r>
            <a:r>
              <a:rPr lang="zh-CN" altLang="en-US" dirty="0"/>
              <a:t>令牌环的介质访问控制方式和</a:t>
            </a:r>
            <a:r>
              <a:rPr lang="zh-CN" altLang="en-US" dirty="0" smtClean="0"/>
              <a:t>物理层规范 </a:t>
            </a:r>
            <a:endParaRPr lang="en-US" altLang="zh-CN" dirty="0" smtClean="0"/>
          </a:p>
          <a:p>
            <a:r>
              <a:rPr lang="en-US" altLang="zh-CN" dirty="0" smtClean="0"/>
              <a:t>(</a:t>
            </a:r>
            <a:r>
              <a:rPr lang="zh-CN" altLang="en-US" dirty="0"/>
              <a:t>３</a:t>
            </a:r>
            <a:r>
              <a:rPr lang="en-US" altLang="zh-CN" dirty="0"/>
              <a:t>)</a:t>
            </a:r>
            <a:r>
              <a:rPr lang="zh-CN" altLang="en-US" dirty="0"/>
              <a:t>速率</a:t>
            </a:r>
            <a:r>
              <a:rPr lang="zh-CN" altLang="en-US" dirty="0" smtClean="0"/>
              <a:t>高，数据</a:t>
            </a:r>
            <a:r>
              <a:rPr lang="zh-CN" altLang="en-US" dirty="0"/>
              <a:t>速率可达 </a:t>
            </a:r>
            <a:r>
              <a:rPr lang="en-US" altLang="zh-CN" dirty="0" smtClean="0"/>
              <a:t>100Mb/s</a:t>
            </a:r>
            <a:endParaRPr lang="zh-CN" altLang="en-US" dirty="0"/>
          </a:p>
          <a:p>
            <a:r>
              <a:rPr lang="en-US" altLang="zh-CN" dirty="0"/>
              <a:t>(</a:t>
            </a:r>
            <a:r>
              <a:rPr lang="zh-CN" altLang="en-US" dirty="0"/>
              <a:t>４</a:t>
            </a:r>
            <a:r>
              <a:rPr lang="en-US" altLang="zh-CN" dirty="0"/>
              <a:t>)</a:t>
            </a:r>
            <a:r>
              <a:rPr lang="zh-CN" altLang="en-US" dirty="0"/>
              <a:t>多</a:t>
            </a:r>
            <a:r>
              <a:rPr lang="zh-CN" altLang="en-US" dirty="0" smtClean="0"/>
              <a:t>节点。联网</a:t>
            </a:r>
            <a:r>
              <a:rPr lang="zh-CN" altLang="en-US" dirty="0"/>
              <a:t>的节点数目为 </a:t>
            </a:r>
            <a:r>
              <a:rPr lang="en-US" altLang="zh-CN" dirty="0" smtClean="0"/>
              <a:t>1000</a:t>
            </a:r>
            <a:r>
              <a:rPr lang="zh-CN" altLang="en-US" dirty="0" smtClean="0"/>
              <a:t>个，若是</a:t>
            </a:r>
            <a:r>
              <a:rPr lang="zh-CN" altLang="en-US" dirty="0"/>
              <a:t>双连站则为 </a:t>
            </a:r>
            <a:r>
              <a:rPr lang="en-US" altLang="zh-CN" dirty="0" smtClean="0"/>
              <a:t>500</a:t>
            </a:r>
            <a:r>
              <a:rPr lang="zh-CN" altLang="en-US" dirty="0" smtClean="0"/>
              <a:t>个</a:t>
            </a:r>
            <a:endParaRPr lang="zh-CN" altLang="zh-CN" dirty="0"/>
          </a:p>
        </p:txBody>
      </p:sp>
    </p:spTree>
    <p:extLst>
      <p:ext uri="{BB962C8B-B14F-4D97-AF65-F5344CB8AC3E}">
        <p14:creationId xmlns:p14="http://schemas.microsoft.com/office/powerpoint/2010/main" val="10760207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CF66A017-DC6A-4B19-901B-3C50F5F2742F}"/>
              </a:ext>
            </a:extLst>
          </p:cNvPr>
          <p:cNvSpPr>
            <a:spLocks noGrp="1"/>
          </p:cNvSpPr>
          <p:nvPr>
            <p:ph type="title"/>
          </p:nvPr>
        </p:nvSpPr>
        <p:spPr/>
        <p:txBody>
          <a:bodyPr>
            <a:normAutofit/>
          </a:bodyPr>
          <a:lstStyle/>
          <a:p>
            <a:r>
              <a:rPr lang="en-US" altLang="zh-CN" dirty="0" smtClean="0"/>
              <a:t>3.5.3</a:t>
            </a:r>
            <a:r>
              <a:rPr lang="zh-CN" altLang="zh-CN" dirty="0"/>
              <a:t>　交换局域网</a:t>
            </a:r>
            <a:endParaRPr lang="zh-CN" altLang="en-US" dirty="0"/>
          </a:p>
        </p:txBody>
      </p:sp>
      <p:sp>
        <p:nvSpPr>
          <p:cNvPr id="3" name="内容占位符 2">
            <a:extLst>
              <a:ext uri="{FF2B5EF4-FFF2-40B4-BE49-F238E27FC236}">
                <a16:creationId xmlns="" xmlns:a16="http://schemas.microsoft.com/office/drawing/2014/main" id="{8A312A1C-E43A-4276-9A87-6A29F87680E2}"/>
              </a:ext>
            </a:extLst>
          </p:cNvPr>
          <p:cNvSpPr>
            <a:spLocks noGrp="1"/>
          </p:cNvSpPr>
          <p:nvPr>
            <p:ph idx="1"/>
          </p:nvPr>
        </p:nvSpPr>
        <p:spPr>
          <a:xfrm>
            <a:off x="971550" y="1825624"/>
            <a:ext cx="10382250" cy="4460875"/>
          </a:xfrm>
        </p:spPr>
        <p:txBody>
          <a:bodyPr>
            <a:normAutofit lnSpcReduction="10000"/>
          </a:bodyPr>
          <a:lstStyle/>
          <a:p>
            <a:r>
              <a:rPr lang="en-US" altLang="zh-CN" sz="2000" dirty="0"/>
              <a:t>      1.</a:t>
            </a:r>
            <a:r>
              <a:rPr lang="zh-CN" altLang="zh-CN" sz="2000" dirty="0"/>
              <a:t>共享介质局域网存在的问题</a:t>
            </a:r>
          </a:p>
          <a:p>
            <a:r>
              <a:rPr lang="en-US" altLang="zh-CN" sz="2000" dirty="0"/>
              <a:t>      2.</a:t>
            </a:r>
            <a:r>
              <a:rPr lang="zh-CN" altLang="zh-CN" sz="2000" dirty="0"/>
              <a:t>交换局域网的</a:t>
            </a:r>
            <a:r>
              <a:rPr lang="zh-CN" altLang="zh-CN" sz="2000" dirty="0" smtClean="0"/>
              <a:t>特点</a:t>
            </a:r>
            <a:endParaRPr lang="en-US" altLang="zh-CN" sz="2000" dirty="0" smtClean="0"/>
          </a:p>
          <a:p>
            <a:r>
              <a:rPr lang="en-US" altLang="zh-CN" sz="2000" b="0" dirty="0" smtClean="0"/>
              <a:t>          (</a:t>
            </a:r>
            <a:r>
              <a:rPr lang="zh-CN" altLang="en-US" sz="2000" b="0" dirty="0"/>
              <a:t>１</a:t>
            </a:r>
            <a:r>
              <a:rPr lang="en-US" altLang="zh-CN" sz="2000" b="0" dirty="0"/>
              <a:t>)</a:t>
            </a:r>
            <a:r>
              <a:rPr lang="zh-CN" altLang="en-US" sz="2000" b="0" dirty="0"/>
              <a:t>允许多站点同时</a:t>
            </a:r>
            <a:r>
              <a:rPr lang="zh-CN" altLang="en-US" sz="2000" b="0" dirty="0" smtClean="0"/>
              <a:t>通信，每个</a:t>
            </a:r>
            <a:r>
              <a:rPr lang="zh-CN" altLang="en-US" sz="2000" b="0" dirty="0"/>
              <a:t>站点可以独占传输通道和</a:t>
            </a:r>
            <a:r>
              <a:rPr lang="zh-CN" altLang="en-US" sz="2000" b="0" dirty="0" smtClean="0"/>
              <a:t>带宽</a:t>
            </a:r>
            <a:endParaRPr lang="zh-CN" altLang="en-US" sz="2000" b="0" dirty="0"/>
          </a:p>
          <a:p>
            <a:r>
              <a:rPr lang="en-US" altLang="zh-CN" sz="2000" b="0" dirty="0"/>
              <a:t> </a:t>
            </a:r>
            <a:r>
              <a:rPr lang="en-US" altLang="zh-CN" sz="2000" b="0" dirty="0" smtClean="0"/>
              <a:t>         (</a:t>
            </a:r>
            <a:r>
              <a:rPr lang="zh-CN" altLang="en-US" sz="2000" b="0" dirty="0"/>
              <a:t>２</a:t>
            </a:r>
            <a:r>
              <a:rPr lang="en-US" altLang="zh-CN" sz="2000" b="0" dirty="0"/>
              <a:t>)</a:t>
            </a:r>
            <a:r>
              <a:rPr lang="zh-CN" altLang="en-US" sz="2000" b="0" dirty="0"/>
              <a:t>灵活的接口</a:t>
            </a:r>
            <a:r>
              <a:rPr lang="zh-CN" altLang="en-US" sz="2000" b="0" dirty="0" smtClean="0"/>
              <a:t>速率</a:t>
            </a:r>
            <a:endParaRPr lang="zh-CN" altLang="en-US" sz="2000" b="0" dirty="0"/>
          </a:p>
          <a:p>
            <a:r>
              <a:rPr lang="en-US" altLang="zh-CN" sz="2000" b="0" dirty="0" smtClean="0"/>
              <a:t>          (</a:t>
            </a:r>
            <a:r>
              <a:rPr lang="zh-CN" altLang="en-US" sz="2000" b="0" dirty="0"/>
              <a:t>３</a:t>
            </a:r>
            <a:r>
              <a:rPr lang="en-US" altLang="zh-CN" sz="2000" b="0" dirty="0"/>
              <a:t>)</a:t>
            </a:r>
            <a:r>
              <a:rPr lang="zh-CN" altLang="en-US" sz="2000" b="0" dirty="0"/>
              <a:t>具有高度的网络可扩充性和</a:t>
            </a:r>
            <a:r>
              <a:rPr lang="zh-CN" altLang="en-US" sz="2000" b="0" dirty="0" smtClean="0"/>
              <a:t>延展性</a:t>
            </a:r>
            <a:endParaRPr lang="zh-CN" altLang="en-US" sz="2000" b="0" dirty="0"/>
          </a:p>
          <a:p>
            <a:r>
              <a:rPr lang="en-US" altLang="zh-CN" sz="2000" b="0" dirty="0" smtClean="0"/>
              <a:t>          (</a:t>
            </a:r>
            <a:r>
              <a:rPr lang="zh-CN" altLang="en-US" sz="2000" b="0" dirty="0"/>
              <a:t>４</a:t>
            </a:r>
            <a:r>
              <a:rPr lang="en-US" altLang="zh-CN" sz="2000" b="0" dirty="0"/>
              <a:t>)</a:t>
            </a:r>
            <a:r>
              <a:rPr lang="zh-CN" altLang="en-US" sz="2000" b="0" dirty="0"/>
              <a:t>易于管理、便于调整网络负载的</a:t>
            </a:r>
            <a:r>
              <a:rPr lang="zh-CN" altLang="en-US" sz="2000" b="0" dirty="0" smtClean="0"/>
              <a:t>分布，可</a:t>
            </a:r>
            <a:r>
              <a:rPr lang="zh-CN" altLang="en-US" sz="2000" b="0" dirty="0"/>
              <a:t>有效地利用网络</a:t>
            </a:r>
            <a:r>
              <a:rPr lang="zh-CN" altLang="en-US" sz="2000" b="0" dirty="0" smtClean="0"/>
              <a:t>带宽</a:t>
            </a:r>
            <a:endParaRPr lang="zh-CN" altLang="en-US" sz="2000" b="0" dirty="0"/>
          </a:p>
          <a:p>
            <a:r>
              <a:rPr lang="en-US" altLang="zh-CN" sz="2000" b="0" dirty="0" smtClean="0"/>
              <a:t>          (</a:t>
            </a:r>
            <a:r>
              <a:rPr lang="zh-CN" altLang="en-US" sz="2000" b="0" dirty="0"/>
              <a:t>５</a:t>
            </a:r>
            <a:r>
              <a:rPr lang="en-US" altLang="zh-CN" sz="2000" b="0" dirty="0"/>
              <a:t>)</a:t>
            </a:r>
            <a:r>
              <a:rPr lang="zh-CN" altLang="en-US" sz="2000" b="0" dirty="0"/>
              <a:t>交换以太网与以太网、快速以太网完全</a:t>
            </a:r>
            <a:r>
              <a:rPr lang="zh-CN" altLang="en-US" sz="2000" b="0" dirty="0" smtClean="0"/>
              <a:t>兼容，实现</a:t>
            </a:r>
            <a:r>
              <a:rPr lang="zh-CN" altLang="en-US" sz="2000" b="0" dirty="0"/>
              <a:t>无缝</a:t>
            </a:r>
            <a:r>
              <a:rPr lang="zh-CN" altLang="en-US" sz="2000" b="0" dirty="0" smtClean="0"/>
              <a:t>连接</a:t>
            </a:r>
            <a:endParaRPr lang="zh-CN" altLang="en-US" sz="2000" b="0" dirty="0"/>
          </a:p>
          <a:p>
            <a:r>
              <a:rPr lang="en-US" altLang="zh-CN" sz="2000" b="0" dirty="0" smtClean="0"/>
              <a:t>          (</a:t>
            </a:r>
            <a:r>
              <a:rPr lang="zh-CN" altLang="en-US" sz="2000" b="0" dirty="0"/>
              <a:t>６</a:t>
            </a:r>
            <a:r>
              <a:rPr lang="en-US" altLang="zh-CN" sz="2000" b="0" dirty="0"/>
              <a:t>)</a:t>
            </a:r>
            <a:r>
              <a:rPr lang="zh-CN" altLang="en-US" sz="2000" b="0" dirty="0"/>
              <a:t>可互连不同标准的</a:t>
            </a:r>
            <a:r>
              <a:rPr lang="zh-CN" altLang="en-US" sz="2000" b="0" dirty="0" smtClean="0"/>
              <a:t>局域网</a:t>
            </a:r>
            <a:endParaRPr lang="zh-CN" altLang="zh-CN" sz="2000" b="0" dirty="0"/>
          </a:p>
          <a:p>
            <a:r>
              <a:rPr lang="en-US" altLang="zh-CN" sz="2000" dirty="0"/>
              <a:t>      3.</a:t>
            </a:r>
            <a:r>
              <a:rPr lang="zh-CN" altLang="zh-CN" sz="2000" dirty="0"/>
              <a:t>交换局域网的工作</a:t>
            </a:r>
            <a:r>
              <a:rPr lang="zh-CN" altLang="zh-CN" sz="2000" dirty="0" smtClean="0"/>
              <a:t>原理</a:t>
            </a:r>
            <a:endParaRPr lang="en-US" altLang="zh-CN" sz="2000" dirty="0" smtClean="0"/>
          </a:p>
          <a:p>
            <a:r>
              <a:rPr lang="zh-CN" altLang="en-US" sz="2000" b="0" dirty="0" smtClean="0"/>
              <a:t> </a:t>
            </a:r>
            <a:r>
              <a:rPr lang="en-US" altLang="zh-CN" sz="2000" b="0" dirty="0"/>
              <a:t> </a:t>
            </a:r>
            <a:r>
              <a:rPr lang="en-US" altLang="zh-CN" sz="2000" b="0" dirty="0" smtClean="0"/>
              <a:t>      </a:t>
            </a:r>
            <a:r>
              <a:rPr lang="zh-CN" altLang="en-US" sz="2000" b="0" dirty="0" smtClean="0"/>
              <a:t>（</a:t>
            </a:r>
            <a:r>
              <a:rPr lang="en-US" altLang="zh-CN" sz="2000" b="0" dirty="0" smtClean="0"/>
              <a:t>1</a:t>
            </a:r>
            <a:r>
              <a:rPr lang="zh-CN" altLang="en-US" sz="2000" b="0" dirty="0" smtClean="0"/>
              <a:t>）</a:t>
            </a:r>
            <a:r>
              <a:rPr lang="en-US" altLang="zh-CN" sz="2000" b="0" dirty="0" smtClean="0"/>
              <a:t> </a:t>
            </a:r>
            <a:r>
              <a:rPr lang="zh-CN" altLang="en-US" sz="2000" b="0" dirty="0" smtClean="0"/>
              <a:t>交换</a:t>
            </a:r>
            <a:r>
              <a:rPr lang="zh-CN" altLang="en-US" sz="2000" b="0" dirty="0"/>
              <a:t>局域网的基本</a:t>
            </a:r>
            <a:r>
              <a:rPr lang="zh-CN" altLang="en-US" sz="2000" b="0" dirty="0" smtClean="0"/>
              <a:t>结构</a:t>
            </a:r>
            <a:endParaRPr lang="en-US" altLang="zh-CN" sz="2000" b="0" dirty="0" smtClean="0"/>
          </a:p>
          <a:p>
            <a:r>
              <a:rPr lang="zh-CN" altLang="en-US" sz="2000" b="0" dirty="0" smtClean="0"/>
              <a:t>        （</a:t>
            </a:r>
            <a:r>
              <a:rPr lang="en-US" altLang="zh-CN" sz="2000" b="0" dirty="0" smtClean="0"/>
              <a:t>2</a:t>
            </a:r>
            <a:r>
              <a:rPr lang="zh-CN" altLang="en-US" sz="2000" b="0" dirty="0" smtClean="0"/>
              <a:t>）交换</a:t>
            </a:r>
            <a:r>
              <a:rPr lang="zh-CN" altLang="en-US" sz="2000" b="0" dirty="0"/>
              <a:t>局域网的工作</a:t>
            </a:r>
            <a:r>
              <a:rPr lang="zh-CN" altLang="en-US" sz="2000" b="0" dirty="0" smtClean="0"/>
              <a:t>原理</a:t>
            </a:r>
            <a:endParaRPr lang="zh-CN" altLang="zh-CN" sz="2000" b="0" dirty="0"/>
          </a:p>
          <a:p>
            <a:endParaRPr lang="zh-CN" altLang="en-US" dirty="0"/>
          </a:p>
        </p:txBody>
      </p:sp>
    </p:spTree>
    <p:extLst>
      <p:ext uri="{BB962C8B-B14F-4D97-AF65-F5344CB8AC3E}">
        <p14:creationId xmlns:p14="http://schemas.microsoft.com/office/powerpoint/2010/main" val="99464539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CF66A017-DC6A-4B19-901B-3C50F5F2742F}"/>
              </a:ext>
            </a:extLst>
          </p:cNvPr>
          <p:cNvSpPr>
            <a:spLocks noGrp="1"/>
          </p:cNvSpPr>
          <p:nvPr>
            <p:ph type="title"/>
          </p:nvPr>
        </p:nvSpPr>
        <p:spPr/>
        <p:txBody>
          <a:bodyPr>
            <a:normAutofit/>
          </a:bodyPr>
          <a:lstStyle/>
          <a:p>
            <a:r>
              <a:rPr lang="en-US" altLang="zh-CN" dirty="0" smtClean="0"/>
              <a:t>3.5.3</a:t>
            </a:r>
            <a:r>
              <a:rPr lang="zh-CN" altLang="zh-CN" dirty="0"/>
              <a:t>　交换局域网</a:t>
            </a:r>
            <a:endParaRPr lang="zh-CN" altLang="en-US" dirty="0"/>
          </a:p>
        </p:txBody>
      </p:sp>
      <p:sp>
        <p:nvSpPr>
          <p:cNvPr id="3" name="内容占位符 2">
            <a:extLst>
              <a:ext uri="{FF2B5EF4-FFF2-40B4-BE49-F238E27FC236}">
                <a16:creationId xmlns="" xmlns:a16="http://schemas.microsoft.com/office/drawing/2014/main" id="{8A312A1C-E43A-4276-9A87-6A29F87680E2}"/>
              </a:ext>
            </a:extLst>
          </p:cNvPr>
          <p:cNvSpPr>
            <a:spLocks noGrp="1"/>
          </p:cNvSpPr>
          <p:nvPr>
            <p:ph idx="1"/>
          </p:nvPr>
        </p:nvSpPr>
        <p:spPr>
          <a:xfrm>
            <a:off x="971550" y="1825624"/>
            <a:ext cx="10382250" cy="4460875"/>
          </a:xfrm>
        </p:spPr>
        <p:txBody>
          <a:bodyPr>
            <a:normAutofit/>
          </a:bodyPr>
          <a:lstStyle/>
          <a:p>
            <a:r>
              <a:rPr lang="en-US" altLang="zh-CN" sz="2000" dirty="0" smtClean="0"/>
              <a:t>4</a:t>
            </a:r>
            <a:r>
              <a:rPr lang="en-US" altLang="zh-CN" sz="2000" dirty="0"/>
              <a:t>.</a:t>
            </a:r>
            <a:r>
              <a:rPr lang="zh-CN" altLang="zh-CN" sz="2000" dirty="0"/>
              <a:t>局域网交换机</a:t>
            </a:r>
            <a:r>
              <a:rPr lang="zh-CN" altLang="zh-CN" sz="2000" dirty="0" smtClean="0"/>
              <a:t>技术</a:t>
            </a:r>
            <a:endParaRPr lang="en-US" altLang="zh-CN" sz="2000" dirty="0" smtClean="0"/>
          </a:p>
          <a:p>
            <a:r>
              <a:rPr lang="zh-CN" altLang="en-US" sz="2000" b="0" dirty="0"/>
              <a:t>１</a:t>
            </a:r>
            <a:r>
              <a:rPr lang="en-US" altLang="zh-CN" sz="2000" b="0" dirty="0"/>
              <a:t>)</a:t>
            </a:r>
            <a:r>
              <a:rPr lang="zh-CN" altLang="en-US" sz="2000" b="0" dirty="0"/>
              <a:t>冲突域和广播</a:t>
            </a:r>
            <a:r>
              <a:rPr lang="zh-CN" altLang="en-US" sz="2000" b="0" dirty="0" smtClean="0"/>
              <a:t>域</a:t>
            </a:r>
            <a:endParaRPr lang="en-US" altLang="zh-CN" sz="2000" b="0" dirty="0" smtClean="0"/>
          </a:p>
          <a:p>
            <a:r>
              <a:rPr lang="zh-CN" altLang="en-US" sz="2000" b="0" dirty="0"/>
              <a:t>２</a:t>
            </a:r>
            <a:r>
              <a:rPr lang="en-US" altLang="zh-CN" sz="2000" b="0" dirty="0"/>
              <a:t>)</a:t>
            </a:r>
            <a:r>
              <a:rPr lang="zh-CN" altLang="en-US" sz="2000" b="0" dirty="0"/>
              <a:t>交换机与集线器的</a:t>
            </a:r>
            <a:r>
              <a:rPr lang="zh-CN" altLang="en-US" sz="2000" b="0" dirty="0" smtClean="0"/>
              <a:t>区别</a:t>
            </a:r>
            <a:endParaRPr lang="en-US" altLang="zh-CN" sz="2000" b="0" dirty="0" smtClean="0"/>
          </a:p>
          <a:p>
            <a:r>
              <a:rPr lang="zh-CN" altLang="en-US" sz="2000" b="0" dirty="0"/>
              <a:t>３</a:t>
            </a:r>
            <a:r>
              <a:rPr lang="en-US" altLang="zh-CN" sz="2000" b="0" dirty="0"/>
              <a:t>)</a:t>
            </a:r>
            <a:r>
              <a:rPr lang="zh-CN" altLang="en-US" sz="2000" b="0" dirty="0"/>
              <a:t>交换机的技术</a:t>
            </a:r>
            <a:r>
              <a:rPr lang="zh-CN" altLang="en-US" sz="2000" b="0" dirty="0" smtClean="0"/>
              <a:t>特点</a:t>
            </a:r>
            <a:endParaRPr lang="en-US" altLang="zh-CN" sz="2000" b="0" dirty="0" smtClean="0"/>
          </a:p>
          <a:p>
            <a:r>
              <a:rPr lang="en-US" altLang="zh-CN" sz="2000" b="0" dirty="0" smtClean="0"/>
              <a:t>     (</a:t>
            </a:r>
            <a:r>
              <a:rPr lang="zh-CN" altLang="en-US" sz="2000" b="0" dirty="0"/>
              <a:t>１</a:t>
            </a:r>
            <a:r>
              <a:rPr lang="en-US" altLang="zh-CN" sz="2000" b="0" dirty="0"/>
              <a:t>)</a:t>
            </a:r>
            <a:r>
              <a:rPr lang="zh-CN" altLang="en-US" sz="2000" b="0" dirty="0"/>
              <a:t>低交换</a:t>
            </a:r>
            <a:r>
              <a:rPr lang="zh-CN" altLang="en-US" sz="2000" b="0" dirty="0" smtClean="0"/>
              <a:t>传输延迟</a:t>
            </a:r>
            <a:endParaRPr lang="zh-CN" altLang="en-US" sz="2000" b="0" dirty="0"/>
          </a:p>
          <a:p>
            <a:r>
              <a:rPr lang="en-US" altLang="zh-CN" sz="2000" b="0" dirty="0" smtClean="0"/>
              <a:t>     (</a:t>
            </a:r>
            <a:r>
              <a:rPr lang="zh-CN" altLang="en-US" sz="2000" b="0" dirty="0"/>
              <a:t>２</a:t>
            </a:r>
            <a:r>
              <a:rPr lang="en-US" altLang="zh-CN" sz="2000" b="0" dirty="0"/>
              <a:t>)</a:t>
            </a:r>
            <a:r>
              <a:rPr lang="zh-CN" altLang="en-US" sz="2000" b="0" dirty="0"/>
              <a:t>高传输</a:t>
            </a:r>
            <a:r>
              <a:rPr lang="zh-CN" altLang="en-US" sz="2000" b="0" dirty="0" smtClean="0"/>
              <a:t>带宽</a:t>
            </a:r>
            <a:endParaRPr lang="zh-CN" altLang="en-US" sz="2000" b="0" dirty="0"/>
          </a:p>
          <a:p>
            <a:r>
              <a:rPr lang="en-US" altLang="zh-CN" sz="2000" b="0" dirty="0" smtClean="0"/>
              <a:t>     (</a:t>
            </a:r>
            <a:r>
              <a:rPr lang="zh-CN" altLang="en-US" sz="2000" b="0" dirty="0"/>
              <a:t>３</a:t>
            </a:r>
            <a:r>
              <a:rPr lang="en-US" altLang="zh-CN" sz="2000" b="0" dirty="0"/>
              <a:t>)</a:t>
            </a:r>
            <a:r>
              <a:rPr lang="zh-CN" altLang="en-US" sz="2000" b="0" dirty="0"/>
              <a:t>允许 </a:t>
            </a:r>
            <a:r>
              <a:rPr lang="en-US" altLang="zh-CN" sz="2000" b="0" dirty="0" smtClean="0"/>
              <a:t>10Mb/s</a:t>
            </a:r>
            <a:r>
              <a:rPr lang="zh-CN" altLang="en-US" sz="2000" b="0" dirty="0" smtClean="0"/>
              <a:t>与 </a:t>
            </a:r>
            <a:r>
              <a:rPr lang="en-US" altLang="zh-CN" sz="2000" b="0" dirty="0" smtClean="0"/>
              <a:t>100Mb/s</a:t>
            </a:r>
            <a:r>
              <a:rPr lang="zh-CN" altLang="en-US" sz="2000" b="0" dirty="0" smtClean="0"/>
              <a:t>共存</a:t>
            </a:r>
            <a:endParaRPr lang="zh-CN" altLang="en-US" sz="2000" b="0" dirty="0"/>
          </a:p>
          <a:p>
            <a:r>
              <a:rPr lang="en-US" altLang="zh-CN" sz="2000" b="0" dirty="0" smtClean="0"/>
              <a:t>     (</a:t>
            </a:r>
            <a:r>
              <a:rPr lang="zh-CN" altLang="en-US" sz="2000" b="0" dirty="0"/>
              <a:t>４</a:t>
            </a:r>
            <a:r>
              <a:rPr lang="en-US" altLang="zh-CN" sz="2000" b="0" dirty="0"/>
              <a:t>)</a:t>
            </a:r>
            <a:r>
              <a:rPr lang="zh-CN" altLang="en-US" sz="2000" b="0" dirty="0"/>
              <a:t>支持虚拟局域网</a:t>
            </a:r>
            <a:r>
              <a:rPr lang="zh-CN" altLang="en-US" sz="2000" b="0" dirty="0" smtClean="0"/>
              <a:t>服务</a:t>
            </a:r>
            <a:endParaRPr lang="en-US" altLang="zh-CN" sz="2000" b="0" dirty="0" smtClean="0"/>
          </a:p>
          <a:p>
            <a:r>
              <a:rPr lang="zh-CN" altLang="en-US" sz="2000" b="0" dirty="0"/>
              <a:t>４</a:t>
            </a:r>
            <a:r>
              <a:rPr lang="en-US" altLang="zh-CN" sz="2000" b="0" dirty="0"/>
              <a:t>)</a:t>
            </a:r>
            <a:r>
              <a:rPr lang="zh-CN" altLang="en-US" sz="2000" b="0" dirty="0" smtClean="0"/>
              <a:t>第 </a:t>
            </a:r>
            <a:r>
              <a:rPr lang="en-US" altLang="zh-CN" sz="2000" b="0" dirty="0" smtClean="0"/>
              <a:t>3 </a:t>
            </a:r>
            <a:r>
              <a:rPr lang="zh-CN" altLang="en-US" sz="2000" b="0" dirty="0" smtClean="0"/>
              <a:t>层</a:t>
            </a:r>
            <a:r>
              <a:rPr lang="zh-CN" altLang="en-US" sz="2000" b="0" dirty="0"/>
              <a:t>交换</a:t>
            </a:r>
            <a:r>
              <a:rPr lang="zh-CN" altLang="en-US" sz="2000" b="0" dirty="0" smtClean="0"/>
              <a:t>技术</a:t>
            </a:r>
            <a:endParaRPr lang="zh-CN" altLang="zh-CN" sz="2000" b="0" dirty="0"/>
          </a:p>
        </p:txBody>
      </p:sp>
    </p:spTree>
    <p:extLst>
      <p:ext uri="{BB962C8B-B14F-4D97-AF65-F5344CB8AC3E}">
        <p14:creationId xmlns:p14="http://schemas.microsoft.com/office/powerpoint/2010/main" val="35381059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CF66A017-DC6A-4B19-901B-3C50F5F2742F}"/>
              </a:ext>
            </a:extLst>
          </p:cNvPr>
          <p:cNvSpPr>
            <a:spLocks noGrp="1"/>
          </p:cNvSpPr>
          <p:nvPr>
            <p:ph type="title"/>
          </p:nvPr>
        </p:nvSpPr>
        <p:spPr/>
        <p:txBody>
          <a:bodyPr>
            <a:normAutofit/>
          </a:bodyPr>
          <a:lstStyle/>
          <a:p>
            <a:r>
              <a:rPr lang="en-US" altLang="zh-CN" dirty="0" smtClean="0"/>
              <a:t>3.5.3</a:t>
            </a:r>
            <a:r>
              <a:rPr lang="zh-CN" altLang="zh-CN" dirty="0"/>
              <a:t>　交换局域网</a:t>
            </a:r>
            <a:endParaRPr lang="zh-CN" altLang="en-US" dirty="0"/>
          </a:p>
        </p:txBody>
      </p:sp>
      <p:sp>
        <p:nvSpPr>
          <p:cNvPr id="3" name="内容占位符 2">
            <a:extLst>
              <a:ext uri="{FF2B5EF4-FFF2-40B4-BE49-F238E27FC236}">
                <a16:creationId xmlns="" xmlns:a16="http://schemas.microsoft.com/office/drawing/2014/main" id="{8A312A1C-E43A-4276-9A87-6A29F87680E2}"/>
              </a:ext>
            </a:extLst>
          </p:cNvPr>
          <p:cNvSpPr>
            <a:spLocks noGrp="1"/>
          </p:cNvSpPr>
          <p:nvPr>
            <p:ph idx="1"/>
          </p:nvPr>
        </p:nvSpPr>
        <p:spPr>
          <a:xfrm>
            <a:off x="971550" y="1825624"/>
            <a:ext cx="10382250" cy="4036333"/>
          </a:xfrm>
        </p:spPr>
        <p:txBody>
          <a:bodyPr>
            <a:noAutofit/>
          </a:bodyPr>
          <a:lstStyle/>
          <a:p>
            <a:pPr>
              <a:lnSpc>
                <a:spcPct val="150000"/>
              </a:lnSpc>
            </a:pPr>
            <a:r>
              <a:rPr lang="en-US" altLang="zh-CN" sz="2000" dirty="0" smtClean="0"/>
              <a:t>5</a:t>
            </a:r>
            <a:r>
              <a:rPr lang="en-US" altLang="zh-CN" sz="2000" dirty="0"/>
              <a:t>.</a:t>
            </a:r>
            <a:r>
              <a:rPr lang="zh-CN" altLang="zh-CN" sz="2000" dirty="0"/>
              <a:t>虚拟</a:t>
            </a:r>
            <a:r>
              <a:rPr lang="zh-CN" altLang="zh-CN" sz="2000" dirty="0" smtClean="0"/>
              <a:t>局域网</a:t>
            </a:r>
            <a:endParaRPr lang="en-US" altLang="zh-CN" sz="2000" dirty="0" smtClean="0"/>
          </a:p>
          <a:p>
            <a:pPr>
              <a:lnSpc>
                <a:spcPct val="150000"/>
              </a:lnSpc>
            </a:pPr>
            <a:r>
              <a:rPr lang="zh-CN" altLang="en-US" sz="2000" b="0" dirty="0"/>
              <a:t>虚拟局域网</a:t>
            </a:r>
            <a:r>
              <a:rPr lang="en-US" altLang="zh-CN" sz="2000" b="0" dirty="0"/>
              <a:t>(</a:t>
            </a:r>
            <a:r>
              <a:rPr lang="zh-CN" altLang="en-US" sz="2000" b="0" dirty="0"/>
              <a:t>ＶＬＡＮ</a:t>
            </a:r>
            <a:r>
              <a:rPr lang="en-US" altLang="zh-CN" sz="2000" b="0" dirty="0"/>
              <a:t>)</a:t>
            </a:r>
            <a:r>
              <a:rPr lang="zh-CN" altLang="en-US" sz="2000" b="0" dirty="0"/>
              <a:t>是一组逻辑上的设备和</a:t>
            </a:r>
            <a:r>
              <a:rPr lang="zh-CN" altLang="en-US" sz="2000" b="0" dirty="0" smtClean="0"/>
              <a:t>用户，这些</a:t>
            </a:r>
            <a:r>
              <a:rPr lang="zh-CN" altLang="en-US" sz="2000" b="0" dirty="0"/>
              <a:t>设备和用户并不受物理位置的</a:t>
            </a:r>
            <a:r>
              <a:rPr lang="zh-CN" altLang="en-US" sz="2000" b="0" dirty="0" smtClean="0"/>
              <a:t>限制，可以</a:t>
            </a:r>
            <a:r>
              <a:rPr lang="zh-CN" altLang="en-US" sz="2000" b="0" dirty="0"/>
              <a:t>根据功能、部门及应用等因素将它们组织</a:t>
            </a:r>
            <a:r>
              <a:rPr lang="zh-CN" altLang="en-US" sz="2000" b="0" dirty="0" smtClean="0"/>
              <a:t>起来，相互</a:t>
            </a:r>
            <a:r>
              <a:rPr lang="zh-CN" altLang="en-US" sz="2000" b="0" dirty="0"/>
              <a:t>之间的通信就好像它们在同</a:t>
            </a:r>
            <a:r>
              <a:rPr lang="zh-CN" altLang="en-US" sz="2000" b="0" dirty="0" smtClean="0"/>
              <a:t>一个</a:t>
            </a:r>
            <a:r>
              <a:rPr lang="zh-CN" altLang="en-US" sz="2000" b="0" dirty="0"/>
              <a:t>网段中</a:t>
            </a:r>
            <a:r>
              <a:rPr lang="zh-CN" altLang="en-US" sz="2000" b="0" dirty="0" smtClean="0"/>
              <a:t>一样，由此</a:t>
            </a:r>
            <a:r>
              <a:rPr lang="zh-CN" altLang="en-US" sz="2000" b="0" dirty="0"/>
              <a:t>被称为虚拟</a:t>
            </a:r>
            <a:r>
              <a:rPr lang="zh-CN" altLang="en-US" sz="2000" b="0" dirty="0" smtClean="0"/>
              <a:t>局域网。</a:t>
            </a:r>
            <a:endParaRPr lang="en-US" altLang="zh-CN" sz="2000" b="0" dirty="0" smtClean="0"/>
          </a:p>
          <a:p>
            <a:pPr>
              <a:lnSpc>
                <a:spcPct val="150000"/>
              </a:lnSpc>
            </a:pPr>
            <a:endParaRPr lang="en-US" altLang="zh-CN" sz="2000" b="0" dirty="0"/>
          </a:p>
          <a:p>
            <a:pPr>
              <a:lnSpc>
                <a:spcPct val="150000"/>
              </a:lnSpc>
            </a:pPr>
            <a:r>
              <a:rPr lang="zh-CN" altLang="en-US" sz="2000" b="0" dirty="0"/>
              <a:t>与传统的局域网技术</a:t>
            </a:r>
            <a:r>
              <a:rPr lang="zh-CN" altLang="en-US" sz="2000" b="0" dirty="0" smtClean="0"/>
              <a:t>相比较</a:t>
            </a:r>
            <a:r>
              <a:rPr lang="en-US" altLang="zh-CN" sz="2000" b="0" dirty="0" smtClean="0"/>
              <a:t>VLAN</a:t>
            </a:r>
            <a:r>
              <a:rPr lang="zh-CN" altLang="en-US" sz="2000" b="0" dirty="0" smtClean="0"/>
              <a:t> </a:t>
            </a:r>
            <a:r>
              <a:rPr lang="zh-CN" altLang="en-US" sz="2000" b="0" dirty="0"/>
              <a:t>技术更加</a:t>
            </a:r>
            <a:r>
              <a:rPr lang="zh-CN" altLang="en-US" sz="2000" b="0" dirty="0" smtClean="0"/>
              <a:t>灵活，其</a:t>
            </a:r>
            <a:r>
              <a:rPr lang="zh-CN" altLang="en-US" sz="2000" b="0" dirty="0"/>
              <a:t>具有以下优点</a:t>
            </a:r>
            <a:r>
              <a:rPr lang="en-US" altLang="zh-CN" sz="2000" b="0" dirty="0"/>
              <a:t>:</a:t>
            </a:r>
            <a:r>
              <a:rPr lang="zh-CN" altLang="en-US" sz="2000" b="0" dirty="0"/>
              <a:t>网络设备的移动</a:t>
            </a:r>
            <a:r>
              <a:rPr lang="zh-CN" altLang="en-US" sz="2000" b="0" dirty="0" smtClean="0"/>
              <a:t>、添加</a:t>
            </a:r>
            <a:r>
              <a:rPr lang="zh-CN" altLang="en-US" sz="2000" b="0" dirty="0"/>
              <a:t>和修改的管理开销</a:t>
            </a:r>
            <a:r>
              <a:rPr lang="zh-CN" altLang="en-US" sz="2000" b="0" dirty="0" smtClean="0"/>
              <a:t>减少，可以</a:t>
            </a:r>
            <a:r>
              <a:rPr lang="zh-CN" altLang="en-US" sz="2000" b="0" dirty="0"/>
              <a:t>控制广播</a:t>
            </a:r>
            <a:r>
              <a:rPr lang="zh-CN" altLang="en-US" sz="2000" b="0" dirty="0" smtClean="0"/>
              <a:t>活动，可</a:t>
            </a:r>
            <a:r>
              <a:rPr lang="zh-CN" altLang="en-US" sz="2000" b="0" dirty="0"/>
              <a:t>提高网络的</a:t>
            </a:r>
            <a:r>
              <a:rPr lang="zh-CN" altLang="en-US" sz="2000" b="0" dirty="0" smtClean="0"/>
              <a:t>安全性。</a:t>
            </a:r>
            <a:endParaRPr lang="zh-CN" altLang="zh-CN" sz="2000" b="0" dirty="0"/>
          </a:p>
        </p:txBody>
      </p:sp>
    </p:spTree>
    <p:extLst>
      <p:ext uri="{BB962C8B-B14F-4D97-AF65-F5344CB8AC3E}">
        <p14:creationId xmlns:p14="http://schemas.microsoft.com/office/powerpoint/2010/main" val="44444475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760C5E3F-7976-4F6A-B6F8-D32E9F6F24B8}"/>
              </a:ext>
            </a:extLst>
          </p:cNvPr>
          <p:cNvSpPr>
            <a:spLocks noGrp="1"/>
          </p:cNvSpPr>
          <p:nvPr>
            <p:ph type="title"/>
          </p:nvPr>
        </p:nvSpPr>
        <p:spPr/>
        <p:txBody>
          <a:bodyPr>
            <a:normAutofit/>
          </a:bodyPr>
          <a:lstStyle/>
          <a:p>
            <a:r>
              <a:rPr lang="en-US" altLang="zh-CN" dirty="0" smtClean="0"/>
              <a:t>3.5.4</a:t>
            </a:r>
            <a:r>
              <a:rPr lang="zh-CN" altLang="zh-CN" dirty="0"/>
              <a:t>　无线局域网</a:t>
            </a:r>
            <a:endParaRPr lang="zh-CN" altLang="en-US" dirty="0"/>
          </a:p>
        </p:txBody>
      </p:sp>
      <p:sp>
        <p:nvSpPr>
          <p:cNvPr id="3" name="内容占位符 2">
            <a:extLst>
              <a:ext uri="{FF2B5EF4-FFF2-40B4-BE49-F238E27FC236}">
                <a16:creationId xmlns="" xmlns:a16="http://schemas.microsoft.com/office/drawing/2014/main" id="{FF54AC21-DA1F-4C02-A59A-37862B546966}"/>
              </a:ext>
            </a:extLst>
          </p:cNvPr>
          <p:cNvSpPr>
            <a:spLocks noGrp="1"/>
          </p:cNvSpPr>
          <p:nvPr>
            <p:ph idx="1"/>
          </p:nvPr>
        </p:nvSpPr>
        <p:spPr>
          <a:xfrm>
            <a:off x="971550" y="1825625"/>
            <a:ext cx="10382250" cy="3301546"/>
          </a:xfrm>
        </p:spPr>
        <p:txBody>
          <a:bodyPr>
            <a:noAutofit/>
          </a:bodyPr>
          <a:lstStyle/>
          <a:p>
            <a:pPr>
              <a:lnSpc>
                <a:spcPct val="120000"/>
              </a:lnSpc>
            </a:pPr>
            <a:r>
              <a:rPr lang="zh-CN" altLang="en-US" sz="2000" dirty="0" smtClean="0"/>
              <a:t>１</a:t>
            </a:r>
            <a:r>
              <a:rPr lang="en-US" altLang="zh-CN" sz="2000" dirty="0"/>
              <a:t>.</a:t>
            </a:r>
            <a:r>
              <a:rPr lang="zh-CN" altLang="en-US" sz="2000" dirty="0"/>
              <a:t>无线</a:t>
            </a:r>
            <a:r>
              <a:rPr lang="zh-CN" altLang="en-US" sz="2000" dirty="0"/>
              <a:t>局域网的概念及特点</a:t>
            </a:r>
            <a:endParaRPr lang="en-US" altLang="zh-CN" sz="2000" dirty="0"/>
          </a:p>
          <a:p>
            <a:pPr>
              <a:lnSpc>
                <a:spcPct val="120000"/>
              </a:lnSpc>
            </a:pPr>
            <a:r>
              <a:rPr lang="zh-CN" altLang="zh-CN" sz="2000" b="0" dirty="0" smtClean="0"/>
              <a:t>无线</a:t>
            </a:r>
            <a:r>
              <a:rPr lang="zh-CN" altLang="zh-CN" sz="2000" b="0" dirty="0"/>
              <a:t>局域网（</a:t>
            </a:r>
            <a:r>
              <a:rPr lang="en-US" altLang="zh-CN" sz="2000" b="0" dirty="0"/>
              <a:t>Wireless Local Area Networks</a:t>
            </a:r>
            <a:r>
              <a:rPr lang="zh-CN" altLang="zh-CN" sz="2000" b="0" dirty="0"/>
              <a:t>，</a:t>
            </a:r>
            <a:r>
              <a:rPr lang="en-US" altLang="zh-CN" sz="2000" b="0" dirty="0"/>
              <a:t>WLAN)</a:t>
            </a:r>
            <a:r>
              <a:rPr lang="zh-CN" altLang="zh-CN" sz="2000" b="0" dirty="0"/>
              <a:t>是相对于有线网络而言的一种全新的网络组建方式，是一种相当便利的数据传输系统，它主要利用射频（</a:t>
            </a:r>
            <a:r>
              <a:rPr lang="en-US" altLang="zh-CN" sz="2000" b="0" dirty="0"/>
              <a:t>Radio Frequency</a:t>
            </a:r>
            <a:r>
              <a:rPr lang="zh-CN" altLang="zh-CN" sz="2000" b="0" dirty="0"/>
              <a:t>，</a:t>
            </a:r>
            <a:r>
              <a:rPr lang="en-US" altLang="zh-CN" sz="2000" b="0" dirty="0"/>
              <a:t> RF)</a:t>
            </a:r>
            <a:r>
              <a:rPr lang="zh-CN" altLang="zh-CN" sz="2000" b="0" dirty="0"/>
              <a:t>的技术，取代传统的双绞线所构成的局域网络。</a:t>
            </a:r>
          </a:p>
          <a:p>
            <a:pPr>
              <a:lnSpc>
                <a:spcPct val="120000"/>
              </a:lnSpc>
            </a:pPr>
            <a:r>
              <a:rPr lang="en-US" altLang="zh-CN" sz="2000" b="0" dirty="0"/>
              <a:t>       </a:t>
            </a:r>
            <a:r>
              <a:rPr lang="zh-CN" altLang="zh-CN" sz="2000" b="0" dirty="0"/>
              <a:t>无线局域网能够利用简单的存取架构让用户通过它达到“信息随身化、便利走天下”的理想境界。这样一来，人们可以坐在家里的任何一个角落，享受网络的乐趣，而不像从前那样必须要迁就于网络接口的布线位置</a:t>
            </a:r>
            <a:r>
              <a:rPr lang="zh-CN" altLang="zh-CN" sz="2000" b="0" dirty="0" smtClean="0"/>
              <a:t>。</a:t>
            </a:r>
            <a:endParaRPr lang="zh-CN" altLang="zh-CN" sz="2000" b="0" dirty="0"/>
          </a:p>
          <a:p>
            <a:pPr>
              <a:lnSpc>
                <a:spcPct val="120000"/>
              </a:lnSpc>
            </a:pPr>
            <a:endParaRPr lang="zh-CN" altLang="en-US" dirty="0"/>
          </a:p>
        </p:txBody>
      </p:sp>
    </p:spTree>
    <p:extLst>
      <p:ext uri="{BB962C8B-B14F-4D97-AF65-F5344CB8AC3E}">
        <p14:creationId xmlns:p14="http://schemas.microsoft.com/office/powerpoint/2010/main" val="310192181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760C5E3F-7976-4F6A-B6F8-D32E9F6F24B8}"/>
              </a:ext>
            </a:extLst>
          </p:cNvPr>
          <p:cNvSpPr>
            <a:spLocks noGrp="1"/>
          </p:cNvSpPr>
          <p:nvPr>
            <p:ph type="title"/>
          </p:nvPr>
        </p:nvSpPr>
        <p:spPr/>
        <p:txBody>
          <a:bodyPr>
            <a:normAutofit/>
          </a:bodyPr>
          <a:lstStyle/>
          <a:p>
            <a:r>
              <a:rPr lang="en-US" altLang="zh-CN" dirty="0" smtClean="0"/>
              <a:t>3.5.4</a:t>
            </a:r>
            <a:r>
              <a:rPr lang="zh-CN" altLang="zh-CN" dirty="0"/>
              <a:t>　无线局域网</a:t>
            </a:r>
            <a:endParaRPr lang="zh-CN" altLang="en-US" dirty="0"/>
          </a:p>
        </p:txBody>
      </p:sp>
      <p:sp>
        <p:nvSpPr>
          <p:cNvPr id="3" name="内容占位符 2">
            <a:extLst>
              <a:ext uri="{FF2B5EF4-FFF2-40B4-BE49-F238E27FC236}">
                <a16:creationId xmlns="" xmlns:a16="http://schemas.microsoft.com/office/drawing/2014/main" id="{FF54AC21-DA1F-4C02-A59A-37862B546966}"/>
              </a:ext>
            </a:extLst>
          </p:cNvPr>
          <p:cNvSpPr>
            <a:spLocks noGrp="1"/>
          </p:cNvSpPr>
          <p:nvPr>
            <p:ph idx="1"/>
          </p:nvPr>
        </p:nvSpPr>
        <p:spPr>
          <a:xfrm>
            <a:off x="971550" y="1825625"/>
            <a:ext cx="10382250" cy="3301546"/>
          </a:xfrm>
        </p:spPr>
        <p:txBody>
          <a:bodyPr>
            <a:noAutofit/>
          </a:bodyPr>
          <a:lstStyle/>
          <a:p>
            <a:pPr>
              <a:lnSpc>
                <a:spcPct val="120000"/>
              </a:lnSpc>
            </a:pPr>
            <a:r>
              <a:rPr lang="en-US" altLang="zh-CN" sz="2000" dirty="0" smtClean="0"/>
              <a:t>2.</a:t>
            </a:r>
            <a:r>
              <a:rPr lang="zh-CN" altLang="en-US" sz="2000" dirty="0"/>
              <a:t>无线局域网技术</a:t>
            </a:r>
            <a:r>
              <a:rPr lang="zh-CN" altLang="en-US" sz="2000" dirty="0" smtClean="0"/>
              <a:t>标准</a:t>
            </a:r>
            <a:endParaRPr lang="en-US" altLang="zh-CN" sz="2000" dirty="0" smtClean="0"/>
          </a:p>
          <a:p>
            <a:pPr>
              <a:lnSpc>
                <a:spcPct val="120000"/>
              </a:lnSpc>
            </a:pPr>
            <a:r>
              <a:rPr lang="zh-CN" altLang="en-US" sz="2000" b="0" dirty="0"/>
              <a:t>由于 ＷＬＡＮ 是基于计算机网络与无线通信</a:t>
            </a:r>
            <a:r>
              <a:rPr lang="zh-CN" altLang="en-US" sz="2000" b="0" dirty="0" smtClean="0"/>
              <a:t>技术，在</a:t>
            </a:r>
            <a:r>
              <a:rPr lang="zh-CN" altLang="en-US" sz="2000" b="0" dirty="0"/>
              <a:t>计算机网络结构</a:t>
            </a:r>
            <a:r>
              <a:rPr lang="zh-CN" altLang="en-US" sz="2000" b="0" dirty="0" smtClean="0"/>
              <a:t>中，逻辑</a:t>
            </a:r>
            <a:r>
              <a:rPr lang="zh-CN" altLang="en-US" sz="2000" b="0" dirty="0"/>
              <a:t>链路控制</a:t>
            </a:r>
            <a:r>
              <a:rPr lang="zh-CN" altLang="en-US" sz="2000" b="0" dirty="0" smtClean="0"/>
              <a:t>层及其</a:t>
            </a:r>
            <a:r>
              <a:rPr lang="zh-CN" altLang="en-US" sz="2000" b="0" dirty="0"/>
              <a:t>之上的应用层对不同的物理层的要求可以是相同</a:t>
            </a:r>
            <a:r>
              <a:rPr lang="zh-CN" altLang="en-US" sz="2000" b="0" dirty="0" smtClean="0"/>
              <a:t>的，也</a:t>
            </a:r>
            <a:r>
              <a:rPr lang="zh-CN" altLang="en-US" sz="2000" b="0" dirty="0"/>
              <a:t>可以是不同</a:t>
            </a:r>
            <a:r>
              <a:rPr lang="zh-CN" altLang="en-US" sz="2000" b="0" dirty="0" smtClean="0"/>
              <a:t>的，因此，ＷＬＡＮ 标准</a:t>
            </a:r>
            <a:r>
              <a:rPr lang="zh-CN" altLang="en-US" sz="2000" b="0" dirty="0"/>
              <a:t>主要是针对物理层和媒体访问控制</a:t>
            </a:r>
            <a:r>
              <a:rPr lang="zh-CN" altLang="en-US" sz="2000" b="0" dirty="0" smtClean="0"/>
              <a:t>层，涉及</a:t>
            </a:r>
            <a:r>
              <a:rPr lang="zh-CN" altLang="en-US" sz="2000" b="0" dirty="0"/>
              <a:t>所使用的无线频率范围、空中接口通信协议等技术规范与技术</a:t>
            </a:r>
            <a:r>
              <a:rPr lang="zh-CN" altLang="en-US" sz="2000" b="0" dirty="0" smtClean="0"/>
              <a:t>标准。</a:t>
            </a:r>
            <a:endParaRPr lang="zh-CN" altLang="en-US" dirty="0"/>
          </a:p>
        </p:txBody>
      </p:sp>
    </p:spTree>
    <p:extLst>
      <p:ext uri="{BB962C8B-B14F-4D97-AF65-F5344CB8AC3E}">
        <p14:creationId xmlns:p14="http://schemas.microsoft.com/office/powerpoint/2010/main" val="38674434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760C5E3F-7976-4F6A-B6F8-D32E9F6F24B8}"/>
              </a:ext>
            </a:extLst>
          </p:cNvPr>
          <p:cNvSpPr>
            <a:spLocks noGrp="1"/>
          </p:cNvSpPr>
          <p:nvPr>
            <p:ph type="title"/>
          </p:nvPr>
        </p:nvSpPr>
        <p:spPr/>
        <p:txBody>
          <a:bodyPr>
            <a:normAutofit/>
          </a:bodyPr>
          <a:lstStyle/>
          <a:p>
            <a:r>
              <a:rPr lang="en-US" altLang="zh-CN" dirty="0" smtClean="0"/>
              <a:t>3.5.4</a:t>
            </a:r>
            <a:r>
              <a:rPr lang="zh-CN" altLang="zh-CN" dirty="0"/>
              <a:t>　无线局域网</a:t>
            </a:r>
            <a:endParaRPr lang="zh-CN" altLang="en-US" dirty="0"/>
          </a:p>
        </p:txBody>
      </p:sp>
      <p:sp>
        <p:nvSpPr>
          <p:cNvPr id="3" name="内容占位符 2">
            <a:extLst>
              <a:ext uri="{FF2B5EF4-FFF2-40B4-BE49-F238E27FC236}">
                <a16:creationId xmlns="" xmlns:a16="http://schemas.microsoft.com/office/drawing/2014/main" id="{FF54AC21-DA1F-4C02-A59A-37862B546966}"/>
              </a:ext>
            </a:extLst>
          </p:cNvPr>
          <p:cNvSpPr>
            <a:spLocks noGrp="1"/>
          </p:cNvSpPr>
          <p:nvPr>
            <p:ph idx="1"/>
          </p:nvPr>
        </p:nvSpPr>
        <p:spPr>
          <a:xfrm>
            <a:off x="971550" y="1825625"/>
            <a:ext cx="10382250" cy="4611270"/>
          </a:xfrm>
        </p:spPr>
        <p:txBody>
          <a:bodyPr>
            <a:noAutofit/>
          </a:bodyPr>
          <a:lstStyle/>
          <a:p>
            <a:pPr>
              <a:lnSpc>
                <a:spcPct val="120000"/>
              </a:lnSpc>
            </a:pPr>
            <a:r>
              <a:rPr lang="en-US" altLang="zh-CN" sz="2000" dirty="0" smtClean="0"/>
              <a:t>3</a:t>
            </a:r>
            <a:r>
              <a:rPr lang="en-US" altLang="zh-CN" sz="2000" dirty="0"/>
              <a:t>.</a:t>
            </a:r>
            <a:r>
              <a:rPr lang="zh-CN" altLang="zh-CN" sz="2000" dirty="0"/>
              <a:t>无线局域网的组网设备</a:t>
            </a:r>
          </a:p>
          <a:p>
            <a:pPr>
              <a:lnSpc>
                <a:spcPct val="120000"/>
              </a:lnSpc>
            </a:pPr>
            <a:r>
              <a:rPr lang="en-US" altLang="zh-CN" sz="2000" b="0" dirty="0"/>
              <a:t>       </a:t>
            </a:r>
            <a:r>
              <a:rPr lang="zh-CN" altLang="zh-CN" sz="2000" b="0" dirty="0"/>
              <a:t>无线网络的组网设备主要包括：无线网卡、无线接入点（</a:t>
            </a:r>
            <a:r>
              <a:rPr lang="en-US" altLang="zh-CN" sz="2000" b="0" dirty="0"/>
              <a:t>AP)</a:t>
            </a:r>
            <a:r>
              <a:rPr lang="zh-CN" altLang="zh-CN" sz="2000" b="0" dirty="0"/>
              <a:t>、无线路由器和无线天线。当然，并不是所有的无线网络都需要以上四种设备。</a:t>
            </a:r>
          </a:p>
          <a:p>
            <a:pPr>
              <a:lnSpc>
                <a:spcPct val="120000"/>
              </a:lnSpc>
            </a:pPr>
            <a:r>
              <a:rPr lang="en-US" altLang="zh-CN" sz="2000" b="0" dirty="0"/>
              <a:t>       1)</a:t>
            </a:r>
            <a:r>
              <a:rPr lang="zh-CN" altLang="zh-CN" sz="2000" b="0" dirty="0"/>
              <a:t>无线网卡</a:t>
            </a:r>
          </a:p>
          <a:p>
            <a:pPr>
              <a:lnSpc>
                <a:spcPct val="120000"/>
              </a:lnSpc>
            </a:pPr>
            <a:r>
              <a:rPr lang="en-US" altLang="zh-CN" sz="2000" b="0" dirty="0"/>
              <a:t>       2)</a:t>
            </a:r>
            <a:r>
              <a:rPr lang="zh-CN" altLang="zh-CN" sz="2000" b="0" dirty="0"/>
              <a:t>无线接入点</a:t>
            </a:r>
          </a:p>
          <a:p>
            <a:pPr>
              <a:lnSpc>
                <a:spcPct val="120000"/>
              </a:lnSpc>
            </a:pPr>
            <a:r>
              <a:rPr lang="en-US" altLang="zh-CN" sz="2000" b="0" dirty="0"/>
              <a:t>       3)</a:t>
            </a:r>
            <a:r>
              <a:rPr lang="zh-CN" altLang="zh-CN" sz="2000" b="0" dirty="0"/>
              <a:t>无线路由器</a:t>
            </a:r>
          </a:p>
          <a:p>
            <a:pPr>
              <a:lnSpc>
                <a:spcPct val="120000"/>
              </a:lnSpc>
            </a:pPr>
            <a:r>
              <a:rPr lang="en-US" altLang="zh-CN" sz="2000" b="0" dirty="0"/>
              <a:t>       4)</a:t>
            </a:r>
            <a:r>
              <a:rPr lang="zh-CN" altLang="zh-CN" sz="2000" b="0" dirty="0"/>
              <a:t>无线天线</a:t>
            </a:r>
          </a:p>
          <a:p>
            <a:pPr>
              <a:lnSpc>
                <a:spcPct val="120000"/>
              </a:lnSpc>
            </a:pPr>
            <a:endParaRPr lang="zh-CN" altLang="zh-CN" sz="2000" b="0" dirty="0"/>
          </a:p>
          <a:p>
            <a:pPr>
              <a:lnSpc>
                <a:spcPct val="120000"/>
              </a:lnSpc>
            </a:pPr>
            <a:endParaRPr lang="zh-CN" altLang="en-US" dirty="0"/>
          </a:p>
        </p:txBody>
      </p:sp>
    </p:spTree>
    <p:extLst>
      <p:ext uri="{BB962C8B-B14F-4D97-AF65-F5344CB8AC3E}">
        <p14:creationId xmlns:p14="http://schemas.microsoft.com/office/powerpoint/2010/main" val="422833682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760C5E3F-7976-4F6A-B6F8-D32E9F6F24B8}"/>
              </a:ext>
            </a:extLst>
          </p:cNvPr>
          <p:cNvSpPr>
            <a:spLocks noGrp="1"/>
          </p:cNvSpPr>
          <p:nvPr>
            <p:ph type="title"/>
          </p:nvPr>
        </p:nvSpPr>
        <p:spPr>
          <a:xfrm>
            <a:off x="971550" y="607621"/>
            <a:ext cx="10382250" cy="887124"/>
          </a:xfrm>
        </p:spPr>
        <p:txBody>
          <a:bodyPr>
            <a:normAutofit/>
          </a:bodyPr>
          <a:lstStyle/>
          <a:p>
            <a:r>
              <a:rPr lang="en-US" altLang="zh-CN" dirty="0" smtClean="0"/>
              <a:t>3.5.4</a:t>
            </a:r>
            <a:r>
              <a:rPr lang="zh-CN" altLang="zh-CN" dirty="0"/>
              <a:t>　无线局域网</a:t>
            </a:r>
            <a:endParaRPr lang="zh-CN" altLang="en-US" dirty="0"/>
          </a:p>
        </p:txBody>
      </p:sp>
      <p:sp>
        <p:nvSpPr>
          <p:cNvPr id="3" name="内容占位符 2">
            <a:extLst>
              <a:ext uri="{FF2B5EF4-FFF2-40B4-BE49-F238E27FC236}">
                <a16:creationId xmlns="" xmlns:a16="http://schemas.microsoft.com/office/drawing/2014/main" id="{FF54AC21-DA1F-4C02-A59A-37862B546966}"/>
              </a:ext>
            </a:extLst>
          </p:cNvPr>
          <p:cNvSpPr>
            <a:spLocks noGrp="1"/>
          </p:cNvSpPr>
          <p:nvPr>
            <p:ph idx="1"/>
          </p:nvPr>
        </p:nvSpPr>
        <p:spPr>
          <a:xfrm>
            <a:off x="971550" y="1564368"/>
            <a:ext cx="10382250" cy="4918075"/>
          </a:xfrm>
        </p:spPr>
        <p:txBody>
          <a:bodyPr>
            <a:noAutofit/>
          </a:bodyPr>
          <a:lstStyle/>
          <a:p>
            <a:r>
              <a:rPr lang="en-US" altLang="zh-CN" sz="2000" dirty="0" smtClean="0"/>
              <a:t>4.</a:t>
            </a:r>
            <a:r>
              <a:rPr lang="zh-CN" altLang="en-US" sz="2000" dirty="0"/>
              <a:t>无线局域网的组网</a:t>
            </a:r>
            <a:r>
              <a:rPr lang="zh-CN" altLang="en-US" sz="2000" dirty="0" smtClean="0"/>
              <a:t>结构</a:t>
            </a:r>
            <a:endParaRPr lang="en-US" altLang="zh-CN" sz="2000" dirty="0" smtClean="0"/>
          </a:p>
          <a:p>
            <a:r>
              <a:rPr lang="zh-CN" altLang="en-US" sz="2000" b="0" dirty="0"/>
              <a:t>１</a:t>
            </a:r>
            <a:r>
              <a:rPr lang="en-US" altLang="zh-CN" sz="2000" b="0" dirty="0"/>
              <a:t>)</a:t>
            </a:r>
            <a:r>
              <a:rPr lang="zh-CN" altLang="en-US" sz="2000" b="0" dirty="0"/>
              <a:t>无线网桥接入</a:t>
            </a:r>
            <a:r>
              <a:rPr lang="zh-CN" altLang="en-US" sz="2000" b="0" dirty="0" smtClean="0"/>
              <a:t>型</a:t>
            </a:r>
            <a:endParaRPr lang="en-US" altLang="zh-CN" sz="2000" b="0" dirty="0" smtClean="0"/>
          </a:p>
          <a:p>
            <a:r>
              <a:rPr lang="zh-CN" altLang="en-US" sz="1800" b="0" dirty="0" smtClean="0"/>
              <a:t>     当</a:t>
            </a:r>
            <a:r>
              <a:rPr lang="zh-CN" altLang="en-US" sz="1800" b="0" dirty="0"/>
              <a:t>两个独立的有线局域网需要互连但是相互之间又不便于进行物理连线</a:t>
            </a:r>
            <a:r>
              <a:rPr lang="zh-CN" altLang="en-US" sz="1800" b="0" dirty="0" smtClean="0"/>
              <a:t>时，可以采用无线</a:t>
            </a:r>
            <a:r>
              <a:rPr lang="zh-CN" altLang="en-US" sz="1800" b="0" dirty="0"/>
              <a:t>网桥进行连接</a:t>
            </a:r>
            <a:endParaRPr lang="en-US" altLang="zh-CN" sz="1800" b="0" dirty="0" smtClean="0"/>
          </a:p>
          <a:p>
            <a:r>
              <a:rPr lang="zh-CN" altLang="en-US" sz="2000" b="0" dirty="0"/>
              <a:t>２</a:t>
            </a:r>
            <a:r>
              <a:rPr lang="en-US" altLang="zh-CN" sz="2000" b="0" dirty="0"/>
              <a:t>)</a:t>
            </a:r>
            <a:r>
              <a:rPr lang="zh-CN" altLang="en-US" sz="2000" b="0" dirty="0"/>
              <a:t>无线 </a:t>
            </a:r>
            <a:r>
              <a:rPr lang="en-US" altLang="zh-CN" sz="2000" b="0" dirty="0" smtClean="0"/>
              <a:t>AP</a:t>
            </a:r>
            <a:r>
              <a:rPr lang="zh-CN" altLang="en-US" sz="2000" b="0" dirty="0" smtClean="0"/>
              <a:t>接入型</a:t>
            </a:r>
            <a:endParaRPr lang="en-US" altLang="zh-CN" sz="2000" b="0" dirty="0" smtClean="0"/>
          </a:p>
          <a:p>
            <a:r>
              <a:rPr lang="zh-CN" altLang="en-US" sz="1800" b="0" dirty="0" smtClean="0"/>
              <a:t>     利用</a:t>
            </a:r>
            <a:r>
              <a:rPr lang="zh-CN" altLang="en-US" sz="1800" b="0" dirty="0"/>
              <a:t>无线 </a:t>
            </a:r>
            <a:r>
              <a:rPr lang="en-US" altLang="zh-CN" sz="1800" b="0" dirty="0" smtClean="0"/>
              <a:t>AP</a:t>
            </a:r>
            <a:r>
              <a:rPr lang="zh-CN" altLang="en-US" sz="1800" b="0" dirty="0" smtClean="0"/>
              <a:t>作为</a:t>
            </a:r>
            <a:r>
              <a:rPr lang="zh-CN" altLang="en-US" sz="1800" b="0" dirty="0"/>
              <a:t>集线器组建星型结构的无线</a:t>
            </a:r>
            <a:r>
              <a:rPr lang="zh-CN" altLang="en-US" sz="1800" b="0" dirty="0" smtClean="0"/>
              <a:t>局域网，具有</a:t>
            </a:r>
            <a:r>
              <a:rPr lang="zh-CN" altLang="en-US" sz="1800" b="0" dirty="0"/>
              <a:t>与有线集线器组网方式</a:t>
            </a:r>
            <a:r>
              <a:rPr lang="zh-CN" altLang="en-US" sz="1800" b="0" dirty="0" smtClean="0"/>
              <a:t>类似的特点，与无线</a:t>
            </a:r>
            <a:r>
              <a:rPr lang="en-US" altLang="zh-CN" sz="1800" b="0" dirty="0" smtClean="0"/>
              <a:t>AP</a:t>
            </a:r>
            <a:r>
              <a:rPr lang="zh-CN" altLang="en-US" sz="1800" b="0" dirty="0" smtClean="0"/>
              <a:t>连接</a:t>
            </a:r>
            <a:r>
              <a:rPr lang="zh-CN" altLang="en-US" sz="1800" b="0" dirty="0"/>
              <a:t>的终端可以是智能手机、平板电脑和计算机等</a:t>
            </a:r>
            <a:endParaRPr lang="en-US" altLang="zh-CN" sz="1800" b="0" dirty="0" smtClean="0"/>
          </a:p>
          <a:p>
            <a:r>
              <a:rPr lang="zh-CN" altLang="en-US" sz="2000" b="0" dirty="0"/>
              <a:t>３</a:t>
            </a:r>
            <a:r>
              <a:rPr lang="en-US" altLang="zh-CN" sz="2000" b="0" dirty="0"/>
              <a:t>)</a:t>
            </a:r>
            <a:r>
              <a:rPr lang="zh-CN" altLang="en-US" sz="2000" b="0" dirty="0"/>
              <a:t>集线器接入</a:t>
            </a:r>
            <a:r>
              <a:rPr lang="zh-CN" altLang="en-US" sz="2000" b="0" dirty="0" smtClean="0"/>
              <a:t>型</a:t>
            </a:r>
            <a:endParaRPr lang="en-US" altLang="zh-CN" sz="2000" b="0" dirty="0" smtClean="0"/>
          </a:p>
          <a:p>
            <a:r>
              <a:rPr lang="zh-CN" altLang="en-US" sz="1800" b="0" dirty="0" smtClean="0"/>
              <a:t>     多</a:t>
            </a:r>
            <a:r>
              <a:rPr lang="zh-CN" altLang="en-US" sz="1800" b="0" dirty="0"/>
              <a:t>台装有无线网卡的计算机利用无线 </a:t>
            </a:r>
            <a:r>
              <a:rPr lang="en-US" altLang="zh-CN" sz="1800" b="0" dirty="0" smtClean="0"/>
              <a:t>AP</a:t>
            </a:r>
            <a:r>
              <a:rPr lang="zh-CN" altLang="en-US" sz="1800" b="0" dirty="0" smtClean="0"/>
              <a:t>连接</a:t>
            </a:r>
            <a:r>
              <a:rPr lang="zh-CN" altLang="en-US" sz="1800" b="0" dirty="0"/>
              <a:t>在</a:t>
            </a:r>
            <a:r>
              <a:rPr lang="zh-CN" altLang="en-US" sz="1800" b="0" dirty="0" smtClean="0"/>
              <a:t>一起，再通</a:t>
            </a:r>
            <a:r>
              <a:rPr lang="zh-CN" altLang="en-US" sz="1800" b="0" dirty="0"/>
              <a:t>过集线器接入有线</a:t>
            </a:r>
            <a:r>
              <a:rPr lang="zh-CN" altLang="en-US" sz="1800" b="0" dirty="0" smtClean="0"/>
              <a:t>局域网，实现</a:t>
            </a:r>
            <a:r>
              <a:rPr lang="zh-CN" altLang="en-US" sz="1800" b="0" dirty="0"/>
              <a:t>一个网络中无线部分与有线部分的连接</a:t>
            </a:r>
            <a:endParaRPr lang="en-US" altLang="zh-CN" sz="1800" b="0" dirty="0" smtClean="0"/>
          </a:p>
          <a:p>
            <a:r>
              <a:rPr lang="zh-CN" altLang="en-US" sz="2000" b="0" dirty="0"/>
              <a:t>４</a:t>
            </a:r>
            <a:r>
              <a:rPr lang="en-US" altLang="zh-CN" sz="2000" b="0" dirty="0"/>
              <a:t>)</a:t>
            </a:r>
            <a:r>
              <a:rPr lang="zh-CN" altLang="en-US" sz="2000" b="0" dirty="0"/>
              <a:t>无中心接入</a:t>
            </a:r>
            <a:r>
              <a:rPr lang="zh-CN" altLang="en-US" sz="2000" b="0" dirty="0" smtClean="0"/>
              <a:t>型</a:t>
            </a:r>
            <a:endParaRPr lang="en-US" altLang="zh-CN" sz="2000" b="0" dirty="0" smtClean="0"/>
          </a:p>
          <a:p>
            <a:r>
              <a:rPr lang="zh-CN" altLang="en-US" sz="1800" b="0" dirty="0" smtClean="0"/>
              <a:t>     在</a:t>
            </a:r>
            <a:r>
              <a:rPr lang="zh-CN" altLang="en-US" sz="1800" b="0" dirty="0"/>
              <a:t>无中心接入型结构</a:t>
            </a:r>
            <a:r>
              <a:rPr lang="zh-CN" altLang="en-US" sz="1800" b="0" dirty="0" smtClean="0"/>
              <a:t>中，不</a:t>
            </a:r>
            <a:r>
              <a:rPr lang="zh-CN" altLang="en-US" sz="1800" b="0" dirty="0"/>
              <a:t>使用</a:t>
            </a:r>
            <a:r>
              <a:rPr lang="zh-CN" altLang="en-US" sz="1800" b="0" dirty="0" smtClean="0"/>
              <a:t>无线</a:t>
            </a:r>
            <a:r>
              <a:rPr lang="en-US" altLang="zh-CN" sz="1800" b="0" dirty="0" smtClean="0"/>
              <a:t>AP</a:t>
            </a:r>
            <a:r>
              <a:rPr lang="zh-CN" altLang="en-US" sz="1800" b="0" dirty="0" smtClean="0"/>
              <a:t>，每</a:t>
            </a:r>
            <a:r>
              <a:rPr lang="zh-CN" altLang="en-US" sz="1800" b="0" dirty="0"/>
              <a:t>台计算机只要装上无线网卡就可以实现</a:t>
            </a:r>
            <a:r>
              <a:rPr lang="zh-CN" altLang="en-US" sz="1800" b="0" dirty="0" smtClean="0"/>
              <a:t>任意</a:t>
            </a:r>
            <a:r>
              <a:rPr lang="zh-CN" altLang="en-US" sz="1800" b="0" dirty="0"/>
              <a:t>两台计算机之间的</a:t>
            </a:r>
            <a:r>
              <a:rPr lang="zh-CN" altLang="en-US" sz="1800" b="0" dirty="0" smtClean="0"/>
              <a:t>通信，这种</a:t>
            </a:r>
            <a:r>
              <a:rPr lang="zh-CN" altLang="en-US" sz="1800" b="0" dirty="0"/>
              <a:t>通信方式类似于有线局域网中的对等</a:t>
            </a:r>
            <a:r>
              <a:rPr lang="zh-CN" altLang="en-US" sz="1800" b="0" dirty="0" smtClean="0"/>
              <a:t>局域网，这种</a:t>
            </a:r>
            <a:r>
              <a:rPr lang="zh-CN" altLang="en-US" sz="1800" b="0" dirty="0"/>
              <a:t>结构的</a:t>
            </a:r>
            <a:r>
              <a:rPr lang="zh-CN" altLang="en-US" sz="1800" b="0" dirty="0" smtClean="0"/>
              <a:t>无线</a:t>
            </a:r>
            <a:r>
              <a:rPr lang="zh-CN" altLang="en-US" sz="1800" b="0" dirty="0"/>
              <a:t>网络不能连接到其他外部</a:t>
            </a:r>
            <a:r>
              <a:rPr lang="zh-CN" altLang="en-US" sz="1800" b="0" dirty="0" smtClean="0"/>
              <a:t>网络</a:t>
            </a:r>
            <a:endParaRPr lang="zh-CN" altLang="zh-CN" sz="1800" b="0" dirty="0"/>
          </a:p>
        </p:txBody>
      </p:sp>
    </p:spTree>
    <p:extLst>
      <p:ext uri="{BB962C8B-B14F-4D97-AF65-F5344CB8AC3E}">
        <p14:creationId xmlns:p14="http://schemas.microsoft.com/office/powerpoint/2010/main" val="363802136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DD7D7D77-7657-448B-8F00-6D18AF9320C1}"/>
              </a:ext>
            </a:extLst>
          </p:cNvPr>
          <p:cNvSpPr>
            <a:spLocks noGrp="1"/>
          </p:cNvSpPr>
          <p:nvPr>
            <p:ph type="title"/>
          </p:nvPr>
        </p:nvSpPr>
        <p:spPr/>
        <p:txBody>
          <a:bodyPr>
            <a:normAutofit/>
          </a:bodyPr>
          <a:lstStyle/>
          <a:p>
            <a:r>
              <a:rPr lang="en-US" altLang="zh-CN" dirty="0" smtClean="0"/>
              <a:t>3.6</a:t>
            </a:r>
            <a:r>
              <a:rPr lang="zh-CN" altLang="zh-CN" dirty="0"/>
              <a:t>　网络互连技术</a:t>
            </a:r>
            <a:endParaRPr lang="zh-CN" altLang="en-US" dirty="0"/>
          </a:p>
        </p:txBody>
      </p:sp>
      <p:sp>
        <p:nvSpPr>
          <p:cNvPr id="3" name="内容占位符 2">
            <a:extLst>
              <a:ext uri="{FF2B5EF4-FFF2-40B4-BE49-F238E27FC236}">
                <a16:creationId xmlns="" xmlns:a16="http://schemas.microsoft.com/office/drawing/2014/main" id="{6B9D7EFB-B3C2-42A4-8003-78982C955965}"/>
              </a:ext>
            </a:extLst>
          </p:cNvPr>
          <p:cNvSpPr>
            <a:spLocks noGrp="1"/>
          </p:cNvSpPr>
          <p:nvPr>
            <p:ph idx="1"/>
          </p:nvPr>
        </p:nvSpPr>
        <p:spPr/>
        <p:txBody>
          <a:bodyPr>
            <a:normAutofit/>
          </a:bodyPr>
          <a:lstStyle/>
          <a:p>
            <a:r>
              <a:rPr lang="en-US" altLang="zh-CN" dirty="0" smtClean="0"/>
              <a:t>3.6.1</a:t>
            </a:r>
            <a:r>
              <a:rPr lang="zh-CN" altLang="zh-CN" dirty="0"/>
              <a:t>　中继器</a:t>
            </a:r>
          </a:p>
          <a:p>
            <a:r>
              <a:rPr lang="en-US" altLang="zh-CN" sz="2000" dirty="0"/>
              <a:t>       </a:t>
            </a:r>
            <a:r>
              <a:rPr lang="zh-CN" altLang="zh-CN" sz="2000" dirty="0"/>
              <a:t>中继器又称转发器或收发器，它工作在</a:t>
            </a:r>
            <a:r>
              <a:rPr lang="en-US" altLang="zh-CN" sz="2000" dirty="0"/>
              <a:t>OSI</a:t>
            </a:r>
            <a:r>
              <a:rPr lang="zh-CN" altLang="zh-CN" sz="2000" dirty="0"/>
              <a:t>模型的第</a:t>
            </a:r>
            <a:r>
              <a:rPr lang="en-US" altLang="zh-CN" sz="2000" dirty="0"/>
              <a:t>1</a:t>
            </a:r>
            <a:r>
              <a:rPr lang="zh-CN" altLang="zh-CN" sz="2000" dirty="0"/>
              <a:t>层，即物理层。由于线路损耗的存在，在线路上传输的信号功率将会随着距离的增加而逐步衰减，衰减到一定程度时，将导致信号失真，从而发生接收错误。因此，无论采用何种拓扑结构、网卡，或者是传输介质，总有一个最大的传输距离。</a:t>
            </a:r>
          </a:p>
          <a:p>
            <a:r>
              <a:rPr lang="en-US" altLang="zh-CN" sz="2000" dirty="0"/>
              <a:t> </a:t>
            </a:r>
            <a:r>
              <a:rPr lang="en-US" altLang="zh-CN" sz="2400" b="1" dirty="0"/>
              <a:t>1.</a:t>
            </a:r>
            <a:r>
              <a:rPr lang="zh-CN" altLang="zh-CN" sz="2400" b="1" dirty="0"/>
              <a:t>中继器的功能</a:t>
            </a:r>
          </a:p>
          <a:p>
            <a:r>
              <a:rPr lang="en-US" altLang="zh-CN" sz="2000" dirty="0"/>
              <a:t>       </a:t>
            </a:r>
            <a:r>
              <a:rPr lang="zh-CN" altLang="zh-CN" sz="2000" dirty="0"/>
              <a:t>中继器是最简单、最便宜的网间连接设备。中继器或收发器的外形就像一个小盒子，连接着两个网络的电缆段。中继器放大、整形，重新产生电缆上的数字信号，并按原来的方向重新发送再生的信号。</a:t>
            </a:r>
          </a:p>
          <a:p>
            <a:endParaRPr lang="zh-CN" altLang="en-US" dirty="0"/>
          </a:p>
        </p:txBody>
      </p:sp>
    </p:spTree>
    <p:extLst>
      <p:ext uri="{BB962C8B-B14F-4D97-AF65-F5344CB8AC3E}">
        <p14:creationId xmlns:p14="http://schemas.microsoft.com/office/powerpoint/2010/main" val="4282933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 xmlns:a16="http://schemas.microsoft.com/office/drawing/2014/main" id="{7A892B7D-6A9D-4BFD-8BD6-C445FAEC6E56}"/>
              </a:ext>
            </a:extLst>
          </p:cNvPr>
          <p:cNvGrpSpPr/>
          <p:nvPr/>
        </p:nvGrpSpPr>
        <p:grpSpPr>
          <a:xfrm>
            <a:off x="12192" y="0"/>
            <a:ext cx="12179808" cy="6858000"/>
            <a:chOff x="9144" y="0"/>
            <a:chExt cx="9134856" cy="6858000"/>
          </a:xfrm>
        </p:grpSpPr>
        <p:pic>
          <p:nvPicPr>
            <p:cNvPr id="4" name="图片 3">
              <a:extLst>
                <a:ext uri="{FF2B5EF4-FFF2-40B4-BE49-F238E27FC236}">
                  <a16:creationId xmlns="" xmlns:a16="http://schemas.microsoft.com/office/drawing/2014/main" id="{1A509749-278C-496F-B459-106550A67F0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44" y="0"/>
              <a:ext cx="9125712" cy="6858000"/>
            </a:xfrm>
            <a:prstGeom prst="rect">
              <a:avLst/>
            </a:prstGeom>
          </p:spPr>
        </p:pic>
        <p:sp>
          <p:nvSpPr>
            <p:cNvPr id="5" name="矩形 4">
              <a:extLst>
                <a:ext uri="{FF2B5EF4-FFF2-40B4-BE49-F238E27FC236}">
                  <a16:creationId xmlns="" xmlns:a16="http://schemas.microsoft.com/office/drawing/2014/main" id="{D10ACA71-A860-4D2C-B590-627F973CAA3E}"/>
                </a:ext>
              </a:extLst>
            </p:cNvPr>
            <p:cNvSpPr/>
            <p:nvPr userDrawn="1"/>
          </p:nvSpPr>
          <p:spPr>
            <a:xfrm>
              <a:off x="9144" y="0"/>
              <a:ext cx="9134856" cy="3326674"/>
            </a:xfrm>
            <a:prstGeom prst="rect">
              <a:avLst/>
            </a:prstGeom>
            <a:gradFill flip="none" rotWithShape="1">
              <a:gsLst>
                <a:gs pos="0">
                  <a:schemeClr val="bg1"/>
                </a:gs>
                <a:gs pos="100000">
                  <a:schemeClr val="bg1">
                    <a:shade val="100000"/>
                    <a:satMod val="115000"/>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6" name="矩形 5">
            <a:extLst>
              <a:ext uri="{FF2B5EF4-FFF2-40B4-BE49-F238E27FC236}">
                <a16:creationId xmlns="" xmlns:a16="http://schemas.microsoft.com/office/drawing/2014/main" id="{5FA07557-4720-444C-96D7-74C4F8FBCD56}"/>
              </a:ext>
            </a:extLst>
          </p:cNvPr>
          <p:cNvSpPr/>
          <p:nvPr/>
        </p:nvSpPr>
        <p:spPr>
          <a:xfrm>
            <a:off x="187479" y="190718"/>
            <a:ext cx="11817042" cy="6476565"/>
          </a:xfrm>
          <a:prstGeom prst="rect">
            <a:avLst/>
          </a:prstGeom>
          <a:solidFill>
            <a:schemeClr val="bg1">
              <a:alpha val="6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a:extLst>
              <a:ext uri="{FF2B5EF4-FFF2-40B4-BE49-F238E27FC236}">
                <a16:creationId xmlns="" xmlns:a16="http://schemas.microsoft.com/office/drawing/2014/main" id="{6BAFC0AF-3DAD-4BB1-8376-9BE3F0580F77}"/>
              </a:ext>
            </a:extLst>
          </p:cNvPr>
          <p:cNvSpPr>
            <a:spLocks noGrp="1"/>
          </p:cNvSpPr>
          <p:nvPr>
            <p:ph type="title"/>
          </p:nvPr>
        </p:nvSpPr>
        <p:spPr/>
        <p:txBody>
          <a:bodyPr/>
          <a:lstStyle/>
          <a:p>
            <a:r>
              <a:rPr lang="zh-CN" altLang="en-US" b="1" dirty="0"/>
              <a:t>项目三   </a:t>
            </a:r>
            <a:r>
              <a:rPr lang="zh-CN" altLang="zh-CN" b="1" dirty="0"/>
              <a:t>局域网互连</a:t>
            </a:r>
            <a:endParaRPr lang="zh-CN" altLang="en-US" b="1" dirty="0"/>
          </a:p>
        </p:txBody>
      </p:sp>
    </p:spTree>
    <p:extLst>
      <p:ext uri="{BB962C8B-B14F-4D97-AF65-F5344CB8AC3E}">
        <p14:creationId xmlns:p14="http://schemas.microsoft.com/office/powerpoint/2010/main" val="159723502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2965AE5F-3DB6-42FD-ABFC-89A794E42B72}"/>
              </a:ext>
            </a:extLst>
          </p:cNvPr>
          <p:cNvSpPr>
            <a:spLocks noGrp="1"/>
          </p:cNvSpPr>
          <p:nvPr>
            <p:ph idx="1"/>
          </p:nvPr>
        </p:nvSpPr>
        <p:spPr>
          <a:xfrm>
            <a:off x="957263" y="1094509"/>
            <a:ext cx="10287000" cy="4489862"/>
          </a:xfrm>
        </p:spPr>
        <p:txBody>
          <a:bodyPr/>
          <a:lstStyle/>
          <a:p>
            <a:r>
              <a:rPr lang="en-US" altLang="zh-CN" sz="2400" b="1" dirty="0"/>
              <a:t>2.</a:t>
            </a:r>
            <a:r>
              <a:rPr lang="zh-CN" altLang="zh-CN" sz="2400" b="1" dirty="0"/>
              <a:t>中继器的使用规则</a:t>
            </a:r>
          </a:p>
          <a:p>
            <a:r>
              <a:rPr lang="en-US" altLang="zh-CN" dirty="0"/>
              <a:t>       </a:t>
            </a:r>
            <a:r>
              <a:rPr lang="zh-CN" altLang="zh-CN" dirty="0"/>
              <a:t>大多数网络都对中继器的使用数目有所限制。在</a:t>
            </a:r>
            <a:r>
              <a:rPr lang="en-US" altLang="zh-CN" dirty="0"/>
              <a:t>10Mb/s</a:t>
            </a:r>
            <a:r>
              <a:rPr lang="zh-CN" altLang="zh-CN" dirty="0"/>
              <a:t>以太网中，这个限制规则称为</a:t>
            </a:r>
            <a:r>
              <a:rPr lang="en-US" altLang="zh-CN" dirty="0"/>
              <a:t>5-4-3</a:t>
            </a:r>
            <a:r>
              <a:rPr lang="zh-CN" altLang="zh-CN" dirty="0"/>
              <a:t>规则。使用中继器连接后的两个网段将合并为一个网络。如果用户打算连接后的两个网段仍保持为两个独立的网络，则应选择其他层的网络互连设备</a:t>
            </a:r>
            <a:r>
              <a:rPr lang="en-US" altLang="zh-CN" dirty="0"/>
              <a:t>,</a:t>
            </a:r>
            <a:r>
              <a:rPr lang="zh-CN" altLang="zh-CN" dirty="0"/>
              <a:t>如网桥、交换机或路由器等。</a:t>
            </a:r>
          </a:p>
          <a:p>
            <a:r>
              <a:rPr lang="en-US" altLang="zh-CN" dirty="0"/>
              <a:t> </a:t>
            </a:r>
            <a:r>
              <a:rPr lang="en-US" altLang="zh-CN" sz="2400" b="1" dirty="0"/>
              <a:t>3.</a:t>
            </a:r>
            <a:r>
              <a:rPr lang="zh-CN" altLang="zh-CN" sz="2400" b="1" dirty="0"/>
              <a:t>中继器的应用特点</a:t>
            </a:r>
          </a:p>
          <a:p>
            <a:r>
              <a:rPr lang="en-US" altLang="zh-CN" dirty="0"/>
              <a:t>       </a:t>
            </a:r>
            <a:r>
              <a:rPr lang="zh-CN" altLang="zh-CN" dirty="0"/>
              <a:t>中继器的优点是，安装简单、可以轻易地扩展网络的长度、使用方便、价格相对低廉，它是最便宜的扩展网络距离的设备。它不仅起到了扩展网络距离的作用，还能将不同传输介质的网络连接在一起。例如，连接使用光缆和同轴电缆的两个网络、连接使用双绞线和光缆的两个网络等。但是中继器不能提供网段间的隔离功能，通过中继器连接起来的网络实际在逻辑上是同一个网络。另外，中继器工作在物理层，因此它要求所连接的网段在物理层以上使用相同或兼容协议。</a:t>
            </a:r>
          </a:p>
          <a:p>
            <a:endParaRPr lang="zh-CN" altLang="en-US" dirty="0"/>
          </a:p>
        </p:txBody>
      </p:sp>
    </p:spTree>
    <p:extLst>
      <p:ext uri="{BB962C8B-B14F-4D97-AF65-F5344CB8AC3E}">
        <p14:creationId xmlns:p14="http://schemas.microsoft.com/office/powerpoint/2010/main" val="197395335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1EEBBB3C-2549-47DD-BD2F-459BC5DB6178}"/>
              </a:ext>
            </a:extLst>
          </p:cNvPr>
          <p:cNvSpPr>
            <a:spLocks noGrp="1"/>
          </p:cNvSpPr>
          <p:nvPr>
            <p:ph type="title"/>
          </p:nvPr>
        </p:nvSpPr>
        <p:spPr/>
        <p:txBody>
          <a:bodyPr>
            <a:normAutofit/>
          </a:bodyPr>
          <a:lstStyle/>
          <a:p>
            <a:r>
              <a:rPr lang="en-US" altLang="zh-CN" dirty="0" smtClean="0"/>
              <a:t>3.6.2</a:t>
            </a:r>
            <a:r>
              <a:rPr lang="zh-CN" altLang="zh-CN" dirty="0"/>
              <a:t>　网桥</a:t>
            </a:r>
            <a:endParaRPr lang="zh-CN" altLang="en-US" dirty="0"/>
          </a:p>
        </p:txBody>
      </p:sp>
      <p:sp>
        <p:nvSpPr>
          <p:cNvPr id="3" name="内容占位符 2">
            <a:extLst>
              <a:ext uri="{FF2B5EF4-FFF2-40B4-BE49-F238E27FC236}">
                <a16:creationId xmlns="" xmlns:a16="http://schemas.microsoft.com/office/drawing/2014/main" id="{233FDF47-408F-4AED-9905-5F5DF9BF4FEA}"/>
              </a:ext>
            </a:extLst>
          </p:cNvPr>
          <p:cNvSpPr>
            <a:spLocks noGrp="1"/>
          </p:cNvSpPr>
          <p:nvPr>
            <p:ph idx="1"/>
          </p:nvPr>
        </p:nvSpPr>
        <p:spPr>
          <a:xfrm>
            <a:off x="971550" y="1825625"/>
            <a:ext cx="10382250" cy="4539080"/>
          </a:xfrm>
        </p:spPr>
        <p:txBody>
          <a:bodyPr>
            <a:normAutofit/>
          </a:bodyPr>
          <a:lstStyle/>
          <a:p>
            <a:r>
              <a:rPr lang="en-US" altLang="zh-CN" dirty="0"/>
              <a:t>1.</a:t>
            </a:r>
            <a:r>
              <a:rPr lang="zh-CN" altLang="zh-CN" dirty="0"/>
              <a:t>网桥的定义</a:t>
            </a:r>
          </a:p>
          <a:p>
            <a:r>
              <a:rPr lang="en-US" altLang="zh-CN" sz="2000" b="0" dirty="0"/>
              <a:t>       </a:t>
            </a:r>
            <a:r>
              <a:rPr lang="zh-CN" altLang="zh-CN" sz="2000" b="0" dirty="0"/>
              <a:t>网桥一般是指在两个或多个在数据链路层上具有相同或兼容协议的网络互连设备。网桥一般由软件和硬件组成，工作在</a:t>
            </a:r>
            <a:r>
              <a:rPr lang="en-US" altLang="zh-CN" sz="2000" b="0" dirty="0"/>
              <a:t>OSI</a:t>
            </a:r>
            <a:r>
              <a:rPr lang="zh-CN" altLang="zh-CN" sz="2000" b="0" dirty="0"/>
              <a:t>模型的第</a:t>
            </a:r>
            <a:r>
              <a:rPr lang="en-US" altLang="zh-CN" sz="2000" b="0" dirty="0"/>
              <a:t>2</a:t>
            </a:r>
            <a:r>
              <a:rPr lang="zh-CN" altLang="zh-CN" sz="2000" b="0" dirty="0"/>
              <a:t>层。在</a:t>
            </a:r>
            <a:r>
              <a:rPr lang="en-US" altLang="zh-CN" sz="2000" b="0" dirty="0"/>
              <a:t>IEEE802</a:t>
            </a:r>
            <a:r>
              <a:rPr lang="zh-CN" altLang="zh-CN" sz="2000" b="0" dirty="0"/>
              <a:t>模型中，它工作在介质访问控制子层。网桥可自动决定是否转发所收到的信息，因此可以实现基于端口</a:t>
            </a:r>
            <a:r>
              <a:rPr lang="en-US" altLang="zh-CN" sz="2000" b="0" dirty="0"/>
              <a:t>MAC</a:t>
            </a:r>
            <a:r>
              <a:rPr lang="zh-CN" altLang="zh-CN" sz="2000" b="0" dirty="0"/>
              <a:t>地址的过滤和分段。</a:t>
            </a:r>
          </a:p>
          <a:p>
            <a:r>
              <a:rPr lang="en-US" altLang="zh-CN" dirty="0"/>
              <a:t>2.</a:t>
            </a:r>
            <a:r>
              <a:rPr lang="zh-CN" altLang="zh-CN" dirty="0"/>
              <a:t>网桥的理论功能</a:t>
            </a:r>
          </a:p>
          <a:p>
            <a:r>
              <a:rPr lang="en-US" altLang="zh-CN" sz="2000" b="0" dirty="0"/>
              <a:t>       </a:t>
            </a:r>
            <a:r>
              <a:rPr lang="zh-CN" altLang="zh-CN" sz="2000" b="0" dirty="0"/>
              <a:t>通过网桥的自动学习功能，网桥可以自动生成站表</a:t>
            </a:r>
            <a:r>
              <a:rPr lang="en-US" altLang="zh-CN" sz="2000" b="0" dirty="0"/>
              <a:t>(</a:t>
            </a:r>
            <a:r>
              <a:rPr lang="zh-CN" altLang="zh-CN" sz="2000" b="0" dirty="0"/>
              <a:t>也称路由表），网桥的站表指出如何到达目的地，为此，站表中会记录下述的三项信息。</a:t>
            </a:r>
          </a:p>
          <a:p>
            <a:r>
              <a:rPr lang="en-US" altLang="zh-CN" sz="2000" b="0" dirty="0"/>
              <a:t>(1)</a:t>
            </a:r>
            <a:r>
              <a:rPr lang="zh-CN" altLang="zh-CN" sz="2000" b="0" dirty="0"/>
              <a:t>站地址。网桥自动登记收到数据帧的源地址。</a:t>
            </a:r>
          </a:p>
          <a:p>
            <a:r>
              <a:rPr lang="en-US" altLang="zh-CN" sz="2000" b="0" dirty="0"/>
              <a:t>(2)</a:t>
            </a:r>
            <a:r>
              <a:rPr lang="zh-CN" altLang="zh-CN" sz="2000" b="0" dirty="0"/>
              <a:t>端口。网桥自动登记所收到的数据帧进入网桥时的端口号。</a:t>
            </a:r>
          </a:p>
          <a:p>
            <a:r>
              <a:rPr lang="en-US" altLang="zh-CN" sz="2000" b="0" dirty="0"/>
              <a:t>(3)</a:t>
            </a:r>
            <a:r>
              <a:rPr lang="zh-CN" altLang="zh-CN" sz="2000" b="0" dirty="0"/>
              <a:t>时间。网桥自动登记所收到的数据帧进入网桥时的时间。</a:t>
            </a:r>
          </a:p>
          <a:p>
            <a:endParaRPr lang="zh-CN" altLang="en-US" dirty="0"/>
          </a:p>
        </p:txBody>
      </p:sp>
    </p:spTree>
    <p:extLst>
      <p:ext uri="{BB962C8B-B14F-4D97-AF65-F5344CB8AC3E}">
        <p14:creationId xmlns:p14="http://schemas.microsoft.com/office/powerpoint/2010/main" val="180409028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C228F64D-6EA9-4465-BA35-18E06B3A83A5}"/>
              </a:ext>
            </a:extLst>
          </p:cNvPr>
          <p:cNvSpPr>
            <a:spLocks noGrp="1"/>
          </p:cNvSpPr>
          <p:nvPr>
            <p:ph idx="1"/>
          </p:nvPr>
        </p:nvSpPr>
        <p:spPr>
          <a:xfrm>
            <a:off x="957263" y="733926"/>
            <a:ext cx="10287000" cy="5690937"/>
          </a:xfrm>
        </p:spPr>
        <p:txBody>
          <a:bodyPr>
            <a:normAutofit lnSpcReduction="10000"/>
          </a:bodyPr>
          <a:lstStyle/>
          <a:p>
            <a:r>
              <a:rPr lang="en-US" altLang="zh-CN" sz="2400" b="1" dirty="0"/>
              <a:t>3.</a:t>
            </a:r>
            <a:r>
              <a:rPr lang="zh-CN" altLang="zh-CN" sz="2400" b="1" dirty="0"/>
              <a:t>网桥的工作原理</a:t>
            </a:r>
          </a:p>
          <a:p>
            <a:r>
              <a:rPr lang="en-US" altLang="zh-CN" dirty="0"/>
              <a:t>       </a:t>
            </a:r>
            <a:r>
              <a:rPr lang="zh-CN" altLang="zh-CN" dirty="0"/>
              <a:t>网桥的最简单形式是连接两个局域网。主机</a:t>
            </a:r>
            <a:r>
              <a:rPr lang="en-US" altLang="zh-CN" dirty="0"/>
              <a:t>A</a:t>
            </a:r>
            <a:r>
              <a:rPr lang="zh-CN" altLang="zh-CN" dirty="0"/>
              <a:t>的高层首先将用户数据包</a:t>
            </a:r>
            <a:r>
              <a:rPr lang="en-US" altLang="zh-CN" dirty="0"/>
              <a:t>PKT</a:t>
            </a:r>
            <a:r>
              <a:rPr lang="zh-CN" altLang="zh-CN" dirty="0"/>
              <a:t>传给</a:t>
            </a:r>
            <a:r>
              <a:rPr lang="en-US" altLang="zh-CN" dirty="0"/>
              <a:t>LLC</a:t>
            </a:r>
            <a:r>
              <a:rPr lang="zh-CN" altLang="zh-CN" dirty="0"/>
              <a:t>子层，</a:t>
            </a:r>
            <a:r>
              <a:rPr lang="en-US" altLang="zh-CN" dirty="0"/>
              <a:t>LLC</a:t>
            </a:r>
            <a:r>
              <a:rPr lang="zh-CN" altLang="zh-CN" dirty="0"/>
              <a:t>子层加上分组头后送给</a:t>
            </a:r>
            <a:r>
              <a:rPr lang="en-US" altLang="zh-CN" dirty="0"/>
              <a:t>MAC</a:t>
            </a:r>
            <a:r>
              <a:rPr lang="zh-CN" altLang="zh-CN" dirty="0"/>
              <a:t>子层</a:t>
            </a:r>
            <a:r>
              <a:rPr lang="en-US" altLang="zh-CN" dirty="0"/>
              <a:t>,MAC</a:t>
            </a:r>
            <a:r>
              <a:rPr lang="zh-CN" altLang="zh-CN" dirty="0"/>
              <a:t>子层又加上</a:t>
            </a:r>
            <a:r>
              <a:rPr lang="en-US" altLang="zh-CN" dirty="0"/>
              <a:t>IEEE802.3</a:t>
            </a:r>
            <a:r>
              <a:rPr lang="zh-CN" altLang="zh-CN" dirty="0"/>
              <a:t>分组头，再传给物理层并通过传输介质送到网桥的</a:t>
            </a:r>
            <a:r>
              <a:rPr lang="en-US" altLang="zh-CN" dirty="0"/>
              <a:t>MAC</a:t>
            </a:r>
            <a:r>
              <a:rPr lang="zh-CN" altLang="zh-CN" dirty="0"/>
              <a:t>子层。在网桥内，首先</a:t>
            </a:r>
            <a:r>
              <a:rPr lang="en-US" altLang="zh-CN" dirty="0"/>
              <a:t>MAC</a:t>
            </a:r>
            <a:r>
              <a:rPr lang="zh-CN" altLang="zh-CN" dirty="0"/>
              <a:t>子层去掉</a:t>
            </a:r>
            <a:r>
              <a:rPr lang="en-US" altLang="zh-CN" dirty="0"/>
              <a:t>IEEE802.3</a:t>
            </a:r>
            <a:r>
              <a:rPr lang="zh-CN" altLang="zh-CN" dirty="0"/>
              <a:t>分组头送到它的</a:t>
            </a:r>
            <a:r>
              <a:rPr lang="en-US" altLang="zh-CN" dirty="0"/>
              <a:t>LLC</a:t>
            </a:r>
            <a:r>
              <a:rPr lang="zh-CN" altLang="zh-CN" dirty="0"/>
              <a:t>子层，然后在</a:t>
            </a:r>
            <a:r>
              <a:rPr lang="en-US" altLang="zh-CN" dirty="0"/>
              <a:t>LLC</a:t>
            </a:r>
            <a:r>
              <a:rPr lang="zh-CN" altLang="zh-CN" dirty="0"/>
              <a:t>子层经过转换再送到</a:t>
            </a:r>
            <a:r>
              <a:rPr lang="en-US" altLang="zh-CN" dirty="0"/>
              <a:t>MAC</a:t>
            </a:r>
            <a:r>
              <a:rPr lang="zh-CN" altLang="zh-CN" dirty="0"/>
              <a:t>子层</a:t>
            </a:r>
            <a:r>
              <a:rPr lang="en-US" altLang="zh-CN" dirty="0"/>
              <a:t>,</a:t>
            </a:r>
            <a:r>
              <a:rPr lang="zh-CN" altLang="zh-CN" dirty="0"/>
              <a:t>并加上</a:t>
            </a:r>
            <a:r>
              <a:rPr lang="en-US" altLang="zh-CN" dirty="0"/>
              <a:t>IEEE802.4</a:t>
            </a:r>
            <a:r>
              <a:rPr lang="zh-CN" altLang="zh-CN" dirty="0"/>
              <a:t>分组头传送给主机</a:t>
            </a:r>
            <a:r>
              <a:rPr lang="en-US" altLang="zh-CN" dirty="0"/>
              <a:t>B</a:t>
            </a:r>
            <a:r>
              <a:rPr lang="zh-CN" altLang="zh-CN" dirty="0"/>
              <a:t>重复主机</a:t>
            </a:r>
            <a:r>
              <a:rPr lang="en-US" altLang="zh-CN" dirty="0"/>
              <a:t>A</a:t>
            </a:r>
            <a:r>
              <a:rPr lang="zh-CN" altLang="zh-CN" dirty="0"/>
              <a:t>的逆过程。</a:t>
            </a:r>
          </a:p>
          <a:p>
            <a:r>
              <a:rPr lang="en-US" altLang="zh-CN" sz="2400" b="1" dirty="0"/>
              <a:t>4.</a:t>
            </a:r>
            <a:r>
              <a:rPr lang="zh-CN" altLang="zh-CN" sz="2400" b="1" dirty="0"/>
              <a:t>路径选择算法</a:t>
            </a:r>
          </a:p>
          <a:p>
            <a:r>
              <a:rPr lang="en-US" altLang="zh-CN" dirty="0"/>
              <a:t>       </a:t>
            </a:r>
            <a:r>
              <a:rPr lang="zh-CN" altLang="zh-CN" dirty="0"/>
              <a:t>网桥必须具有路径选择的功能，当接收到帧后</a:t>
            </a:r>
            <a:r>
              <a:rPr lang="en-US" altLang="zh-CN" dirty="0"/>
              <a:t>,</a:t>
            </a:r>
            <a:r>
              <a:rPr lang="zh-CN" altLang="zh-CN" dirty="0"/>
              <a:t>要决定正确的路径，将该帧送到相应的目的站点。根据路径选择算法的不同，可将局域网的网桥分为两种</a:t>
            </a:r>
            <a:r>
              <a:rPr lang="en-US" altLang="zh-CN" dirty="0"/>
              <a:t>:</a:t>
            </a:r>
            <a:r>
              <a:rPr lang="zh-CN" altLang="zh-CN" dirty="0"/>
              <a:t>透明网桥和源路径选择网桥。</a:t>
            </a:r>
          </a:p>
          <a:p>
            <a:r>
              <a:rPr lang="en-US" altLang="zh-CN" dirty="0"/>
              <a:t>      1)</a:t>
            </a:r>
            <a:r>
              <a:rPr lang="zh-CN" altLang="zh-CN" dirty="0"/>
              <a:t>透明网桥</a:t>
            </a:r>
          </a:p>
          <a:p>
            <a:r>
              <a:rPr lang="en-US" altLang="zh-CN" dirty="0"/>
              <a:t>      2)</a:t>
            </a:r>
            <a:r>
              <a:rPr lang="zh-CN" altLang="zh-CN" dirty="0"/>
              <a:t>源路径选择网桥</a:t>
            </a:r>
          </a:p>
          <a:p>
            <a:r>
              <a:rPr lang="en-US" altLang="zh-CN" sz="2400" b="1" dirty="0"/>
              <a:t>5.</a:t>
            </a:r>
            <a:r>
              <a:rPr lang="zh-CN" altLang="zh-CN" sz="2400" b="1" dirty="0"/>
              <a:t>网桥的分类</a:t>
            </a:r>
          </a:p>
          <a:p>
            <a:r>
              <a:rPr lang="en-US" altLang="zh-CN" dirty="0"/>
              <a:t>       </a:t>
            </a:r>
            <a:r>
              <a:rPr lang="zh-CN" altLang="zh-CN" dirty="0"/>
              <a:t>网桥按照其硬件所处的位置可以分为内部网桥和外部网桥两种。在服务器内部安装和使用两块网卡加上相应的软件就可以组成内部网桥。而外部网桥一般为专用的硬件设备。</a:t>
            </a:r>
          </a:p>
          <a:p>
            <a:endParaRPr lang="zh-CN" altLang="en-US" dirty="0"/>
          </a:p>
        </p:txBody>
      </p:sp>
    </p:spTree>
    <p:extLst>
      <p:ext uri="{BB962C8B-B14F-4D97-AF65-F5344CB8AC3E}">
        <p14:creationId xmlns:p14="http://schemas.microsoft.com/office/powerpoint/2010/main" val="342950037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C228F64D-6EA9-4465-BA35-18E06B3A83A5}"/>
              </a:ext>
            </a:extLst>
          </p:cNvPr>
          <p:cNvSpPr>
            <a:spLocks noGrp="1"/>
          </p:cNvSpPr>
          <p:nvPr>
            <p:ph idx="1"/>
          </p:nvPr>
        </p:nvSpPr>
        <p:spPr>
          <a:xfrm>
            <a:off x="957263" y="733927"/>
            <a:ext cx="10287000" cy="5274988"/>
          </a:xfrm>
        </p:spPr>
        <p:txBody>
          <a:bodyPr>
            <a:normAutofit/>
          </a:bodyPr>
          <a:lstStyle/>
          <a:p>
            <a:r>
              <a:rPr lang="zh-CN" altLang="en-US" sz="2400" b="1" dirty="0"/>
              <a:t> </a:t>
            </a:r>
            <a:r>
              <a:rPr lang="en-US" altLang="zh-CN" sz="2400" b="1" dirty="0" smtClean="0"/>
              <a:t>6. </a:t>
            </a:r>
            <a:r>
              <a:rPr lang="zh-CN" altLang="en-US" sz="2400" b="1" dirty="0" smtClean="0"/>
              <a:t>网桥</a:t>
            </a:r>
            <a:r>
              <a:rPr lang="zh-CN" altLang="en-US" sz="2400" b="1" dirty="0"/>
              <a:t>的应用</a:t>
            </a:r>
            <a:r>
              <a:rPr lang="zh-CN" altLang="en-US" sz="2400" b="1" dirty="0" smtClean="0"/>
              <a:t>特点</a:t>
            </a:r>
            <a:endParaRPr lang="en-US" altLang="zh-CN" sz="2400" b="1" dirty="0" smtClean="0"/>
          </a:p>
          <a:p>
            <a:r>
              <a:rPr lang="zh-CN" altLang="en-US" dirty="0"/>
              <a:t>由于网桥的过滤</a:t>
            </a:r>
            <a:r>
              <a:rPr lang="zh-CN" altLang="en-US" dirty="0" smtClean="0"/>
              <a:t>性能，隔离</a:t>
            </a:r>
            <a:r>
              <a:rPr lang="zh-CN" altLang="en-US" dirty="0"/>
              <a:t>掉不需要传播和出错的信息</a:t>
            </a:r>
            <a:r>
              <a:rPr lang="zh-CN" altLang="en-US" dirty="0" smtClean="0"/>
              <a:t>帧， </a:t>
            </a:r>
            <a:r>
              <a:rPr lang="zh-CN" altLang="en-US" dirty="0"/>
              <a:t>所以当网络出现故障</a:t>
            </a:r>
            <a:r>
              <a:rPr lang="zh-CN" altLang="en-US" dirty="0" smtClean="0"/>
              <a:t>时，一</a:t>
            </a:r>
            <a:endParaRPr lang="zh-CN" altLang="en-US" dirty="0"/>
          </a:p>
          <a:p>
            <a:r>
              <a:rPr lang="zh-CN" altLang="en-US" dirty="0"/>
              <a:t>般只会影响故障网</a:t>
            </a:r>
            <a:r>
              <a:rPr lang="zh-CN" altLang="en-US" dirty="0" smtClean="0"/>
              <a:t>段，这</a:t>
            </a:r>
            <a:r>
              <a:rPr lang="zh-CN" altLang="en-US" dirty="0"/>
              <a:t>是网桥的</a:t>
            </a:r>
            <a:r>
              <a:rPr lang="zh-CN" altLang="en-US" dirty="0" smtClean="0"/>
              <a:t>优点。</a:t>
            </a:r>
            <a:endParaRPr lang="en-US" altLang="zh-CN" dirty="0" smtClean="0"/>
          </a:p>
          <a:p>
            <a:r>
              <a:rPr lang="zh-CN" altLang="en-US" dirty="0"/>
              <a:t>网桥应用具有如下</a:t>
            </a:r>
            <a:r>
              <a:rPr lang="zh-CN" altLang="en-US" dirty="0" smtClean="0"/>
              <a:t>缺点。</a:t>
            </a:r>
            <a:endParaRPr lang="en-US" altLang="zh-CN" dirty="0" smtClean="0"/>
          </a:p>
          <a:p>
            <a:r>
              <a:rPr lang="en-US" altLang="zh-CN" dirty="0"/>
              <a:t>(</a:t>
            </a:r>
            <a:r>
              <a:rPr lang="zh-CN" altLang="en-US" dirty="0"/>
              <a:t>１</a:t>
            </a:r>
            <a:r>
              <a:rPr lang="en-US" altLang="zh-CN" dirty="0"/>
              <a:t>)</a:t>
            </a:r>
            <a:r>
              <a:rPr lang="zh-CN" altLang="en-US" dirty="0"/>
              <a:t>网桥工作在</a:t>
            </a:r>
            <a:r>
              <a:rPr lang="zh-CN" altLang="en-US" dirty="0" smtClean="0"/>
              <a:t>数据链路层，它</a:t>
            </a:r>
            <a:r>
              <a:rPr lang="zh-CN" altLang="en-US" dirty="0"/>
              <a:t>互连的多个网络要求在数据链路层以上的各层</a:t>
            </a:r>
            <a:r>
              <a:rPr lang="en-US" altLang="zh-CN" dirty="0"/>
              <a:t>(</a:t>
            </a:r>
            <a:r>
              <a:rPr lang="zh-CN" altLang="en-US" dirty="0"/>
              <a:t>第 ３</a:t>
            </a:r>
            <a:r>
              <a:rPr lang="en-US" altLang="zh-CN" dirty="0"/>
              <a:t>~</a:t>
            </a:r>
            <a:r>
              <a:rPr lang="zh-CN" altLang="en-US" dirty="0"/>
              <a:t>７层</a:t>
            </a:r>
            <a:r>
              <a:rPr lang="en-US" altLang="zh-CN" dirty="0"/>
              <a:t>)</a:t>
            </a:r>
            <a:r>
              <a:rPr lang="zh-CN" altLang="en-US" dirty="0"/>
              <a:t>采用相同或兼容的</a:t>
            </a:r>
            <a:r>
              <a:rPr lang="zh-CN" altLang="en-US" dirty="0" smtClean="0"/>
              <a:t>协议。</a:t>
            </a:r>
            <a:endParaRPr lang="en-US" altLang="zh-CN" dirty="0" smtClean="0"/>
          </a:p>
          <a:p>
            <a:r>
              <a:rPr lang="en-US" altLang="zh-CN" dirty="0"/>
              <a:t>(</a:t>
            </a:r>
            <a:r>
              <a:rPr lang="zh-CN" altLang="en-US" dirty="0"/>
              <a:t>２</a:t>
            </a:r>
            <a:r>
              <a:rPr lang="en-US" altLang="zh-CN" dirty="0"/>
              <a:t>)</a:t>
            </a:r>
            <a:r>
              <a:rPr lang="zh-CN" altLang="en-US" dirty="0"/>
              <a:t>网桥对接收的数据帧需要先</a:t>
            </a:r>
            <a:r>
              <a:rPr lang="zh-CN" altLang="en-US" dirty="0" smtClean="0"/>
              <a:t>存储，再</a:t>
            </a:r>
            <a:r>
              <a:rPr lang="zh-CN" altLang="en-US" dirty="0"/>
              <a:t>查找站</a:t>
            </a:r>
            <a:r>
              <a:rPr lang="zh-CN" altLang="en-US" dirty="0" smtClean="0"/>
              <a:t>表，然后转发，增加</a:t>
            </a:r>
            <a:r>
              <a:rPr lang="zh-CN" altLang="en-US" dirty="0"/>
              <a:t>了</a:t>
            </a:r>
            <a:r>
              <a:rPr lang="zh-CN" altLang="en-US" dirty="0" smtClean="0"/>
              <a:t>时延</a:t>
            </a:r>
            <a:endParaRPr lang="zh-CN" altLang="en-US" dirty="0"/>
          </a:p>
          <a:p>
            <a:r>
              <a:rPr lang="en-US" altLang="zh-CN" dirty="0"/>
              <a:t>(</a:t>
            </a:r>
            <a:r>
              <a:rPr lang="zh-CN" altLang="en-US" dirty="0"/>
              <a:t>３</a:t>
            </a:r>
            <a:r>
              <a:rPr lang="en-US" altLang="zh-CN" dirty="0"/>
              <a:t>)</a:t>
            </a:r>
            <a:r>
              <a:rPr lang="zh-CN" altLang="en-US" dirty="0"/>
              <a:t>网桥不能对广播分组进行</a:t>
            </a:r>
            <a:r>
              <a:rPr lang="zh-CN" altLang="en-US" dirty="0" smtClean="0"/>
              <a:t>过滤，它</a:t>
            </a:r>
            <a:r>
              <a:rPr lang="zh-CN" altLang="en-US" dirty="0"/>
              <a:t>只适用于用户数量较少和通信量不大的情况ꎬ否</a:t>
            </a:r>
          </a:p>
          <a:p>
            <a:r>
              <a:rPr lang="zh-CN" altLang="en-US" dirty="0"/>
              <a:t>则容易产生广播风暴</a:t>
            </a:r>
            <a:r>
              <a:rPr lang="en-US" altLang="zh-CN" dirty="0"/>
              <a:t>(</a:t>
            </a:r>
            <a:r>
              <a:rPr lang="zh-CN" altLang="en-US" dirty="0"/>
              <a:t>产生大量无用信息</a:t>
            </a:r>
            <a:r>
              <a:rPr lang="en-US" altLang="zh-CN" dirty="0" smtClean="0"/>
              <a:t>)</a:t>
            </a:r>
            <a:r>
              <a:rPr lang="zh-CN" altLang="en-US" dirty="0" smtClean="0"/>
              <a:t>。</a:t>
            </a:r>
            <a:endParaRPr lang="zh-CN" altLang="en-US" dirty="0"/>
          </a:p>
          <a:p>
            <a:r>
              <a:rPr lang="en-US" altLang="zh-CN" dirty="0"/>
              <a:t>(</a:t>
            </a:r>
            <a:r>
              <a:rPr lang="zh-CN" altLang="en-US" dirty="0"/>
              <a:t>４</a:t>
            </a:r>
            <a:r>
              <a:rPr lang="en-US" altLang="zh-CN" dirty="0"/>
              <a:t>)</a:t>
            </a:r>
            <a:r>
              <a:rPr lang="zh-CN" altLang="en-US" dirty="0"/>
              <a:t>由于网桥具有比中继器更高的</a:t>
            </a:r>
            <a:r>
              <a:rPr lang="zh-CN" altLang="en-US" dirty="0" smtClean="0"/>
              <a:t>智能，因此，一般来说</a:t>
            </a:r>
            <a:r>
              <a:rPr lang="zh-CN" altLang="en-US" dirty="0"/>
              <a:t>价格比中继器</a:t>
            </a:r>
            <a:r>
              <a:rPr lang="zh-CN" altLang="en-US" dirty="0" smtClean="0"/>
              <a:t>贵。</a:t>
            </a:r>
            <a:endParaRPr lang="zh-CN" altLang="en-US" dirty="0"/>
          </a:p>
          <a:p>
            <a:r>
              <a:rPr lang="en-US" altLang="zh-CN" dirty="0"/>
              <a:t>(</a:t>
            </a:r>
            <a:r>
              <a:rPr lang="zh-CN" altLang="en-US" dirty="0"/>
              <a:t>５</a:t>
            </a:r>
            <a:r>
              <a:rPr lang="en-US" altLang="zh-CN" dirty="0"/>
              <a:t>)</a:t>
            </a:r>
            <a:r>
              <a:rPr lang="zh-CN" altLang="en-US" dirty="0"/>
              <a:t>使用网桥连接两个 </a:t>
            </a:r>
            <a:r>
              <a:rPr lang="en-US" altLang="zh-CN" dirty="0" smtClean="0"/>
              <a:t>TCP/IP</a:t>
            </a:r>
            <a:r>
              <a:rPr lang="zh-CN" altLang="en-US" dirty="0" smtClean="0"/>
              <a:t>网络时，</a:t>
            </a:r>
            <a:r>
              <a:rPr lang="en-US" altLang="zh-CN" dirty="0" smtClean="0"/>
              <a:t>IP</a:t>
            </a:r>
            <a:r>
              <a:rPr lang="zh-CN" altLang="en-US" dirty="0" smtClean="0"/>
              <a:t>地址</a:t>
            </a:r>
            <a:r>
              <a:rPr lang="zh-CN" altLang="en-US" dirty="0"/>
              <a:t>中的网络地址应当相同ꎮ</a:t>
            </a:r>
          </a:p>
          <a:p>
            <a:r>
              <a:rPr lang="en-US" altLang="zh-CN" dirty="0"/>
              <a:t>(</a:t>
            </a:r>
            <a:r>
              <a:rPr lang="zh-CN" altLang="en-US" dirty="0"/>
              <a:t>６</a:t>
            </a:r>
            <a:r>
              <a:rPr lang="en-US" altLang="zh-CN" dirty="0"/>
              <a:t>)</a:t>
            </a:r>
            <a:r>
              <a:rPr lang="zh-CN" altLang="en-US" dirty="0"/>
              <a:t>当存在多个路径</a:t>
            </a:r>
            <a:r>
              <a:rPr lang="zh-CN" altLang="en-US" dirty="0" smtClean="0"/>
              <a:t>时，网桥</a:t>
            </a:r>
            <a:r>
              <a:rPr lang="zh-CN" altLang="en-US" dirty="0"/>
              <a:t>只使用某一固定的</a:t>
            </a:r>
            <a:r>
              <a:rPr lang="zh-CN" altLang="en-US" dirty="0" smtClean="0"/>
              <a:t>路径。</a:t>
            </a:r>
            <a:endParaRPr lang="zh-CN" altLang="en-US" dirty="0"/>
          </a:p>
        </p:txBody>
      </p:sp>
    </p:spTree>
    <p:extLst>
      <p:ext uri="{BB962C8B-B14F-4D97-AF65-F5344CB8AC3E}">
        <p14:creationId xmlns:p14="http://schemas.microsoft.com/office/powerpoint/2010/main" val="287024396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7DA83BA3-5BE4-4D5B-A7A1-8EC1F85DBBF1}"/>
              </a:ext>
            </a:extLst>
          </p:cNvPr>
          <p:cNvSpPr>
            <a:spLocks noGrp="1"/>
          </p:cNvSpPr>
          <p:nvPr>
            <p:ph type="title"/>
          </p:nvPr>
        </p:nvSpPr>
        <p:spPr/>
        <p:txBody>
          <a:bodyPr>
            <a:normAutofit/>
          </a:bodyPr>
          <a:lstStyle/>
          <a:p>
            <a:r>
              <a:rPr lang="en-US" altLang="zh-CN" dirty="0" smtClean="0"/>
              <a:t>3.6.3</a:t>
            </a:r>
            <a:r>
              <a:rPr lang="zh-CN" altLang="zh-CN" dirty="0"/>
              <a:t>　集线器</a:t>
            </a:r>
            <a:endParaRPr lang="zh-CN" altLang="en-US" dirty="0"/>
          </a:p>
        </p:txBody>
      </p:sp>
      <p:sp>
        <p:nvSpPr>
          <p:cNvPr id="3" name="内容占位符 2">
            <a:extLst>
              <a:ext uri="{FF2B5EF4-FFF2-40B4-BE49-F238E27FC236}">
                <a16:creationId xmlns="" xmlns:a16="http://schemas.microsoft.com/office/drawing/2014/main" id="{D069A067-63F8-4029-A283-542E4C8CF8AC}"/>
              </a:ext>
            </a:extLst>
          </p:cNvPr>
          <p:cNvSpPr>
            <a:spLocks noGrp="1"/>
          </p:cNvSpPr>
          <p:nvPr>
            <p:ph idx="1"/>
          </p:nvPr>
        </p:nvSpPr>
        <p:spPr>
          <a:xfrm>
            <a:off x="971550" y="1825625"/>
            <a:ext cx="10382250" cy="3709761"/>
          </a:xfrm>
        </p:spPr>
        <p:txBody>
          <a:bodyPr>
            <a:normAutofit/>
          </a:bodyPr>
          <a:lstStyle/>
          <a:p>
            <a:r>
              <a:rPr lang="en-US" altLang="zh-CN" sz="2000" b="0" dirty="0"/>
              <a:t>       </a:t>
            </a:r>
            <a:r>
              <a:rPr lang="zh-CN" altLang="zh-CN" sz="2000" b="0" dirty="0"/>
              <a:t>集线器可分为共享型和智能型。早期集线器属于共享型，仅在物理层上起到集结站点和再生信号的作用。现在所指的集线器也通常为共享型集线器，它工作在</a:t>
            </a:r>
            <a:r>
              <a:rPr lang="en-US" altLang="zh-CN" sz="2000" b="0" dirty="0"/>
              <a:t>OSI</a:t>
            </a:r>
            <a:r>
              <a:rPr lang="zh-CN" altLang="zh-CN" sz="2000" b="0" dirty="0"/>
              <a:t>模型的第</a:t>
            </a:r>
            <a:r>
              <a:rPr lang="en-US" altLang="zh-CN" sz="2000" b="0" dirty="0"/>
              <a:t>1</a:t>
            </a:r>
            <a:r>
              <a:rPr lang="zh-CN" altLang="zh-CN" sz="2000" b="0" dirty="0"/>
              <a:t>层，即物理层。它的作用与中继器类似，是中继器的另一种形式，因此也被称为多端口中继器。由于集线器与中继器以相同的方式进行工作，因此具有同样的基本功能，遵循同样的规则。</a:t>
            </a:r>
          </a:p>
          <a:p>
            <a:r>
              <a:rPr lang="en-US" altLang="zh-CN" dirty="0"/>
              <a:t>1.</a:t>
            </a:r>
            <a:r>
              <a:rPr lang="zh-CN" altLang="zh-CN" dirty="0"/>
              <a:t>集线器的分类</a:t>
            </a:r>
          </a:p>
          <a:p>
            <a:r>
              <a:rPr lang="zh-CN" altLang="zh-CN" sz="2000" b="0" dirty="0"/>
              <a:t>集线器按照外形可分为以下几类。</a:t>
            </a:r>
          </a:p>
          <a:p>
            <a:r>
              <a:rPr lang="en-US" altLang="zh-CN" sz="2000" b="0" dirty="0"/>
              <a:t>        (1)</a:t>
            </a:r>
            <a:r>
              <a:rPr lang="zh-CN" altLang="zh-CN" sz="2000" b="0" dirty="0"/>
              <a:t>独立型共享式集线器。</a:t>
            </a:r>
          </a:p>
          <a:p>
            <a:r>
              <a:rPr lang="en-US" altLang="zh-CN" sz="2000" b="0" dirty="0"/>
              <a:t>        (2)</a:t>
            </a:r>
            <a:r>
              <a:rPr lang="zh-CN" altLang="zh-CN" sz="2000" b="0" dirty="0"/>
              <a:t>堆叠式集线器。</a:t>
            </a:r>
          </a:p>
          <a:p>
            <a:r>
              <a:rPr lang="en-US" altLang="zh-CN" sz="2000" b="0" dirty="0"/>
              <a:t>        (3)</a:t>
            </a:r>
            <a:r>
              <a:rPr lang="zh-CN" altLang="zh-CN" sz="2000" b="0" dirty="0"/>
              <a:t>模块化</a:t>
            </a:r>
            <a:r>
              <a:rPr lang="zh-CN" altLang="zh-CN" sz="2000" b="0" dirty="0" smtClean="0"/>
              <a:t>集线器</a:t>
            </a:r>
            <a:r>
              <a:rPr lang="zh-CN" altLang="en-US" sz="2000" b="0" dirty="0" smtClean="0"/>
              <a:t>。</a:t>
            </a:r>
            <a:endParaRPr lang="zh-CN" altLang="en-US" dirty="0"/>
          </a:p>
        </p:txBody>
      </p:sp>
    </p:spTree>
    <p:extLst>
      <p:ext uri="{BB962C8B-B14F-4D97-AF65-F5344CB8AC3E}">
        <p14:creationId xmlns:p14="http://schemas.microsoft.com/office/powerpoint/2010/main" val="206218428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2825CA1D-892B-4808-BE3E-8B0A4988033C}"/>
              </a:ext>
            </a:extLst>
          </p:cNvPr>
          <p:cNvSpPr>
            <a:spLocks noGrp="1"/>
          </p:cNvSpPr>
          <p:nvPr>
            <p:ph idx="1"/>
          </p:nvPr>
        </p:nvSpPr>
        <p:spPr/>
        <p:txBody>
          <a:bodyPr/>
          <a:lstStyle/>
          <a:p>
            <a:r>
              <a:rPr lang="en-US" altLang="zh-CN" sz="2400" b="1" dirty="0"/>
              <a:t>2.</a:t>
            </a:r>
            <a:r>
              <a:rPr lang="zh-CN" altLang="zh-CN" sz="2400" b="1" dirty="0"/>
              <a:t>集线器的组网规则</a:t>
            </a:r>
          </a:p>
          <a:p>
            <a:r>
              <a:rPr lang="zh-CN" altLang="zh-CN" dirty="0"/>
              <a:t>以</a:t>
            </a:r>
            <a:r>
              <a:rPr lang="en-US" altLang="zh-CN" dirty="0"/>
              <a:t>10Base-T</a:t>
            </a:r>
            <a:r>
              <a:rPr lang="zh-CN" altLang="zh-CN" dirty="0"/>
              <a:t>为例，集线器的组网规则如下。</a:t>
            </a:r>
          </a:p>
          <a:p>
            <a:r>
              <a:rPr lang="en-US" altLang="zh-CN" dirty="0"/>
              <a:t>         (1)</a:t>
            </a:r>
            <a:r>
              <a:rPr lang="zh-CN" altLang="zh-CN" dirty="0"/>
              <a:t>所有经双绞线连接的工作站都通过集线器接入网内。</a:t>
            </a:r>
          </a:p>
          <a:p>
            <a:r>
              <a:rPr lang="en-US" altLang="zh-CN" dirty="0"/>
              <a:t>         (2)</a:t>
            </a:r>
            <a:r>
              <a:rPr lang="zh-CN" altLang="zh-CN" dirty="0"/>
              <a:t>工作站网卡与集线器之间用双绞线连接，双绞线与集线器、双绞线和网卡之间采用的是</a:t>
            </a:r>
            <a:r>
              <a:rPr lang="en-US" altLang="zh-CN" dirty="0"/>
              <a:t>RJ-45</a:t>
            </a:r>
            <a:r>
              <a:rPr lang="zh-CN" altLang="zh-CN" dirty="0"/>
              <a:t>标准接口。</a:t>
            </a:r>
          </a:p>
          <a:p>
            <a:r>
              <a:rPr lang="en-US" altLang="zh-CN" dirty="0"/>
              <a:t>         (3)</a:t>
            </a:r>
            <a:r>
              <a:rPr lang="zh-CN" altLang="zh-CN" dirty="0"/>
              <a:t>一个集线器可以有多个端口，每个端口是一个</a:t>
            </a:r>
            <a:r>
              <a:rPr lang="en-US" altLang="zh-CN" dirty="0"/>
              <a:t>RJ-45</a:t>
            </a:r>
            <a:r>
              <a:rPr lang="zh-CN" altLang="zh-CN" dirty="0"/>
              <a:t>接口，每个接口通过</a:t>
            </a:r>
            <a:r>
              <a:rPr lang="en-US" altLang="zh-CN" dirty="0"/>
              <a:t>4</a:t>
            </a:r>
            <a:r>
              <a:rPr lang="zh-CN" altLang="zh-CN" dirty="0"/>
              <a:t>芯或</a:t>
            </a:r>
            <a:r>
              <a:rPr lang="en-US" altLang="zh-CN" dirty="0"/>
              <a:t>8</a:t>
            </a:r>
            <a:r>
              <a:rPr lang="zh-CN" altLang="zh-CN" dirty="0"/>
              <a:t>芯的双绞线</a:t>
            </a:r>
            <a:r>
              <a:rPr lang="en-US" altLang="zh-CN" dirty="0"/>
              <a:t>,</a:t>
            </a:r>
            <a:r>
              <a:rPr lang="zh-CN" altLang="zh-CN" dirty="0"/>
              <a:t>与网卡上的</a:t>
            </a:r>
            <a:r>
              <a:rPr lang="en-US" altLang="zh-CN" dirty="0"/>
              <a:t>RJ-45</a:t>
            </a:r>
            <a:r>
              <a:rPr lang="zh-CN" altLang="zh-CN" dirty="0"/>
              <a:t>接口相连或与另一个集线器的一个端口相连。</a:t>
            </a:r>
          </a:p>
          <a:p>
            <a:r>
              <a:rPr lang="en-US" altLang="zh-CN" dirty="0"/>
              <a:t>         (4)</a:t>
            </a:r>
            <a:r>
              <a:rPr lang="zh-CN" altLang="zh-CN" dirty="0"/>
              <a:t>集线器与集线器、集线器与工作站之间最大距离为</a:t>
            </a:r>
            <a:r>
              <a:rPr lang="en-US" altLang="zh-CN" dirty="0"/>
              <a:t>100m</a:t>
            </a:r>
            <a:r>
              <a:rPr lang="zh-CN" altLang="zh-CN" dirty="0"/>
              <a:t>。</a:t>
            </a:r>
          </a:p>
          <a:p>
            <a:endParaRPr lang="zh-CN" altLang="en-US" dirty="0"/>
          </a:p>
        </p:txBody>
      </p:sp>
    </p:spTree>
    <p:extLst>
      <p:ext uri="{BB962C8B-B14F-4D97-AF65-F5344CB8AC3E}">
        <p14:creationId xmlns:p14="http://schemas.microsoft.com/office/powerpoint/2010/main" val="185047748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2825CA1D-892B-4808-BE3E-8B0A4988033C}"/>
              </a:ext>
            </a:extLst>
          </p:cNvPr>
          <p:cNvSpPr>
            <a:spLocks noGrp="1"/>
          </p:cNvSpPr>
          <p:nvPr>
            <p:ph idx="1"/>
          </p:nvPr>
        </p:nvSpPr>
        <p:spPr>
          <a:xfrm>
            <a:off x="957263" y="686295"/>
            <a:ext cx="10287000" cy="2644734"/>
          </a:xfrm>
        </p:spPr>
        <p:txBody>
          <a:bodyPr/>
          <a:lstStyle/>
          <a:p>
            <a:r>
              <a:rPr lang="en-US" altLang="zh-CN" sz="2400" b="1" dirty="0" smtClean="0"/>
              <a:t>3.</a:t>
            </a:r>
            <a:r>
              <a:rPr lang="zh-CN" altLang="en-US" sz="2400" b="1" dirty="0"/>
              <a:t>集线器的</a:t>
            </a:r>
            <a:r>
              <a:rPr lang="zh-CN" altLang="en-US" sz="2400" b="1" dirty="0" smtClean="0"/>
              <a:t>优点</a:t>
            </a:r>
            <a:endParaRPr lang="en-US" altLang="zh-CN" sz="2400" b="1" dirty="0" smtClean="0"/>
          </a:p>
          <a:p>
            <a:r>
              <a:rPr lang="zh-CN" altLang="en-US" dirty="0"/>
              <a:t>集线器的优点</a:t>
            </a:r>
            <a:r>
              <a:rPr lang="zh-CN" altLang="en-US" dirty="0" smtClean="0"/>
              <a:t>如下。</a:t>
            </a:r>
            <a:endParaRPr lang="en-US" altLang="zh-CN" dirty="0" smtClean="0"/>
          </a:p>
          <a:p>
            <a:r>
              <a:rPr lang="en-US" altLang="zh-CN" dirty="0" smtClean="0"/>
              <a:t>       (</a:t>
            </a:r>
            <a:r>
              <a:rPr lang="zh-CN" altLang="en-US" dirty="0"/>
              <a:t>１</a:t>
            </a:r>
            <a:r>
              <a:rPr lang="en-US" altLang="zh-CN" dirty="0"/>
              <a:t>)</a:t>
            </a:r>
            <a:r>
              <a:rPr lang="zh-CN" altLang="en-US" dirty="0"/>
              <a:t>集线器可扩充网络的规模ꎬ即延伸网络的距离和增加网络的节点数目ꎮ</a:t>
            </a:r>
          </a:p>
          <a:p>
            <a:r>
              <a:rPr lang="en-US" altLang="zh-CN" dirty="0" smtClean="0"/>
              <a:t>       (</a:t>
            </a:r>
            <a:r>
              <a:rPr lang="zh-CN" altLang="en-US" dirty="0"/>
              <a:t>２</a:t>
            </a:r>
            <a:r>
              <a:rPr lang="en-US" altLang="zh-CN" dirty="0"/>
              <a:t>)</a:t>
            </a:r>
            <a:r>
              <a:rPr lang="zh-CN" altLang="en-US" dirty="0"/>
              <a:t>集线器安装极为简单ꎬ几乎不需要配置ꎮ</a:t>
            </a:r>
          </a:p>
          <a:p>
            <a:r>
              <a:rPr lang="en-US" altLang="zh-CN" dirty="0" smtClean="0"/>
              <a:t>       (</a:t>
            </a:r>
            <a:r>
              <a:rPr lang="zh-CN" altLang="en-US" dirty="0" smtClean="0"/>
              <a:t>３</a:t>
            </a:r>
            <a:r>
              <a:rPr lang="en-US" altLang="zh-CN" dirty="0" smtClean="0"/>
              <a:t>)</a:t>
            </a:r>
            <a:r>
              <a:rPr lang="zh-CN" altLang="en-US" dirty="0" smtClean="0"/>
              <a:t>集线器可以连接多个物理层相同或不同、但高层</a:t>
            </a:r>
            <a:r>
              <a:rPr lang="en-US" altLang="zh-CN" dirty="0" smtClean="0"/>
              <a:t>(</a:t>
            </a:r>
            <a:r>
              <a:rPr lang="zh-CN" altLang="en-US" dirty="0" smtClean="0"/>
              <a:t>２</a:t>
            </a:r>
            <a:r>
              <a:rPr lang="en-US" altLang="zh-CN" dirty="0" smtClean="0"/>
              <a:t>~</a:t>
            </a:r>
            <a:r>
              <a:rPr lang="zh-CN" altLang="en-US" dirty="0" smtClean="0"/>
              <a:t>７ 层</a:t>
            </a:r>
            <a:r>
              <a:rPr lang="en-US" altLang="zh-CN" dirty="0" smtClean="0"/>
              <a:t>)</a:t>
            </a:r>
            <a:r>
              <a:rPr lang="zh-CN" altLang="en-US" dirty="0" smtClean="0"/>
              <a:t>协议相同或兼容的网络，</a:t>
            </a:r>
          </a:p>
          <a:p>
            <a:r>
              <a:rPr lang="zh-CN" altLang="en-US" dirty="0" smtClean="0"/>
              <a:t>如</a:t>
            </a:r>
            <a:r>
              <a:rPr lang="zh-CN" altLang="en-US" dirty="0"/>
              <a:t>它可以连接两个使用不同传输介质和连接器的</a:t>
            </a:r>
            <a:r>
              <a:rPr lang="zh-CN" altLang="en-US" dirty="0" smtClean="0"/>
              <a:t>以太网。</a:t>
            </a:r>
            <a:endParaRPr lang="zh-CN" altLang="en-US" dirty="0"/>
          </a:p>
        </p:txBody>
      </p:sp>
      <p:sp>
        <p:nvSpPr>
          <p:cNvPr id="3" name="内容占位符 1">
            <a:extLst>
              <a:ext uri="{FF2B5EF4-FFF2-40B4-BE49-F238E27FC236}">
                <a16:creationId xmlns="" xmlns:a16="http://schemas.microsoft.com/office/drawing/2014/main" id="{2825CA1D-892B-4808-BE3E-8B0A4988033C}"/>
              </a:ext>
            </a:extLst>
          </p:cNvPr>
          <p:cNvSpPr txBox="1">
            <a:spLocks/>
          </p:cNvSpPr>
          <p:nvPr/>
        </p:nvSpPr>
        <p:spPr>
          <a:xfrm>
            <a:off x="957263" y="3560123"/>
            <a:ext cx="10668680" cy="2824348"/>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1000"/>
              </a:spcBef>
              <a:buFont typeface="Arial" panose="020B0604020202020204" pitchFamily="34" charset="0"/>
              <a:buNone/>
              <a:defRPr sz="2000" b="0" kern="1200">
                <a:solidFill>
                  <a:schemeClr val="tx1"/>
                </a:solidFill>
                <a:latin typeface="微软雅黑" panose="020B0503020204020204" pitchFamily="34" charset="-122"/>
                <a:ea typeface="微软雅黑" panose="020B0503020204020204" pitchFamily="34" charset="-122"/>
                <a:cs typeface="+mn-cs"/>
              </a:defRPr>
            </a:lvl1pPr>
            <a:lvl2pPr marL="457200" indent="0" algn="l" defTabSz="914400" rtl="0" eaLnBrk="1" latinLnBrk="0" hangingPunct="1">
              <a:lnSpc>
                <a:spcPct val="100000"/>
              </a:lnSpc>
              <a:spcBef>
                <a:spcPts val="500"/>
              </a:spcBef>
              <a:buFont typeface="Arial" panose="020B0604020202020204" pitchFamily="34" charset="0"/>
              <a:buNone/>
              <a:defRPr sz="2000" kern="1200">
                <a:solidFill>
                  <a:schemeClr val="tx1"/>
                </a:solidFill>
                <a:latin typeface="微软雅黑" panose="020B0503020204020204" pitchFamily="34" charset="-122"/>
                <a:ea typeface="微软雅黑" panose="020B0503020204020204" pitchFamily="34" charset="-122"/>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10000"/>
              </a:lnSpc>
            </a:pPr>
            <a:r>
              <a:rPr lang="en-US" altLang="zh-CN" sz="2400" b="1" dirty="0" smtClean="0"/>
              <a:t>4.</a:t>
            </a:r>
            <a:r>
              <a:rPr lang="zh-CN" altLang="en-US" sz="2400" b="1" dirty="0" smtClean="0"/>
              <a:t> </a:t>
            </a:r>
            <a:r>
              <a:rPr lang="zh-CN" altLang="en-US" sz="2400" b="1" dirty="0"/>
              <a:t>集线器的</a:t>
            </a:r>
            <a:r>
              <a:rPr lang="zh-CN" altLang="en-US" sz="2400" b="1" dirty="0" smtClean="0"/>
              <a:t>缺点</a:t>
            </a:r>
            <a:endParaRPr lang="en-US" altLang="zh-CN" sz="2400" b="1" dirty="0" smtClean="0"/>
          </a:p>
          <a:p>
            <a:pPr>
              <a:lnSpc>
                <a:spcPct val="110000"/>
              </a:lnSpc>
            </a:pPr>
            <a:r>
              <a:rPr lang="en-US" altLang="zh-CN" dirty="0"/>
              <a:t>(</a:t>
            </a:r>
            <a:r>
              <a:rPr lang="zh-CN" altLang="en-US" dirty="0"/>
              <a:t>１</a:t>
            </a:r>
            <a:r>
              <a:rPr lang="en-US" altLang="zh-CN" dirty="0"/>
              <a:t>)</a:t>
            </a:r>
            <a:r>
              <a:rPr lang="zh-CN" altLang="en-US" dirty="0"/>
              <a:t>集线器限制了介质的极限</a:t>
            </a:r>
            <a:r>
              <a:rPr lang="zh-CN" altLang="en-US" dirty="0" smtClean="0"/>
              <a:t>距离，如 </a:t>
            </a:r>
            <a:r>
              <a:rPr lang="en-US" altLang="zh-CN" dirty="0" smtClean="0"/>
              <a:t>10Base-T</a:t>
            </a:r>
            <a:r>
              <a:rPr lang="zh-CN" altLang="en-US" dirty="0" smtClean="0"/>
              <a:t>中</a:t>
            </a:r>
            <a:r>
              <a:rPr lang="zh-CN" altLang="en-US" dirty="0"/>
              <a:t>的 </a:t>
            </a:r>
            <a:r>
              <a:rPr lang="en-US" altLang="zh-CN" dirty="0" smtClean="0"/>
              <a:t>100m</a:t>
            </a:r>
            <a:r>
              <a:rPr lang="zh-CN" altLang="en-US" dirty="0" smtClean="0"/>
              <a:t>。</a:t>
            </a:r>
            <a:endParaRPr lang="en-US" altLang="zh-CN" dirty="0" smtClean="0"/>
          </a:p>
          <a:p>
            <a:pPr>
              <a:lnSpc>
                <a:spcPct val="110000"/>
              </a:lnSpc>
            </a:pPr>
            <a:r>
              <a:rPr lang="en-US" altLang="zh-CN" dirty="0"/>
              <a:t>(</a:t>
            </a:r>
            <a:r>
              <a:rPr lang="zh-CN" altLang="en-US" dirty="0"/>
              <a:t>２</a:t>
            </a:r>
            <a:r>
              <a:rPr lang="en-US" altLang="zh-CN" dirty="0"/>
              <a:t>)</a:t>
            </a:r>
            <a:r>
              <a:rPr lang="zh-CN" altLang="en-US" dirty="0"/>
              <a:t>集线器没有数据过滤的</a:t>
            </a:r>
            <a:r>
              <a:rPr lang="zh-CN" altLang="en-US" dirty="0" smtClean="0"/>
              <a:t>功能，它</a:t>
            </a:r>
            <a:r>
              <a:rPr lang="zh-CN" altLang="en-US" dirty="0"/>
              <a:t>将收到的数据发送到所有的</a:t>
            </a:r>
            <a:r>
              <a:rPr lang="zh-CN" altLang="en-US" dirty="0" smtClean="0"/>
              <a:t>端口，因此</a:t>
            </a:r>
            <a:r>
              <a:rPr lang="zh-CN" altLang="en-US" dirty="0"/>
              <a:t>不能进行</a:t>
            </a:r>
            <a:r>
              <a:rPr lang="zh-CN" altLang="en-US" dirty="0" smtClean="0"/>
              <a:t>通信分段</a:t>
            </a:r>
            <a:endParaRPr lang="en-US" altLang="zh-CN" dirty="0" smtClean="0"/>
          </a:p>
          <a:p>
            <a:pPr>
              <a:lnSpc>
                <a:spcPct val="110000"/>
              </a:lnSpc>
            </a:pPr>
            <a:r>
              <a:rPr lang="en-US" altLang="zh-CN" dirty="0"/>
              <a:t>(</a:t>
            </a:r>
            <a:r>
              <a:rPr lang="zh-CN" altLang="en-US" dirty="0"/>
              <a:t>３</a:t>
            </a:r>
            <a:r>
              <a:rPr lang="en-US" altLang="zh-CN" dirty="0"/>
              <a:t>)</a:t>
            </a:r>
            <a:r>
              <a:rPr lang="zh-CN" altLang="en-US" dirty="0"/>
              <a:t>集线器使用数量有</a:t>
            </a:r>
            <a:r>
              <a:rPr lang="zh-CN" altLang="en-US" dirty="0" smtClean="0"/>
              <a:t>限制，例如</a:t>
            </a:r>
            <a:r>
              <a:rPr lang="zh-CN" altLang="en-US" dirty="0"/>
              <a:t>低速以太网中应遵循 </a:t>
            </a:r>
            <a:r>
              <a:rPr lang="en-US" altLang="zh-CN" dirty="0" smtClean="0"/>
              <a:t>5-4-3</a:t>
            </a:r>
            <a:r>
              <a:rPr lang="zh-CN" altLang="en-US" dirty="0" smtClean="0"/>
              <a:t>规则。</a:t>
            </a:r>
            <a:endParaRPr lang="en-US" altLang="zh-CN" dirty="0" smtClean="0"/>
          </a:p>
          <a:p>
            <a:pPr>
              <a:lnSpc>
                <a:spcPct val="110000"/>
              </a:lnSpc>
            </a:pPr>
            <a:r>
              <a:rPr lang="en-US" altLang="zh-CN" dirty="0"/>
              <a:t>(</a:t>
            </a:r>
            <a:r>
              <a:rPr lang="zh-CN" altLang="en-US" dirty="0"/>
              <a:t>４</a:t>
            </a:r>
            <a:r>
              <a:rPr lang="en-US" altLang="zh-CN" dirty="0"/>
              <a:t>)</a:t>
            </a:r>
            <a:r>
              <a:rPr lang="zh-CN" altLang="en-US" dirty="0"/>
              <a:t>集线器互连网络中的多个节点共享网络集线器的</a:t>
            </a:r>
            <a:r>
              <a:rPr lang="zh-CN" altLang="en-US" dirty="0" smtClean="0"/>
              <a:t>带宽，一</a:t>
            </a:r>
            <a:r>
              <a:rPr lang="zh-CN" altLang="en-US" dirty="0"/>
              <a:t>个节点发送信息</a:t>
            </a:r>
            <a:r>
              <a:rPr lang="zh-CN" altLang="en-US" dirty="0" smtClean="0"/>
              <a:t>时，所有端口</a:t>
            </a:r>
            <a:r>
              <a:rPr lang="zh-CN" altLang="en-US" dirty="0"/>
              <a:t>都会收到这个</a:t>
            </a:r>
            <a:r>
              <a:rPr lang="zh-CN" altLang="en-US" dirty="0" smtClean="0"/>
              <a:t>信息，因此，当</a:t>
            </a:r>
            <a:r>
              <a:rPr lang="zh-CN" altLang="en-US" dirty="0"/>
              <a:t>节点数目过多</a:t>
            </a:r>
            <a:r>
              <a:rPr lang="zh-CN" altLang="en-US" dirty="0" smtClean="0"/>
              <a:t>时，冲突增加，网络</a:t>
            </a:r>
            <a:r>
              <a:rPr lang="zh-CN" altLang="en-US" dirty="0"/>
              <a:t>性能急剧</a:t>
            </a:r>
            <a:r>
              <a:rPr lang="zh-CN" altLang="en-US" dirty="0" smtClean="0"/>
              <a:t>下降。</a:t>
            </a:r>
            <a:endParaRPr lang="en-US" altLang="zh-CN" dirty="0" smtClean="0"/>
          </a:p>
          <a:p>
            <a:pPr>
              <a:lnSpc>
                <a:spcPct val="110000"/>
              </a:lnSpc>
            </a:pPr>
            <a:r>
              <a:rPr lang="en-US" altLang="zh-CN" dirty="0"/>
              <a:t>(</a:t>
            </a:r>
            <a:r>
              <a:rPr lang="zh-CN" altLang="en-US" dirty="0"/>
              <a:t>５</a:t>
            </a:r>
            <a:r>
              <a:rPr lang="en-US" altLang="zh-CN" dirty="0"/>
              <a:t>)</a:t>
            </a:r>
            <a:r>
              <a:rPr lang="zh-CN" altLang="en-US" dirty="0"/>
              <a:t>集线器向所有端口转发广播</a:t>
            </a:r>
            <a:r>
              <a:rPr lang="zh-CN" altLang="en-US" dirty="0" smtClean="0"/>
              <a:t>信息，因此</a:t>
            </a:r>
            <a:r>
              <a:rPr lang="zh-CN" altLang="en-US" dirty="0"/>
              <a:t>它不能控制广播</a:t>
            </a:r>
            <a:r>
              <a:rPr lang="zh-CN" altLang="en-US" dirty="0" smtClean="0"/>
              <a:t>风暴。</a:t>
            </a:r>
            <a:endParaRPr lang="zh-CN" altLang="en-US" dirty="0"/>
          </a:p>
        </p:txBody>
      </p:sp>
    </p:spTree>
    <p:extLst>
      <p:ext uri="{BB962C8B-B14F-4D97-AF65-F5344CB8AC3E}">
        <p14:creationId xmlns:p14="http://schemas.microsoft.com/office/powerpoint/2010/main" val="376106440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2CE93E94-0830-4930-9127-F84464EB336B}"/>
              </a:ext>
            </a:extLst>
          </p:cNvPr>
          <p:cNvSpPr>
            <a:spLocks noGrp="1"/>
          </p:cNvSpPr>
          <p:nvPr>
            <p:ph type="title"/>
          </p:nvPr>
        </p:nvSpPr>
        <p:spPr/>
        <p:txBody>
          <a:bodyPr>
            <a:normAutofit/>
          </a:bodyPr>
          <a:lstStyle/>
          <a:p>
            <a:r>
              <a:rPr lang="en-US" altLang="zh-CN" dirty="0" smtClean="0"/>
              <a:t>3.6.4</a:t>
            </a:r>
            <a:r>
              <a:rPr lang="zh-CN" altLang="zh-CN" dirty="0"/>
              <a:t>　交换机</a:t>
            </a:r>
            <a:endParaRPr lang="zh-CN" altLang="en-US" dirty="0"/>
          </a:p>
        </p:txBody>
      </p:sp>
      <p:sp>
        <p:nvSpPr>
          <p:cNvPr id="3" name="内容占位符 2">
            <a:extLst>
              <a:ext uri="{FF2B5EF4-FFF2-40B4-BE49-F238E27FC236}">
                <a16:creationId xmlns="" xmlns:a16="http://schemas.microsoft.com/office/drawing/2014/main" id="{154EFFA7-B197-4EC5-9FAA-9E98DAA863D3}"/>
              </a:ext>
            </a:extLst>
          </p:cNvPr>
          <p:cNvSpPr>
            <a:spLocks noGrp="1"/>
          </p:cNvSpPr>
          <p:nvPr>
            <p:ph idx="1"/>
          </p:nvPr>
        </p:nvSpPr>
        <p:spPr>
          <a:xfrm>
            <a:off x="971550" y="1825625"/>
            <a:ext cx="5216979" cy="4351338"/>
          </a:xfrm>
        </p:spPr>
        <p:txBody>
          <a:bodyPr>
            <a:normAutofit/>
          </a:bodyPr>
          <a:lstStyle/>
          <a:p>
            <a:r>
              <a:rPr lang="zh-CN" altLang="en-US" b="0" dirty="0" smtClean="0"/>
              <a:t>１）以太网</a:t>
            </a:r>
            <a:r>
              <a:rPr lang="zh-CN" altLang="en-US" b="0" dirty="0"/>
              <a:t>交换机与集线器的</a:t>
            </a:r>
            <a:r>
              <a:rPr lang="zh-CN" altLang="en-US" b="0" dirty="0" smtClean="0"/>
              <a:t>异同</a:t>
            </a:r>
            <a:endParaRPr lang="en-US" altLang="zh-CN" b="0" dirty="0" smtClean="0"/>
          </a:p>
          <a:p>
            <a:r>
              <a:rPr lang="zh-CN" altLang="en-US" sz="2000" dirty="0"/>
              <a:t>１</a:t>
            </a:r>
            <a:r>
              <a:rPr lang="en-US" altLang="zh-CN" sz="2000" dirty="0"/>
              <a:t>)</a:t>
            </a:r>
            <a:r>
              <a:rPr lang="zh-CN" altLang="en-US" sz="2000" dirty="0"/>
              <a:t>以太网交换机与集线器的不同之</a:t>
            </a:r>
            <a:r>
              <a:rPr lang="zh-CN" altLang="en-US" sz="2000" dirty="0" smtClean="0"/>
              <a:t>处</a:t>
            </a:r>
            <a:endParaRPr lang="en-US" altLang="zh-CN" sz="2000" dirty="0" smtClean="0"/>
          </a:p>
          <a:p>
            <a:r>
              <a:rPr lang="en-US" altLang="zh-CN" sz="2000" b="0" dirty="0"/>
              <a:t>(</a:t>
            </a:r>
            <a:r>
              <a:rPr lang="zh-CN" altLang="en-US" sz="2000" b="0" dirty="0"/>
              <a:t>１</a:t>
            </a:r>
            <a:r>
              <a:rPr lang="en-US" altLang="zh-CN" sz="2000" b="0" dirty="0"/>
              <a:t>)</a:t>
            </a:r>
            <a:r>
              <a:rPr lang="zh-CN" altLang="en-US" sz="2000" b="0" dirty="0" smtClean="0"/>
              <a:t>在</a:t>
            </a:r>
            <a:r>
              <a:rPr lang="en-US" altLang="zh-CN" sz="2000" b="0" dirty="0" smtClean="0"/>
              <a:t>OSI</a:t>
            </a:r>
            <a:r>
              <a:rPr lang="zh-CN" altLang="en-US" sz="2000" b="0" dirty="0" smtClean="0"/>
              <a:t>模型</a:t>
            </a:r>
            <a:r>
              <a:rPr lang="zh-CN" altLang="en-US" sz="2000" b="0" dirty="0"/>
              <a:t>中所处的位置</a:t>
            </a:r>
            <a:r>
              <a:rPr lang="zh-CN" altLang="en-US" sz="2000" b="0" dirty="0" smtClean="0"/>
              <a:t>不同。</a:t>
            </a:r>
            <a:endParaRPr lang="en-US" altLang="zh-CN" sz="2000" b="0" dirty="0" smtClean="0"/>
          </a:p>
          <a:p>
            <a:r>
              <a:rPr lang="en-US" altLang="zh-CN" sz="2000" b="0" dirty="0"/>
              <a:t>(</a:t>
            </a:r>
            <a:r>
              <a:rPr lang="zh-CN" altLang="en-US" sz="2000" b="0" dirty="0"/>
              <a:t>２</a:t>
            </a:r>
            <a:r>
              <a:rPr lang="en-US" altLang="zh-CN" sz="2000" b="0" dirty="0"/>
              <a:t>)</a:t>
            </a:r>
            <a:r>
              <a:rPr lang="zh-CN" altLang="en-US" sz="2000" b="0" dirty="0"/>
              <a:t>工作原理</a:t>
            </a:r>
            <a:r>
              <a:rPr lang="zh-CN" altLang="en-US" sz="2000" b="0" dirty="0" smtClean="0"/>
              <a:t>不同。</a:t>
            </a:r>
            <a:endParaRPr lang="en-US" altLang="zh-CN" sz="2000" b="0" dirty="0" smtClean="0"/>
          </a:p>
          <a:p>
            <a:r>
              <a:rPr lang="en-US" altLang="zh-CN" sz="2000" b="0" dirty="0"/>
              <a:t>(</a:t>
            </a:r>
            <a:r>
              <a:rPr lang="zh-CN" altLang="en-US" sz="2000" b="0" dirty="0"/>
              <a:t>３</a:t>
            </a:r>
            <a:r>
              <a:rPr lang="en-US" altLang="zh-CN" sz="2000" b="0" dirty="0"/>
              <a:t>)</a:t>
            </a:r>
            <a:r>
              <a:rPr lang="zh-CN" altLang="en-US" sz="2000" b="0" dirty="0"/>
              <a:t>网络工作方式和冲突的范围</a:t>
            </a:r>
            <a:r>
              <a:rPr lang="zh-CN" altLang="en-US" sz="2000" b="0" dirty="0" smtClean="0"/>
              <a:t>不同。</a:t>
            </a:r>
            <a:endParaRPr lang="en-US" altLang="zh-CN" sz="2000" b="0" dirty="0" smtClean="0"/>
          </a:p>
          <a:p>
            <a:r>
              <a:rPr lang="en-US" altLang="zh-CN" sz="2000" b="0" dirty="0"/>
              <a:t>(</a:t>
            </a:r>
            <a:r>
              <a:rPr lang="zh-CN" altLang="en-US" sz="2000" b="0" dirty="0"/>
              <a:t>４</a:t>
            </a:r>
            <a:r>
              <a:rPr lang="en-US" altLang="zh-CN" sz="2000" b="0" dirty="0"/>
              <a:t>)</a:t>
            </a:r>
            <a:r>
              <a:rPr lang="zh-CN" altLang="en-US" sz="2000" b="0" dirty="0"/>
              <a:t>节点享有的带宽</a:t>
            </a:r>
            <a:r>
              <a:rPr lang="zh-CN" altLang="en-US" sz="2000" b="0" dirty="0" smtClean="0"/>
              <a:t>不同。</a:t>
            </a:r>
            <a:endParaRPr lang="en-US" altLang="zh-CN" sz="2000" b="0" dirty="0" smtClean="0"/>
          </a:p>
          <a:p>
            <a:r>
              <a:rPr lang="en-US" altLang="zh-CN" sz="2000" b="0" dirty="0"/>
              <a:t>(</a:t>
            </a:r>
            <a:r>
              <a:rPr lang="zh-CN" altLang="en-US" sz="2000" b="0" dirty="0"/>
              <a:t>５</a:t>
            </a:r>
            <a:r>
              <a:rPr lang="en-US" altLang="zh-CN" sz="2000" b="0" dirty="0"/>
              <a:t>)</a:t>
            </a:r>
            <a:r>
              <a:rPr lang="zh-CN" altLang="en-US" sz="2000" b="0" dirty="0"/>
              <a:t>端口的通信模式</a:t>
            </a:r>
            <a:r>
              <a:rPr lang="zh-CN" altLang="en-US" sz="2000" b="0" dirty="0" smtClean="0"/>
              <a:t>不同。</a:t>
            </a:r>
            <a:endParaRPr lang="en-US" altLang="zh-CN" sz="2000" b="0" dirty="0" smtClean="0"/>
          </a:p>
          <a:p>
            <a:r>
              <a:rPr lang="en-US" altLang="zh-CN" sz="2000" b="0" dirty="0"/>
              <a:t>(</a:t>
            </a:r>
            <a:r>
              <a:rPr lang="zh-CN" altLang="en-US" sz="2000" b="0" dirty="0"/>
              <a:t>６</a:t>
            </a:r>
            <a:r>
              <a:rPr lang="en-US" altLang="zh-CN" sz="2000" b="0" dirty="0"/>
              <a:t>)</a:t>
            </a:r>
            <a:r>
              <a:rPr lang="zh-CN" altLang="en-US" sz="2000" b="0" dirty="0"/>
              <a:t>逻辑拓扑结构</a:t>
            </a:r>
            <a:r>
              <a:rPr lang="zh-CN" altLang="en-US" sz="2000" b="0" dirty="0" smtClean="0"/>
              <a:t>不同。</a:t>
            </a:r>
            <a:endParaRPr lang="zh-CN" altLang="en-US" sz="2000" b="0" dirty="0"/>
          </a:p>
        </p:txBody>
      </p:sp>
      <p:sp>
        <p:nvSpPr>
          <p:cNvPr id="4" name="内容占位符 2">
            <a:extLst>
              <a:ext uri="{FF2B5EF4-FFF2-40B4-BE49-F238E27FC236}">
                <a16:creationId xmlns="" xmlns:a16="http://schemas.microsoft.com/office/drawing/2014/main" id="{154EFFA7-B197-4EC5-9FAA-9E98DAA863D3}"/>
              </a:ext>
            </a:extLst>
          </p:cNvPr>
          <p:cNvSpPr txBox="1">
            <a:spLocks/>
          </p:cNvSpPr>
          <p:nvPr/>
        </p:nvSpPr>
        <p:spPr>
          <a:xfrm>
            <a:off x="6294664" y="1825625"/>
            <a:ext cx="5216979" cy="1897289"/>
          </a:xfrm>
          <a:prstGeom prst="rect">
            <a:avLst/>
          </a:prstGeom>
        </p:spPr>
        <p:txBody>
          <a:bodyPr vert="horz" lIns="91440" tIns="45720" rIns="91440" bIns="45720" rtlCol="0">
            <a:normAutofit/>
          </a:bodyPr>
          <a:lstStyle>
            <a:lvl1pPr marL="0" indent="0" algn="l" defTabSz="914400" rtl="0" eaLnBrk="1" latinLnBrk="0" hangingPunct="1">
              <a:lnSpc>
                <a:spcPct val="100000"/>
              </a:lnSpc>
              <a:spcBef>
                <a:spcPts val="10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1pPr>
            <a:lvl2pPr marL="457200" indent="0" algn="l" defTabSz="914400" rtl="0" eaLnBrk="1" latinLnBrk="0" hangingPunct="1">
              <a:lnSpc>
                <a:spcPct val="100000"/>
              </a:lnSpc>
              <a:spcBef>
                <a:spcPts val="500"/>
              </a:spcBef>
              <a:buFont typeface="Arial" panose="020B0604020202020204" pitchFamily="34" charset="0"/>
              <a:buNone/>
              <a:defRPr sz="2000" kern="1200">
                <a:solidFill>
                  <a:schemeClr val="tx1"/>
                </a:solidFill>
                <a:latin typeface="微软雅黑" panose="020B0503020204020204" pitchFamily="34" charset="-122"/>
                <a:ea typeface="微软雅黑" panose="020B0503020204020204" pitchFamily="34" charset="-122"/>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2000" dirty="0"/>
              <a:t>２</a:t>
            </a:r>
            <a:r>
              <a:rPr lang="en-US" altLang="zh-CN" sz="2000" dirty="0"/>
              <a:t>)</a:t>
            </a:r>
            <a:r>
              <a:rPr lang="zh-CN" altLang="en-US" sz="2000" dirty="0"/>
              <a:t>以太网交换机与集线器的相同之</a:t>
            </a:r>
            <a:r>
              <a:rPr lang="zh-CN" altLang="en-US" sz="2000" dirty="0" smtClean="0"/>
              <a:t>处</a:t>
            </a:r>
            <a:endParaRPr lang="en-US" altLang="zh-CN" sz="2000" dirty="0" smtClean="0"/>
          </a:p>
          <a:p>
            <a:r>
              <a:rPr lang="zh-CN" altLang="en-US" sz="2000" b="0" dirty="0"/>
              <a:t>交换机和集线器只是在工作方式上</a:t>
            </a:r>
            <a:r>
              <a:rPr lang="zh-CN" altLang="en-US" sz="2000" b="0" dirty="0" smtClean="0"/>
              <a:t>不同，而</a:t>
            </a:r>
            <a:r>
              <a:rPr lang="zh-CN" altLang="en-US" sz="2000" b="0" dirty="0"/>
              <a:t>在其他方面则完全</a:t>
            </a:r>
            <a:r>
              <a:rPr lang="zh-CN" altLang="en-US" sz="2000" b="0" dirty="0" smtClean="0"/>
              <a:t>一致，如</a:t>
            </a:r>
            <a:r>
              <a:rPr lang="zh-CN" altLang="en-US" sz="2000" b="0" dirty="0"/>
              <a:t>连线方式、</a:t>
            </a:r>
            <a:r>
              <a:rPr lang="zh-CN" altLang="en-US" sz="2000" b="0" dirty="0" smtClean="0"/>
              <a:t>物理拓扑结构</a:t>
            </a:r>
            <a:r>
              <a:rPr lang="zh-CN" altLang="en-US" sz="2000" b="0" dirty="0"/>
              <a:t>、故障指示、组网</a:t>
            </a:r>
            <a:r>
              <a:rPr lang="zh-CN" altLang="en-US" sz="2000" b="0" dirty="0" smtClean="0"/>
              <a:t>功能，以及</a:t>
            </a:r>
            <a:r>
              <a:rPr lang="zh-CN" altLang="en-US" sz="2000" b="0" dirty="0"/>
              <a:t>网卡、传输介质和速度选择</a:t>
            </a:r>
            <a:r>
              <a:rPr lang="zh-CN" altLang="en-US" sz="2000" b="0" dirty="0" smtClean="0"/>
              <a:t>等。</a:t>
            </a:r>
            <a:endParaRPr lang="zh-CN" altLang="en-US" sz="2000" b="0" dirty="0"/>
          </a:p>
        </p:txBody>
      </p:sp>
      <p:sp>
        <p:nvSpPr>
          <p:cNvPr id="5" name="内容占位符 2">
            <a:extLst>
              <a:ext uri="{FF2B5EF4-FFF2-40B4-BE49-F238E27FC236}">
                <a16:creationId xmlns="" xmlns:a16="http://schemas.microsoft.com/office/drawing/2014/main" id="{154EFFA7-B197-4EC5-9FAA-9E98DAA863D3}"/>
              </a:ext>
            </a:extLst>
          </p:cNvPr>
          <p:cNvSpPr txBox="1">
            <a:spLocks/>
          </p:cNvSpPr>
          <p:nvPr/>
        </p:nvSpPr>
        <p:spPr>
          <a:xfrm>
            <a:off x="6294664" y="3722914"/>
            <a:ext cx="5216979" cy="1897289"/>
          </a:xfrm>
          <a:prstGeom prst="rect">
            <a:avLst/>
          </a:prstGeom>
        </p:spPr>
        <p:txBody>
          <a:bodyPr vert="horz" lIns="91440" tIns="45720" rIns="91440" bIns="45720" rtlCol="0">
            <a:normAutofit/>
          </a:bodyPr>
          <a:lstStyle>
            <a:lvl1pPr marL="0" indent="0" algn="l" defTabSz="914400" rtl="0" eaLnBrk="1" latinLnBrk="0" hangingPunct="1">
              <a:lnSpc>
                <a:spcPct val="100000"/>
              </a:lnSpc>
              <a:spcBef>
                <a:spcPts val="10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1pPr>
            <a:lvl2pPr marL="457200" indent="0" algn="l" defTabSz="914400" rtl="0" eaLnBrk="1" latinLnBrk="0" hangingPunct="1">
              <a:lnSpc>
                <a:spcPct val="100000"/>
              </a:lnSpc>
              <a:spcBef>
                <a:spcPts val="500"/>
              </a:spcBef>
              <a:buFont typeface="Arial" panose="020B0604020202020204" pitchFamily="34" charset="0"/>
              <a:buNone/>
              <a:defRPr sz="2000" kern="1200">
                <a:solidFill>
                  <a:schemeClr val="tx1"/>
                </a:solidFill>
                <a:latin typeface="微软雅黑" panose="020B0503020204020204" pitchFamily="34" charset="-122"/>
                <a:ea typeface="微软雅黑" panose="020B0503020204020204" pitchFamily="34" charset="-122"/>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2000" dirty="0"/>
              <a:t>３</a:t>
            </a:r>
            <a:r>
              <a:rPr lang="en-US" altLang="zh-CN" sz="2000" dirty="0"/>
              <a:t>)</a:t>
            </a:r>
            <a:r>
              <a:rPr lang="zh-CN" altLang="en-US" sz="2000" dirty="0"/>
              <a:t>广播域和冲突域的</a:t>
            </a:r>
            <a:r>
              <a:rPr lang="zh-CN" altLang="en-US" sz="2000" dirty="0" smtClean="0"/>
              <a:t>概念</a:t>
            </a:r>
            <a:endParaRPr lang="en-US" altLang="zh-CN" sz="2000" dirty="0" smtClean="0"/>
          </a:p>
          <a:p>
            <a:r>
              <a:rPr lang="zh-CN" altLang="en-US" sz="2000" b="0" dirty="0"/>
              <a:t>广播域是指广播分组所能到达的</a:t>
            </a:r>
            <a:r>
              <a:rPr lang="zh-CN" altLang="en-US" sz="2000" b="0" dirty="0" smtClean="0"/>
              <a:t>区域。</a:t>
            </a:r>
            <a:endParaRPr lang="en-US" altLang="zh-CN" sz="2000" b="0" dirty="0" smtClean="0"/>
          </a:p>
          <a:p>
            <a:r>
              <a:rPr lang="zh-CN" altLang="en-US" sz="2000" b="0" dirty="0"/>
              <a:t>冲突域是指网络中一组设备</a:t>
            </a:r>
            <a:r>
              <a:rPr lang="en-US" altLang="zh-CN" sz="2000" b="0" dirty="0"/>
              <a:t>(</a:t>
            </a:r>
            <a:r>
              <a:rPr lang="zh-CN" altLang="en-US" sz="2000" b="0" dirty="0"/>
              <a:t>或用户</a:t>
            </a:r>
            <a:r>
              <a:rPr lang="en-US" altLang="zh-CN" sz="2000" b="0" dirty="0"/>
              <a:t>)</a:t>
            </a:r>
            <a:r>
              <a:rPr lang="zh-CN" altLang="en-US" sz="2000" b="0" dirty="0"/>
              <a:t>的访问冲突</a:t>
            </a:r>
            <a:r>
              <a:rPr lang="zh-CN" altLang="en-US" sz="2000" b="0" dirty="0" smtClean="0"/>
              <a:t>范围。</a:t>
            </a:r>
            <a:endParaRPr lang="zh-CN" altLang="en-US" sz="2000" b="0" dirty="0"/>
          </a:p>
        </p:txBody>
      </p:sp>
    </p:spTree>
    <p:extLst>
      <p:ext uri="{BB962C8B-B14F-4D97-AF65-F5344CB8AC3E}">
        <p14:creationId xmlns:p14="http://schemas.microsoft.com/office/powerpoint/2010/main" val="356435409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2CE93E94-0830-4930-9127-F84464EB336B}"/>
              </a:ext>
            </a:extLst>
          </p:cNvPr>
          <p:cNvSpPr>
            <a:spLocks noGrp="1"/>
          </p:cNvSpPr>
          <p:nvPr>
            <p:ph type="title"/>
          </p:nvPr>
        </p:nvSpPr>
        <p:spPr/>
        <p:txBody>
          <a:bodyPr>
            <a:normAutofit/>
          </a:bodyPr>
          <a:lstStyle/>
          <a:p>
            <a:r>
              <a:rPr lang="en-US" altLang="zh-CN" dirty="0" smtClean="0"/>
              <a:t>3.6.4</a:t>
            </a:r>
            <a:r>
              <a:rPr lang="zh-CN" altLang="zh-CN" dirty="0"/>
              <a:t>　交换机</a:t>
            </a:r>
            <a:endParaRPr lang="zh-CN" altLang="en-US" dirty="0"/>
          </a:p>
        </p:txBody>
      </p:sp>
      <p:sp>
        <p:nvSpPr>
          <p:cNvPr id="3" name="内容占位符 2">
            <a:extLst>
              <a:ext uri="{FF2B5EF4-FFF2-40B4-BE49-F238E27FC236}">
                <a16:creationId xmlns="" xmlns:a16="http://schemas.microsoft.com/office/drawing/2014/main" id="{154EFFA7-B197-4EC5-9FAA-9E98DAA863D3}"/>
              </a:ext>
            </a:extLst>
          </p:cNvPr>
          <p:cNvSpPr>
            <a:spLocks noGrp="1"/>
          </p:cNvSpPr>
          <p:nvPr>
            <p:ph idx="1"/>
          </p:nvPr>
        </p:nvSpPr>
        <p:spPr>
          <a:xfrm>
            <a:off x="971550" y="1825625"/>
            <a:ext cx="10295164" cy="4351338"/>
          </a:xfrm>
        </p:spPr>
        <p:txBody>
          <a:bodyPr>
            <a:normAutofit/>
          </a:bodyPr>
          <a:lstStyle/>
          <a:p>
            <a:r>
              <a:rPr lang="en-US" altLang="zh-CN" b="0" dirty="0" smtClean="0"/>
              <a:t>2</a:t>
            </a:r>
            <a:r>
              <a:rPr lang="zh-CN" altLang="en-US" b="0" dirty="0" smtClean="0"/>
              <a:t>）交换机</a:t>
            </a:r>
            <a:r>
              <a:rPr lang="zh-CN" altLang="en-US" b="0" dirty="0"/>
              <a:t>的基本</a:t>
            </a:r>
            <a:r>
              <a:rPr lang="zh-CN" altLang="en-US" b="0" dirty="0" smtClean="0"/>
              <a:t>概念</a:t>
            </a:r>
            <a:endParaRPr lang="en-US" altLang="zh-CN" b="0" dirty="0" smtClean="0"/>
          </a:p>
          <a:p>
            <a:r>
              <a:rPr lang="zh-CN" altLang="en-US" sz="2000" b="0" dirty="0"/>
              <a:t>１</a:t>
            </a:r>
            <a:r>
              <a:rPr lang="en-US" altLang="zh-CN" sz="2000" b="0" dirty="0"/>
              <a:t>)</a:t>
            </a:r>
            <a:r>
              <a:rPr lang="zh-CN" altLang="en-US" sz="2000" b="0" dirty="0"/>
              <a:t>背板</a:t>
            </a:r>
            <a:r>
              <a:rPr lang="zh-CN" altLang="en-US" sz="2000" b="0" dirty="0" smtClean="0"/>
              <a:t>带宽</a:t>
            </a:r>
            <a:endParaRPr lang="en-US" altLang="zh-CN" sz="2000" b="0" dirty="0" smtClean="0"/>
          </a:p>
          <a:p>
            <a:r>
              <a:rPr lang="zh-CN" altLang="en-US" sz="2000" b="0" dirty="0"/>
              <a:t>背板带宽又称背板</a:t>
            </a:r>
            <a:r>
              <a:rPr lang="zh-CN" altLang="en-US" sz="2000" b="0" dirty="0" smtClean="0"/>
              <a:t>吞吐量，它</a:t>
            </a:r>
            <a:r>
              <a:rPr lang="zh-CN" altLang="en-US" sz="2000" b="0" dirty="0"/>
              <a:t>类似于电脑主板上的</a:t>
            </a:r>
            <a:r>
              <a:rPr lang="zh-CN" altLang="en-US" sz="2000" b="0" dirty="0" smtClean="0"/>
              <a:t>总线，是</a:t>
            </a:r>
            <a:r>
              <a:rPr lang="zh-CN" altLang="en-US" sz="2000" b="0" dirty="0"/>
              <a:t>交换机接口处理器或接口卡和数据总线间所能吞吐的最大数据</a:t>
            </a:r>
            <a:r>
              <a:rPr lang="zh-CN" altLang="en-US" sz="2000" b="0" dirty="0" smtClean="0"/>
              <a:t>量。</a:t>
            </a:r>
            <a:endParaRPr lang="en-US" altLang="zh-CN" sz="2000" b="0" dirty="0" smtClean="0"/>
          </a:p>
          <a:p>
            <a:r>
              <a:rPr lang="en-US" altLang="zh-CN" sz="2000" b="0" dirty="0" smtClean="0"/>
              <a:t>2 )MAC</a:t>
            </a:r>
            <a:r>
              <a:rPr lang="zh-CN" altLang="en-US" sz="2000" b="0" dirty="0" smtClean="0"/>
              <a:t>地址</a:t>
            </a:r>
            <a:endParaRPr lang="en-US" altLang="zh-CN" sz="2000" b="0" dirty="0" smtClean="0"/>
          </a:p>
          <a:p>
            <a:r>
              <a:rPr lang="en-US" altLang="zh-CN" sz="2000" b="0" dirty="0" smtClean="0"/>
              <a:t>MAC</a:t>
            </a:r>
            <a:r>
              <a:rPr lang="zh-CN" altLang="en-US" sz="2000" b="0" dirty="0" smtClean="0"/>
              <a:t>地址</a:t>
            </a:r>
            <a:r>
              <a:rPr lang="zh-CN" altLang="en-US" sz="2000" b="0" dirty="0"/>
              <a:t>存在于网卡或路由器等设备</a:t>
            </a:r>
            <a:r>
              <a:rPr lang="zh-CN" altLang="en-US" sz="2000" b="0" dirty="0" smtClean="0"/>
              <a:t>上。并</a:t>
            </a:r>
            <a:r>
              <a:rPr lang="zh-CN" altLang="en-US" sz="2000" b="0" dirty="0"/>
              <a:t>可以唯一地标识网络</a:t>
            </a:r>
            <a:r>
              <a:rPr lang="zh-CN" altLang="en-US" sz="2000" b="0" dirty="0" smtClean="0"/>
              <a:t>设备。通过</a:t>
            </a:r>
            <a:r>
              <a:rPr lang="zh-CN" altLang="en-US" sz="2000" b="0" dirty="0"/>
              <a:t>它可以</a:t>
            </a:r>
            <a:r>
              <a:rPr lang="zh-CN" altLang="en-US" sz="2000" b="0" dirty="0" smtClean="0"/>
              <a:t>实现</a:t>
            </a:r>
            <a:r>
              <a:rPr lang="zh-CN" altLang="en-US" sz="2000" b="0" dirty="0"/>
              <a:t>计算机间的网络</a:t>
            </a:r>
            <a:r>
              <a:rPr lang="zh-CN" altLang="en-US" sz="2000" b="0" dirty="0" smtClean="0"/>
              <a:t>连接。</a:t>
            </a:r>
            <a:endParaRPr lang="en-US" altLang="zh-CN" sz="2000" b="0" dirty="0" smtClean="0"/>
          </a:p>
          <a:p>
            <a:r>
              <a:rPr lang="en-US" altLang="zh-CN" sz="2000" b="0" dirty="0" smtClean="0"/>
              <a:t>3 )</a:t>
            </a:r>
            <a:r>
              <a:rPr lang="zh-CN" altLang="en-US" sz="2000" b="0" dirty="0" smtClean="0"/>
              <a:t>交换机</a:t>
            </a:r>
            <a:r>
              <a:rPr lang="zh-CN" altLang="en-US" sz="2000" b="0" dirty="0"/>
              <a:t>的类型</a:t>
            </a:r>
            <a:endParaRPr lang="en-US" altLang="zh-CN" sz="2000" b="0" dirty="0"/>
          </a:p>
          <a:p>
            <a:r>
              <a:rPr lang="zh-CN" altLang="en-US" sz="2000" b="0" dirty="0"/>
              <a:t>交换机与集线器</a:t>
            </a:r>
            <a:r>
              <a:rPr lang="zh-CN" altLang="en-US" sz="2000" b="0" dirty="0" smtClean="0"/>
              <a:t>类似，主要</a:t>
            </a:r>
            <a:r>
              <a:rPr lang="zh-CN" altLang="en-US" sz="2000" b="0" dirty="0"/>
              <a:t>有</a:t>
            </a:r>
            <a:r>
              <a:rPr lang="zh-CN" altLang="en-US" sz="2000" b="0" dirty="0" smtClean="0"/>
              <a:t>独立式、</a:t>
            </a:r>
            <a:r>
              <a:rPr lang="zh-CN" altLang="en-US" sz="2000" b="0" dirty="0"/>
              <a:t>可堆叠</a:t>
            </a:r>
            <a:r>
              <a:rPr lang="zh-CN" altLang="en-US" sz="2000" b="0" dirty="0" smtClean="0"/>
              <a:t>式和模块式３ 种。</a:t>
            </a:r>
            <a:endParaRPr lang="zh-CN" altLang="en-US" sz="2000" b="0" dirty="0"/>
          </a:p>
        </p:txBody>
      </p:sp>
    </p:spTree>
    <p:extLst>
      <p:ext uri="{BB962C8B-B14F-4D97-AF65-F5344CB8AC3E}">
        <p14:creationId xmlns:p14="http://schemas.microsoft.com/office/powerpoint/2010/main" val="315632118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2CE93E94-0830-4930-9127-F84464EB336B}"/>
              </a:ext>
            </a:extLst>
          </p:cNvPr>
          <p:cNvSpPr>
            <a:spLocks noGrp="1"/>
          </p:cNvSpPr>
          <p:nvPr>
            <p:ph type="title"/>
          </p:nvPr>
        </p:nvSpPr>
        <p:spPr/>
        <p:txBody>
          <a:bodyPr>
            <a:normAutofit/>
          </a:bodyPr>
          <a:lstStyle/>
          <a:p>
            <a:r>
              <a:rPr lang="en-US" altLang="zh-CN" dirty="0" smtClean="0"/>
              <a:t>3.6.4</a:t>
            </a:r>
            <a:r>
              <a:rPr lang="zh-CN" altLang="zh-CN" dirty="0"/>
              <a:t>　交换机</a:t>
            </a:r>
            <a:endParaRPr lang="zh-CN" altLang="en-US" dirty="0"/>
          </a:p>
        </p:txBody>
      </p:sp>
      <p:sp>
        <p:nvSpPr>
          <p:cNvPr id="3" name="内容占位符 2">
            <a:extLst>
              <a:ext uri="{FF2B5EF4-FFF2-40B4-BE49-F238E27FC236}">
                <a16:creationId xmlns="" xmlns:a16="http://schemas.microsoft.com/office/drawing/2014/main" id="{154EFFA7-B197-4EC5-9FAA-9E98DAA863D3}"/>
              </a:ext>
            </a:extLst>
          </p:cNvPr>
          <p:cNvSpPr>
            <a:spLocks noGrp="1"/>
          </p:cNvSpPr>
          <p:nvPr>
            <p:ph idx="1"/>
          </p:nvPr>
        </p:nvSpPr>
        <p:spPr>
          <a:xfrm>
            <a:off x="971550" y="1825625"/>
            <a:ext cx="10295164" cy="1929946"/>
          </a:xfrm>
        </p:spPr>
        <p:txBody>
          <a:bodyPr>
            <a:normAutofit/>
          </a:bodyPr>
          <a:lstStyle/>
          <a:p>
            <a:r>
              <a:rPr lang="en-US" altLang="zh-CN" b="0" dirty="0" smtClean="0"/>
              <a:t>3</a:t>
            </a:r>
            <a:r>
              <a:rPr lang="zh-CN" altLang="en-US" b="0" dirty="0" smtClean="0"/>
              <a:t>） </a:t>
            </a:r>
            <a:r>
              <a:rPr lang="zh-CN" altLang="en-US" b="0" dirty="0"/>
              <a:t>选择交换机的</a:t>
            </a:r>
            <a:r>
              <a:rPr lang="zh-CN" altLang="en-US" b="0" dirty="0" smtClean="0"/>
              <a:t>要点</a:t>
            </a:r>
            <a:endParaRPr lang="en-US" altLang="zh-CN" b="0" dirty="0" smtClean="0"/>
          </a:p>
          <a:p>
            <a:r>
              <a:rPr lang="zh-CN" altLang="en-US" sz="2000" b="0" dirty="0"/>
              <a:t>１</a:t>
            </a:r>
            <a:r>
              <a:rPr lang="en-US" altLang="zh-CN" sz="2000" b="0" dirty="0"/>
              <a:t>)</a:t>
            </a:r>
            <a:r>
              <a:rPr lang="zh-CN" altLang="en-US" sz="2000" b="0" dirty="0"/>
              <a:t>根据应用规模</a:t>
            </a:r>
            <a:r>
              <a:rPr lang="zh-CN" altLang="en-US" sz="2000" b="0" dirty="0" smtClean="0"/>
              <a:t>选择</a:t>
            </a:r>
            <a:endParaRPr lang="en-US" altLang="zh-CN" sz="2000" b="0" dirty="0" smtClean="0"/>
          </a:p>
          <a:p>
            <a:r>
              <a:rPr lang="zh-CN" altLang="en-US" sz="2000" b="0" dirty="0"/>
              <a:t>２</a:t>
            </a:r>
            <a:r>
              <a:rPr lang="en-US" altLang="zh-CN" sz="2000" b="0" dirty="0"/>
              <a:t>)</a:t>
            </a:r>
            <a:r>
              <a:rPr lang="zh-CN" altLang="en-US" sz="2000" b="0" dirty="0"/>
              <a:t>从技术角度进行</a:t>
            </a:r>
            <a:r>
              <a:rPr lang="zh-CN" altLang="en-US" sz="2000" b="0" dirty="0" smtClean="0"/>
              <a:t>选择</a:t>
            </a:r>
            <a:endParaRPr lang="en-US" altLang="zh-CN" sz="2000" b="0" dirty="0" smtClean="0"/>
          </a:p>
          <a:p>
            <a:r>
              <a:rPr lang="zh-CN" altLang="en-US" sz="2000" b="0" dirty="0"/>
              <a:t>３</a:t>
            </a:r>
            <a:r>
              <a:rPr lang="en-US" altLang="zh-CN" sz="2000" b="0" dirty="0"/>
              <a:t>)</a:t>
            </a:r>
            <a:r>
              <a:rPr lang="zh-CN" altLang="en-US" sz="2000" b="0" dirty="0"/>
              <a:t>根据支持的 </a:t>
            </a:r>
            <a:r>
              <a:rPr lang="en-US" altLang="zh-CN" sz="2000" b="0" dirty="0" smtClean="0"/>
              <a:t>MAC</a:t>
            </a:r>
            <a:r>
              <a:rPr lang="zh-CN" altLang="en-US" sz="2000" b="0" dirty="0" smtClean="0"/>
              <a:t>地址</a:t>
            </a:r>
            <a:r>
              <a:rPr lang="zh-CN" altLang="en-US" sz="2000" b="0" dirty="0"/>
              <a:t>数量</a:t>
            </a:r>
            <a:endParaRPr lang="zh-CN" altLang="en-US" sz="2000" b="0" dirty="0"/>
          </a:p>
        </p:txBody>
      </p:sp>
      <p:sp>
        <p:nvSpPr>
          <p:cNvPr id="6" name="内容占位符 2">
            <a:extLst>
              <a:ext uri="{FF2B5EF4-FFF2-40B4-BE49-F238E27FC236}">
                <a16:creationId xmlns="" xmlns:a16="http://schemas.microsoft.com/office/drawing/2014/main" id="{154EFFA7-B197-4EC5-9FAA-9E98DAA863D3}"/>
              </a:ext>
            </a:extLst>
          </p:cNvPr>
          <p:cNvSpPr txBox="1">
            <a:spLocks/>
          </p:cNvSpPr>
          <p:nvPr/>
        </p:nvSpPr>
        <p:spPr>
          <a:xfrm>
            <a:off x="971550" y="3752396"/>
            <a:ext cx="10295164" cy="2697390"/>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10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1pPr>
            <a:lvl2pPr marL="457200" indent="0" algn="l" defTabSz="914400" rtl="0" eaLnBrk="1" latinLnBrk="0" hangingPunct="1">
              <a:lnSpc>
                <a:spcPct val="100000"/>
              </a:lnSpc>
              <a:spcBef>
                <a:spcPts val="500"/>
              </a:spcBef>
              <a:buFont typeface="Arial" panose="020B0604020202020204" pitchFamily="34" charset="0"/>
              <a:buNone/>
              <a:defRPr sz="2000" kern="1200">
                <a:solidFill>
                  <a:schemeClr val="tx1"/>
                </a:solidFill>
                <a:latin typeface="微软雅黑" panose="020B0503020204020204" pitchFamily="34" charset="-122"/>
                <a:ea typeface="微软雅黑" panose="020B0503020204020204" pitchFamily="34" charset="-122"/>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en-US" altLang="zh-CN" b="0" dirty="0" smtClean="0"/>
              <a:t>4</a:t>
            </a:r>
            <a:r>
              <a:rPr lang="zh-CN" altLang="en-US" b="0" dirty="0" smtClean="0"/>
              <a:t>）  </a:t>
            </a:r>
            <a:r>
              <a:rPr lang="zh-CN" altLang="en-US" b="0" dirty="0"/>
              <a:t>局域网交换机的主要</a:t>
            </a:r>
            <a:r>
              <a:rPr lang="zh-CN" altLang="en-US" b="0" dirty="0" smtClean="0"/>
              <a:t>指标</a:t>
            </a:r>
            <a:endParaRPr lang="en-US" altLang="zh-CN" b="0" dirty="0" smtClean="0"/>
          </a:p>
          <a:p>
            <a:pPr>
              <a:lnSpc>
                <a:spcPct val="150000"/>
              </a:lnSpc>
            </a:pPr>
            <a:r>
              <a:rPr lang="zh-CN" altLang="en-US" sz="2000" b="0" dirty="0"/>
              <a:t>在选择交换机</a:t>
            </a:r>
            <a:r>
              <a:rPr lang="zh-CN" altLang="en-US" sz="2000" b="0" dirty="0" smtClean="0"/>
              <a:t>时，需要</a:t>
            </a:r>
            <a:r>
              <a:rPr lang="zh-CN" altLang="en-US" sz="2000" b="0" dirty="0"/>
              <a:t>了解交换机的各种</a:t>
            </a:r>
            <a:r>
              <a:rPr lang="zh-CN" altLang="en-US" sz="2000" b="0" dirty="0" smtClean="0"/>
              <a:t>性能指标</a:t>
            </a:r>
            <a:r>
              <a:rPr lang="en-US" altLang="zh-CN" sz="2000" b="0" dirty="0" smtClean="0"/>
              <a:t>, </a:t>
            </a:r>
            <a:r>
              <a:rPr lang="zh-CN" altLang="en-US" sz="2000" b="0" dirty="0" smtClean="0"/>
              <a:t>交换机</a:t>
            </a:r>
            <a:r>
              <a:rPr lang="zh-CN" altLang="en-US" sz="2000" b="0" dirty="0"/>
              <a:t>性能指标主要有</a:t>
            </a:r>
            <a:r>
              <a:rPr lang="en-US" altLang="zh-CN" sz="2000" b="0" dirty="0"/>
              <a:t>:</a:t>
            </a:r>
            <a:r>
              <a:rPr lang="zh-CN" altLang="en-US" sz="2000" b="0" dirty="0" smtClean="0"/>
              <a:t>交换容量（</a:t>
            </a:r>
            <a:r>
              <a:rPr lang="en-US" altLang="zh-CN" sz="2000" b="0" dirty="0" smtClean="0"/>
              <a:t>Gb/s</a:t>
            </a:r>
            <a:r>
              <a:rPr lang="zh-CN" altLang="en-US" sz="2000" b="0" dirty="0" smtClean="0"/>
              <a:t>）、</a:t>
            </a:r>
            <a:r>
              <a:rPr lang="zh-CN" altLang="en-US" sz="2000" b="0" dirty="0"/>
              <a:t>背板带宽</a:t>
            </a:r>
            <a:r>
              <a:rPr lang="en-US" altLang="zh-CN" sz="2000" b="0" dirty="0" smtClean="0"/>
              <a:t>(</a:t>
            </a:r>
            <a:r>
              <a:rPr lang="en-US" altLang="zh-CN" sz="2000" b="0" dirty="0"/>
              <a:t>Gb/s</a:t>
            </a:r>
            <a:r>
              <a:rPr lang="en-US" altLang="zh-CN" sz="2000" b="0" dirty="0" smtClean="0"/>
              <a:t>)</a:t>
            </a:r>
            <a:r>
              <a:rPr lang="zh-CN" altLang="en-US" sz="2000" b="0" dirty="0"/>
              <a:t>、处理能力</a:t>
            </a:r>
            <a:r>
              <a:rPr lang="en-US" altLang="zh-CN" sz="2000" b="0" dirty="0" smtClean="0"/>
              <a:t>(Mb/s)</a:t>
            </a:r>
            <a:r>
              <a:rPr lang="zh-CN" altLang="en-US" sz="2000" b="0" dirty="0"/>
              <a:t>、吞吐量</a:t>
            </a:r>
            <a:r>
              <a:rPr lang="en-US" altLang="zh-CN" sz="2000" b="0" dirty="0" smtClean="0"/>
              <a:t>(</a:t>
            </a:r>
            <a:r>
              <a:rPr lang="en-US" altLang="zh-CN" sz="2000" b="0" dirty="0"/>
              <a:t>Mb/s</a:t>
            </a:r>
            <a:r>
              <a:rPr lang="en-US" altLang="zh-CN" sz="2000" b="0" dirty="0" smtClean="0"/>
              <a:t>)</a:t>
            </a:r>
            <a:r>
              <a:rPr lang="zh-CN" altLang="en-US" sz="2000" b="0" dirty="0" smtClean="0"/>
              <a:t>、</a:t>
            </a:r>
            <a:r>
              <a:rPr lang="en-US" altLang="zh-CN" sz="2000" b="0" dirty="0" smtClean="0"/>
              <a:t>MAC </a:t>
            </a:r>
            <a:r>
              <a:rPr lang="zh-CN" altLang="en-US" sz="2000" b="0" dirty="0" smtClean="0"/>
              <a:t>地址</a:t>
            </a:r>
            <a:r>
              <a:rPr lang="zh-CN" altLang="en-US" sz="2000" b="0" dirty="0"/>
              <a:t>数目和端口的</a:t>
            </a:r>
            <a:r>
              <a:rPr lang="zh-CN" altLang="en-US" sz="2000" b="0" dirty="0" smtClean="0"/>
              <a:t>半双工</a:t>
            </a:r>
            <a:r>
              <a:rPr lang="en-US" altLang="zh-CN" sz="2000" b="0" dirty="0"/>
              <a:t>/ </a:t>
            </a:r>
            <a:r>
              <a:rPr lang="zh-CN" altLang="en-US" sz="2000" b="0" dirty="0"/>
              <a:t>全双工的支持</a:t>
            </a:r>
            <a:r>
              <a:rPr lang="zh-CN" altLang="en-US" sz="2000" b="0" dirty="0" smtClean="0"/>
              <a:t>等</a:t>
            </a:r>
            <a:r>
              <a:rPr lang="en-US" altLang="zh-CN" sz="2000" b="0" dirty="0" smtClean="0"/>
              <a:t>, </a:t>
            </a:r>
            <a:r>
              <a:rPr lang="zh-CN" altLang="en-US" sz="2000" b="0" dirty="0" smtClean="0"/>
              <a:t>局域网</a:t>
            </a:r>
            <a:r>
              <a:rPr lang="zh-CN" altLang="en-US" sz="2000" b="0" dirty="0"/>
              <a:t>交换机最主要的性能指标还有端口的配置、数据交换能力和</a:t>
            </a:r>
            <a:r>
              <a:rPr lang="zh-CN" altLang="en-US" sz="2000" b="0" dirty="0" smtClean="0"/>
              <a:t>信息</a:t>
            </a:r>
            <a:r>
              <a:rPr lang="zh-CN" altLang="en-US" sz="2000" b="0" dirty="0"/>
              <a:t>帧</a:t>
            </a:r>
            <a:r>
              <a:rPr lang="en-US" altLang="zh-CN" sz="2000" b="0" dirty="0"/>
              <a:t>(</a:t>
            </a:r>
            <a:r>
              <a:rPr lang="zh-CN" altLang="en-US" sz="2000" b="0" dirty="0"/>
              <a:t>包</a:t>
            </a:r>
            <a:r>
              <a:rPr lang="en-US" altLang="zh-CN" sz="2000" b="0" dirty="0"/>
              <a:t>)</a:t>
            </a:r>
            <a:r>
              <a:rPr lang="zh-CN" altLang="en-US" sz="2000" b="0" dirty="0"/>
              <a:t>的交换速度</a:t>
            </a:r>
            <a:r>
              <a:rPr lang="zh-CN" altLang="en-US" sz="2000" b="0" dirty="0" smtClean="0"/>
              <a:t>等</a:t>
            </a:r>
            <a:r>
              <a:rPr lang="en-US" altLang="zh-CN" sz="2000" b="0" dirty="0" smtClean="0"/>
              <a:t>.</a:t>
            </a:r>
            <a:endParaRPr lang="zh-CN" altLang="en-US" sz="2000" b="0" dirty="0"/>
          </a:p>
        </p:txBody>
      </p:sp>
    </p:spTree>
    <p:extLst>
      <p:ext uri="{BB962C8B-B14F-4D97-AF65-F5344CB8AC3E}">
        <p14:creationId xmlns:p14="http://schemas.microsoft.com/office/powerpoint/2010/main" val="23620596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066AA991-76C1-41CF-B4D9-62608713D83B}"/>
              </a:ext>
            </a:extLst>
          </p:cNvPr>
          <p:cNvSpPr>
            <a:spLocks noGrp="1"/>
          </p:cNvSpPr>
          <p:nvPr>
            <p:ph type="title"/>
          </p:nvPr>
        </p:nvSpPr>
        <p:spPr>
          <a:xfrm>
            <a:off x="942975" y="519609"/>
            <a:ext cx="10301287" cy="989013"/>
          </a:xfrm>
        </p:spPr>
        <p:txBody>
          <a:bodyPr>
            <a:normAutofit/>
          </a:bodyPr>
          <a:lstStyle/>
          <a:p>
            <a:r>
              <a:rPr lang="en-US" altLang="zh-CN" dirty="0"/>
              <a:t>3.1</a:t>
            </a:r>
            <a:r>
              <a:rPr lang="zh-CN" altLang="zh-CN" dirty="0"/>
              <a:t>　局域网概述</a:t>
            </a:r>
            <a:endParaRPr lang="zh-CN" altLang="en-US" dirty="0"/>
          </a:p>
        </p:txBody>
      </p:sp>
      <p:sp>
        <p:nvSpPr>
          <p:cNvPr id="3" name="内容占位符 2">
            <a:extLst>
              <a:ext uri="{FF2B5EF4-FFF2-40B4-BE49-F238E27FC236}">
                <a16:creationId xmlns="" xmlns:a16="http://schemas.microsoft.com/office/drawing/2014/main" id="{AC5E602A-AD5F-4CF5-9FDC-E906ACAC45EB}"/>
              </a:ext>
            </a:extLst>
          </p:cNvPr>
          <p:cNvSpPr>
            <a:spLocks noGrp="1"/>
          </p:cNvSpPr>
          <p:nvPr>
            <p:ph idx="1"/>
          </p:nvPr>
        </p:nvSpPr>
        <p:spPr>
          <a:xfrm>
            <a:off x="942974" y="1508622"/>
            <a:ext cx="10301288" cy="5349378"/>
          </a:xfrm>
        </p:spPr>
        <p:txBody>
          <a:bodyPr>
            <a:normAutofit fontScale="40000" lnSpcReduction="20000"/>
          </a:bodyPr>
          <a:lstStyle/>
          <a:p>
            <a:r>
              <a:rPr lang="en-US" altLang="zh-CN" sz="9000" dirty="0"/>
              <a:t>3.1.1</a:t>
            </a:r>
            <a:r>
              <a:rPr lang="zh-CN" altLang="zh-CN" sz="9000" dirty="0"/>
              <a:t>　什么是局域网</a:t>
            </a:r>
          </a:p>
          <a:p>
            <a:pPr>
              <a:lnSpc>
                <a:spcPct val="120000"/>
              </a:lnSpc>
            </a:pPr>
            <a:r>
              <a:rPr lang="en-US" altLang="zh-CN" sz="4200" dirty="0"/>
              <a:t>        </a:t>
            </a:r>
            <a:r>
              <a:rPr lang="zh-CN" altLang="zh-CN" sz="4200" dirty="0"/>
              <a:t>局域网（</a:t>
            </a:r>
            <a:r>
              <a:rPr lang="en-US" altLang="zh-CN" sz="4200" dirty="0"/>
              <a:t>Local Area </a:t>
            </a:r>
            <a:r>
              <a:rPr lang="en-US" altLang="zh-CN" sz="4200" dirty="0" err="1"/>
              <a:t>Network,LAN</a:t>
            </a:r>
            <a:r>
              <a:rPr lang="en-US" altLang="zh-CN" sz="4200" dirty="0"/>
              <a:t>)</a:t>
            </a:r>
            <a:r>
              <a:rPr lang="zh-CN" altLang="zh-CN" sz="4200" dirty="0"/>
              <a:t>是指在某一区域内（如一所学校、一个公司、一间办公室或一个家庭）由多台计算机或外设互连而成的计算机通信网，其范围一般限制在方圆几千米以内</a:t>
            </a:r>
            <a:r>
              <a:rPr lang="en-US" altLang="zh-CN" sz="4200" dirty="0"/>
              <a:t>.</a:t>
            </a:r>
            <a:r>
              <a:rPr lang="zh-CN" altLang="zh-CN" sz="4200" dirty="0"/>
              <a:t>决定局域网的主要技术要素有：网络拓扑、传输介质与介质访问控制方法。</a:t>
            </a:r>
          </a:p>
          <a:p>
            <a:r>
              <a:rPr lang="en-US" altLang="zh-CN" sz="9000" dirty="0"/>
              <a:t>3.1.2</a:t>
            </a:r>
            <a:r>
              <a:rPr lang="zh-CN" altLang="zh-CN" sz="9000" dirty="0"/>
              <a:t>　局域网的主要特点</a:t>
            </a:r>
            <a:endParaRPr lang="en-US" altLang="zh-CN" sz="9000" dirty="0"/>
          </a:p>
          <a:p>
            <a:pPr>
              <a:lnSpc>
                <a:spcPct val="120000"/>
              </a:lnSpc>
            </a:pPr>
            <a:r>
              <a:rPr lang="en-US" altLang="zh-CN" sz="6500" dirty="0"/>
              <a:t>     </a:t>
            </a:r>
            <a:r>
              <a:rPr lang="zh-CN" altLang="zh-CN" sz="5000" dirty="0"/>
              <a:t>根据以上对局域网的介绍，我们可以将局域网的特点简单归纳为如下几点。</a:t>
            </a:r>
          </a:p>
          <a:p>
            <a:pPr>
              <a:lnSpc>
                <a:spcPct val="120000"/>
              </a:lnSpc>
            </a:pPr>
            <a:r>
              <a:rPr lang="en-US" altLang="zh-CN" sz="5000" dirty="0"/>
              <a:t>       (1)</a:t>
            </a:r>
            <a:r>
              <a:rPr lang="zh-CN" altLang="zh-CN" sz="5000" dirty="0"/>
              <a:t>范围受限。局域网一般分布于一个较小的地理范围内，往往用于某一个群体，如一个单位或一个部门等。</a:t>
            </a:r>
          </a:p>
          <a:p>
            <a:pPr>
              <a:lnSpc>
                <a:spcPct val="120000"/>
              </a:lnSpc>
            </a:pPr>
            <a:r>
              <a:rPr lang="en-US" altLang="zh-CN" sz="5000" dirty="0"/>
              <a:t>       (2)</a:t>
            </a:r>
            <a:r>
              <a:rPr lang="zh-CN" altLang="zh-CN" sz="5000" dirty="0"/>
              <a:t>安全性高。局域网一般不对外提供服务，因而其保密性较好，且便于管理。</a:t>
            </a:r>
          </a:p>
          <a:p>
            <a:pPr>
              <a:lnSpc>
                <a:spcPct val="120000"/>
              </a:lnSpc>
            </a:pPr>
            <a:r>
              <a:rPr lang="en-US" altLang="zh-CN" sz="5000" dirty="0"/>
              <a:t>       (3)</a:t>
            </a:r>
            <a:r>
              <a:rPr lang="zh-CN" altLang="zh-CN" sz="5000" dirty="0"/>
              <a:t>带宽较高。现在大多数的局域网通常带宽为</a:t>
            </a:r>
            <a:r>
              <a:rPr lang="en-US" altLang="zh-CN" sz="5000" dirty="0"/>
              <a:t>100Mb/s</a:t>
            </a:r>
            <a:r>
              <a:rPr lang="zh-CN" altLang="zh-CN" sz="5000" dirty="0"/>
              <a:t>或</a:t>
            </a:r>
            <a:r>
              <a:rPr lang="en-US" altLang="zh-CN" sz="5000" dirty="0"/>
              <a:t>1000Mb/s,</a:t>
            </a:r>
            <a:r>
              <a:rPr lang="zh-CN" altLang="zh-CN" sz="5000" dirty="0"/>
              <a:t>保证了局域网内较高的传输速度。</a:t>
            </a:r>
          </a:p>
          <a:p>
            <a:pPr>
              <a:lnSpc>
                <a:spcPct val="120000"/>
              </a:lnSpc>
            </a:pPr>
            <a:r>
              <a:rPr lang="en-US" altLang="zh-CN" sz="5000" dirty="0"/>
              <a:t>       (4)</a:t>
            </a:r>
            <a:r>
              <a:rPr lang="zh-CN" altLang="zh-CN" sz="5000" dirty="0"/>
              <a:t>成本较低。一般较小规模的局域网在硬件方面的投入较少，网络组建起来方便、灵活，而且容易扩展。</a:t>
            </a:r>
          </a:p>
        </p:txBody>
      </p:sp>
    </p:spTree>
    <p:extLst>
      <p:ext uri="{BB962C8B-B14F-4D97-AF65-F5344CB8AC3E}">
        <p14:creationId xmlns:p14="http://schemas.microsoft.com/office/powerpoint/2010/main" val="218589287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 xmlns:a16="http://schemas.microsoft.com/office/drawing/2014/main" id="{154EFFA7-B197-4EC5-9FAA-9E98DAA863D3}"/>
              </a:ext>
            </a:extLst>
          </p:cNvPr>
          <p:cNvSpPr>
            <a:spLocks noGrp="1"/>
          </p:cNvSpPr>
          <p:nvPr>
            <p:ph idx="1"/>
          </p:nvPr>
        </p:nvSpPr>
        <p:spPr>
          <a:xfrm>
            <a:off x="839416" y="483712"/>
            <a:ext cx="10555948" cy="5770131"/>
          </a:xfrm>
        </p:spPr>
        <p:txBody>
          <a:bodyPr>
            <a:noAutofit/>
          </a:bodyPr>
          <a:lstStyle/>
          <a:p>
            <a:r>
              <a:rPr lang="en-US" altLang="zh-CN" sz="3600" b="0" dirty="0" smtClean="0"/>
              <a:t>3.6.5</a:t>
            </a:r>
            <a:r>
              <a:rPr lang="zh-CN" altLang="zh-CN" sz="3600" b="0" dirty="0"/>
              <a:t>　路由器</a:t>
            </a:r>
          </a:p>
          <a:p>
            <a:r>
              <a:rPr lang="en-US" altLang="zh-CN" sz="2000" b="0" dirty="0"/>
              <a:t>       </a:t>
            </a:r>
            <a:r>
              <a:rPr lang="zh-CN" altLang="zh-CN" sz="2000" b="0" dirty="0"/>
              <a:t>随着网络规模的扩大，特别是形成大规模广域网环境时，网桥在路径选择、拥挤控制及网络管理方面不能满足要求。路由器则加强了这方面的功能。</a:t>
            </a:r>
          </a:p>
          <a:p>
            <a:r>
              <a:rPr lang="zh-CN" altLang="en-US" sz="2000" dirty="0" smtClean="0"/>
              <a:t>１、路由器</a:t>
            </a:r>
            <a:r>
              <a:rPr lang="zh-CN" altLang="en-US" sz="2000" dirty="0"/>
              <a:t>的基本</a:t>
            </a:r>
            <a:r>
              <a:rPr lang="zh-CN" altLang="en-US" sz="2000" dirty="0" smtClean="0"/>
              <a:t>概念</a:t>
            </a:r>
            <a:endParaRPr lang="en-US" altLang="zh-CN" sz="2000" dirty="0" smtClean="0"/>
          </a:p>
          <a:p>
            <a:r>
              <a:rPr lang="zh-CN" altLang="en-US" sz="2000" b="0" dirty="0" smtClean="0"/>
              <a:t>路由器</a:t>
            </a:r>
            <a:r>
              <a:rPr lang="zh-CN" altLang="en-US" sz="2000" b="0" dirty="0"/>
              <a:t>是一种具有多个输入端口和多个输出端口的</a:t>
            </a:r>
            <a:r>
              <a:rPr lang="zh-CN" altLang="en-US" sz="2000" b="0" dirty="0" smtClean="0"/>
              <a:t>专用计算机，其</a:t>
            </a:r>
            <a:r>
              <a:rPr lang="zh-CN" altLang="en-US" sz="2000" b="0" dirty="0"/>
              <a:t>任务是转发</a:t>
            </a:r>
            <a:r>
              <a:rPr lang="zh-CN" altLang="en-US" sz="2000" b="0" dirty="0" smtClean="0"/>
              <a:t>分组。</a:t>
            </a:r>
            <a:endParaRPr lang="en-US" altLang="zh-CN" sz="2000" b="0" dirty="0" smtClean="0"/>
          </a:p>
          <a:p>
            <a:r>
              <a:rPr lang="zh-CN" altLang="en-US" sz="2000" dirty="0" smtClean="0"/>
              <a:t>２、路由表</a:t>
            </a:r>
            <a:endParaRPr lang="en-US" altLang="zh-CN" sz="2000" dirty="0"/>
          </a:p>
          <a:p>
            <a:r>
              <a:rPr lang="zh-CN" altLang="en-US" sz="2000" b="0" dirty="0"/>
              <a:t>路由表中保存着所连接的子网的状态</a:t>
            </a:r>
            <a:r>
              <a:rPr lang="zh-CN" altLang="en-US" sz="2000" b="0" dirty="0" smtClean="0"/>
              <a:t>信息，如</a:t>
            </a:r>
            <a:r>
              <a:rPr lang="zh-CN" altLang="en-US" sz="2000" b="0" dirty="0"/>
              <a:t>网络上路由器的个数、相邻路由器的名</a:t>
            </a:r>
          </a:p>
          <a:p>
            <a:r>
              <a:rPr lang="zh-CN" altLang="en-US" sz="2000" b="0" dirty="0"/>
              <a:t>字、网络</a:t>
            </a:r>
            <a:r>
              <a:rPr lang="zh-CN" altLang="en-US" sz="2000" b="0" dirty="0" smtClean="0"/>
              <a:t>地址，与</a:t>
            </a:r>
            <a:r>
              <a:rPr lang="zh-CN" altLang="en-US" sz="2000" b="0" dirty="0"/>
              <a:t>相邻路由器之间的距离等内容</a:t>
            </a:r>
            <a:r>
              <a:rPr lang="zh-CN" altLang="en-US" sz="2000" b="0" dirty="0" smtClean="0"/>
              <a:t>清单。</a:t>
            </a:r>
            <a:endParaRPr lang="en-US" altLang="zh-CN" sz="2000" b="0" dirty="0" smtClean="0"/>
          </a:p>
          <a:p>
            <a:r>
              <a:rPr lang="en-US" altLang="zh-CN" sz="2000" dirty="0" smtClean="0"/>
              <a:t>3</a:t>
            </a:r>
            <a:r>
              <a:rPr lang="zh-CN" altLang="en-US" sz="2000" dirty="0" smtClean="0"/>
              <a:t>、 </a:t>
            </a:r>
            <a:r>
              <a:rPr lang="zh-CN" altLang="en-US" sz="2000" dirty="0"/>
              <a:t>路由器的主要</a:t>
            </a:r>
            <a:r>
              <a:rPr lang="zh-CN" altLang="en-US" sz="2000" dirty="0" smtClean="0"/>
              <a:t>功能</a:t>
            </a:r>
            <a:endParaRPr lang="en-US" altLang="zh-CN" sz="2000" dirty="0" smtClean="0"/>
          </a:p>
          <a:p>
            <a:r>
              <a:rPr lang="zh-CN" altLang="en-US" sz="2000" b="0" dirty="0"/>
              <a:t>路由器的主要功能为</a:t>
            </a:r>
            <a:r>
              <a:rPr lang="zh-CN" altLang="en-US" sz="2000" b="0" dirty="0" smtClean="0"/>
              <a:t>路径选择。</a:t>
            </a:r>
            <a:endParaRPr lang="en-US" altLang="zh-CN" sz="2000" b="0" dirty="0" smtClean="0"/>
          </a:p>
          <a:p>
            <a:r>
              <a:rPr lang="zh-CN" altLang="en-US" sz="2000" b="0" dirty="0"/>
              <a:t>路由器的另一个重要功能是解决拥挤堵塞的</a:t>
            </a:r>
            <a:r>
              <a:rPr lang="zh-CN" altLang="en-US" sz="2000" b="0" dirty="0" smtClean="0"/>
              <a:t>问题。</a:t>
            </a:r>
            <a:endParaRPr lang="en-US" altLang="zh-CN" sz="2000" b="0" dirty="0" smtClean="0"/>
          </a:p>
          <a:p>
            <a:r>
              <a:rPr lang="zh-CN" altLang="en-US" sz="2000" b="0" dirty="0"/>
              <a:t>路由器比网桥有更强的隔离</a:t>
            </a:r>
            <a:r>
              <a:rPr lang="zh-CN" altLang="en-US" sz="2000" b="0" dirty="0" smtClean="0"/>
              <a:t>能力。</a:t>
            </a:r>
            <a:endParaRPr lang="en-US" altLang="zh-CN" sz="2000" b="0" dirty="0" smtClean="0"/>
          </a:p>
          <a:p>
            <a:r>
              <a:rPr lang="en-US" altLang="zh-CN" sz="2000" dirty="0" smtClean="0"/>
              <a:t>4</a:t>
            </a:r>
            <a:r>
              <a:rPr lang="zh-CN" altLang="en-US" sz="2000" dirty="0" smtClean="0"/>
              <a:t>、路由器分类</a:t>
            </a:r>
            <a:endParaRPr lang="en-US" altLang="zh-CN" sz="2000" dirty="0" smtClean="0"/>
          </a:p>
          <a:p>
            <a:r>
              <a:rPr lang="zh-CN" altLang="en-US" sz="2000" b="0" dirty="0"/>
              <a:t>路由器可分为边界路由器、中央路由器和访问</a:t>
            </a:r>
            <a:r>
              <a:rPr lang="zh-CN" altLang="en-US" sz="2000" b="0" dirty="0" smtClean="0"/>
              <a:t>路由器。</a:t>
            </a:r>
            <a:endParaRPr lang="zh-CN" altLang="en-US" sz="2000" b="0" dirty="0"/>
          </a:p>
        </p:txBody>
      </p:sp>
    </p:spTree>
    <p:extLst>
      <p:ext uri="{BB962C8B-B14F-4D97-AF65-F5344CB8AC3E}">
        <p14:creationId xmlns:p14="http://schemas.microsoft.com/office/powerpoint/2010/main" val="251075947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6CA8B8BD-F845-4F59-9CFF-C4415D7D959A}"/>
              </a:ext>
            </a:extLst>
          </p:cNvPr>
          <p:cNvSpPr>
            <a:spLocks noGrp="1"/>
          </p:cNvSpPr>
          <p:nvPr>
            <p:ph type="title"/>
          </p:nvPr>
        </p:nvSpPr>
        <p:spPr/>
        <p:txBody>
          <a:bodyPr>
            <a:normAutofit/>
          </a:bodyPr>
          <a:lstStyle/>
          <a:p>
            <a:r>
              <a:rPr lang="en-US" altLang="zh-CN" dirty="0" smtClean="0"/>
              <a:t>3.6.6</a:t>
            </a:r>
            <a:r>
              <a:rPr lang="zh-CN" altLang="zh-CN" dirty="0"/>
              <a:t>　网关</a:t>
            </a:r>
            <a:endParaRPr lang="zh-CN" altLang="en-US" dirty="0"/>
          </a:p>
        </p:txBody>
      </p:sp>
      <p:sp>
        <p:nvSpPr>
          <p:cNvPr id="3" name="内容占位符 2">
            <a:extLst>
              <a:ext uri="{FF2B5EF4-FFF2-40B4-BE49-F238E27FC236}">
                <a16:creationId xmlns="" xmlns:a16="http://schemas.microsoft.com/office/drawing/2014/main" id="{F20069DA-72F6-4CC2-81E1-F2FE2D7ED800}"/>
              </a:ext>
            </a:extLst>
          </p:cNvPr>
          <p:cNvSpPr>
            <a:spLocks noGrp="1"/>
          </p:cNvSpPr>
          <p:nvPr>
            <p:ph idx="1"/>
          </p:nvPr>
        </p:nvSpPr>
        <p:spPr>
          <a:xfrm>
            <a:off x="971550" y="1825625"/>
            <a:ext cx="10382250" cy="3285218"/>
          </a:xfrm>
        </p:spPr>
        <p:txBody>
          <a:bodyPr/>
          <a:lstStyle/>
          <a:p>
            <a:r>
              <a:rPr lang="en-US" altLang="zh-CN" sz="2000" b="0" dirty="0"/>
              <a:t>         </a:t>
            </a:r>
            <a:r>
              <a:rPr lang="zh-CN" altLang="zh-CN" sz="2000" b="0" dirty="0"/>
              <a:t>网关也称网间连接器或协议转换器，它是一个网络连接到另一个网络的“关口”</a:t>
            </a:r>
            <a:r>
              <a:rPr lang="en-US" altLang="zh-CN" sz="2000" b="0" dirty="0"/>
              <a:t>,</a:t>
            </a:r>
            <a:r>
              <a:rPr lang="zh-CN" altLang="zh-CN" sz="2000" b="0" dirty="0"/>
              <a:t>工作在</a:t>
            </a:r>
            <a:r>
              <a:rPr lang="en-US" altLang="zh-CN" sz="2000" b="0" dirty="0"/>
              <a:t>OSI</a:t>
            </a:r>
            <a:r>
              <a:rPr lang="zh-CN" altLang="zh-CN" sz="2000" b="0" dirty="0"/>
              <a:t>第</a:t>
            </a:r>
            <a:r>
              <a:rPr lang="en-US" altLang="zh-CN" sz="2000" b="0" dirty="0"/>
              <a:t>7</a:t>
            </a:r>
            <a:r>
              <a:rPr lang="zh-CN" altLang="zh-CN" sz="2000" b="0" dirty="0"/>
              <a:t>层协议模型的传输层或更高层，主要用于不同体系结构的网络或局域网与主机的连接。其在所有互连网络设备中最复杂，一般只能进行一对一的协议转换，或者少数几种特定应用协议的转换。网关的结构和路由器类似，不同的是，网关既可以用于广域网互连，也可以用于局域网</a:t>
            </a:r>
            <a:r>
              <a:rPr lang="zh-CN" altLang="zh-CN" sz="2000" b="0" dirty="0" smtClean="0"/>
              <a:t>互连</a:t>
            </a:r>
            <a:r>
              <a:rPr lang="zh-CN" altLang="en-US" sz="2000" b="0" dirty="0" smtClean="0"/>
              <a:t>。</a:t>
            </a:r>
            <a:endParaRPr lang="zh-CN" altLang="zh-CN" dirty="0"/>
          </a:p>
        </p:txBody>
      </p:sp>
    </p:spTree>
    <p:extLst>
      <p:ext uri="{BB962C8B-B14F-4D97-AF65-F5344CB8AC3E}">
        <p14:creationId xmlns:p14="http://schemas.microsoft.com/office/powerpoint/2010/main" val="289921436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 xmlns:a16="http://schemas.microsoft.com/office/drawing/2014/main" id="{7A892B7D-6A9D-4BFD-8BD6-C445FAEC6E56}"/>
              </a:ext>
            </a:extLst>
          </p:cNvPr>
          <p:cNvGrpSpPr/>
          <p:nvPr/>
        </p:nvGrpSpPr>
        <p:grpSpPr>
          <a:xfrm>
            <a:off x="12192" y="0"/>
            <a:ext cx="12179808" cy="6858000"/>
            <a:chOff x="9144" y="0"/>
            <a:chExt cx="9134856" cy="6858000"/>
          </a:xfrm>
        </p:grpSpPr>
        <p:pic>
          <p:nvPicPr>
            <p:cNvPr id="6" name="图片 5">
              <a:extLst>
                <a:ext uri="{FF2B5EF4-FFF2-40B4-BE49-F238E27FC236}">
                  <a16:creationId xmlns="" xmlns:a16="http://schemas.microsoft.com/office/drawing/2014/main" id="{1A509749-278C-496F-B459-106550A67F0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44" y="0"/>
              <a:ext cx="9125712" cy="6858000"/>
            </a:xfrm>
            <a:prstGeom prst="rect">
              <a:avLst/>
            </a:prstGeom>
          </p:spPr>
        </p:pic>
        <p:sp>
          <p:nvSpPr>
            <p:cNvPr id="7" name="矩形 6">
              <a:extLst>
                <a:ext uri="{FF2B5EF4-FFF2-40B4-BE49-F238E27FC236}">
                  <a16:creationId xmlns="" xmlns:a16="http://schemas.microsoft.com/office/drawing/2014/main" id="{D10ACA71-A860-4D2C-B590-627F973CAA3E}"/>
                </a:ext>
              </a:extLst>
            </p:cNvPr>
            <p:cNvSpPr/>
            <p:nvPr userDrawn="1"/>
          </p:nvSpPr>
          <p:spPr>
            <a:xfrm>
              <a:off x="9144" y="0"/>
              <a:ext cx="9134856" cy="3326674"/>
            </a:xfrm>
            <a:prstGeom prst="rect">
              <a:avLst/>
            </a:prstGeom>
            <a:gradFill flip="none" rotWithShape="1">
              <a:gsLst>
                <a:gs pos="0">
                  <a:schemeClr val="bg1"/>
                </a:gs>
                <a:gs pos="100000">
                  <a:schemeClr val="bg1">
                    <a:shade val="100000"/>
                    <a:satMod val="115000"/>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2" name="矩形 1">
            <a:extLst>
              <a:ext uri="{FF2B5EF4-FFF2-40B4-BE49-F238E27FC236}">
                <a16:creationId xmlns="" xmlns:a16="http://schemas.microsoft.com/office/drawing/2014/main" id="{5FA07557-4720-444C-96D7-74C4F8FBCD56}"/>
              </a:ext>
            </a:extLst>
          </p:cNvPr>
          <p:cNvSpPr/>
          <p:nvPr/>
        </p:nvSpPr>
        <p:spPr>
          <a:xfrm>
            <a:off x="187479" y="190718"/>
            <a:ext cx="11817042" cy="6476565"/>
          </a:xfrm>
          <a:prstGeom prst="rect">
            <a:avLst/>
          </a:prstGeom>
          <a:solidFill>
            <a:schemeClr val="bg1">
              <a:alpha val="6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3">
            <a:extLst>
              <a:ext uri="{FF2B5EF4-FFF2-40B4-BE49-F238E27FC236}">
                <a16:creationId xmlns="" xmlns:a16="http://schemas.microsoft.com/office/drawing/2014/main" id="{5F9D71DF-1406-4C89-94BC-F4EBD3399DF9}"/>
              </a:ext>
            </a:extLst>
          </p:cNvPr>
          <p:cNvSpPr>
            <a:spLocks noGrp="1"/>
          </p:cNvSpPr>
          <p:nvPr>
            <p:ph type="title"/>
          </p:nvPr>
        </p:nvSpPr>
        <p:spPr>
          <a:xfrm>
            <a:off x="1094509" y="2661329"/>
            <a:ext cx="10044546" cy="1325563"/>
          </a:xfrm>
        </p:spPr>
        <p:txBody>
          <a:bodyPr/>
          <a:lstStyle/>
          <a:p>
            <a:r>
              <a:rPr lang="zh-CN" altLang="en-US" dirty="0" smtClean="0"/>
              <a:t>谢 谢！</a:t>
            </a:r>
            <a:endParaRPr lang="zh-CN" altLang="en-US" dirty="0"/>
          </a:p>
        </p:txBody>
      </p:sp>
    </p:spTree>
    <p:extLst>
      <p:ext uri="{BB962C8B-B14F-4D97-AF65-F5344CB8AC3E}">
        <p14:creationId xmlns:p14="http://schemas.microsoft.com/office/powerpoint/2010/main" val="2105982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0615FE32-5A4F-479E-84B5-3CAAE1994449}"/>
              </a:ext>
            </a:extLst>
          </p:cNvPr>
          <p:cNvSpPr>
            <a:spLocks noGrp="1"/>
          </p:cNvSpPr>
          <p:nvPr>
            <p:ph type="title"/>
          </p:nvPr>
        </p:nvSpPr>
        <p:spPr/>
        <p:txBody>
          <a:bodyPr>
            <a:normAutofit/>
          </a:bodyPr>
          <a:lstStyle/>
          <a:p>
            <a:r>
              <a:rPr lang="en-US" altLang="zh-CN" dirty="0"/>
              <a:t>3.1.2</a:t>
            </a:r>
            <a:r>
              <a:rPr lang="zh-CN" altLang="zh-CN" dirty="0"/>
              <a:t>　局域网的主要特点</a:t>
            </a:r>
            <a:endParaRPr lang="zh-CN" altLang="en-US" dirty="0"/>
          </a:p>
        </p:txBody>
      </p:sp>
      <p:sp>
        <p:nvSpPr>
          <p:cNvPr id="3" name="内容占位符 2">
            <a:extLst>
              <a:ext uri="{FF2B5EF4-FFF2-40B4-BE49-F238E27FC236}">
                <a16:creationId xmlns="" xmlns:a16="http://schemas.microsoft.com/office/drawing/2014/main" id="{2F8FD4B3-8275-4CA1-BDAB-DBA7A9399A9C}"/>
              </a:ext>
            </a:extLst>
          </p:cNvPr>
          <p:cNvSpPr>
            <a:spLocks noGrp="1"/>
          </p:cNvSpPr>
          <p:nvPr>
            <p:ph idx="1"/>
          </p:nvPr>
        </p:nvSpPr>
        <p:spPr/>
        <p:txBody>
          <a:bodyPr>
            <a:normAutofit/>
          </a:bodyPr>
          <a:lstStyle/>
          <a:p>
            <a:r>
              <a:rPr lang="en-US" altLang="zh-CN" sz="2000" b="0" dirty="0"/>
              <a:t>        </a:t>
            </a:r>
            <a:r>
              <a:rPr lang="zh-CN" altLang="zh-CN" sz="2000" b="0" dirty="0"/>
              <a:t>根据以上对局域网的介绍，我们可以将局域网的特点简单归纳为如下几点。</a:t>
            </a:r>
          </a:p>
          <a:p>
            <a:pPr>
              <a:lnSpc>
                <a:spcPct val="120000"/>
              </a:lnSpc>
            </a:pPr>
            <a:r>
              <a:rPr lang="en-US" altLang="zh-CN" sz="2000" dirty="0"/>
              <a:t>       (1)</a:t>
            </a:r>
            <a:r>
              <a:rPr lang="zh-CN" altLang="zh-CN" sz="2000" dirty="0"/>
              <a:t>范围受限。</a:t>
            </a:r>
            <a:r>
              <a:rPr lang="zh-CN" altLang="zh-CN" sz="2000" b="0" dirty="0"/>
              <a:t>局域网一般分布于一个较小的地理范围内，往往用于某一个群体，如一个单位或一个部门等。</a:t>
            </a:r>
          </a:p>
          <a:p>
            <a:pPr>
              <a:lnSpc>
                <a:spcPct val="120000"/>
              </a:lnSpc>
            </a:pPr>
            <a:r>
              <a:rPr lang="en-US" altLang="zh-CN" sz="2000" b="0" dirty="0"/>
              <a:t>       </a:t>
            </a:r>
            <a:r>
              <a:rPr lang="en-US" altLang="zh-CN" sz="2000" dirty="0"/>
              <a:t>(2)</a:t>
            </a:r>
            <a:r>
              <a:rPr lang="zh-CN" altLang="zh-CN" sz="2000" dirty="0"/>
              <a:t>安全性高。</a:t>
            </a:r>
            <a:r>
              <a:rPr lang="zh-CN" altLang="zh-CN" sz="2000" b="0" dirty="0"/>
              <a:t>局域网一般不对外提供服务，因而其保密性较好，且便于管理。</a:t>
            </a:r>
          </a:p>
          <a:p>
            <a:pPr>
              <a:lnSpc>
                <a:spcPct val="120000"/>
              </a:lnSpc>
            </a:pPr>
            <a:r>
              <a:rPr lang="en-US" altLang="zh-CN" sz="2000" b="0" dirty="0"/>
              <a:t>       </a:t>
            </a:r>
            <a:r>
              <a:rPr lang="en-US" altLang="zh-CN" sz="2000" dirty="0"/>
              <a:t>(3)</a:t>
            </a:r>
            <a:r>
              <a:rPr lang="zh-CN" altLang="zh-CN" sz="2000" dirty="0"/>
              <a:t>带宽较高</a:t>
            </a:r>
            <a:r>
              <a:rPr lang="zh-CN" altLang="zh-CN" sz="2000" b="0" dirty="0"/>
              <a:t>。现在大多数的局域网通常带宽为</a:t>
            </a:r>
            <a:r>
              <a:rPr lang="en-US" altLang="zh-CN" sz="2000" b="0" dirty="0"/>
              <a:t>100Mb/s</a:t>
            </a:r>
            <a:r>
              <a:rPr lang="zh-CN" altLang="zh-CN" sz="2000" b="0" dirty="0"/>
              <a:t>或</a:t>
            </a:r>
            <a:r>
              <a:rPr lang="en-US" altLang="zh-CN" sz="2000" b="0" dirty="0"/>
              <a:t>1000Mb/s,</a:t>
            </a:r>
            <a:r>
              <a:rPr lang="zh-CN" altLang="zh-CN" sz="2000" b="0" dirty="0"/>
              <a:t>保证了局域网内较高的传输速度。</a:t>
            </a:r>
          </a:p>
          <a:p>
            <a:pPr>
              <a:lnSpc>
                <a:spcPct val="120000"/>
              </a:lnSpc>
            </a:pPr>
            <a:r>
              <a:rPr lang="en-US" altLang="zh-CN" sz="2000" b="0" dirty="0"/>
              <a:t>       </a:t>
            </a:r>
            <a:r>
              <a:rPr lang="en-US" altLang="zh-CN" sz="2000" dirty="0"/>
              <a:t>(4)</a:t>
            </a:r>
            <a:r>
              <a:rPr lang="zh-CN" altLang="zh-CN" sz="2000" dirty="0"/>
              <a:t>成本较低。</a:t>
            </a:r>
            <a:r>
              <a:rPr lang="zh-CN" altLang="zh-CN" sz="2000" b="0" dirty="0"/>
              <a:t>一般较小规模的局域网在硬件方面的投入较少，网络组建起来方便、灵活，而且容易扩展。</a:t>
            </a:r>
          </a:p>
          <a:p>
            <a:endParaRPr lang="zh-CN" altLang="en-US" dirty="0"/>
          </a:p>
        </p:txBody>
      </p:sp>
    </p:spTree>
    <p:extLst>
      <p:ext uri="{BB962C8B-B14F-4D97-AF65-F5344CB8AC3E}">
        <p14:creationId xmlns:p14="http://schemas.microsoft.com/office/powerpoint/2010/main" val="4678190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F8E04860-BD9B-4E24-895F-94A6ECA231D6}"/>
              </a:ext>
            </a:extLst>
          </p:cNvPr>
          <p:cNvSpPr>
            <a:spLocks noGrp="1"/>
          </p:cNvSpPr>
          <p:nvPr>
            <p:ph type="title"/>
          </p:nvPr>
        </p:nvSpPr>
        <p:spPr>
          <a:xfrm>
            <a:off x="942975" y="495545"/>
            <a:ext cx="10301287" cy="989013"/>
          </a:xfrm>
        </p:spPr>
        <p:txBody>
          <a:bodyPr/>
          <a:lstStyle/>
          <a:p>
            <a:r>
              <a:rPr lang="en-US" altLang="zh-CN" dirty="0"/>
              <a:t>3.2</a:t>
            </a:r>
            <a:r>
              <a:rPr lang="zh-CN" altLang="zh-CN" dirty="0"/>
              <a:t>　局域网的组成</a:t>
            </a:r>
            <a:endParaRPr lang="zh-CN" altLang="en-US" dirty="0"/>
          </a:p>
        </p:txBody>
      </p:sp>
      <p:sp>
        <p:nvSpPr>
          <p:cNvPr id="3" name="内容占位符 2">
            <a:extLst>
              <a:ext uri="{FF2B5EF4-FFF2-40B4-BE49-F238E27FC236}">
                <a16:creationId xmlns="" xmlns:a16="http://schemas.microsoft.com/office/drawing/2014/main" id="{344D0E73-F82A-4A34-B700-7370DEF88FB3}"/>
              </a:ext>
            </a:extLst>
          </p:cNvPr>
          <p:cNvSpPr>
            <a:spLocks noGrp="1"/>
          </p:cNvSpPr>
          <p:nvPr>
            <p:ph idx="1"/>
          </p:nvPr>
        </p:nvSpPr>
        <p:spPr>
          <a:xfrm>
            <a:off x="942975" y="1443786"/>
            <a:ext cx="10547182" cy="4716382"/>
          </a:xfrm>
        </p:spPr>
        <p:txBody>
          <a:bodyPr>
            <a:normAutofit/>
          </a:bodyPr>
          <a:lstStyle/>
          <a:p>
            <a:r>
              <a:rPr lang="en-US" altLang="zh-CN" sz="2000" dirty="0"/>
              <a:t>            </a:t>
            </a:r>
            <a:r>
              <a:rPr lang="zh-CN" altLang="zh-CN" sz="2400" dirty="0"/>
              <a:t>局域网一般由网络硬件</a:t>
            </a:r>
            <a:r>
              <a:rPr lang="en-US" altLang="zh-CN" sz="2400" dirty="0"/>
              <a:t>(</a:t>
            </a:r>
            <a:r>
              <a:rPr lang="zh-CN" altLang="zh-CN" sz="2400" dirty="0"/>
              <a:t>包括网络服务器、网络工作站、网络打印机、网卡、网络互连设备等）、网络传输介质以及网络软件所组成。</a:t>
            </a:r>
            <a:endParaRPr lang="en-US" altLang="zh-CN" sz="2400" dirty="0"/>
          </a:p>
          <a:p>
            <a:r>
              <a:rPr lang="en-US" altLang="zh-CN" dirty="0"/>
              <a:t>3.2.1</a:t>
            </a:r>
            <a:r>
              <a:rPr lang="zh-CN" altLang="zh-CN" dirty="0"/>
              <a:t>　网络硬件介绍</a:t>
            </a:r>
          </a:p>
          <a:p>
            <a:r>
              <a:rPr lang="en-US" altLang="zh-CN" sz="2400" b="1" dirty="0"/>
              <a:t>1.</a:t>
            </a:r>
            <a:r>
              <a:rPr lang="zh-CN" altLang="zh-CN" sz="2400" b="1" dirty="0"/>
              <a:t>网络服务器</a:t>
            </a:r>
          </a:p>
          <a:p>
            <a:r>
              <a:rPr lang="en-US" altLang="zh-CN" sz="2000" dirty="0"/>
              <a:t>       </a:t>
            </a:r>
            <a:r>
              <a:rPr lang="en-US" altLang="zh-CN" sz="2000" b="1" dirty="0"/>
              <a:t>1)</a:t>
            </a:r>
            <a:r>
              <a:rPr lang="zh-CN" altLang="zh-CN" sz="2000" b="1" dirty="0"/>
              <a:t>服务器硬件</a:t>
            </a:r>
            <a:endParaRPr lang="en-US" altLang="zh-CN" sz="2000" b="1" dirty="0"/>
          </a:p>
          <a:p>
            <a:r>
              <a:rPr lang="zh-CN" altLang="en-US" sz="2000" dirty="0"/>
              <a:t>        </a:t>
            </a:r>
            <a:r>
              <a:rPr lang="zh-CN" altLang="zh-CN" sz="2000" dirty="0"/>
              <a:t>服务器的构成与普通计算机基本相似，有处理器、硬盘、内存、系统总线等</a:t>
            </a:r>
            <a:r>
              <a:rPr lang="en-US" altLang="zh-CN" sz="2000" dirty="0"/>
              <a:t>. </a:t>
            </a:r>
            <a:endParaRPr lang="zh-CN" altLang="zh-CN" sz="2000" dirty="0"/>
          </a:p>
          <a:p>
            <a:endParaRPr lang="en-US" altLang="zh-CN" sz="4200" dirty="0"/>
          </a:p>
          <a:p>
            <a:endParaRPr lang="zh-CN" altLang="en-US" dirty="0"/>
          </a:p>
        </p:txBody>
      </p:sp>
    </p:spTree>
    <p:extLst>
      <p:ext uri="{BB962C8B-B14F-4D97-AF65-F5344CB8AC3E}">
        <p14:creationId xmlns:p14="http://schemas.microsoft.com/office/powerpoint/2010/main" val="20781646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D1BC4156-E5DB-418A-986F-2520E64F6653}"/>
              </a:ext>
            </a:extLst>
          </p:cNvPr>
          <p:cNvSpPr>
            <a:spLocks noGrp="1"/>
          </p:cNvSpPr>
          <p:nvPr>
            <p:ph idx="1"/>
          </p:nvPr>
        </p:nvSpPr>
        <p:spPr>
          <a:xfrm>
            <a:off x="957263" y="505326"/>
            <a:ext cx="10287000" cy="6063916"/>
          </a:xfrm>
        </p:spPr>
        <p:txBody>
          <a:bodyPr>
            <a:normAutofit/>
          </a:bodyPr>
          <a:lstStyle/>
          <a:p>
            <a:r>
              <a:rPr lang="en-US" altLang="zh-CN" b="1" dirty="0"/>
              <a:t>2)</a:t>
            </a:r>
            <a:r>
              <a:rPr lang="zh-CN" altLang="zh-CN" b="1" dirty="0"/>
              <a:t>服务器软件</a:t>
            </a:r>
          </a:p>
          <a:p>
            <a:r>
              <a:rPr lang="zh-CN" altLang="zh-CN" dirty="0"/>
              <a:t>常用的如下。</a:t>
            </a:r>
          </a:p>
          <a:p>
            <a:r>
              <a:rPr lang="en-US" altLang="zh-CN" dirty="0"/>
              <a:t>       (1)</a:t>
            </a:r>
            <a:r>
              <a:rPr lang="zh-CN" altLang="zh-CN" dirty="0"/>
              <a:t>文件服务器。如</a:t>
            </a:r>
            <a:r>
              <a:rPr lang="en-US" altLang="zh-CN" dirty="0"/>
              <a:t>Novell</a:t>
            </a:r>
            <a:r>
              <a:rPr lang="zh-CN" altLang="zh-CN" dirty="0"/>
              <a:t>的</a:t>
            </a:r>
            <a:r>
              <a:rPr lang="en-US" altLang="zh-CN" dirty="0"/>
              <a:t>NetWare</a:t>
            </a:r>
            <a:r>
              <a:rPr lang="zh-CN" altLang="zh-CN" dirty="0"/>
              <a:t>。</a:t>
            </a:r>
          </a:p>
          <a:p>
            <a:r>
              <a:rPr lang="en-US" altLang="zh-CN" dirty="0"/>
              <a:t>       (2)</a:t>
            </a:r>
            <a:r>
              <a:rPr lang="zh-CN" altLang="zh-CN" dirty="0"/>
              <a:t>数据库服务器。如</a:t>
            </a:r>
            <a:r>
              <a:rPr lang="en-US" altLang="zh-CN" dirty="0"/>
              <a:t>Oracle</a:t>
            </a:r>
            <a:r>
              <a:rPr lang="zh-CN" altLang="zh-CN" dirty="0"/>
              <a:t>数据库服务器，通常包括</a:t>
            </a:r>
            <a:r>
              <a:rPr lang="en-US" altLang="zh-CN" dirty="0"/>
              <a:t>MySQL</a:t>
            </a:r>
            <a:r>
              <a:rPr lang="zh-CN" altLang="zh-CN" dirty="0"/>
              <a:t>、</a:t>
            </a:r>
            <a:r>
              <a:rPr lang="en-US" altLang="zh-CN" dirty="0"/>
              <a:t>PostgreSQL</a:t>
            </a:r>
            <a:r>
              <a:rPr lang="zh-CN" altLang="zh-CN" dirty="0"/>
              <a:t>和</a:t>
            </a:r>
            <a:r>
              <a:rPr lang="en-US" altLang="zh-CN" dirty="0"/>
              <a:t>Microsoft SQL Server</a:t>
            </a:r>
            <a:r>
              <a:rPr lang="zh-CN" altLang="zh-CN" dirty="0"/>
              <a:t>等软件。</a:t>
            </a:r>
          </a:p>
          <a:p>
            <a:r>
              <a:rPr lang="en-US" altLang="zh-CN" dirty="0"/>
              <a:t>       (3)</a:t>
            </a:r>
            <a:r>
              <a:rPr lang="zh-CN" altLang="zh-CN" dirty="0"/>
              <a:t>邮件服务器。包括</a:t>
            </a:r>
            <a:r>
              <a:rPr lang="en-US" altLang="zh-CN" dirty="0" err="1"/>
              <a:t>Sendmail</a:t>
            </a:r>
            <a:r>
              <a:rPr lang="zh-CN" altLang="zh-CN" dirty="0"/>
              <a:t>、</a:t>
            </a:r>
            <a:r>
              <a:rPr lang="en-US" altLang="zh-CN" dirty="0"/>
              <a:t>Postfix</a:t>
            </a:r>
            <a:r>
              <a:rPr lang="zh-CN" altLang="zh-CN" dirty="0"/>
              <a:t>、</a:t>
            </a:r>
            <a:r>
              <a:rPr lang="en-US" altLang="zh-CN" dirty="0" err="1"/>
              <a:t>Qmail</a:t>
            </a:r>
            <a:r>
              <a:rPr lang="zh-CN" altLang="zh-CN" dirty="0"/>
              <a:t>、</a:t>
            </a:r>
            <a:r>
              <a:rPr lang="en-US" altLang="zh-CN" dirty="0"/>
              <a:t>Microsoft Exchange</a:t>
            </a:r>
            <a:r>
              <a:rPr lang="zh-CN" altLang="zh-CN" dirty="0"/>
              <a:t>和</a:t>
            </a:r>
            <a:r>
              <a:rPr lang="en-US" altLang="zh-CN" dirty="0"/>
              <a:t>Lotus Domino</a:t>
            </a:r>
            <a:r>
              <a:rPr lang="zh-CN" altLang="zh-CN" dirty="0"/>
              <a:t>等。</a:t>
            </a:r>
          </a:p>
          <a:p>
            <a:r>
              <a:rPr lang="en-US" altLang="zh-CN" dirty="0"/>
              <a:t>       (4)</a:t>
            </a:r>
            <a:r>
              <a:rPr lang="zh-CN" altLang="zh-CN" dirty="0"/>
              <a:t>网页服务器。包括</a:t>
            </a:r>
            <a:r>
              <a:rPr lang="en-US" altLang="zh-CN" dirty="0"/>
              <a:t>Apache</a:t>
            </a:r>
            <a:r>
              <a:rPr lang="zh-CN" altLang="zh-CN" dirty="0"/>
              <a:t>、</a:t>
            </a:r>
            <a:r>
              <a:rPr lang="en-US" altLang="zh-CN" dirty="0" err="1"/>
              <a:t>thttpd</a:t>
            </a:r>
            <a:r>
              <a:rPr lang="zh-CN" altLang="zh-CN" dirty="0"/>
              <a:t>和</a:t>
            </a:r>
            <a:r>
              <a:rPr lang="en-US" altLang="zh-CN" dirty="0"/>
              <a:t>Microsoft</a:t>
            </a:r>
            <a:r>
              <a:rPr lang="zh-CN" altLang="zh-CN" dirty="0"/>
              <a:t>的</a:t>
            </a:r>
            <a:r>
              <a:rPr lang="en-US" altLang="zh-CN" dirty="0"/>
              <a:t>IIS</a:t>
            </a:r>
            <a:r>
              <a:rPr lang="zh-CN" altLang="zh-CN" dirty="0"/>
              <a:t>等。</a:t>
            </a:r>
          </a:p>
          <a:p>
            <a:r>
              <a:rPr lang="en-US" altLang="zh-CN" dirty="0"/>
              <a:t>       (5)FTP</a:t>
            </a:r>
            <a:r>
              <a:rPr lang="zh-CN" altLang="zh-CN" dirty="0"/>
              <a:t>服务器。包括</a:t>
            </a:r>
            <a:r>
              <a:rPr lang="en-US" altLang="zh-CN" dirty="0" err="1"/>
              <a:t>Pureftpd</a:t>
            </a:r>
            <a:r>
              <a:rPr lang="zh-CN" altLang="zh-CN" dirty="0"/>
              <a:t>、</a:t>
            </a:r>
            <a:r>
              <a:rPr lang="en-US" altLang="zh-CN" dirty="0" err="1"/>
              <a:t>Proftpd</a:t>
            </a:r>
            <a:r>
              <a:rPr lang="zh-CN" altLang="zh-CN" dirty="0"/>
              <a:t>、</a:t>
            </a:r>
            <a:r>
              <a:rPr lang="en-US" altLang="zh-CN" dirty="0"/>
              <a:t>WU</a:t>
            </a:r>
            <a:r>
              <a:rPr lang="zh-CN" altLang="zh-CN" dirty="0"/>
              <a:t></a:t>
            </a:r>
            <a:r>
              <a:rPr lang="en-US" altLang="zh-CN" dirty="0" err="1"/>
              <a:t>ftpd</a:t>
            </a:r>
            <a:r>
              <a:rPr lang="zh-CN" altLang="zh-CN" dirty="0"/>
              <a:t>、</a:t>
            </a:r>
            <a:r>
              <a:rPr lang="en-US" altLang="zh-CN" dirty="0" err="1"/>
              <a:t>Serv</a:t>
            </a:r>
            <a:r>
              <a:rPr lang="zh-CN" altLang="zh-CN" dirty="0"/>
              <a:t></a:t>
            </a:r>
            <a:r>
              <a:rPr lang="en-US" altLang="zh-CN" dirty="0"/>
              <a:t>U</a:t>
            </a:r>
            <a:r>
              <a:rPr lang="zh-CN" altLang="zh-CN" dirty="0"/>
              <a:t>和</a:t>
            </a:r>
            <a:r>
              <a:rPr lang="en-US" altLang="zh-CN" dirty="0"/>
              <a:t>VSFTP</a:t>
            </a:r>
            <a:r>
              <a:rPr lang="zh-CN" altLang="zh-CN" dirty="0"/>
              <a:t>等。</a:t>
            </a:r>
          </a:p>
          <a:p>
            <a:r>
              <a:rPr lang="en-US" altLang="zh-CN" dirty="0"/>
              <a:t>       (6)</a:t>
            </a:r>
            <a:r>
              <a:rPr lang="zh-CN" altLang="zh-CN" dirty="0"/>
              <a:t>应用服务器。包括</a:t>
            </a:r>
            <a:r>
              <a:rPr lang="en-US" altLang="zh-CN" dirty="0"/>
              <a:t>Bea</a:t>
            </a:r>
            <a:r>
              <a:rPr lang="zh-CN" altLang="zh-CN" dirty="0"/>
              <a:t>公司的</a:t>
            </a:r>
            <a:r>
              <a:rPr lang="en-US" altLang="zh-CN" dirty="0"/>
              <a:t>WebLogic.</a:t>
            </a:r>
            <a:r>
              <a:rPr lang="zh-CN" altLang="zh-CN" dirty="0"/>
              <a:t>、</a:t>
            </a:r>
            <a:r>
              <a:rPr lang="en-US" altLang="zh-CN" dirty="0" err="1"/>
              <a:t>JBoss</a:t>
            </a:r>
            <a:r>
              <a:rPr lang="zh-CN" altLang="zh-CN" dirty="0"/>
              <a:t>和</a:t>
            </a:r>
            <a:r>
              <a:rPr lang="en-US" altLang="zh-CN" dirty="0"/>
              <a:t>Sun</a:t>
            </a:r>
            <a:r>
              <a:rPr lang="zh-CN" altLang="zh-CN" dirty="0"/>
              <a:t>的</a:t>
            </a:r>
            <a:r>
              <a:rPr lang="en-US" altLang="zh-CN" dirty="0" err="1"/>
              <a:t>GlassFish</a:t>
            </a:r>
            <a:r>
              <a:rPr lang="zh-CN" altLang="zh-CN" dirty="0"/>
              <a:t>。</a:t>
            </a:r>
          </a:p>
          <a:p>
            <a:r>
              <a:rPr lang="en-US" altLang="zh-CN" dirty="0"/>
              <a:t>       (7)</a:t>
            </a:r>
            <a:r>
              <a:rPr lang="zh-CN" altLang="zh-CN" dirty="0"/>
              <a:t>代理服务器。包括</a:t>
            </a:r>
            <a:r>
              <a:rPr lang="en-US" altLang="zh-CN" dirty="0"/>
              <a:t>Squid cache</a:t>
            </a:r>
            <a:r>
              <a:rPr lang="zh-CN" altLang="zh-CN" dirty="0"/>
              <a:t>等。</a:t>
            </a:r>
          </a:p>
          <a:p>
            <a:r>
              <a:rPr lang="en-US" altLang="zh-CN" dirty="0"/>
              <a:t>       (8)</a:t>
            </a:r>
            <a:r>
              <a:rPr lang="zh-CN" altLang="zh-CN" dirty="0"/>
              <a:t>计算机名称转换服务器。包括</a:t>
            </a:r>
            <a:r>
              <a:rPr lang="en-US" altLang="zh-CN" dirty="0"/>
              <a:t>Microsoft</a:t>
            </a:r>
            <a:r>
              <a:rPr lang="zh-CN" altLang="zh-CN" dirty="0"/>
              <a:t>的</a:t>
            </a:r>
            <a:r>
              <a:rPr lang="en-US" altLang="zh-CN" dirty="0"/>
              <a:t>WINS</a:t>
            </a:r>
            <a:r>
              <a:rPr lang="zh-CN" altLang="zh-CN" dirty="0"/>
              <a:t>服务器。</a:t>
            </a:r>
          </a:p>
          <a:p>
            <a:endParaRPr lang="zh-CN" altLang="en-US" dirty="0"/>
          </a:p>
        </p:txBody>
      </p:sp>
    </p:spTree>
    <p:extLst>
      <p:ext uri="{BB962C8B-B14F-4D97-AF65-F5344CB8AC3E}">
        <p14:creationId xmlns:p14="http://schemas.microsoft.com/office/powerpoint/2010/main" val="2579358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19768F15-FED9-482A-B5CD-0B98FDCF2EBC}"/>
              </a:ext>
            </a:extLst>
          </p:cNvPr>
          <p:cNvSpPr>
            <a:spLocks noGrp="1"/>
          </p:cNvSpPr>
          <p:nvPr>
            <p:ph idx="1"/>
          </p:nvPr>
        </p:nvSpPr>
        <p:spPr/>
        <p:txBody>
          <a:bodyPr/>
          <a:lstStyle/>
          <a:p>
            <a:r>
              <a:rPr lang="en-US" altLang="zh-CN" sz="2400" b="1" dirty="0"/>
              <a:t>2.</a:t>
            </a:r>
            <a:r>
              <a:rPr lang="zh-CN" altLang="zh-CN" sz="2400" b="1" dirty="0"/>
              <a:t>网络工作站</a:t>
            </a:r>
          </a:p>
          <a:p>
            <a:r>
              <a:rPr lang="en-US" altLang="zh-CN" dirty="0"/>
              <a:t>       </a:t>
            </a:r>
            <a:r>
              <a:rPr lang="zh-CN" altLang="zh-CN" dirty="0"/>
              <a:t>在传统的网络中，工作站就好比网络服务器延伸出来的手臂，提供给用户人机对话的窗口和输入控制的手段，在工作站中输入设备键盘和输出设备显示器是最基本的配置，程序主要在远端的服务器端中运行</a:t>
            </a:r>
            <a:r>
              <a:rPr lang="en-US" altLang="zh-CN" dirty="0"/>
              <a:t>,</a:t>
            </a:r>
            <a:r>
              <a:rPr lang="zh-CN" altLang="zh-CN" dirty="0"/>
              <a:t>程序运行的结果通过工作站显示设备显示出来，展现给用户。</a:t>
            </a:r>
          </a:p>
          <a:p>
            <a:r>
              <a:rPr lang="en-US" altLang="zh-CN" sz="2400" b="1" dirty="0"/>
              <a:t>3.</a:t>
            </a:r>
            <a:r>
              <a:rPr lang="zh-CN" altLang="zh-CN" sz="2400" b="1" dirty="0"/>
              <a:t>网卡</a:t>
            </a:r>
          </a:p>
          <a:p>
            <a:r>
              <a:rPr lang="en-US" altLang="zh-CN" dirty="0"/>
              <a:t>       </a:t>
            </a:r>
            <a:r>
              <a:rPr lang="zh-CN" altLang="zh-CN" dirty="0"/>
              <a:t>网卡是使计算机联网的设备，也就是将计算机和局域网相连接。网卡插在计算机主板插槽中，负责将用户要传递的数据转换为网络上其他设备能够识别的格式，通过网络介质传输。网卡是计算机网络中最基本的元素。</a:t>
            </a:r>
          </a:p>
          <a:p>
            <a:r>
              <a:rPr lang="en-US" altLang="zh-CN" sz="2400" b="1" dirty="0"/>
              <a:t>4.</a:t>
            </a:r>
            <a:r>
              <a:rPr lang="zh-CN" altLang="zh-CN" sz="2400" b="1" dirty="0"/>
              <a:t>网络互连设备</a:t>
            </a:r>
          </a:p>
          <a:p>
            <a:r>
              <a:rPr lang="en-US" altLang="zh-CN" dirty="0"/>
              <a:t>       </a:t>
            </a:r>
            <a:r>
              <a:rPr lang="zh-CN" altLang="zh-CN" dirty="0"/>
              <a:t>网络互连设备包括集线器、中继器、交换机、路由器、网关等设备。</a:t>
            </a:r>
          </a:p>
          <a:p>
            <a:endParaRPr lang="zh-CN" altLang="en-US" dirty="0"/>
          </a:p>
        </p:txBody>
      </p:sp>
    </p:spTree>
    <p:extLst>
      <p:ext uri="{BB962C8B-B14F-4D97-AF65-F5344CB8AC3E}">
        <p14:creationId xmlns:p14="http://schemas.microsoft.com/office/powerpoint/2010/main" val="37256982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92D8BE8B-7E1F-4D45-9A29-F419F5B235E2}"/>
              </a:ext>
            </a:extLst>
          </p:cNvPr>
          <p:cNvSpPr>
            <a:spLocks noGrp="1"/>
          </p:cNvSpPr>
          <p:nvPr>
            <p:ph type="title"/>
          </p:nvPr>
        </p:nvSpPr>
        <p:spPr/>
        <p:txBody>
          <a:bodyPr>
            <a:normAutofit/>
          </a:bodyPr>
          <a:lstStyle/>
          <a:p>
            <a:r>
              <a:rPr lang="en-US" altLang="zh-CN" dirty="0"/>
              <a:t>3.2.2</a:t>
            </a:r>
            <a:r>
              <a:rPr lang="zh-CN" altLang="zh-CN" dirty="0"/>
              <a:t>　网络传输介质</a:t>
            </a:r>
            <a:endParaRPr lang="zh-CN" altLang="en-US" dirty="0"/>
          </a:p>
        </p:txBody>
      </p:sp>
      <p:sp>
        <p:nvSpPr>
          <p:cNvPr id="3" name="内容占位符 2">
            <a:extLst>
              <a:ext uri="{FF2B5EF4-FFF2-40B4-BE49-F238E27FC236}">
                <a16:creationId xmlns="" xmlns:a16="http://schemas.microsoft.com/office/drawing/2014/main" id="{87BFF937-5854-45CF-BA8E-FD3B18AE1682}"/>
              </a:ext>
            </a:extLst>
          </p:cNvPr>
          <p:cNvSpPr>
            <a:spLocks noGrp="1"/>
          </p:cNvSpPr>
          <p:nvPr>
            <p:ph idx="1"/>
          </p:nvPr>
        </p:nvSpPr>
        <p:spPr/>
        <p:txBody>
          <a:bodyPr/>
          <a:lstStyle/>
          <a:p>
            <a:r>
              <a:rPr lang="en-US" altLang="zh-CN" sz="2000" b="0" dirty="0"/>
              <a:t>       </a:t>
            </a:r>
            <a:r>
              <a:rPr lang="zh-CN" altLang="zh-CN" sz="2000" b="0" dirty="0"/>
              <a:t>网络传输介质是网络中发送方与接收方之间的物理通路，它对网络的数据通信具有一定的影响。常用的传输介质有双绞线、同轴电缆、光纤、无线传输媒介。</a:t>
            </a:r>
          </a:p>
          <a:p>
            <a:endParaRPr lang="zh-CN" altLang="en-US" dirty="0"/>
          </a:p>
        </p:txBody>
      </p:sp>
    </p:spTree>
    <p:extLst>
      <p:ext uri="{BB962C8B-B14F-4D97-AF65-F5344CB8AC3E}">
        <p14:creationId xmlns:p14="http://schemas.microsoft.com/office/powerpoint/2010/main" val="3817731946"/>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A000120140530A78KPBG</Template>
  <TotalTime>1491</TotalTime>
  <Words>4241</Words>
  <Application>Microsoft Office PowerPoint</Application>
  <PresentationFormat>自定义</PresentationFormat>
  <Paragraphs>273</Paragraphs>
  <Slides>42</Slides>
  <Notes>0</Notes>
  <HiddenSlides>0</HiddenSlides>
  <MMClips>0</MMClips>
  <ScaleCrop>false</ScaleCrop>
  <HeadingPairs>
    <vt:vector size="4" baseType="variant">
      <vt:variant>
        <vt:lpstr>主题</vt:lpstr>
      </vt:variant>
      <vt:variant>
        <vt:i4>1</vt:i4>
      </vt:variant>
      <vt:variant>
        <vt:lpstr>幻灯片标题</vt:lpstr>
      </vt:variant>
      <vt:variant>
        <vt:i4>42</vt:i4>
      </vt:variant>
    </vt:vector>
  </HeadingPairs>
  <TitlesOfParts>
    <vt:vector size="43" baseType="lpstr">
      <vt:lpstr>Office 主题​​</vt:lpstr>
      <vt:lpstr>计算机网络技术基础</vt:lpstr>
      <vt:lpstr>PowerPoint 演示文稿</vt:lpstr>
      <vt:lpstr>项目三   局域网互连</vt:lpstr>
      <vt:lpstr>3.1　局域网概述</vt:lpstr>
      <vt:lpstr>3.1.2　局域网的主要特点</vt:lpstr>
      <vt:lpstr>3.2　局域网的组成</vt:lpstr>
      <vt:lpstr>PowerPoint 演示文稿</vt:lpstr>
      <vt:lpstr>PowerPoint 演示文稿</vt:lpstr>
      <vt:lpstr>3.2.2　网络传输介质</vt:lpstr>
      <vt:lpstr>3.3　局域网协议标准IEEE802</vt:lpstr>
      <vt:lpstr>PowerPoint 演示文稿</vt:lpstr>
      <vt:lpstr>3.4　介质访问控制方法</vt:lpstr>
      <vt:lpstr>3.4.2　带冲突检测的载波监听多路访问介质控制</vt:lpstr>
      <vt:lpstr>3.4.3　令牌环</vt:lpstr>
      <vt:lpstr>3.5　几种典型的局域网介绍</vt:lpstr>
      <vt:lpstr>3.5　几种典型的局域网介绍</vt:lpstr>
      <vt:lpstr>3.5　几种典型的局域网介绍</vt:lpstr>
      <vt:lpstr>PowerPoint 演示文稿</vt:lpstr>
      <vt:lpstr>PowerPoint 演示文稿</vt:lpstr>
      <vt:lpstr>PowerPoint 演示文稿</vt:lpstr>
      <vt:lpstr>PowerPoint 演示文稿</vt:lpstr>
      <vt:lpstr>3.5.3　交换局域网</vt:lpstr>
      <vt:lpstr>3.5.3　交换局域网</vt:lpstr>
      <vt:lpstr>3.5.3　交换局域网</vt:lpstr>
      <vt:lpstr>3.5.4　无线局域网</vt:lpstr>
      <vt:lpstr>3.5.4　无线局域网</vt:lpstr>
      <vt:lpstr>3.5.4　无线局域网</vt:lpstr>
      <vt:lpstr>3.5.4　无线局域网</vt:lpstr>
      <vt:lpstr>3.6　网络互连技术</vt:lpstr>
      <vt:lpstr>PowerPoint 演示文稿</vt:lpstr>
      <vt:lpstr>3.6.2　网桥</vt:lpstr>
      <vt:lpstr>PowerPoint 演示文稿</vt:lpstr>
      <vt:lpstr>PowerPoint 演示文稿</vt:lpstr>
      <vt:lpstr>3.6.3　集线器</vt:lpstr>
      <vt:lpstr>PowerPoint 演示文稿</vt:lpstr>
      <vt:lpstr>PowerPoint 演示文稿</vt:lpstr>
      <vt:lpstr>3.6.4　交换机</vt:lpstr>
      <vt:lpstr>3.6.4　交换机</vt:lpstr>
      <vt:lpstr>3.6.4　交换机</vt:lpstr>
      <vt:lpstr>PowerPoint 演示文稿</vt:lpstr>
      <vt:lpstr>3.6.6　网关</vt:lpstr>
      <vt:lpstr>谢 谢！</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计算机网络技术基础</dc:title>
  <dc:creator>inter</dc:creator>
  <cp:lastModifiedBy>SJYY</cp:lastModifiedBy>
  <cp:revision>126</cp:revision>
  <dcterms:created xsi:type="dcterms:W3CDTF">2017-08-31T04:48:03Z</dcterms:created>
  <dcterms:modified xsi:type="dcterms:W3CDTF">2017-09-22T08:21:36Z</dcterms:modified>
</cp:coreProperties>
</file>