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375" r:id="rId4"/>
    <p:sldId id="376" r:id="rId5"/>
    <p:sldId id="377" r:id="rId6"/>
    <p:sldId id="378" r:id="rId7"/>
    <p:sldId id="379" r:id="rId8"/>
    <p:sldId id="380" r:id="rId9"/>
    <p:sldId id="381" r:id="rId10"/>
    <p:sldId id="422" r:id="rId11"/>
    <p:sldId id="382" r:id="rId12"/>
    <p:sldId id="383" r:id="rId13"/>
    <p:sldId id="384" r:id="rId14"/>
    <p:sldId id="385" r:id="rId15"/>
    <p:sldId id="386" r:id="rId16"/>
    <p:sldId id="387" r:id="rId17"/>
    <p:sldId id="423" r:id="rId18"/>
    <p:sldId id="388" r:id="rId19"/>
    <p:sldId id="421"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51" autoAdjust="0"/>
    <p:restoredTop sz="94728" autoAdjust="0"/>
  </p:normalViewPr>
  <p:slideViewPr>
    <p:cSldViewPr snapToGrid="0" showGuides="1">
      <p:cViewPr varScale="1">
        <p:scale>
          <a:sx n="57" d="100"/>
          <a:sy n="57" d="100"/>
        </p:scale>
        <p:origin x="-90" y="-46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 xmlns:a16="http://schemas.microsoft.com/office/drawing/2014/main"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 xmlns:a16="http://schemas.microsoft.com/office/drawing/2014/main" id="{5C6F1D0C-6E8B-4F5F-9A71-D578497E35A2}"/>
              </a:ext>
            </a:extLst>
          </p:cNvPr>
          <p:cNvSpPr>
            <a:spLocks noGrp="1"/>
          </p:cNvSpPr>
          <p:nvPr>
            <p:ph type="dt" sz="half" idx="10"/>
          </p:nvPr>
        </p:nvSpPr>
        <p:spPr/>
        <p:txBody>
          <a:bodyPr/>
          <a:lstStyle/>
          <a:p>
            <a:fld id="{0560AEB0-92C8-439C-B570-BC7B287CE0F2}"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095E49-2493-4E8B-BF16-DC080D48AA66}"/>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 xmlns:a16="http://schemas.microsoft.com/office/drawing/2014/main"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 xmlns:a16="http://schemas.microsoft.com/office/drawing/2014/main"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 xmlns:a16="http://schemas.microsoft.com/office/drawing/2014/main" id="{FC0264AE-B8C9-4364-8F78-02D1B32D2CEC}"/>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3" name="页脚占位符 2">
            <a:extLst>
              <a:ext uri="{FF2B5EF4-FFF2-40B4-BE49-F238E27FC236}">
                <a16:creationId xmlns="" xmlns:a16="http://schemas.microsoft.com/office/drawing/2014/main"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 xmlns:a16="http://schemas.microsoft.com/office/drawing/2014/main"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0F12917-4791-4531-A3CA-7C5D6F284CD4}"/>
              </a:ext>
            </a:extLst>
          </p:cNvPr>
          <p:cNvSpPr>
            <a:spLocks noGrp="1"/>
          </p:cNvSpPr>
          <p:nvPr>
            <p:ph type="title"/>
          </p:nvPr>
        </p:nvSpPr>
        <p:spPr/>
        <p:txBody>
          <a:bodyPr>
            <a:normAutofit/>
          </a:bodyPr>
          <a:lstStyle/>
          <a:p>
            <a:r>
              <a:rPr lang="en-US" altLang="zh-CN" dirty="0"/>
              <a:t>6.2</a:t>
            </a:r>
            <a:r>
              <a:rPr lang="zh-CN" altLang="zh-CN" dirty="0"/>
              <a:t>　互联网背景下人与人之间的沟通</a:t>
            </a:r>
            <a:endParaRPr lang="zh-CN" altLang="en-US" dirty="0"/>
          </a:p>
        </p:txBody>
      </p:sp>
      <p:sp>
        <p:nvSpPr>
          <p:cNvPr id="3" name="内容占位符 2">
            <a:extLst>
              <a:ext uri="{FF2B5EF4-FFF2-40B4-BE49-F238E27FC236}">
                <a16:creationId xmlns="" xmlns:a16="http://schemas.microsoft.com/office/drawing/2014/main" id="{B9362B45-99B5-4690-A6E2-223D0DBEFFC0}"/>
              </a:ext>
            </a:extLst>
          </p:cNvPr>
          <p:cNvSpPr>
            <a:spLocks noGrp="1"/>
          </p:cNvSpPr>
          <p:nvPr>
            <p:ph idx="1"/>
          </p:nvPr>
        </p:nvSpPr>
        <p:spPr>
          <a:xfrm>
            <a:off x="942975" y="1825625"/>
            <a:ext cx="10301288" cy="3893532"/>
          </a:xfrm>
        </p:spPr>
        <p:txBody>
          <a:bodyPr>
            <a:normAutofit/>
          </a:bodyPr>
          <a:lstStyle/>
          <a:p>
            <a:r>
              <a:rPr lang="en-US" altLang="zh-CN" sz="4400" dirty="0" smtClean="0"/>
              <a:t>6.2.2</a:t>
            </a:r>
            <a:r>
              <a:rPr lang="zh-CN" altLang="zh-CN" sz="4400" dirty="0"/>
              <a:t>　即时通信</a:t>
            </a:r>
          </a:p>
          <a:p>
            <a:r>
              <a:rPr lang="en-US" altLang="zh-CN" sz="2000" dirty="0"/>
              <a:t>       </a:t>
            </a:r>
            <a:r>
              <a:rPr lang="zh-CN" altLang="zh-CN" sz="2000" dirty="0"/>
              <a:t>即时通信软件是一种基于互联网的即时交流软件。使用即时通信软件使得连上</a:t>
            </a:r>
            <a:r>
              <a:rPr lang="en-US" altLang="zh-CN" sz="2000" dirty="0"/>
              <a:t>Internet</a:t>
            </a:r>
            <a:r>
              <a:rPr lang="zh-CN" altLang="zh-CN" sz="2000" dirty="0"/>
              <a:t>的计算机用户可以随时跟另外一个在线网民交谈，甚至可以通过视频看到对方的实时图像。</a:t>
            </a:r>
          </a:p>
          <a:p>
            <a:r>
              <a:rPr lang="en-US" altLang="zh-CN" sz="2000" dirty="0"/>
              <a:t>      1.</a:t>
            </a:r>
            <a:r>
              <a:rPr lang="zh-CN" altLang="zh-CN" sz="2000" dirty="0"/>
              <a:t>即时通信软件——</a:t>
            </a:r>
            <a:r>
              <a:rPr lang="en-US" altLang="zh-CN" sz="2000" dirty="0"/>
              <a:t>QQ</a:t>
            </a:r>
            <a:endParaRPr lang="zh-CN" altLang="zh-CN" sz="2000" dirty="0"/>
          </a:p>
          <a:p>
            <a:r>
              <a:rPr lang="en-US" altLang="zh-CN" sz="2000" dirty="0"/>
              <a:t>      2.</a:t>
            </a:r>
            <a:r>
              <a:rPr lang="zh-CN" altLang="zh-CN" sz="2000" dirty="0"/>
              <a:t>手机即时通信软件——微信</a:t>
            </a:r>
          </a:p>
          <a:p>
            <a:r>
              <a:rPr lang="en-US" altLang="zh-CN" sz="2000" dirty="0"/>
              <a:t>      3.</a:t>
            </a:r>
            <a:r>
              <a:rPr lang="zh-CN" altLang="zh-CN" sz="2000" dirty="0"/>
              <a:t>其他即时通信软件</a:t>
            </a:r>
          </a:p>
          <a:p>
            <a:r>
              <a:rPr lang="en-US" altLang="zh-CN" sz="2000" dirty="0"/>
              <a:t>      </a:t>
            </a:r>
            <a:r>
              <a:rPr lang="zh-CN" altLang="zh-CN" sz="2000" dirty="0"/>
              <a:t>除了腾讯</a:t>
            </a:r>
            <a:r>
              <a:rPr lang="en-US" altLang="zh-CN" sz="2000" dirty="0"/>
              <a:t>QQ,</a:t>
            </a:r>
            <a:r>
              <a:rPr lang="zh-CN" altLang="zh-CN" sz="2000" dirty="0"/>
              <a:t>还有一些其他的即时通信软件，如</a:t>
            </a:r>
            <a:r>
              <a:rPr lang="en-US" altLang="zh-CN" sz="2000" dirty="0"/>
              <a:t>MSN</a:t>
            </a:r>
            <a:r>
              <a:rPr lang="zh-CN" altLang="zh-CN" sz="2000" dirty="0"/>
              <a:t>、</a:t>
            </a:r>
            <a:r>
              <a:rPr lang="en-US" altLang="zh-CN" sz="2000" dirty="0"/>
              <a:t>UC</a:t>
            </a:r>
            <a:r>
              <a:rPr lang="zh-CN" altLang="zh-CN" sz="2000" dirty="0"/>
              <a:t>、阿里旺旺等。</a:t>
            </a:r>
            <a:r>
              <a:rPr lang="en-US" altLang="zh-CN" sz="2000" dirty="0"/>
              <a:t>MSN</a:t>
            </a:r>
            <a:r>
              <a:rPr lang="zh-CN" altLang="zh-CN" sz="2000" dirty="0"/>
              <a:t>的全球用户量居前，国内用户量应该算得上是第二</a:t>
            </a:r>
            <a:r>
              <a:rPr lang="zh-CN" altLang="zh-CN" sz="2000" dirty="0" smtClean="0"/>
              <a:t>。</a:t>
            </a:r>
            <a:endParaRPr lang="zh-CN" altLang="zh-CN" sz="2000" dirty="0"/>
          </a:p>
        </p:txBody>
      </p:sp>
    </p:spTree>
    <p:extLst>
      <p:ext uri="{BB962C8B-B14F-4D97-AF65-F5344CB8AC3E}">
        <p14:creationId xmlns:p14="http://schemas.microsoft.com/office/powerpoint/2010/main" val="1293553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32BF3AF-ED61-47B0-B6A1-CE17451B19A1}"/>
              </a:ext>
            </a:extLst>
          </p:cNvPr>
          <p:cNvSpPr>
            <a:spLocks noGrp="1"/>
          </p:cNvSpPr>
          <p:nvPr>
            <p:ph type="title"/>
          </p:nvPr>
        </p:nvSpPr>
        <p:spPr/>
        <p:txBody>
          <a:bodyPr>
            <a:normAutofit/>
          </a:bodyPr>
          <a:lstStyle/>
          <a:p>
            <a:r>
              <a:rPr lang="en-US" altLang="zh-CN" dirty="0"/>
              <a:t>6.2.3</a:t>
            </a:r>
            <a:r>
              <a:rPr lang="zh-CN" altLang="zh-CN" dirty="0"/>
              <a:t>　博客应用</a:t>
            </a:r>
            <a:endParaRPr lang="zh-CN" altLang="en-US" dirty="0"/>
          </a:p>
        </p:txBody>
      </p:sp>
      <p:sp>
        <p:nvSpPr>
          <p:cNvPr id="3" name="内容占位符 2">
            <a:extLst>
              <a:ext uri="{FF2B5EF4-FFF2-40B4-BE49-F238E27FC236}">
                <a16:creationId xmlns="" xmlns:a16="http://schemas.microsoft.com/office/drawing/2014/main" id="{7605887B-5DD7-4710-ABEB-80B8040D1AFB}"/>
              </a:ext>
            </a:extLst>
          </p:cNvPr>
          <p:cNvSpPr>
            <a:spLocks noGrp="1"/>
          </p:cNvSpPr>
          <p:nvPr>
            <p:ph idx="1"/>
          </p:nvPr>
        </p:nvSpPr>
        <p:spPr>
          <a:xfrm>
            <a:off x="971550" y="1825625"/>
            <a:ext cx="10382250" cy="2513619"/>
          </a:xfrm>
        </p:spPr>
        <p:txBody>
          <a:bodyPr/>
          <a:lstStyle/>
          <a:p>
            <a:r>
              <a:rPr lang="en-US" altLang="zh-CN" sz="2000" b="0" dirty="0"/>
              <a:t>       </a:t>
            </a:r>
            <a:r>
              <a:rPr lang="zh-CN" altLang="zh-CN" sz="2000" b="0" dirty="0"/>
              <a:t>博客最初的名称是</a:t>
            </a:r>
            <a:r>
              <a:rPr lang="en-US" altLang="zh-CN" sz="2000" b="0" dirty="0"/>
              <a:t>Weblog</a:t>
            </a:r>
            <a:r>
              <a:rPr lang="zh-CN" altLang="zh-CN" sz="2000" b="0" dirty="0"/>
              <a:t>，由</a:t>
            </a:r>
            <a:r>
              <a:rPr lang="en-US" altLang="zh-CN" sz="2000" b="0" dirty="0"/>
              <a:t>Web</a:t>
            </a:r>
            <a:r>
              <a:rPr lang="zh-CN" altLang="zh-CN" sz="2000" b="0" dirty="0"/>
              <a:t>和</a:t>
            </a:r>
            <a:r>
              <a:rPr lang="en-US" altLang="zh-CN" sz="2000" b="0" dirty="0"/>
              <a:t>log</a:t>
            </a:r>
            <a:r>
              <a:rPr lang="zh-CN" altLang="zh-CN" sz="2000" b="0" dirty="0"/>
              <a:t>两个单词组成，字面意思为网络日记，后来喜欢新名词的人把这个词的发音故意改了一下，读成</a:t>
            </a:r>
            <a:r>
              <a:rPr lang="en-US" altLang="zh-CN" sz="2000" b="0" dirty="0"/>
              <a:t>we blog,</a:t>
            </a:r>
            <a:r>
              <a:rPr lang="zh-CN" altLang="zh-CN" sz="2000" b="0" dirty="0"/>
              <a:t>由此，</a:t>
            </a:r>
            <a:r>
              <a:rPr lang="en-US" altLang="zh-CN" sz="2000" b="0" dirty="0"/>
              <a:t>blog</a:t>
            </a:r>
            <a:r>
              <a:rPr lang="zh-CN" altLang="zh-CN" sz="2000" b="0" dirty="0"/>
              <a:t>这个词被创造出来，中文意思即网志或网络日志。不过，也有人往往也将</a:t>
            </a:r>
            <a:r>
              <a:rPr lang="en-US" altLang="zh-CN" sz="2000" b="0" dirty="0"/>
              <a:t>Blog</a:t>
            </a:r>
            <a:r>
              <a:rPr lang="zh-CN" altLang="zh-CN" sz="2000" b="0" dirty="0"/>
              <a:t>本身和</a:t>
            </a:r>
            <a:r>
              <a:rPr lang="en-US" altLang="zh-CN" sz="2000" b="0" dirty="0"/>
              <a:t>Blogger(</a:t>
            </a:r>
            <a:r>
              <a:rPr lang="zh-CN" altLang="zh-CN" sz="2000" b="0" dirty="0"/>
              <a:t>博客作者）均音译为“博客”。</a:t>
            </a:r>
          </a:p>
          <a:p>
            <a:r>
              <a:rPr lang="en-US" altLang="zh-CN" sz="2000" b="0" dirty="0"/>
              <a:t>    </a:t>
            </a:r>
            <a:r>
              <a:rPr lang="zh-CN" altLang="zh-CN" sz="2000" b="0" dirty="0"/>
              <a:t>“博客”有较深的含义。博为“广博、广客”之意，不单是“</a:t>
            </a:r>
            <a:r>
              <a:rPr lang="en-US" altLang="zh-CN" sz="2000" b="0" dirty="0"/>
              <a:t>Blogger</a:t>
            </a:r>
            <a:r>
              <a:rPr lang="zh-CN" altLang="zh-CN" sz="2000" b="0" dirty="0"/>
              <a:t>”，更有“好客”之意。看</a:t>
            </a:r>
            <a:r>
              <a:rPr lang="en-US" altLang="zh-CN" sz="2000" b="0" dirty="0"/>
              <a:t>Blog</a:t>
            </a:r>
            <a:r>
              <a:rPr lang="zh-CN" altLang="zh-CN" sz="2000" b="0" dirty="0"/>
              <a:t>的人都是“客”，借由</a:t>
            </a:r>
            <a:r>
              <a:rPr lang="en-US" altLang="zh-CN" sz="2000" b="0" dirty="0"/>
              <a:t>Blog</a:t>
            </a:r>
            <a:r>
              <a:rPr lang="zh-CN" altLang="zh-CN" sz="2000" b="0" dirty="0"/>
              <a:t>可以将网友集结成一个大博客，成为另一个具有影响力的自由媒体。图</a:t>
            </a:r>
            <a:r>
              <a:rPr lang="en-US" altLang="zh-CN" sz="2000" b="0" dirty="0"/>
              <a:t>6-23</a:t>
            </a:r>
            <a:r>
              <a:rPr lang="zh-CN" altLang="zh-CN" sz="2000" b="0" dirty="0"/>
              <a:t>所示为一个个人博客的网页。</a:t>
            </a:r>
          </a:p>
          <a:p>
            <a:endParaRPr lang="zh-CN" altLang="en-US" dirty="0"/>
          </a:p>
        </p:txBody>
      </p:sp>
      <p:sp>
        <p:nvSpPr>
          <p:cNvPr id="4" name="内容占位符 2">
            <a:extLst>
              <a:ext uri="{FF2B5EF4-FFF2-40B4-BE49-F238E27FC236}">
                <a16:creationId xmlns="" xmlns:a16="http://schemas.microsoft.com/office/drawing/2014/main" id="{7605887B-5DD7-4710-ABEB-80B8040D1AFB}"/>
              </a:ext>
            </a:extLst>
          </p:cNvPr>
          <p:cNvSpPr txBox="1">
            <a:spLocks/>
          </p:cNvSpPr>
          <p:nvPr/>
        </p:nvSpPr>
        <p:spPr>
          <a:xfrm>
            <a:off x="971550" y="4344382"/>
            <a:ext cx="10382250" cy="44374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b="0" dirty="0" smtClean="0"/>
              <a:t>1</a:t>
            </a:r>
            <a:r>
              <a:rPr lang="zh-CN" altLang="en-US" b="0" dirty="0" smtClean="0"/>
              <a:t>、博</a:t>
            </a:r>
            <a:r>
              <a:rPr lang="zh-CN" altLang="en-US" b="0" dirty="0"/>
              <a:t>客的</a:t>
            </a:r>
            <a:r>
              <a:rPr lang="zh-CN" altLang="en-US" b="0" dirty="0" smtClean="0"/>
              <a:t>分类</a:t>
            </a:r>
            <a:endParaRPr lang="zh-CN" altLang="en-US" sz="2800" dirty="0"/>
          </a:p>
        </p:txBody>
      </p:sp>
      <p:sp>
        <p:nvSpPr>
          <p:cNvPr id="5" name="内容占位符 2">
            <a:extLst>
              <a:ext uri="{FF2B5EF4-FFF2-40B4-BE49-F238E27FC236}">
                <a16:creationId xmlns="" xmlns:a16="http://schemas.microsoft.com/office/drawing/2014/main" id="{7605887B-5DD7-4710-ABEB-80B8040D1AFB}"/>
              </a:ext>
            </a:extLst>
          </p:cNvPr>
          <p:cNvSpPr txBox="1">
            <a:spLocks/>
          </p:cNvSpPr>
          <p:nvPr/>
        </p:nvSpPr>
        <p:spPr>
          <a:xfrm>
            <a:off x="971550" y="4907381"/>
            <a:ext cx="10382250" cy="44374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b="0" dirty="0" smtClean="0"/>
              <a:t>2</a:t>
            </a:r>
            <a:r>
              <a:rPr lang="zh-CN" altLang="en-US" b="0" dirty="0" smtClean="0"/>
              <a:t>、博</a:t>
            </a:r>
            <a:r>
              <a:rPr lang="zh-CN" altLang="en-US" b="0" dirty="0"/>
              <a:t>客的作用</a:t>
            </a:r>
            <a:endParaRPr lang="zh-CN" altLang="en-US" sz="2800" dirty="0"/>
          </a:p>
        </p:txBody>
      </p:sp>
      <p:sp>
        <p:nvSpPr>
          <p:cNvPr id="6" name="内容占位符 2">
            <a:extLst>
              <a:ext uri="{FF2B5EF4-FFF2-40B4-BE49-F238E27FC236}">
                <a16:creationId xmlns="" xmlns:a16="http://schemas.microsoft.com/office/drawing/2014/main" id="{7605887B-5DD7-4710-ABEB-80B8040D1AFB}"/>
              </a:ext>
            </a:extLst>
          </p:cNvPr>
          <p:cNvSpPr txBox="1">
            <a:spLocks/>
          </p:cNvSpPr>
          <p:nvPr/>
        </p:nvSpPr>
        <p:spPr>
          <a:xfrm>
            <a:off x="971550" y="5470380"/>
            <a:ext cx="10382250" cy="443749"/>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b="0" dirty="0" smtClean="0"/>
              <a:t>3</a:t>
            </a:r>
            <a:r>
              <a:rPr lang="zh-CN" altLang="en-US" b="0" dirty="0" smtClean="0"/>
              <a:t>、关于</a:t>
            </a:r>
            <a:r>
              <a:rPr lang="zh-CN" altLang="en-US" b="0" dirty="0"/>
              <a:t>博客营销</a:t>
            </a:r>
            <a:endParaRPr lang="zh-CN" altLang="en-US" sz="2800" dirty="0"/>
          </a:p>
        </p:txBody>
      </p:sp>
    </p:spTree>
    <p:extLst>
      <p:ext uri="{BB962C8B-B14F-4D97-AF65-F5344CB8AC3E}">
        <p14:creationId xmlns:p14="http://schemas.microsoft.com/office/powerpoint/2010/main" val="3687219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856E95-4DF7-4206-BC51-4EB9EA16FA34}"/>
              </a:ext>
            </a:extLst>
          </p:cNvPr>
          <p:cNvSpPr>
            <a:spLocks noGrp="1"/>
          </p:cNvSpPr>
          <p:nvPr>
            <p:ph type="title"/>
          </p:nvPr>
        </p:nvSpPr>
        <p:spPr/>
        <p:txBody>
          <a:bodyPr>
            <a:normAutofit/>
          </a:bodyPr>
          <a:lstStyle/>
          <a:p>
            <a:r>
              <a:rPr lang="en-US" altLang="zh-CN" dirty="0"/>
              <a:t>6.2.4</a:t>
            </a:r>
            <a:r>
              <a:rPr lang="zh-CN" altLang="zh-CN" dirty="0"/>
              <a:t>　微博</a:t>
            </a:r>
            <a:endParaRPr lang="zh-CN" altLang="en-US" dirty="0"/>
          </a:p>
        </p:txBody>
      </p:sp>
      <p:sp>
        <p:nvSpPr>
          <p:cNvPr id="3" name="内容占位符 2">
            <a:extLst>
              <a:ext uri="{FF2B5EF4-FFF2-40B4-BE49-F238E27FC236}">
                <a16:creationId xmlns="" xmlns:a16="http://schemas.microsoft.com/office/drawing/2014/main" id="{6E20011F-14D7-49A4-945B-474C38435851}"/>
              </a:ext>
            </a:extLst>
          </p:cNvPr>
          <p:cNvSpPr>
            <a:spLocks noGrp="1"/>
          </p:cNvSpPr>
          <p:nvPr>
            <p:ph idx="1"/>
          </p:nvPr>
        </p:nvSpPr>
        <p:spPr/>
        <p:txBody>
          <a:bodyPr/>
          <a:lstStyle/>
          <a:p>
            <a:r>
              <a:rPr lang="en-US" altLang="zh-CN" b="0" dirty="0"/>
              <a:t>       </a:t>
            </a:r>
            <a:r>
              <a:rPr lang="zh-CN" altLang="zh-CN" sz="2000" b="0" dirty="0"/>
              <a:t>微博，即微型博客的简称，是一个基于用户关系的信息分享、传播以及获取平台，用户可以通过</a:t>
            </a:r>
            <a:r>
              <a:rPr lang="en-US" altLang="zh-CN" sz="2000" b="0" dirty="0"/>
              <a:t>Web</a:t>
            </a:r>
            <a:r>
              <a:rPr lang="zh-CN" altLang="zh-CN" sz="2000" b="0" dirty="0"/>
              <a:t>、</a:t>
            </a:r>
            <a:r>
              <a:rPr lang="en-US" altLang="zh-CN" sz="2000" b="0" dirty="0"/>
              <a:t>WAP</a:t>
            </a:r>
            <a:r>
              <a:rPr lang="zh-CN" altLang="zh-CN" sz="2000" b="0" dirty="0"/>
              <a:t>以及各种客户端组件个人社区，以</a:t>
            </a:r>
            <a:r>
              <a:rPr lang="en-US" altLang="zh-CN" sz="2000" b="0" dirty="0"/>
              <a:t>140</a:t>
            </a:r>
            <a:r>
              <a:rPr lang="zh-CN" altLang="zh-CN" sz="2000" b="0" dirty="0"/>
              <a:t>字左右的文字更新信息，并且实现即时分享。</a:t>
            </a:r>
            <a:r>
              <a:rPr lang="en-US" altLang="zh-CN" sz="2000" b="0" dirty="0"/>
              <a:t>2009</a:t>
            </a:r>
            <a:r>
              <a:rPr lang="zh-CN" altLang="zh-CN" sz="2000" b="0" dirty="0"/>
              <a:t>年</a:t>
            </a:r>
            <a:r>
              <a:rPr lang="en-US" altLang="zh-CN" sz="2000" b="0" dirty="0"/>
              <a:t>8</a:t>
            </a:r>
            <a:r>
              <a:rPr lang="zh-CN" altLang="zh-CN" sz="2000" b="0" dirty="0"/>
              <a:t>月，我国的门户网站新浪网推出“新浪微博”，成为门户网中第一家提供微博服务的网站。</a:t>
            </a:r>
          </a:p>
          <a:p>
            <a:endParaRPr lang="zh-CN" altLang="en-US" dirty="0"/>
          </a:p>
        </p:txBody>
      </p:sp>
    </p:spTree>
    <p:extLst>
      <p:ext uri="{BB962C8B-B14F-4D97-AF65-F5344CB8AC3E}">
        <p14:creationId xmlns:p14="http://schemas.microsoft.com/office/powerpoint/2010/main" val="2771581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3C19CB-CE01-444E-A491-5A41C9BD46C1}"/>
              </a:ext>
            </a:extLst>
          </p:cNvPr>
          <p:cNvSpPr>
            <a:spLocks noGrp="1"/>
          </p:cNvSpPr>
          <p:nvPr>
            <p:ph type="title"/>
          </p:nvPr>
        </p:nvSpPr>
        <p:spPr/>
        <p:txBody>
          <a:bodyPr>
            <a:normAutofit/>
          </a:bodyPr>
          <a:lstStyle/>
          <a:p>
            <a:r>
              <a:rPr lang="en-US" altLang="zh-CN" dirty="0"/>
              <a:t>6.2.5</a:t>
            </a:r>
            <a:r>
              <a:rPr lang="zh-CN" altLang="zh-CN" dirty="0"/>
              <a:t>　论坛</a:t>
            </a:r>
            <a:endParaRPr lang="zh-CN" altLang="en-US" dirty="0"/>
          </a:p>
        </p:txBody>
      </p:sp>
      <p:sp>
        <p:nvSpPr>
          <p:cNvPr id="3" name="内容占位符 2">
            <a:extLst>
              <a:ext uri="{FF2B5EF4-FFF2-40B4-BE49-F238E27FC236}">
                <a16:creationId xmlns="" xmlns:a16="http://schemas.microsoft.com/office/drawing/2014/main" id="{40BE48F4-1942-42BF-9FB7-7DB7D23C0D32}"/>
              </a:ext>
            </a:extLst>
          </p:cNvPr>
          <p:cNvSpPr>
            <a:spLocks noGrp="1"/>
          </p:cNvSpPr>
          <p:nvPr>
            <p:ph idx="1"/>
          </p:nvPr>
        </p:nvSpPr>
        <p:spPr/>
        <p:txBody>
          <a:bodyPr>
            <a:normAutofit/>
          </a:bodyPr>
          <a:lstStyle/>
          <a:p>
            <a:r>
              <a:rPr lang="en-US" altLang="zh-CN" sz="2000" b="0" dirty="0"/>
              <a:t>       </a:t>
            </a:r>
            <a:r>
              <a:rPr lang="zh-CN" altLang="zh-CN" sz="2000" b="0" dirty="0"/>
              <a:t>论坛全称为</a:t>
            </a:r>
            <a:r>
              <a:rPr lang="en-US" altLang="zh-CN" sz="2000" b="0" dirty="0"/>
              <a:t>Bulletin Board System(</a:t>
            </a:r>
            <a:r>
              <a:rPr lang="zh-CN" altLang="zh-CN" sz="2000" b="0" dirty="0"/>
              <a:t>电子公告板）或者</a:t>
            </a:r>
            <a:r>
              <a:rPr lang="en-US" altLang="zh-CN" sz="2000" b="0" dirty="0"/>
              <a:t>Bulletin Board Service(</a:t>
            </a:r>
            <a:r>
              <a:rPr lang="zh-CN" altLang="zh-CN" sz="2000" b="0" dirty="0"/>
              <a:t>公告板服务），简称</a:t>
            </a:r>
            <a:r>
              <a:rPr lang="en-US" altLang="zh-CN" sz="2000" b="0" dirty="0"/>
              <a:t>BBS</a:t>
            </a:r>
            <a:r>
              <a:rPr lang="zh-CN" altLang="zh-CN" sz="2000" b="0" dirty="0"/>
              <a:t>。它是一种交互性强，内容丰富而及时的</a:t>
            </a:r>
            <a:r>
              <a:rPr lang="en-US" altLang="zh-CN" sz="2000" b="0" dirty="0"/>
              <a:t>Internet</a:t>
            </a:r>
            <a:r>
              <a:rPr lang="zh-CN" altLang="zh-CN" sz="2000" b="0" dirty="0"/>
              <a:t>电子信息服务系统，用户在论坛站点上可以获得各种信息服务，发布信息，进行讨论、聊天等。</a:t>
            </a:r>
          </a:p>
          <a:p>
            <a:r>
              <a:rPr lang="en-US" altLang="zh-CN" sz="2000" b="0" dirty="0"/>
              <a:t>       </a:t>
            </a:r>
            <a:r>
              <a:rPr lang="zh-CN" altLang="zh-CN" sz="2000" b="0" dirty="0"/>
              <a:t>论坛最早是用来公布股市价格等类信息的，当时论坛连文件传输的功能都没有，而且只能在苹果机上运行。早期的论坛与一般街头和校园内的公告板性质相同，只不过是用来传播或获得消息而已。一直到开始普及之后，有些人尝试将苹果计算机上的论坛转移到个人计算机上，论坛才开始渐渐普及开来。近些年来，论坛的功能得到了很大的扩充。通过论坛系统可随时取得各种最新的信息</a:t>
            </a:r>
            <a:r>
              <a:rPr lang="en-US" altLang="zh-CN" sz="2000" b="0" dirty="0"/>
              <a:t>;</a:t>
            </a:r>
            <a:r>
              <a:rPr lang="zh-CN" altLang="zh-CN" sz="2000" b="0" dirty="0"/>
              <a:t>也可以通过论坛系统来和别人讨论各种有趣的话题</a:t>
            </a:r>
            <a:r>
              <a:rPr lang="en-US" altLang="zh-CN" sz="2000" b="0" dirty="0"/>
              <a:t>;</a:t>
            </a:r>
            <a:r>
              <a:rPr lang="zh-CN" altLang="zh-CN" sz="2000" b="0" dirty="0"/>
              <a:t>还可以利用论坛系统来发布一些征友、廉价转让、招聘人才及求职应聘等启事；也可以召集亲朋好友到聊天室内高谈阔论。</a:t>
            </a:r>
          </a:p>
          <a:p>
            <a:endParaRPr lang="zh-CN" altLang="en-US" dirty="0"/>
          </a:p>
        </p:txBody>
      </p:sp>
    </p:spTree>
    <p:extLst>
      <p:ext uri="{BB962C8B-B14F-4D97-AF65-F5344CB8AC3E}">
        <p14:creationId xmlns:p14="http://schemas.microsoft.com/office/powerpoint/2010/main" val="1794924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077AF4B-94E9-4D39-8579-4DE40D82B839}"/>
              </a:ext>
            </a:extLst>
          </p:cNvPr>
          <p:cNvSpPr>
            <a:spLocks noGrp="1"/>
          </p:cNvSpPr>
          <p:nvPr>
            <p:ph type="title"/>
          </p:nvPr>
        </p:nvSpPr>
        <p:spPr>
          <a:xfrm>
            <a:off x="971550" y="538860"/>
            <a:ext cx="10382250" cy="887124"/>
          </a:xfrm>
        </p:spPr>
        <p:txBody>
          <a:bodyPr>
            <a:normAutofit/>
          </a:bodyPr>
          <a:lstStyle/>
          <a:p>
            <a:r>
              <a:rPr lang="en-US" altLang="zh-CN" dirty="0"/>
              <a:t>6.2.6</a:t>
            </a:r>
            <a:r>
              <a:rPr lang="zh-CN" altLang="zh-CN" dirty="0"/>
              <a:t>　社交网站</a:t>
            </a:r>
            <a:endParaRPr lang="zh-CN" altLang="en-US" dirty="0"/>
          </a:p>
        </p:txBody>
      </p:sp>
      <p:sp>
        <p:nvSpPr>
          <p:cNvPr id="3" name="内容占位符 2">
            <a:extLst>
              <a:ext uri="{FF2B5EF4-FFF2-40B4-BE49-F238E27FC236}">
                <a16:creationId xmlns="" xmlns:a16="http://schemas.microsoft.com/office/drawing/2014/main" id="{3DB151F0-3E9F-4DD1-996F-75A5B261AF37}"/>
              </a:ext>
            </a:extLst>
          </p:cNvPr>
          <p:cNvSpPr>
            <a:spLocks noGrp="1"/>
          </p:cNvSpPr>
          <p:nvPr>
            <p:ph idx="1"/>
          </p:nvPr>
        </p:nvSpPr>
        <p:spPr>
          <a:xfrm>
            <a:off x="971550" y="1443784"/>
            <a:ext cx="10382250" cy="5101390"/>
          </a:xfrm>
        </p:spPr>
        <p:txBody>
          <a:bodyPr>
            <a:normAutofit fontScale="77500" lnSpcReduction="20000"/>
          </a:bodyPr>
          <a:lstStyle/>
          <a:p>
            <a:r>
              <a:rPr lang="en-US" altLang="zh-CN" sz="2600" b="0" dirty="0"/>
              <a:t>       </a:t>
            </a:r>
            <a:r>
              <a:rPr lang="zh-CN" altLang="zh-CN" sz="2600" b="0" dirty="0"/>
              <a:t>社交网站，其英文全称为</a:t>
            </a:r>
            <a:r>
              <a:rPr lang="en-US" altLang="zh-CN" sz="2600" b="0" dirty="0"/>
              <a:t>Social Network Site</a:t>
            </a:r>
            <a:r>
              <a:rPr lang="zh-CN" altLang="zh-CN" sz="2600" b="0" dirty="0"/>
              <a:t>，以人人网（校内网）、开心网、白社会</a:t>
            </a:r>
            <a:r>
              <a:rPr lang="en-US" altLang="zh-CN" sz="2600" b="0" dirty="0"/>
              <a:t>SNS</a:t>
            </a:r>
            <a:r>
              <a:rPr lang="zh-CN" altLang="zh-CN" sz="2600" b="0" dirty="0"/>
              <a:t>平台为代表，国内社交网站的主要代表如下。</a:t>
            </a:r>
          </a:p>
          <a:p>
            <a:r>
              <a:rPr lang="en-US" altLang="zh-CN" sz="2600" b="0" dirty="0"/>
              <a:t>       </a:t>
            </a:r>
            <a:r>
              <a:rPr lang="zh-CN" altLang="zh-CN" sz="2600" b="0" dirty="0"/>
              <a:t>多功能大众化社交网站</a:t>
            </a:r>
            <a:r>
              <a:rPr lang="en-US" altLang="zh-CN" sz="2600" b="0" dirty="0"/>
              <a:t>:</a:t>
            </a:r>
            <a:r>
              <a:rPr lang="zh-CN" altLang="zh-CN" sz="2600" b="0" dirty="0"/>
              <a:t>百度空间。</a:t>
            </a:r>
          </a:p>
          <a:p>
            <a:r>
              <a:rPr lang="en-US" altLang="zh-CN" sz="2600" b="0" dirty="0"/>
              <a:t>       </a:t>
            </a:r>
            <a:r>
              <a:rPr lang="zh-CN" altLang="zh-CN" sz="2600" b="0" dirty="0"/>
              <a:t>基于各类生活爱好</a:t>
            </a:r>
            <a:r>
              <a:rPr lang="en-US" altLang="zh-CN" sz="2600" b="0" dirty="0"/>
              <a:t>:</a:t>
            </a:r>
            <a:r>
              <a:rPr lang="zh-CN" altLang="zh-CN" sz="2600" b="0" dirty="0"/>
              <a:t>豆瓣。</a:t>
            </a:r>
          </a:p>
          <a:p>
            <a:r>
              <a:rPr lang="en-US" altLang="zh-CN" sz="2600" b="0" dirty="0"/>
              <a:t>       </a:t>
            </a:r>
            <a:r>
              <a:rPr lang="zh-CN" altLang="zh-CN" sz="2600" b="0" dirty="0"/>
              <a:t>基于旅途分享、小组交流和客栈信息的社交网站</a:t>
            </a:r>
            <a:r>
              <a:rPr lang="en-US" altLang="zh-CN" sz="2600" b="0" dirty="0"/>
              <a:t>:</a:t>
            </a:r>
            <a:r>
              <a:rPr lang="zh-CN" altLang="zh-CN" sz="2600" b="0" dirty="0"/>
              <a:t>走呗网。</a:t>
            </a:r>
          </a:p>
          <a:p>
            <a:r>
              <a:rPr lang="en-US" altLang="zh-CN" sz="2600" b="0" dirty="0"/>
              <a:t>       </a:t>
            </a:r>
            <a:r>
              <a:rPr lang="zh-CN" altLang="zh-CN" sz="2600" b="0" dirty="0"/>
              <a:t>基于职业人士的社交网站：天际网、环球人脉网、优士网。</a:t>
            </a:r>
          </a:p>
          <a:p>
            <a:r>
              <a:rPr lang="en-US" altLang="zh-CN" sz="2600" b="0" dirty="0"/>
              <a:t>       </a:t>
            </a:r>
            <a:r>
              <a:rPr lang="zh-CN" altLang="zh-CN" sz="2600" b="0" dirty="0"/>
              <a:t>基于企业用户交流、分享的社交网站</a:t>
            </a:r>
            <a:r>
              <a:rPr lang="en-US" altLang="zh-CN" sz="2600" b="0" dirty="0"/>
              <a:t>:</a:t>
            </a:r>
            <a:r>
              <a:rPr lang="zh-CN" altLang="zh-CN" sz="2600" b="0" dirty="0"/>
              <a:t>用友企业社区。</a:t>
            </a:r>
          </a:p>
          <a:p>
            <a:r>
              <a:rPr lang="en-US" altLang="zh-CN" sz="2600" b="0" dirty="0"/>
              <a:t>       </a:t>
            </a:r>
            <a:r>
              <a:rPr lang="zh-CN" altLang="zh-CN" sz="2600" b="0" dirty="0"/>
              <a:t>基于资源下载、论文检索、概念调研、活动事件</a:t>
            </a:r>
            <a:r>
              <a:rPr lang="en-US" altLang="zh-CN" sz="2600" b="0" dirty="0"/>
              <a:t>:</a:t>
            </a:r>
            <a:r>
              <a:rPr lang="zh-CN" altLang="zh-CN" sz="2600" b="0" dirty="0"/>
              <a:t>天玑学术网。</a:t>
            </a:r>
          </a:p>
          <a:p>
            <a:r>
              <a:rPr lang="en-US" altLang="zh-CN" sz="2600" b="0" dirty="0"/>
              <a:t>       </a:t>
            </a:r>
            <a:r>
              <a:rPr lang="zh-CN" altLang="zh-CN" sz="2600" b="0" dirty="0"/>
              <a:t>基于学习、互动、分享社交网站：</a:t>
            </a:r>
            <a:r>
              <a:rPr lang="en-US" altLang="zh-CN" sz="2600" b="0" dirty="0" err="1"/>
              <a:t>yaya</a:t>
            </a:r>
            <a:r>
              <a:rPr lang="zh-CN" altLang="zh-CN" sz="2600" b="0" dirty="0"/>
              <a:t>家园。</a:t>
            </a:r>
          </a:p>
          <a:p>
            <a:r>
              <a:rPr lang="en-US" altLang="zh-CN" sz="2600" b="0" dirty="0"/>
              <a:t>       </a:t>
            </a:r>
            <a:r>
              <a:rPr lang="zh-CN" altLang="zh-CN" sz="2600" b="0" dirty="0"/>
              <a:t>基于大众化的社交网站</a:t>
            </a:r>
            <a:r>
              <a:rPr lang="en-US" altLang="zh-CN" sz="2600" b="0" dirty="0"/>
              <a:t>:QQ</a:t>
            </a:r>
            <a:r>
              <a:rPr lang="zh-CN" altLang="zh-CN" sz="2600" b="0" dirty="0"/>
              <a:t>空间布谷森林。</a:t>
            </a:r>
          </a:p>
          <a:p>
            <a:r>
              <a:rPr lang="en-US" altLang="zh-CN" sz="2600" b="0" dirty="0"/>
              <a:t>       </a:t>
            </a:r>
            <a:r>
              <a:rPr lang="zh-CN" altLang="zh-CN" sz="2600" b="0" dirty="0"/>
              <a:t>基于生活化、实用化的社交网站</a:t>
            </a:r>
            <a:r>
              <a:rPr lang="en-US" altLang="zh-CN" sz="2600" b="0" dirty="0"/>
              <a:t>:</a:t>
            </a:r>
            <a:r>
              <a:rPr lang="zh-CN" altLang="zh-CN" sz="2600" b="0" dirty="0"/>
              <a:t>众众网。</a:t>
            </a:r>
          </a:p>
          <a:p>
            <a:r>
              <a:rPr lang="en-US" altLang="zh-CN" sz="2600" b="0" dirty="0"/>
              <a:t>       </a:t>
            </a:r>
            <a:r>
              <a:rPr lang="zh-CN" altLang="zh-CN" sz="2600" b="0" dirty="0"/>
              <a:t>基于白领用户的娱乐网站：开心网。</a:t>
            </a:r>
          </a:p>
          <a:p>
            <a:r>
              <a:rPr lang="en-US" altLang="zh-CN" sz="2600" b="0" dirty="0"/>
              <a:t>       </a:t>
            </a:r>
            <a:r>
              <a:rPr lang="zh-CN" altLang="zh-CN" sz="2600" b="0" dirty="0"/>
              <a:t>基于白领和学生用户的交流</a:t>
            </a:r>
            <a:r>
              <a:rPr lang="en-US" altLang="zh-CN" sz="2600" b="0" dirty="0"/>
              <a:t>:</a:t>
            </a:r>
            <a:r>
              <a:rPr lang="zh-CN" altLang="zh-CN" sz="2600" b="0" dirty="0"/>
              <a:t>人人网、朋友网。</a:t>
            </a:r>
          </a:p>
          <a:p>
            <a:r>
              <a:rPr lang="en-US" altLang="zh-CN" sz="2600" b="0" dirty="0"/>
              <a:t>       </a:t>
            </a:r>
            <a:r>
              <a:rPr lang="zh-CN" altLang="zh-CN" sz="2600" b="0" dirty="0"/>
              <a:t>基于网络同居的情感交流网站</a:t>
            </a:r>
            <a:r>
              <a:rPr lang="en-US" altLang="zh-CN" sz="2600" b="0" dirty="0"/>
              <a:t>:</a:t>
            </a:r>
            <a:r>
              <a:rPr lang="zh-CN" altLang="zh-CN" sz="2600" b="0" dirty="0"/>
              <a:t>赛客网。</a:t>
            </a:r>
          </a:p>
          <a:p>
            <a:endParaRPr lang="zh-CN" altLang="en-US" dirty="0"/>
          </a:p>
        </p:txBody>
      </p:sp>
    </p:spTree>
    <p:extLst>
      <p:ext uri="{BB962C8B-B14F-4D97-AF65-F5344CB8AC3E}">
        <p14:creationId xmlns:p14="http://schemas.microsoft.com/office/powerpoint/2010/main" val="3176843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841789-DEB7-4A28-865F-4CAF1AD55714}"/>
              </a:ext>
            </a:extLst>
          </p:cNvPr>
          <p:cNvSpPr>
            <a:spLocks noGrp="1"/>
          </p:cNvSpPr>
          <p:nvPr>
            <p:ph type="title"/>
          </p:nvPr>
        </p:nvSpPr>
        <p:spPr/>
        <p:txBody>
          <a:bodyPr>
            <a:normAutofit/>
          </a:bodyPr>
          <a:lstStyle/>
          <a:p>
            <a:r>
              <a:rPr lang="en-US" altLang="zh-CN" dirty="0"/>
              <a:t>6.3</a:t>
            </a:r>
            <a:r>
              <a:rPr lang="zh-CN" altLang="zh-CN" dirty="0"/>
              <a:t>　电子商务</a:t>
            </a:r>
            <a:endParaRPr lang="zh-CN" altLang="en-US" dirty="0"/>
          </a:p>
        </p:txBody>
      </p:sp>
      <p:sp>
        <p:nvSpPr>
          <p:cNvPr id="3" name="内容占位符 2">
            <a:extLst>
              <a:ext uri="{FF2B5EF4-FFF2-40B4-BE49-F238E27FC236}">
                <a16:creationId xmlns="" xmlns:a16="http://schemas.microsoft.com/office/drawing/2014/main" id="{89C30B79-83FD-47A2-A489-AC229E6EF2E0}"/>
              </a:ext>
            </a:extLst>
          </p:cNvPr>
          <p:cNvSpPr>
            <a:spLocks noGrp="1"/>
          </p:cNvSpPr>
          <p:nvPr>
            <p:ph idx="1"/>
          </p:nvPr>
        </p:nvSpPr>
        <p:spPr/>
        <p:txBody>
          <a:bodyPr>
            <a:normAutofit/>
          </a:bodyPr>
          <a:lstStyle/>
          <a:p>
            <a:r>
              <a:rPr lang="en-US" altLang="zh-CN" dirty="0"/>
              <a:t>6.3.1</a:t>
            </a:r>
            <a:r>
              <a:rPr lang="zh-CN" altLang="zh-CN" dirty="0"/>
              <a:t>　认识电子商务</a:t>
            </a:r>
          </a:p>
          <a:p>
            <a:r>
              <a:rPr lang="en-US" altLang="zh-CN" sz="2000" dirty="0"/>
              <a:t>       </a:t>
            </a:r>
            <a:r>
              <a:rPr lang="zh-CN" altLang="zh-CN" sz="2000" dirty="0"/>
              <a:t>电子商务是指整个贸易活动实现电子化。从涵盖范围方面来看，电子商务是交易双方以电子交易方式而不是通过当面交换或直接面谈的方式进行的任何形式的商业交易</a:t>
            </a:r>
            <a:r>
              <a:rPr lang="en-US" altLang="zh-CN" sz="2000" dirty="0"/>
              <a:t>;</a:t>
            </a:r>
            <a:r>
              <a:rPr lang="zh-CN" altLang="zh-CN" sz="2000" dirty="0"/>
              <a:t>从技术方面来看，电子商务是一种多技术的集合体，包括交换数据、获得数据，以及自动获取数据等。</a:t>
            </a:r>
          </a:p>
          <a:p>
            <a:r>
              <a:rPr lang="en-US" altLang="zh-CN" sz="2000" dirty="0"/>
              <a:t>       </a:t>
            </a:r>
            <a:r>
              <a:rPr lang="zh-CN" altLang="zh-CN" sz="2000" dirty="0"/>
              <a:t>电子商务涵盖的业务包括商务信息交换、售前售后服务（提供产品和服务的细节、产品使用技术指南及回答顾客意见）、广告、销售、电子支付（电子资金转账、信用卡、电子支票及电子现金）、运输</a:t>
            </a:r>
            <a:r>
              <a:rPr lang="en-US" altLang="zh-CN" sz="2000" dirty="0"/>
              <a:t>(</a:t>
            </a:r>
            <a:r>
              <a:rPr lang="zh-CN" altLang="zh-CN" sz="2000" dirty="0"/>
              <a:t>包括有形商品的发送管理和运输跟踪，以及可以电子化传送产品的实际发送</a:t>
            </a:r>
            <a:r>
              <a:rPr lang="en-US" altLang="zh-CN" sz="2000" dirty="0"/>
              <a:t>)</a:t>
            </a:r>
            <a:r>
              <a:rPr lang="zh-CN" altLang="zh-CN" sz="2000" dirty="0"/>
              <a:t>和组建虚拟企业等。</a:t>
            </a:r>
            <a:endParaRPr lang="zh-CN" altLang="en-US" sz="2000" dirty="0"/>
          </a:p>
        </p:txBody>
      </p:sp>
    </p:spTree>
    <p:extLst>
      <p:ext uri="{BB962C8B-B14F-4D97-AF65-F5344CB8AC3E}">
        <p14:creationId xmlns:p14="http://schemas.microsoft.com/office/powerpoint/2010/main" val="2271193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43A166-56C4-4A08-80AC-D307A7E75118}"/>
              </a:ext>
            </a:extLst>
          </p:cNvPr>
          <p:cNvSpPr>
            <a:spLocks noGrp="1"/>
          </p:cNvSpPr>
          <p:nvPr>
            <p:ph type="title"/>
          </p:nvPr>
        </p:nvSpPr>
        <p:spPr/>
        <p:txBody>
          <a:bodyPr>
            <a:normAutofit/>
          </a:bodyPr>
          <a:lstStyle/>
          <a:p>
            <a:r>
              <a:rPr lang="en-US" altLang="zh-CN" dirty="0"/>
              <a:t>6.3.2</a:t>
            </a:r>
            <a:r>
              <a:rPr lang="zh-CN" altLang="zh-CN" dirty="0"/>
              <a:t>　网上购物</a:t>
            </a:r>
            <a:endParaRPr lang="zh-CN" altLang="en-US" dirty="0"/>
          </a:p>
        </p:txBody>
      </p:sp>
      <p:sp>
        <p:nvSpPr>
          <p:cNvPr id="3" name="内容占位符 2">
            <a:extLst>
              <a:ext uri="{FF2B5EF4-FFF2-40B4-BE49-F238E27FC236}">
                <a16:creationId xmlns="" xmlns:a16="http://schemas.microsoft.com/office/drawing/2014/main" id="{C52F7070-50AC-4AD1-BC54-82FAA4F27343}"/>
              </a:ext>
            </a:extLst>
          </p:cNvPr>
          <p:cNvSpPr>
            <a:spLocks noGrp="1"/>
          </p:cNvSpPr>
          <p:nvPr>
            <p:ph idx="1"/>
          </p:nvPr>
        </p:nvSpPr>
        <p:spPr>
          <a:xfrm>
            <a:off x="971550" y="1825625"/>
            <a:ext cx="10382250" cy="1555528"/>
          </a:xfrm>
        </p:spPr>
        <p:txBody>
          <a:bodyPr/>
          <a:lstStyle/>
          <a:p>
            <a:r>
              <a:rPr lang="en-US" altLang="zh-CN" sz="2000" b="0" dirty="0"/>
              <a:t>       </a:t>
            </a:r>
            <a:r>
              <a:rPr lang="zh-CN" altLang="zh-CN" sz="2000" b="0" dirty="0"/>
              <a:t>网上购物，就是通过互联网检索商品信息，并通过电子订购单发出购物请求，然后填上私人支票账号或信用卡的号码，厂商通过邮购的方式发货，或是通过快递公司送货上门。国内的网上购物常用三种付款方式，一种是款到发货</a:t>
            </a:r>
            <a:r>
              <a:rPr lang="en-US" altLang="zh-CN" sz="2000" b="0" dirty="0"/>
              <a:t>(</a:t>
            </a:r>
            <a:r>
              <a:rPr lang="zh-CN" altLang="zh-CN" sz="2000" b="0" dirty="0"/>
              <a:t>直接银行转账，在线汇款），另外一种是担保交易</a:t>
            </a:r>
            <a:r>
              <a:rPr lang="en-US" altLang="zh-CN" sz="2000" b="0" dirty="0"/>
              <a:t>(</a:t>
            </a:r>
            <a:r>
              <a:rPr lang="zh-CN" altLang="zh-CN" sz="2000" b="0" dirty="0"/>
              <a:t>淘宝支付宝、百度百付宝、腾讯财付通等的担保交易），还有就是货到付款</a:t>
            </a:r>
            <a:r>
              <a:rPr lang="zh-CN" altLang="zh-CN" sz="2000" b="0" dirty="0" smtClean="0"/>
              <a:t>。</a:t>
            </a:r>
            <a:endParaRPr lang="en-US" altLang="zh-CN" sz="2000" b="0" dirty="0"/>
          </a:p>
        </p:txBody>
      </p:sp>
      <p:sp>
        <p:nvSpPr>
          <p:cNvPr id="4" name="内容占位符 2">
            <a:extLst>
              <a:ext uri="{FF2B5EF4-FFF2-40B4-BE49-F238E27FC236}">
                <a16:creationId xmlns="" xmlns:a16="http://schemas.microsoft.com/office/drawing/2014/main" id="{C52F7070-50AC-4AD1-BC54-82FAA4F27343}"/>
              </a:ext>
            </a:extLst>
          </p:cNvPr>
          <p:cNvSpPr txBox="1">
            <a:spLocks/>
          </p:cNvSpPr>
          <p:nvPr/>
        </p:nvSpPr>
        <p:spPr>
          <a:xfrm>
            <a:off x="971550" y="3355167"/>
            <a:ext cx="10382250" cy="368935"/>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smtClean="0"/>
              <a:t>1</a:t>
            </a:r>
            <a:r>
              <a:rPr lang="zh-CN" altLang="en-US" sz="2000" b="0" dirty="0" smtClean="0"/>
              <a:t>、网</a:t>
            </a:r>
            <a:r>
              <a:rPr lang="zh-CN" altLang="en-US" sz="2000" b="0" dirty="0"/>
              <a:t>购的好处</a:t>
            </a:r>
            <a:endParaRPr lang="en-US" altLang="zh-CN" sz="2000" b="0" dirty="0"/>
          </a:p>
        </p:txBody>
      </p:sp>
      <p:sp>
        <p:nvSpPr>
          <p:cNvPr id="5" name="内容占位符 2">
            <a:extLst>
              <a:ext uri="{FF2B5EF4-FFF2-40B4-BE49-F238E27FC236}">
                <a16:creationId xmlns="" xmlns:a16="http://schemas.microsoft.com/office/drawing/2014/main" id="{C52F7070-50AC-4AD1-BC54-82FAA4F27343}"/>
              </a:ext>
            </a:extLst>
          </p:cNvPr>
          <p:cNvSpPr txBox="1">
            <a:spLocks/>
          </p:cNvSpPr>
          <p:nvPr/>
        </p:nvSpPr>
        <p:spPr>
          <a:xfrm>
            <a:off x="971550" y="3740728"/>
            <a:ext cx="10382250" cy="368935"/>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smtClean="0"/>
              <a:t>2</a:t>
            </a:r>
            <a:r>
              <a:rPr lang="zh-CN" altLang="en-US" sz="2000" b="0" dirty="0" smtClean="0"/>
              <a:t>、网</a:t>
            </a:r>
            <a:r>
              <a:rPr lang="zh-CN" altLang="en-US" sz="2000" b="0" dirty="0"/>
              <a:t>购的安全性</a:t>
            </a:r>
            <a:endParaRPr lang="en-US" altLang="zh-CN" sz="2000" b="0" dirty="0"/>
          </a:p>
        </p:txBody>
      </p:sp>
      <p:sp>
        <p:nvSpPr>
          <p:cNvPr id="6" name="内容占位符 2">
            <a:extLst>
              <a:ext uri="{FF2B5EF4-FFF2-40B4-BE49-F238E27FC236}">
                <a16:creationId xmlns="" xmlns:a16="http://schemas.microsoft.com/office/drawing/2014/main" id="{C52F7070-50AC-4AD1-BC54-82FAA4F27343}"/>
              </a:ext>
            </a:extLst>
          </p:cNvPr>
          <p:cNvSpPr txBox="1">
            <a:spLocks/>
          </p:cNvSpPr>
          <p:nvPr/>
        </p:nvSpPr>
        <p:spPr>
          <a:xfrm>
            <a:off x="971550" y="4109663"/>
            <a:ext cx="10382250" cy="368935"/>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smtClean="0"/>
              <a:t>3</a:t>
            </a:r>
            <a:r>
              <a:rPr lang="zh-CN" altLang="en-US" sz="2000" b="0" dirty="0" smtClean="0"/>
              <a:t>、常用</a:t>
            </a:r>
            <a:r>
              <a:rPr lang="zh-CN" altLang="en-US" sz="2000" b="0" dirty="0"/>
              <a:t>的网购网站</a:t>
            </a:r>
            <a:endParaRPr lang="en-US" altLang="zh-CN" sz="2000" b="0" dirty="0"/>
          </a:p>
        </p:txBody>
      </p:sp>
      <p:sp>
        <p:nvSpPr>
          <p:cNvPr id="7" name="内容占位符 2">
            <a:extLst>
              <a:ext uri="{FF2B5EF4-FFF2-40B4-BE49-F238E27FC236}">
                <a16:creationId xmlns="" xmlns:a16="http://schemas.microsoft.com/office/drawing/2014/main" id="{C52F7070-50AC-4AD1-BC54-82FAA4F27343}"/>
              </a:ext>
            </a:extLst>
          </p:cNvPr>
          <p:cNvSpPr txBox="1">
            <a:spLocks/>
          </p:cNvSpPr>
          <p:nvPr/>
        </p:nvSpPr>
        <p:spPr>
          <a:xfrm>
            <a:off x="971550" y="4478598"/>
            <a:ext cx="10382250" cy="368935"/>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smtClean="0"/>
              <a:t>4</a:t>
            </a:r>
            <a:r>
              <a:rPr lang="zh-CN" altLang="en-US" sz="2000" b="0" dirty="0" smtClean="0"/>
              <a:t>、</a:t>
            </a:r>
            <a:r>
              <a:rPr lang="zh-CN" altLang="en-US" sz="2000" b="0" dirty="0"/>
              <a:t>网络团购</a:t>
            </a:r>
            <a:endParaRPr lang="en-US" altLang="zh-CN" sz="2000" b="0" dirty="0"/>
          </a:p>
        </p:txBody>
      </p:sp>
    </p:spTree>
    <p:extLst>
      <p:ext uri="{BB962C8B-B14F-4D97-AF65-F5344CB8AC3E}">
        <p14:creationId xmlns:p14="http://schemas.microsoft.com/office/powerpoint/2010/main" val="3166892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43A166-56C4-4A08-80AC-D307A7E75118}"/>
              </a:ext>
            </a:extLst>
          </p:cNvPr>
          <p:cNvSpPr>
            <a:spLocks noGrp="1"/>
          </p:cNvSpPr>
          <p:nvPr>
            <p:ph type="title"/>
          </p:nvPr>
        </p:nvSpPr>
        <p:spPr/>
        <p:txBody>
          <a:bodyPr>
            <a:normAutofit/>
          </a:bodyPr>
          <a:lstStyle/>
          <a:p>
            <a:r>
              <a:rPr lang="en-US" altLang="zh-CN" dirty="0"/>
              <a:t>6.3.3</a:t>
            </a:r>
            <a:r>
              <a:rPr lang="zh-CN" altLang="zh-CN" dirty="0"/>
              <a:t>　网上订票</a:t>
            </a:r>
            <a:endParaRPr lang="en-US" altLang="zh-CN" dirty="0"/>
          </a:p>
        </p:txBody>
      </p:sp>
      <p:sp>
        <p:nvSpPr>
          <p:cNvPr id="3" name="内容占位符 2">
            <a:extLst>
              <a:ext uri="{FF2B5EF4-FFF2-40B4-BE49-F238E27FC236}">
                <a16:creationId xmlns="" xmlns:a16="http://schemas.microsoft.com/office/drawing/2014/main" id="{C52F7070-50AC-4AD1-BC54-82FAA4F27343}"/>
              </a:ext>
            </a:extLst>
          </p:cNvPr>
          <p:cNvSpPr>
            <a:spLocks noGrp="1"/>
          </p:cNvSpPr>
          <p:nvPr>
            <p:ph idx="1"/>
          </p:nvPr>
        </p:nvSpPr>
        <p:spPr/>
        <p:txBody>
          <a:bodyPr/>
          <a:lstStyle/>
          <a:p>
            <a:r>
              <a:rPr lang="zh-CN" altLang="zh-CN" sz="2000" b="0" dirty="0" smtClean="0"/>
              <a:t>随着</a:t>
            </a:r>
            <a:r>
              <a:rPr lang="zh-CN" altLang="zh-CN" sz="2000" b="0" dirty="0"/>
              <a:t>网络的发展，在电话订票之后，出现了网上订票这一新兴的服务。网上订票利用网络方便、快捷的优势，使原本麻烦的买票变得简单而轻松。例如，航空公司的网上订票服务，用户详细填写信息后，系统将通过电话和电子邮件进行确认，当得到确认以后，公司就会将票送到用户手中。</a:t>
            </a:r>
          </a:p>
          <a:p>
            <a:endParaRPr lang="zh-CN" altLang="en-US" dirty="0"/>
          </a:p>
        </p:txBody>
      </p:sp>
    </p:spTree>
    <p:extLst>
      <p:ext uri="{BB962C8B-B14F-4D97-AF65-F5344CB8AC3E}">
        <p14:creationId xmlns:p14="http://schemas.microsoft.com/office/powerpoint/2010/main" val="268798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E3DE8B-F16F-4837-B43D-DFF42206FDED}"/>
              </a:ext>
            </a:extLst>
          </p:cNvPr>
          <p:cNvSpPr>
            <a:spLocks noGrp="1"/>
          </p:cNvSpPr>
          <p:nvPr>
            <p:ph type="title"/>
          </p:nvPr>
        </p:nvSpPr>
        <p:spPr/>
        <p:txBody>
          <a:bodyPr>
            <a:normAutofit/>
          </a:bodyPr>
          <a:lstStyle/>
          <a:p>
            <a:r>
              <a:rPr lang="en-US" altLang="zh-CN" dirty="0"/>
              <a:t>6.3.4</a:t>
            </a:r>
            <a:r>
              <a:rPr lang="zh-CN" altLang="zh-CN" dirty="0"/>
              <a:t>　网上旅游</a:t>
            </a:r>
            <a:endParaRPr lang="zh-CN" altLang="en-US" dirty="0"/>
          </a:p>
        </p:txBody>
      </p:sp>
      <p:sp>
        <p:nvSpPr>
          <p:cNvPr id="3" name="内容占位符 2">
            <a:extLst>
              <a:ext uri="{FF2B5EF4-FFF2-40B4-BE49-F238E27FC236}">
                <a16:creationId xmlns="" xmlns:a16="http://schemas.microsoft.com/office/drawing/2014/main" id="{E5DAE8BF-B0CA-4BFE-AE24-8DE45DC6747B}"/>
              </a:ext>
            </a:extLst>
          </p:cNvPr>
          <p:cNvSpPr>
            <a:spLocks noGrp="1"/>
          </p:cNvSpPr>
          <p:nvPr>
            <p:ph idx="1"/>
          </p:nvPr>
        </p:nvSpPr>
        <p:spPr/>
        <p:txBody>
          <a:bodyPr/>
          <a:lstStyle/>
          <a:p>
            <a:r>
              <a:rPr lang="en-US" altLang="zh-CN" sz="2000" b="0" dirty="0"/>
              <a:t>       </a:t>
            </a:r>
            <a:r>
              <a:rPr lang="zh-CN" altLang="zh-CN" sz="2000" b="0" dirty="0"/>
              <a:t>网上旅游是指在网络中浏览旅游景点信息，获得旅游消费心理满足的一种浏览方式。随着社会经济的发展，人们的消费观念也在不断地发生变化，当今举家外出旅游甚至出国旅游已不再是一件很稀奇的事了。不过在出游前，打开浏览地当地的网站，了解当地的景点、历史、美食及文化，以获取旅游方面的知识，有目的地为旅行做准备。</a:t>
            </a:r>
          </a:p>
          <a:p>
            <a:endParaRPr lang="zh-CN" altLang="en-US" dirty="0"/>
          </a:p>
        </p:txBody>
      </p:sp>
    </p:spTree>
    <p:extLst>
      <p:ext uri="{BB962C8B-B14F-4D97-AF65-F5344CB8AC3E}">
        <p14:creationId xmlns:p14="http://schemas.microsoft.com/office/powerpoint/2010/main" val="2234316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 xmlns:a16="http://schemas.microsoft.com/office/drawing/2014/main"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项目二   </a:t>
            </a:r>
            <a:r>
              <a:rPr lang="zh-CN" altLang="zh-CN" sz="3600" dirty="0">
                <a:hlinkClick r:id="" action="ppaction://noaction"/>
              </a:rPr>
              <a:t>计算机网络体系结构与协议</a:t>
            </a:r>
            <a:endParaRPr lang="zh-CN" altLang="en-US" sz="3600" dirty="0"/>
          </a:p>
        </p:txBody>
      </p:sp>
      <p:sp>
        <p:nvSpPr>
          <p:cNvPr id="4" name="标题 1">
            <a:extLst>
              <a:ext uri="{FF2B5EF4-FFF2-40B4-BE49-F238E27FC236}">
                <a16:creationId xmlns="" xmlns:a16="http://schemas.microsoft.com/office/drawing/2014/main"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 xmlns:a16="http://schemas.microsoft.com/office/drawing/2014/main"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 xmlns:a16="http://schemas.microsoft.com/office/drawing/2014/main"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 xmlns:a16="http://schemas.microsoft.com/office/drawing/2014/main"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 xmlns:a16="http://schemas.microsoft.com/office/drawing/2014/main"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 xmlns:a16="http://schemas.microsoft.com/office/drawing/2014/main"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项目六   </a:t>
            </a:r>
            <a:r>
              <a:rPr lang="zh-CN" altLang="zh-CN" sz="3600" dirty="0">
                <a:hlinkClick r:id="rId2" action="ppaction://hlinksldjump"/>
              </a:rPr>
              <a:t>网络世界</a:t>
            </a:r>
            <a:endParaRPr lang="zh-CN" altLang="en-US" sz="3600" dirty="0"/>
          </a:p>
        </p:txBody>
      </p:sp>
      <p:sp>
        <p:nvSpPr>
          <p:cNvPr id="11" name="文本框 10">
            <a:extLst>
              <a:ext uri="{FF2B5EF4-FFF2-40B4-BE49-F238E27FC236}">
                <a16:creationId xmlns="" xmlns:a16="http://schemas.microsoft.com/office/drawing/2014/main"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 xmlns:a16="http://schemas.microsoft.com/office/drawing/2014/main"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 xmlns:a16="http://schemas.microsoft.com/office/drawing/2014/main"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 xmlns:a16="http://schemas.microsoft.com/office/drawing/2014/main"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15218C7F-85B6-49DF-8C9B-4BE64C4270BA}"/>
              </a:ext>
            </a:extLst>
          </p:cNvPr>
          <p:cNvSpPr>
            <a:spLocks noGrp="1"/>
          </p:cNvSpPr>
          <p:nvPr>
            <p:ph type="title"/>
          </p:nvPr>
        </p:nvSpPr>
        <p:spPr/>
        <p:txBody>
          <a:bodyPr/>
          <a:lstStyle/>
          <a:p>
            <a:r>
              <a:rPr lang="zh-CN" altLang="en-US" dirty="0"/>
              <a:t>项目六   </a:t>
            </a:r>
            <a:r>
              <a:rPr lang="zh-CN" altLang="zh-CN" dirty="0"/>
              <a:t>网络世界</a:t>
            </a:r>
            <a:endParaRPr lang="zh-CN" altLang="en-US" dirty="0"/>
          </a:p>
        </p:txBody>
      </p:sp>
    </p:spTree>
    <p:extLst>
      <p:ext uri="{BB962C8B-B14F-4D97-AF65-F5344CB8AC3E}">
        <p14:creationId xmlns:p14="http://schemas.microsoft.com/office/powerpoint/2010/main" val="2842050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FBAAB4B-796F-469C-9E77-CB9425748F05}"/>
              </a:ext>
            </a:extLst>
          </p:cNvPr>
          <p:cNvSpPr>
            <a:spLocks noGrp="1"/>
          </p:cNvSpPr>
          <p:nvPr>
            <p:ph type="title"/>
          </p:nvPr>
        </p:nvSpPr>
        <p:spPr/>
        <p:txBody>
          <a:bodyPr>
            <a:normAutofit/>
          </a:bodyPr>
          <a:lstStyle/>
          <a:p>
            <a:r>
              <a:rPr lang="en-US" altLang="zh-CN" dirty="0"/>
              <a:t>6.1</a:t>
            </a:r>
            <a:r>
              <a:rPr lang="zh-CN" altLang="zh-CN" dirty="0"/>
              <a:t>　</a:t>
            </a:r>
            <a:r>
              <a:rPr lang="en-US" altLang="zh-CN" dirty="0"/>
              <a:t>Internet Explorer 8.0 </a:t>
            </a:r>
            <a:r>
              <a:rPr lang="zh-CN" altLang="zh-CN" dirty="0"/>
              <a:t>和搜索引擎</a:t>
            </a:r>
            <a:endParaRPr lang="zh-CN" altLang="en-US" dirty="0"/>
          </a:p>
        </p:txBody>
      </p:sp>
      <p:sp>
        <p:nvSpPr>
          <p:cNvPr id="3" name="内容占位符 2">
            <a:extLst>
              <a:ext uri="{FF2B5EF4-FFF2-40B4-BE49-F238E27FC236}">
                <a16:creationId xmlns="" xmlns:a16="http://schemas.microsoft.com/office/drawing/2014/main" id="{F3CC67B5-7D50-4EF8-BAB6-7B9E7F1B743E}"/>
              </a:ext>
            </a:extLst>
          </p:cNvPr>
          <p:cNvSpPr>
            <a:spLocks noGrp="1"/>
          </p:cNvSpPr>
          <p:nvPr>
            <p:ph idx="1"/>
          </p:nvPr>
        </p:nvSpPr>
        <p:spPr/>
        <p:txBody>
          <a:bodyPr>
            <a:normAutofit/>
          </a:bodyPr>
          <a:lstStyle/>
          <a:p>
            <a:r>
              <a:rPr lang="en-US" altLang="zh-CN" dirty="0"/>
              <a:t>6.1.1</a:t>
            </a:r>
            <a:r>
              <a:rPr lang="zh-CN" altLang="zh-CN" dirty="0"/>
              <a:t>　认识</a:t>
            </a:r>
            <a:r>
              <a:rPr lang="en-US" altLang="zh-CN" dirty="0"/>
              <a:t>Internet Explorer 8.0 </a:t>
            </a:r>
            <a:endParaRPr lang="zh-CN" altLang="zh-CN" dirty="0"/>
          </a:p>
          <a:p>
            <a:r>
              <a:rPr lang="en-US" altLang="zh-CN" sz="2000" dirty="0"/>
              <a:t>       Internet Explorer 8.0</a:t>
            </a:r>
            <a:r>
              <a:rPr lang="zh-CN" altLang="zh-CN" sz="2000" dirty="0"/>
              <a:t>是</a:t>
            </a:r>
            <a:r>
              <a:rPr lang="en-US" altLang="zh-CN" sz="2000" dirty="0"/>
              <a:t>Microsoft</a:t>
            </a:r>
            <a:r>
              <a:rPr lang="zh-CN" altLang="zh-CN" sz="2000" dirty="0"/>
              <a:t>公司于</a:t>
            </a:r>
            <a:r>
              <a:rPr lang="en-US" altLang="zh-CN" sz="2000" dirty="0"/>
              <a:t>2009</a:t>
            </a:r>
            <a:r>
              <a:rPr lang="zh-CN" altLang="zh-CN" sz="2000" dirty="0"/>
              <a:t>年正式推出的基于超文本技术的</a:t>
            </a:r>
            <a:r>
              <a:rPr lang="en-US" altLang="zh-CN" sz="2000" dirty="0"/>
              <a:t>Web</a:t>
            </a:r>
            <a:r>
              <a:rPr lang="zh-CN" altLang="zh-CN" sz="2000" dirty="0"/>
              <a:t>浏览器，它是</a:t>
            </a:r>
            <a:r>
              <a:rPr lang="en-US" altLang="zh-CN" sz="2000" dirty="0"/>
              <a:t>Internet Explorer 7.0</a:t>
            </a:r>
            <a:r>
              <a:rPr lang="zh-CN" altLang="zh-CN" sz="2000" dirty="0"/>
              <a:t>的升级版，和其他的</a:t>
            </a:r>
            <a:r>
              <a:rPr lang="en-US" altLang="zh-CN" sz="2000" dirty="0"/>
              <a:t>Web</a:t>
            </a:r>
            <a:r>
              <a:rPr lang="zh-CN" altLang="zh-CN" sz="2000" dirty="0"/>
              <a:t>浏览器一样，可以使用户从</a:t>
            </a:r>
            <a:r>
              <a:rPr lang="en-US" altLang="zh-CN" sz="2000" dirty="0"/>
              <a:t>Web</a:t>
            </a:r>
            <a:r>
              <a:rPr lang="zh-CN" altLang="zh-CN" sz="2000" dirty="0"/>
              <a:t>服务器上寻找信息并显示</a:t>
            </a:r>
            <a:r>
              <a:rPr lang="en-US" altLang="zh-CN" sz="2000" dirty="0"/>
              <a:t>7K Web</a:t>
            </a:r>
            <a:r>
              <a:rPr lang="zh-CN" altLang="zh-CN" sz="2000" dirty="0"/>
              <a:t>网页。目前，</a:t>
            </a:r>
            <a:r>
              <a:rPr lang="en-US" altLang="zh-CN" sz="2000" dirty="0"/>
              <a:t>Internet Explorer 8.0</a:t>
            </a:r>
            <a:r>
              <a:rPr lang="zh-CN" altLang="zh-CN" sz="2000" dirty="0"/>
              <a:t>已在</a:t>
            </a:r>
            <a:r>
              <a:rPr lang="en-US" altLang="zh-CN" sz="2000" dirty="0"/>
              <a:t>Windows 7</a:t>
            </a:r>
            <a:r>
              <a:rPr lang="zh-CN" altLang="zh-CN" sz="2000" dirty="0"/>
              <a:t>操作系统中集成，其功能强大，操作简单，是目前使用最多的</a:t>
            </a:r>
            <a:r>
              <a:rPr lang="en-US" altLang="zh-CN" sz="2000" dirty="0"/>
              <a:t>Web</a:t>
            </a:r>
            <a:r>
              <a:rPr lang="zh-CN" altLang="zh-CN" sz="2000" dirty="0"/>
              <a:t>浏览器。</a:t>
            </a:r>
          </a:p>
          <a:p>
            <a:r>
              <a:rPr lang="en-US" altLang="zh-CN" sz="2000" dirty="0"/>
              <a:t>       Internet Explorer 8.0</a:t>
            </a:r>
            <a:r>
              <a:rPr lang="zh-CN" altLang="zh-CN" sz="2000" dirty="0"/>
              <a:t>比以前的版本增加了新的功能特性，其中包括</a:t>
            </a:r>
            <a:r>
              <a:rPr lang="en-US" altLang="zh-CN" sz="2000" dirty="0"/>
              <a:t>Activities(</a:t>
            </a:r>
            <a:r>
              <a:rPr lang="zh-CN" altLang="zh-CN" sz="2000" dirty="0"/>
              <a:t>活动内容服务）、</a:t>
            </a:r>
            <a:r>
              <a:rPr lang="en-US" altLang="zh-CN" sz="2000" dirty="0"/>
              <a:t>Web Slices(</a:t>
            </a:r>
            <a:r>
              <a:rPr lang="zh-CN" altLang="zh-CN" sz="2000" dirty="0"/>
              <a:t>网站订阅）、</a:t>
            </a:r>
            <a:r>
              <a:rPr lang="en-US" altLang="zh-CN" sz="2000" dirty="0"/>
              <a:t>Favorites Bar(</a:t>
            </a:r>
            <a:r>
              <a:rPr lang="zh-CN" altLang="zh-CN" sz="2000" dirty="0"/>
              <a:t>收藏夹栏）、</a:t>
            </a:r>
            <a:r>
              <a:rPr lang="en-US" altLang="zh-CN" sz="2000" dirty="0"/>
              <a:t>Automatic Crash Recovery(</a:t>
            </a:r>
            <a:r>
              <a:rPr lang="zh-CN" altLang="zh-CN" sz="2000" dirty="0"/>
              <a:t>自动崩溃恢复）和</a:t>
            </a:r>
            <a:r>
              <a:rPr lang="en-US" altLang="zh-CN" sz="2000" dirty="0"/>
              <a:t>Improved Phishing Filter(</a:t>
            </a:r>
            <a:r>
              <a:rPr lang="zh-CN" altLang="zh-CN" sz="2000" dirty="0"/>
              <a:t>改进型反钓鱼过滤器）。</a:t>
            </a:r>
          </a:p>
          <a:p>
            <a:endParaRPr lang="zh-CN" altLang="en-US" dirty="0"/>
          </a:p>
        </p:txBody>
      </p:sp>
    </p:spTree>
    <p:extLst>
      <p:ext uri="{BB962C8B-B14F-4D97-AF65-F5344CB8AC3E}">
        <p14:creationId xmlns:p14="http://schemas.microsoft.com/office/powerpoint/2010/main" val="159619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7DF111-40C8-406E-AB25-D176259DC0A7}"/>
              </a:ext>
            </a:extLst>
          </p:cNvPr>
          <p:cNvSpPr>
            <a:spLocks noGrp="1"/>
          </p:cNvSpPr>
          <p:nvPr>
            <p:ph type="title"/>
          </p:nvPr>
        </p:nvSpPr>
        <p:spPr/>
        <p:txBody>
          <a:bodyPr>
            <a:normAutofit/>
          </a:bodyPr>
          <a:lstStyle/>
          <a:p>
            <a:r>
              <a:rPr lang="en-US" altLang="zh-CN" dirty="0"/>
              <a:t>6.1.2</a:t>
            </a:r>
            <a:r>
              <a:rPr lang="zh-CN" altLang="zh-CN" dirty="0"/>
              <a:t>　</a:t>
            </a:r>
            <a:r>
              <a:rPr lang="en-US" altLang="zh-CN" dirty="0"/>
              <a:t>Internet Explorer 8.0 </a:t>
            </a:r>
            <a:r>
              <a:rPr lang="zh-CN" altLang="zh-CN" dirty="0"/>
              <a:t>的设置及其使用</a:t>
            </a:r>
            <a:endParaRPr lang="zh-CN" altLang="en-US" dirty="0"/>
          </a:p>
        </p:txBody>
      </p:sp>
      <p:sp>
        <p:nvSpPr>
          <p:cNvPr id="3" name="内容占位符 2">
            <a:extLst>
              <a:ext uri="{FF2B5EF4-FFF2-40B4-BE49-F238E27FC236}">
                <a16:creationId xmlns="" xmlns:a16="http://schemas.microsoft.com/office/drawing/2014/main" id="{7EBF35CF-12E3-4251-9B9C-BD61E86D8447}"/>
              </a:ext>
            </a:extLst>
          </p:cNvPr>
          <p:cNvSpPr>
            <a:spLocks noGrp="1"/>
          </p:cNvSpPr>
          <p:nvPr>
            <p:ph idx="1"/>
          </p:nvPr>
        </p:nvSpPr>
        <p:spPr>
          <a:xfrm>
            <a:off x="971550" y="1690688"/>
            <a:ext cx="10382250" cy="4902617"/>
          </a:xfrm>
        </p:spPr>
        <p:txBody>
          <a:bodyPr>
            <a:normAutofit fontScale="92500" lnSpcReduction="10000"/>
          </a:bodyPr>
          <a:lstStyle/>
          <a:p>
            <a:r>
              <a:rPr lang="en-US" altLang="zh-CN" sz="2600" dirty="0"/>
              <a:t>1.Internet Explorer 8.0</a:t>
            </a:r>
            <a:r>
              <a:rPr lang="zh-CN" altLang="zh-CN" sz="2600" dirty="0"/>
              <a:t>的设置</a:t>
            </a:r>
          </a:p>
          <a:p>
            <a:r>
              <a:rPr lang="en-US" altLang="zh-CN" sz="2200" b="0" dirty="0"/>
              <a:t>	1)</a:t>
            </a:r>
            <a:r>
              <a:rPr lang="zh-CN" altLang="zh-CN" sz="2200" b="0" dirty="0"/>
              <a:t>“常规”选项卡的设置</a:t>
            </a:r>
          </a:p>
          <a:p>
            <a:r>
              <a:rPr lang="en-US" altLang="zh-CN" sz="2200" b="0" dirty="0"/>
              <a:t>	2)</a:t>
            </a:r>
            <a:r>
              <a:rPr lang="zh-CN" altLang="zh-CN" sz="2200" b="0" dirty="0"/>
              <a:t>“安全”选项卡的设置</a:t>
            </a:r>
          </a:p>
          <a:p>
            <a:r>
              <a:rPr lang="en-US" altLang="zh-CN" sz="2200" b="0" dirty="0"/>
              <a:t>	3)</a:t>
            </a:r>
            <a:r>
              <a:rPr lang="zh-CN" altLang="zh-CN" sz="2200" b="0" dirty="0"/>
              <a:t>“隐私”选项卡的设置</a:t>
            </a:r>
          </a:p>
          <a:p>
            <a:r>
              <a:rPr lang="en-US" altLang="zh-CN" sz="2200" b="0" dirty="0"/>
              <a:t>	4)</a:t>
            </a:r>
            <a:r>
              <a:rPr lang="zh-CN" altLang="zh-CN" sz="2200" b="0" dirty="0"/>
              <a:t>“内容”选项卡的设置</a:t>
            </a:r>
          </a:p>
          <a:p>
            <a:r>
              <a:rPr lang="en-US" altLang="zh-CN" sz="2200" b="0" dirty="0"/>
              <a:t>	5)</a:t>
            </a:r>
            <a:r>
              <a:rPr lang="zh-CN" altLang="zh-CN" sz="2200" b="0" dirty="0"/>
              <a:t>“连接”选项卡的设置</a:t>
            </a:r>
          </a:p>
          <a:p>
            <a:r>
              <a:rPr lang="en-US" altLang="zh-CN" sz="2200" b="0" dirty="0"/>
              <a:t>	6)</a:t>
            </a:r>
            <a:r>
              <a:rPr lang="zh-CN" altLang="zh-CN" sz="2200" b="0" dirty="0"/>
              <a:t>“程序”选项卡的设置</a:t>
            </a:r>
          </a:p>
          <a:p>
            <a:r>
              <a:rPr lang="en-US" altLang="zh-CN" sz="2200" b="0" dirty="0"/>
              <a:t>	7)</a:t>
            </a:r>
            <a:r>
              <a:rPr lang="zh-CN" altLang="zh-CN" sz="2200" b="0" dirty="0"/>
              <a:t>“高级”选项卡的设置</a:t>
            </a:r>
          </a:p>
          <a:p>
            <a:r>
              <a:rPr lang="en-US" altLang="zh-CN" sz="2600" dirty="0"/>
              <a:t>2.Internet Explorer 8.0</a:t>
            </a:r>
            <a:r>
              <a:rPr lang="zh-CN" altLang="zh-CN" sz="2600" dirty="0"/>
              <a:t>的使用</a:t>
            </a:r>
          </a:p>
          <a:p>
            <a:r>
              <a:rPr lang="en-US" altLang="zh-CN" sz="2200" b="0" dirty="0"/>
              <a:t>	1)</a:t>
            </a:r>
            <a:r>
              <a:rPr lang="zh-CN" altLang="zh-CN" sz="2200" b="0" dirty="0"/>
              <a:t>用</a:t>
            </a:r>
            <a:r>
              <a:rPr lang="en-US" altLang="zh-CN" sz="2200" b="0" dirty="0"/>
              <a:t>Internet Explorer 8.0</a:t>
            </a:r>
            <a:r>
              <a:rPr lang="zh-CN" altLang="zh-CN" sz="2200" b="0" dirty="0"/>
              <a:t>打开网页</a:t>
            </a:r>
          </a:p>
          <a:p>
            <a:r>
              <a:rPr lang="en-US" altLang="zh-CN" sz="2200" b="0" dirty="0"/>
              <a:t>	2)</a:t>
            </a:r>
            <a:r>
              <a:rPr lang="zh-CN" altLang="zh-CN" sz="2200" b="0" dirty="0"/>
              <a:t>使用收藏夹</a:t>
            </a:r>
          </a:p>
          <a:p>
            <a:r>
              <a:rPr lang="en-US" altLang="zh-CN" sz="2200" b="0" dirty="0"/>
              <a:t>	3.</a:t>
            </a:r>
            <a:r>
              <a:rPr lang="zh-CN" altLang="zh-CN" sz="2200" b="0" dirty="0"/>
              <a:t>使用手机浏览器</a:t>
            </a:r>
          </a:p>
          <a:p>
            <a:endParaRPr lang="zh-CN" altLang="en-US" dirty="0"/>
          </a:p>
        </p:txBody>
      </p:sp>
    </p:spTree>
    <p:extLst>
      <p:ext uri="{BB962C8B-B14F-4D97-AF65-F5344CB8AC3E}">
        <p14:creationId xmlns:p14="http://schemas.microsoft.com/office/powerpoint/2010/main" val="586229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13CE3E3-C76E-4441-8E87-16AA65193550}"/>
              </a:ext>
            </a:extLst>
          </p:cNvPr>
          <p:cNvSpPr>
            <a:spLocks noGrp="1"/>
          </p:cNvSpPr>
          <p:nvPr>
            <p:ph type="title"/>
          </p:nvPr>
        </p:nvSpPr>
        <p:spPr/>
        <p:txBody>
          <a:bodyPr>
            <a:normAutofit/>
          </a:bodyPr>
          <a:lstStyle/>
          <a:p>
            <a:r>
              <a:rPr lang="en-US" altLang="zh-CN" dirty="0"/>
              <a:t>6.1.3</a:t>
            </a:r>
            <a:r>
              <a:rPr lang="zh-CN" altLang="zh-CN" dirty="0"/>
              <a:t>　搜索引擎的功能及使用</a:t>
            </a:r>
            <a:endParaRPr lang="zh-CN" altLang="en-US" dirty="0"/>
          </a:p>
        </p:txBody>
      </p:sp>
      <p:sp>
        <p:nvSpPr>
          <p:cNvPr id="3" name="内容占位符 2">
            <a:extLst>
              <a:ext uri="{FF2B5EF4-FFF2-40B4-BE49-F238E27FC236}">
                <a16:creationId xmlns="" xmlns:a16="http://schemas.microsoft.com/office/drawing/2014/main" id="{656737F0-93A9-4193-82A9-272532884670}"/>
              </a:ext>
            </a:extLst>
          </p:cNvPr>
          <p:cNvSpPr>
            <a:spLocks noGrp="1"/>
          </p:cNvSpPr>
          <p:nvPr>
            <p:ph idx="1"/>
          </p:nvPr>
        </p:nvSpPr>
        <p:spPr/>
        <p:txBody>
          <a:bodyPr>
            <a:normAutofit/>
          </a:bodyPr>
          <a:lstStyle/>
          <a:p>
            <a:r>
              <a:rPr lang="en-US" altLang="zh-CN" sz="2000" b="0" dirty="0"/>
              <a:t>       </a:t>
            </a:r>
            <a:r>
              <a:rPr lang="zh-CN" altLang="zh-CN" sz="2000" b="0" dirty="0"/>
              <a:t>搜索引擎是指根据一定的策略、运用特定的计算机程序从互联网上搜集信息，在对信息进行组织和处理后，为用户提供检索服务，将用户检索到的相关信息展示给用户的系统。</a:t>
            </a:r>
          </a:p>
          <a:p>
            <a:r>
              <a:rPr lang="en-US" altLang="zh-CN" sz="2000" b="0" dirty="0"/>
              <a:t> </a:t>
            </a:r>
            <a:r>
              <a:rPr lang="en-US" altLang="zh-CN" dirty="0"/>
              <a:t>1.</a:t>
            </a:r>
            <a:r>
              <a:rPr lang="zh-CN" altLang="zh-CN" dirty="0"/>
              <a:t>搜索引擎的分类</a:t>
            </a:r>
          </a:p>
          <a:p>
            <a:r>
              <a:rPr lang="en-US" altLang="zh-CN" sz="2000" dirty="0"/>
              <a:t>1)</a:t>
            </a:r>
            <a:r>
              <a:rPr lang="zh-CN" altLang="zh-CN" sz="2000" dirty="0"/>
              <a:t>全文索引</a:t>
            </a:r>
          </a:p>
          <a:p>
            <a:r>
              <a:rPr lang="en-US" altLang="zh-CN" sz="2000" b="0" dirty="0"/>
              <a:t>       </a:t>
            </a:r>
            <a:r>
              <a:rPr lang="zh-CN" altLang="zh-CN" sz="2000" b="0" dirty="0"/>
              <a:t>全文索引引擎是名副其实的搜索引擎，国内知名的有百度搜索。它从互联网提取各个网站的信息（以网页文字为主），建立起数据库，并能检索与用户查询条件相匹配的记录，按一定的排列顺序返回结果。</a:t>
            </a:r>
          </a:p>
          <a:p>
            <a:r>
              <a:rPr lang="en-US" altLang="zh-CN" sz="2000" dirty="0"/>
              <a:t>2)</a:t>
            </a:r>
            <a:r>
              <a:rPr lang="zh-CN" altLang="zh-CN" sz="2000" dirty="0"/>
              <a:t>目录索引</a:t>
            </a:r>
          </a:p>
          <a:p>
            <a:r>
              <a:rPr lang="en-US" altLang="zh-CN" sz="2000" b="0" dirty="0"/>
              <a:t>       </a:t>
            </a:r>
            <a:r>
              <a:rPr lang="zh-CN" altLang="zh-CN" sz="2000" b="0" dirty="0"/>
              <a:t>目录索引虽然有搜索功能，但严格意义上不能称为真正的搜索引擎，只是按目录分类的网站链接列表而已。用户完全可以按照分类目录找到所需要的信息，不依靠关键词进行查询。</a:t>
            </a:r>
          </a:p>
          <a:p>
            <a:endParaRPr lang="zh-CN" altLang="en-US" dirty="0"/>
          </a:p>
        </p:txBody>
      </p:sp>
    </p:spTree>
    <p:extLst>
      <p:ext uri="{BB962C8B-B14F-4D97-AF65-F5344CB8AC3E}">
        <p14:creationId xmlns:p14="http://schemas.microsoft.com/office/powerpoint/2010/main" val="416591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517176C-7A11-49E1-AC3E-BFDD0BEE8897}"/>
              </a:ext>
            </a:extLst>
          </p:cNvPr>
          <p:cNvSpPr>
            <a:spLocks noGrp="1"/>
          </p:cNvSpPr>
          <p:nvPr>
            <p:ph idx="1"/>
          </p:nvPr>
        </p:nvSpPr>
        <p:spPr>
          <a:xfrm>
            <a:off x="957263" y="950489"/>
            <a:ext cx="10287000" cy="3826041"/>
          </a:xfrm>
        </p:spPr>
        <p:txBody>
          <a:bodyPr>
            <a:normAutofit/>
          </a:bodyPr>
          <a:lstStyle/>
          <a:p>
            <a:r>
              <a:rPr lang="en-US" altLang="zh-CN" b="1" dirty="0"/>
              <a:t>3)</a:t>
            </a:r>
            <a:r>
              <a:rPr lang="zh-CN" altLang="zh-CN" b="1" dirty="0"/>
              <a:t>元搜索引擎</a:t>
            </a:r>
          </a:p>
          <a:p>
            <a:r>
              <a:rPr lang="en-US" altLang="zh-CN" dirty="0"/>
              <a:t>       </a:t>
            </a:r>
            <a:r>
              <a:rPr lang="zh-CN" altLang="zh-CN" dirty="0"/>
              <a:t>元搜索引擎接收用户查询请求后，同时在多个搜索引擎上搜索，并将结果返回给用户。著名的元搜索引擎有</a:t>
            </a:r>
            <a:r>
              <a:rPr lang="en-US" altLang="zh-CN" dirty="0"/>
              <a:t>Inf0Space</a:t>
            </a:r>
            <a:r>
              <a:rPr lang="zh-CN" altLang="zh-CN" dirty="0"/>
              <a:t>、</a:t>
            </a:r>
            <a:r>
              <a:rPr lang="en-US" altLang="zh-CN" dirty="0"/>
              <a:t>D0gpile</a:t>
            </a:r>
            <a:r>
              <a:rPr lang="zh-CN" altLang="zh-CN" dirty="0"/>
              <a:t>、</a:t>
            </a:r>
            <a:r>
              <a:rPr lang="en-US" altLang="zh-CN" dirty="0"/>
              <a:t>Vivisim0</a:t>
            </a:r>
            <a:r>
              <a:rPr lang="zh-CN" altLang="zh-CN" dirty="0"/>
              <a:t>等，中文元搜索引擎中具有代表性的是搜星搜索引擎。</a:t>
            </a:r>
          </a:p>
          <a:p>
            <a:r>
              <a:rPr lang="en-US" altLang="zh-CN" b="1" dirty="0"/>
              <a:t>4)</a:t>
            </a:r>
            <a:r>
              <a:rPr lang="zh-CN" altLang="zh-CN" b="1" dirty="0"/>
              <a:t>垂直搜索引擎</a:t>
            </a:r>
          </a:p>
          <a:p>
            <a:r>
              <a:rPr lang="en-US" altLang="zh-CN" dirty="0"/>
              <a:t>       </a:t>
            </a:r>
            <a:r>
              <a:rPr lang="zh-CN" altLang="zh-CN" dirty="0"/>
              <a:t>垂直搜索引擎是</a:t>
            </a:r>
            <a:r>
              <a:rPr lang="en-US" altLang="zh-CN" dirty="0"/>
              <a:t>2006</a:t>
            </a:r>
            <a:r>
              <a:rPr lang="zh-CN" altLang="zh-CN" dirty="0"/>
              <a:t>年后逐步兴起的一类搜索引擎。不同于通用的网页搜索引擎，垂直搜索引擎专注于特定的搜索领域和搜索需求（如机票搜索、旅游搜索、生活搜索、小说搜索、视频搜索等），在其特定的搜索领域有更好的用户体验。</a:t>
            </a:r>
          </a:p>
          <a:p>
            <a:r>
              <a:rPr lang="en-US" altLang="zh-CN" b="1" dirty="0"/>
              <a:t>5)</a:t>
            </a:r>
            <a:r>
              <a:rPr lang="zh-CN" altLang="zh-CN" b="1" dirty="0"/>
              <a:t>其他非主流搜索引擎形式</a:t>
            </a:r>
          </a:p>
        </p:txBody>
      </p:sp>
    </p:spTree>
    <p:extLst>
      <p:ext uri="{BB962C8B-B14F-4D97-AF65-F5344CB8AC3E}">
        <p14:creationId xmlns:p14="http://schemas.microsoft.com/office/powerpoint/2010/main" val="1725138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FF52C29-ECF6-4F3F-9BA2-C27D435DC354}"/>
              </a:ext>
            </a:extLst>
          </p:cNvPr>
          <p:cNvSpPr>
            <a:spLocks noGrp="1"/>
          </p:cNvSpPr>
          <p:nvPr>
            <p:ph idx="1"/>
          </p:nvPr>
        </p:nvSpPr>
        <p:spPr/>
        <p:txBody>
          <a:bodyPr/>
          <a:lstStyle/>
          <a:p>
            <a:r>
              <a:rPr lang="en-US" altLang="zh-CN" sz="2400" b="1" dirty="0"/>
              <a:t>2.</a:t>
            </a:r>
            <a:r>
              <a:rPr lang="zh-CN" altLang="zh-CN" sz="2400" b="1" dirty="0"/>
              <a:t>搜索引擎的功能</a:t>
            </a:r>
          </a:p>
          <a:p>
            <a:r>
              <a:rPr lang="zh-CN" altLang="zh-CN" dirty="0"/>
              <a:t>作为一个受欢迎的搜索引擎，一般有以下几个功能：</a:t>
            </a:r>
          </a:p>
          <a:p>
            <a:r>
              <a:rPr lang="en-US" altLang="zh-CN" dirty="0"/>
              <a:t>        (1)</a:t>
            </a:r>
            <a:r>
              <a:rPr lang="zh-CN" altLang="zh-CN" dirty="0"/>
              <a:t>有丰富的索引数据库。</a:t>
            </a:r>
          </a:p>
          <a:p>
            <a:r>
              <a:rPr lang="en-US" altLang="zh-CN" dirty="0"/>
              <a:t>        (2)</a:t>
            </a:r>
            <a:r>
              <a:rPr lang="zh-CN" altLang="zh-CN" dirty="0"/>
              <a:t>具有全文搜索的功能。</a:t>
            </a:r>
            <a:endParaRPr lang="en-US" altLang="zh-CN" dirty="0"/>
          </a:p>
          <a:p>
            <a:r>
              <a:rPr lang="en-US" altLang="zh-CN" dirty="0"/>
              <a:t>        (3)</a:t>
            </a:r>
            <a:r>
              <a:rPr lang="zh-CN" altLang="zh-CN" dirty="0"/>
              <a:t>具有目录式分类结构。</a:t>
            </a:r>
          </a:p>
          <a:p>
            <a:r>
              <a:rPr lang="en-US" altLang="zh-CN" dirty="0"/>
              <a:t>        (4)</a:t>
            </a:r>
            <a:r>
              <a:rPr lang="zh-CN" altLang="zh-CN" dirty="0"/>
              <a:t>查询速度快</a:t>
            </a:r>
            <a:r>
              <a:rPr lang="en-US" altLang="zh-CN" dirty="0"/>
              <a:t>,</a:t>
            </a:r>
            <a:r>
              <a:rPr lang="zh-CN" altLang="zh-CN" dirty="0"/>
              <a:t>性能稳定可靠、可维护性好。</a:t>
            </a:r>
            <a:endParaRPr lang="en-US" altLang="zh-CN" dirty="0"/>
          </a:p>
          <a:p>
            <a:r>
              <a:rPr lang="en-US" altLang="zh-CN" sz="2400" b="1" dirty="0"/>
              <a:t>3.</a:t>
            </a:r>
            <a:r>
              <a:rPr lang="zh-CN" altLang="zh-CN" sz="2400" b="1" dirty="0"/>
              <a:t>搜索引擎的使用</a:t>
            </a:r>
          </a:p>
          <a:p>
            <a:r>
              <a:rPr lang="en-US" altLang="zh-CN" dirty="0"/>
              <a:t>       1)</a:t>
            </a:r>
            <a:r>
              <a:rPr lang="zh-CN" altLang="zh-CN" dirty="0" smtClean="0"/>
              <a:t>使用</a:t>
            </a:r>
            <a:r>
              <a:rPr lang="en-US" altLang="zh-CN" dirty="0" smtClean="0"/>
              <a:t>Bing</a:t>
            </a:r>
            <a:r>
              <a:rPr lang="zh-CN" altLang="zh-CN" dirty="0" smtClean="0"/>
              <a:t>搜索引擎</a:t>
            </a:r>
            <a:endParaRPr lang="zh-CN" altLang="zh-CN" dirty="0"/>
          </a:p>
          <a:p>
            <a:r>
              <a:rPr lang="en-US" altLang="zh-CN" dirty="0"/>
              <a:t>       2)</a:t>
            </a:r>
            <a:r>
              <a:rPr lang="zh-CN" altLang="zh-CN" dirty="0"/>
              <a:t>使用百度搜索引擎</a:t>
            </a:r>
          </a:p>
          <a:p>
            <a:endParaRPr lang="zh-CN" altLang="en-US" dirty="0"/>
          </a:p>
          <a:p>
            <a:endParaRPr lang="zh-CN" altLang="en-US" dirty="0"/>
          </a:p>
        </p:txBody>
      </p:sp>
    </p:spTree>
    <p:extLst>
      <p:ext uri="{BB962C8B-B14F-4D97-AF65-F5344CB8AC3E}">
        <p14:creationId xmlns:p14="http://schemas.microsoft.com/office/powerpoint/2010/main" val="3560258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0F12917-4791-4531-A3CA-7C5D6F284CD4}"/>
              </a:ext>
            </a:extLst>
          </p:cNvPr>
          <p:cNvSpPr>
            <a:spLocks noGrp="1"/>
          </p:cNvSpPr>
          <p:nvPr>
            <p:ph type="title"/>
          </p:nvPr>
        </p:nvSpPr>
        <p:spPr/>
        <p:txBody>
          <a:bodyPr>
            <a:normAutofit/>
          </a:bodyPr>
          <a:lstStyle/>
          <a:p>
            <a:r>
              <a:rPr lang="en-US" altLang="zh-CN" dirty="0"/>
              <a:t>6.2</a:t>
            </a:r>
            <a:r>
              <a:rPr lang="zh-CN" altLang="zh-CN" dirty="0"/>
              <a:t>　互联网背景下人与人之间的沟通</a:t>
            </a:r>
            <a:endParaRPr lang="zh-CN" altLang="en-US" dirty="0"/>
          </a:p>
        </p:txBody>
      </p:sp>
      <p:sp>
        <p:nvSpPr>
          <p:cNvPr id="3" name="内容占位符 2">
            <a:extLst>
              <a:ext uri="{FF2B5EF4-FFF2-40B4-BE49-F238E27FC236}">
                <a16:creationId xmlns="" xmlns:a16="http://schemas.microsoft.com/office/drawing/2014/main" id="{B9362B45-99B5-4690-A6E2-223D0DBEFFC0}"/>
              </a:ext>
            </a:extLst>
          </p:cNvPr>
          <p:cNvSpPr>
            <a:spLocks noGrp="1"/>
          </p:cNvSpPr>
          <p:nvPr>
            <p:ph idx="1"/>
          </p:nvPr>
        </p:nvSpPr>
        <p:spPr>
          <a:xfrm>
            <a:off x="942975" y="1825625"/>
            <a:ext cx="10301288" cy="1665720"/>
          </a:xfrm>
        </p:spPr>
        <p:txBody>
          <a:bodyPr>
            <a:noAutofit/>
          </a:bodyPr>
          <a:lstStyle/>
          <a:p>
            <a:r>
              <a:rPr lang="en-US" altLang="zh-CN" sz="4000" dirty="0"/>
              <a:t>6.2.1</a:t>
            </a:r>
            <a:r>
              <a:rPr lang="zh-CN" altLang="zh-CN" sz="4000" dirty="0"/>
              <a:t>　电子邮件的应用</a:t>
            </a:r>
          </a:p>
          <a:p>
            <a:r>
              <a:rPr lang="en-US" altLang="zh-CN" sz="2000" dirty="0"/>
              <a:t>       </a:t>
            </a:r>
            <a:r>
              <a:rPr lang="zh-CN" altLang="zh-CN" sz="2000" dirty="0"/>
              <a:t>电子邮件又称为</a:t>
            </a:r>
            <a:r>
              <a:rPr lang="en-US" altLang="zh-CN" sz="2000" dirty="0"/>
              <a:t>E-mail</a:t>
            </a:r>
            <a:r>
              <a:rPr lang="zh-CN" altLang="zh-CN" sz="2000" dirty="0"/>
              <a:t>，它是用户或用户组之间通过计算机网络收发信息的一种服务。电子邮件已成为网络用户之间快捷、简便、可靠且成本低廉的现代化通信手段，是</a:t>
            </a:r>
            <a:r>
              <a:rPr lang="en-US" altLang="zh-CN" sz="2000" dirty="0"/>
              <a:t>Internet</a:t>
            </a:r>
            <a:r>
              <a:rPr lang="zh-CN" altLang="zh-CN" sz="2000" dirty="0"/>
              <a:t>上使用最为广泛、最受欢迎的服务之一</a:t>
            </a:r>
            <a:r>
              <a:rPr lang="zh-CN" altLang="zh-CN" sz="2000" dirty="0" smtClean="0"/>
              <a:t>。</a:t>
            </a:r>
            <a:endParaRPr lang="zh-CN" altLang="zh-CN" sz="2000" dirty="0"/>
          </a:p>
        </p:txBody>
      </p:sp>
      <p:sp>
        <p:nvSpPr>
          <p:cNvPr id="4" name="内容占位符 2">
            <a:extLst>
              <a:ext uri="{FF2B5EF4-FFF2-40B4-BE49-F238E27FC236}">
                <a16:creationId xmlns="" xmlns:a16="http://schemas.microsoft.com/office/drawing/2014/main" id="{B9362B45-99B5-4690-A6E2-223D0DBEFFC0}"/>
              </a:ext>
            </a:extLst>
          </p:cNvPr>
          <p:cNvSpPr txBox="1">
            <a:spLocks/>
          </p:cNvSpPr>
          <p:nvPr/>
        </p:nvSpPr>
        <p:spPr>
          <a:xfrm>
            <a:off x="942975" y="3538046"/>
            <a:ext cx="10301288" cy="416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1</a:t>
            </a:r>
            <a:r>
              <a:rPr lang="zh-CN" altLang="en-US" sz="2000" dirty="0" smtClean="0"/>
              <a:t>、电子邮件系统</a:t>
            </a:r>
            <a:endParaRPr lang="zh-CN" altLang="zh-CN" sz="1100" dirty="0"/>
          </a:p>
        </p:txBody>
      </p:sp>
      <p:sp>
        <p:nvSpPr>
          <p:cNvPr id="6" name="内容占位符 2">
            <a:extLst>
              <a:ext uri="{FF2B5EF4-FFF2-40B4-BE49-F238E27FC236}">
                <a16:creationId xmlns="" xmlns:a16="http://schemas.microsoft.com/office/drawing/2014/main" id="{B9362B45-99B5-4690-A6E2-223D0DBEFFC0}"/>
              </a:ext>
            </a:extLst>
          </p:cNvPr>
          <p:cNvSpPr txBox="1">
            <a:spLocks/>
          </p:cNvSpPr>
          <p:nvPr/>
        </p:nvSpPr>
        <p:spPr>
          <a:xfrm>
            <a:off x="942975" y="4001971"/>
            <a:ext cx="10301288" cy="416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2</a:t>
            </a:r>
            <a:r>
              <a:rPr lang="zh-CN" altLang="en-US" sz="2000" dirty="0" smtClean="0"/>
              <a:t>、电子邮件</a:t>
            </a:r>
            <a:r>
              <a:rPr lang="zh-CN" altLang="en-US" sz="2000" dirty="0"/>
              <a:t>系统有关协议</a:t>
            </a:r>
            <a:endParaRPr lang="zh-CN" altLang="zh-CN" sz="1100" dirty="0"/>
          </a:p>
        </p:txBody>
      </p:sp>
      <p:sp>
        <p:nvSpPr>
          <p:cNvPr id="7" name="内容占位符 2">
            <a:extLst>
              <a:ext uri="{FF2B5EF4-FFF2-40B4-BE49-F238E27FC236}">
                <a16:creationId xmlns="" xmlns:a16="http://schemas.microsoft.com/office/drawing/2014/main" id="{B9362B45-99B5-4690-A6E2-223D0DBEFFC0}"/>
              </a:ext>
            </a:extLst>
          </p:cNvPr>
          <p:cNvSpPr txBox="1">
            <a:spLocks/>
          </p:cNvSpPr>
          <p:nvPr/>
        </p:nvSpPr>
        <p:spPr>
          <a:xfrm>
            <a:off x="942975" y="4418401"/>
            <a:ext cx="10301288" cy="416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3</a:t>
            </a:r>
            <a:r>
              <a:rPr lang="zh-CN" altLang="en-US" sz="2000" dirty="0" smtClean="0"/>
              <a:t>、</a:t>
            </a:r>
            <a:r>
              <a:rPr lang="zh-CN" altLang="en-US" sz="2000" dirty="0"/>
              <a:t>电子邮件</a:t>
            </a:r>
            <a:r>
              <a:rPr lang="zh-CN" altLang="en-US" sz="2000" dirty="0" smtClean="0"/>
              <a:t>系统的特点</a:t>
            </a:r>
            <a:endParaRPr lang="zh-CN" altLang="zh-CN" sz="1100" dirty="0"/>
          </a:p>
        </p:txBody>
      </p:sp>
      <p:sp>
        <p:nvSpPr>
          <p:cNvPr id="9" name="内容占位符 2">
            <a:extLst>
              <a:ext uri="{FF2B5EF4-FFF2-40B4-BE49-F238E27FC236}">
                <a16:creationId xmlns="" xmlns:a16="http://schemas.microsoft.com/office/drawing/2014/main" id="{B9362B45-99B5-4690-A6E2-223D0DBEFFC0}"/>
              </a:ext>
            </a:extLst>
          </p:cNvPr>
          <p:cNvSpPr txBox="1">
            <a:spLocks/>
          </p:cNvSpPr>
          <p:nvPr/>
        </p:nvSpPr>
        <p:spPr>
          <a:xfrm>
            <a:off x="942975" y="4848281"/>
            <a:ext cx="10301288" cy="416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4</a:t>
            </a:r>
            <a:r>
              <a:rPr lang="zh-CN" altLang="en-US" sz="2000" dirty="0" smtClean="0"/>
              <a:t>、电子邮件</a:t>
            </a:r>
            <a:r>
              <a:rPr lang="zh-CN" altLang="en-US" sz="2000" dirty="0"/>
              <a:t>地址</a:t>
            </a:r>
            <a:endParaRPr lang="zh-CN" altLang="zh-CN" sz="1100" dirty="0"/>
          </a:p>
        </p:txBody>
      </p:sp>
      <p:sp>
        <p:nvSpPr>
          <p:cNvPr id="10" name="内容占位符 2">
            <a:extLst>
              <a:ext uri="{FF2B5EF4-FFF2-40B4-BE49-F238E27FC236}">
                <a16:creationId xmlns="" xmlns:a16="http://schemas.microsoft.com/office/drawing/2014/main" id="{B9362B45-99B5-4690-A6E2-223D0DBEFFC0}"/>
              </a:ext>
            </a:extLst>
          </p:cNvPr>
          <p:cNvSpPr txBox="1">
            <a:spLocks/>
          </p:cNvSpPr>
          <p:nvPr/>
        </p:nvSpPr>
        <p:spPr>
          <a:xfrm>
            <a:off x="942975" y="5264711"/>
            <a:ext cx="10301288" cy="416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5</a:t>
            </a:r>
            <a:r>
              <a:rPr lang="zh-CN" altLang="en-US" sz="2000" dirty="0" smtClean="0"/>
              <a:t>、</a:t>
            </a:r>
            <a:r>
              <a:rPr lang="zh-CN" altLang="en-US" sz="2000" dirty="0"/>
              <a:t>电子邮件的结构</a:t>
            </a:r>
            <a:endParaRPr lang="zh-CN" altLang="zh-CN" sz="1100" dirty="0"/>
          </a:p>
        </p:txBody>
      </p:sp>
    </p:spTree>
    <p:extLst>
      <p:ext uri="{BB962C8B-B14F-4D97-AF65-F5344CB8AC3E}">
        <p14:creationId xmlns:p14="http://schemas.microsoft.com/office/powerpoint/2010/main" val="73634050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1417</TotalTime>
  <Words>1448</Words>
  <Application>Microsoft Office PowerPoint</Application>
  <PresentationFormat>自定义</PresentationFormat>
  <Paragraphs>104</Paragraphs>
  <Slides>19</Slides>
  <Notes>0</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计算机网络技术基础</vt:lpstr>
      <vt:lpstr>PowerPoint 演示文稿</vt:lpstr>
      <vt:lpstr>项目六   网络世界</vt:lpstr>
      <vt:lpstr>6.1　Internet Explorer 8.0 和搜索引擎</vt:lpstr>
      <vt:lpstr>6.1.2　Internet Explorer 8.0 的设置及其使用</vt:lpstr>
      <vt:lpstr>6.1.3　搜索引擎的功能及使用</vt:lpstr>
      <vt:lpstr>PowerPoint 演示文稿</vt:lpstr>
      <vt:lpstr>PowerPoint 演示文稿</vt:lpstr>
      <vt:lpstr>6.2　互联网背景下人与人之间的沟通</vt:lpstr>
      <vt:lpstr>6.2　互联网背景下人与人之间的沟通</vt:lpstr>
      <vt:lpstr>6.2.3　博客应用</vt:lpstr>
      <vt:lpstr>6.2.4　微博</vt:lpstr>
      <vt:lpstr>6.2.5　论坛</vt:lpstr>
      <vt:lpstr>6.2.6　社交网站</vt:lpstr>
      <vt:lpstr>6.3　电子商务</vt:lpstr>
      <vt:lpstr>6.3.2　网上购物</vt:lpstr>
      <vt:lpstr>6.3.3　网上订票</vt:lpstr>
      <vt:lpstr>6.3.4　网上旅游</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85</cp:revision>
  <dcterms:created xsi:type="dcterms:W3CDTF">2017-08-31T04:48:03Z</dcterms:created>
  <dcterms:modified xsi:type="dcterms:W3CDTF">2017-09-25T06:06:22Z</dcterms:modified>
</cp:coreProperties>
</file>