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20" r:id="rId3"/>
    <p:sldId id="284" r:id="rId4"/>
    <p:sldId id="285" r:id="rId5"/>
    <p:sldId id="286"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99" r:id="rId19"/>
    <p:sldId id="301" r:id="rId20"/>
    <p:sldId id="302" r:id="rId21"/>
    <p:sldId id="303" r:id="rId22"/>
    <p:sldId id="304" r:id="rId23"/>
    <p:sldId id="305" r:id="rId24"/>
    <p:sldId id="306" r:id="rId25"/>
    <p:sldId id="307" r:id="rId26"/>
    <p:sldId id="308" r:id="rId27"/>
    <p:sldId id="309" r:id="rId28"/>
    <p:sldId id="421"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5859E"/>
    <a:srgbClr val="71819A"/>
    <a:srgbClr val="2226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51" autoAdjust="0"/>
    <p:restoredTop sz="94660"/>
  </p:normalViewPr>
  <p:slideViewPr>
    <p:cSldViewPr snapToGrid="0" showGuides="1">
      <p:cViewPr varScale="1">
        <p:scale>
          <a:sx n="86" d="100"/>
          <a:sy n="86" d="100"/>
        </p:scale>
        <p:origin x="-72" y="-108"/>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16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8C1A344-9527-4261-BFCA-00ECA8F30713}"/>
              </a:ext>
            </a:extLst>
          </p:cNvPr>
          <p:cNvSpPr>
            <a:spLocks noGrp="1"/>
          </p:cNvSpPr>
          <p:nvPr>
            <p:ph type="title"/>
          </p:nvPr>
        </p:nvSpPr>
        <p:spPr>
          <a:xfrm>
            <a:off x="1094509" y="2526419"/>
            <a:ext cx="10044546" cy="1325563"/>
          </a:xfrm>
        </p:spPr>
        <p:txBody>
          <a:bodyPr>
            <a:noAutofit/>
          </a:bodyPr>
          <a:lstStyle>
            <a:lvl1pPr algn="ctr">
              <a:defRPr sz="6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日期占位符 2">
            <a:extLst>
              <a:ext uri="{FF2B5EF4-FFF2-40B4-BE49-F238E27FC236}">
                <a16:creationId xmlns:a16="http://schemas.microsoft.com/office/drawing/2014/main" xmlns="" id="{F59D1CC3-06E7-48E1-981A-615765DBE65E}"/>
              </a:ext>
            </a:extLst>
          </p:cNvPr>
          <p:cNvSpPr>
            <a:spLocks noGrp="1"/>
          </p:cNvSpPr>
          <p:nvPr>
            <p:ph type="dt" sz="half" idx="10"/>
          </p:nvPr>
        </p:nvSpPr>
        <p:spPr/>
        <p:txBody>
          <a:bodyPr/>
          <a:lstStyle/>
          <a:p>
            <a:fld id="{BCC81020-18CF-4432-B1BC-5DDEBD856739}" type="datetimeFigureOut">
              <a:rPr lang="zh-CN" altLang="en-US" smtClean="0"/>
              <a:t>2017/9/15/Friday</a:t>
            </a:fld>
            <a:endParaRPr lang="zh-CN" altLang="en-US"/>
          </a:p>
        </p:txBody>
      </p:sp>
      <p:sp>
        <p:nvSpPr>
          <p:cNvPr id="4" name="页脚占位符 3">
            <a:extLst>
              <a:ext uri="{FF2B5EF4-FFF2-40B4-BE49-F238E27FC236}">
                <a16:creationId xmlns:a16="http://schemas.microsoft.com/office/drawing/2014/main" xmlns="" id="{438391DF-70CC-42D5-A999-460FDB95308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17FEFB7A-C2DC-434C-AD91-D5ADFD288C30}"/>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1187572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8C1A344-9527-4261-BFCA-00ECA8F30713}"/>
              </a:ext>
            </a:extLst>
          </p:cNvPr>
          <p:cNvSpPr>
            <a:spLocks noGrp="1"/>
          </p:cNvSpPr>
          <p:nvPr>
            <p:ph type="title"/>
          </p:nvPr>
        </p:nvSpPr>
        <p:spPr>
          <a:xfrm>
            <a:off x="1094509" y="2526419"/>
            <a:ext cx="10044546" cy="1325563"/>
          </a:xfrm>
        </p:spPr>
        <p:txBody>
          <a:bodyPr>
            <a:noAutofit/>
          </a:bodyPr>
          <a:lstStyle>
            <a:lvl1pPr algn="ctr">
              <a:defRPr sz="44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日期占位符 2">
            <a:extLst>
              <a:ext uri="{FF2B5EF4-FFF2-40B4-BE49-F238E27FC236}">
                <a16:creationId xmlns:a16="http://schemas.microsoft.com/office/drawing/2014/main" xmlns="" id="{F59D1CC3-06E7-48E1-981A-615765DBE65E}"/>
              </a:ext>
            </a:extLst>
          </p:cNvPr>
          <p:cNvSpPr>
            <a:spLocks noGrp="1"/>
          </p:cNvSpPr>
          <p:nvPr>
            <p:ph type="dt" sz="half" idx="10"/>
          </p:nvPr>
        </p:nvSpPr>
        <p:spPr/>
        <p:txBody>
          <a:bodyPr/>
          <a:lstStyle/>
          <a:p>
            <a:fld id="{BCC81020-18CF-4432-B1BC-5DDEBD856739}" type="datetimeFigureOut">
              <a:rPr lang="zh-CN" altLang="en-US" smtClean="0"/>
              <a:t>2017/9/15/Friday</a:t>
            </a:fld>
            <a:endParaRPr lang="zh-CN" altLang="en-US"/>
          </a:p>
        </p:txBody>
      </p:sp>
      <p:sp>
        <p:nvSpPr>
          <p:cNvPr id="4" name="页脚占位符 3">
            <a:extLst>
              <a:ext uri="{FF2B5EF4-FFF2-40B4-BE49-F238E27FC236}">
                <a16:creationId xmlns:a16="http://schemas.microsoft.com/office/drawing/2014/main" xmlns="" id="{438391DF-70CC-42D5-A999-460FDB95308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17FEFB7A-C2DC-434C-AD91-D5ADFD288C30}"/>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grpSp>
        <p:nvGrpSpPr>
          <p:cNvPr id="6" name="组合 5">
            <a:extLst>
              <a:ext uri="{FF2B5EF4-FFF2-40B4-BE49-F238E27FC236}">
                <a16:creationId xmlns:a16="http://schemas.microsoft.com/office/drawing/2014/main" xmlns="" id="{ADD7C93C-A46E-43CC-9441-90C69BDA6307}"/>
              </a:ext>
            </a:extLst>
          </p:cNvPr>
          <p:cNvGrpSpPr/>
          <p:nvPr userDrawn="1"/>
        </p:nvGrpSpPr>
        <p:grpSpPr>
          <a:xfrm>
            <a:off x="0" y="3792"/>
            <a:ext cx="12192000" cy="6854208"/>
            <a:chOff x="0" y="3792"/>
            <a:chExt cx="9144000" cy="6854208"/>
          </a:xfrm>
        </p:grpSpPr>
        <p:pic>
          <p:nvPicPr>
            <p:cNvPr id="7" name="图片 6">
              <a:extLst>
                <a:ext uri="{FF2B5EF4-FFF2-40B4-BE49-F238E27FC236}">
                  <a16:creationId xmlns:a16="http://schemas.microsoft.com/office/drawing/2014/main" xmlns="" id="{8CEA4462-D4D0-4C3C-8935-9E8AD603026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8" name="矩形 7">
              <a:extLst>
                <a:ext uri="{FF2B5EF4-FFF2-40B4-BE49-F238E27FC236}">
                  <a16:creationId xmlns:a16="http://schemas.microsoft.com/office/drawing/2014/main" xmlns="" id="{D70A90A8-3FD2-4A2F-A5B0-8CFAE4B1A9F5}"/>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Tree>
    <p:extLst>
      <p:ext uri="{BB962C8B-B14F-4D97-AF65-F5344CB8AC3E}">
        <p14:creationId xmlns:p14="http://schemas.microsoft.com/office/powerpoint/2010/main" val="4247602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516C6A8A-08CD-47EB-8BC1-AADEE01A001D}"/>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a16="http://schemas.microsoft.com/office/drawing/2014/main" xmlns="" id="{17B55DC5-A739-401C-AB3B-80BC244F0A6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a16="http://schemas.microsoft.com/office/drawing/2014/main" xmlns="" id="{C065303C-AC59-4304-AA47-6B541B57C162}"/>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a16="http://schemas.microsoft.com/office/drawing/2014/main" xmlns="" id="{8D42C361-65AF-4C00-A99E-3475EEACF4A4}"/>
              </a:ext>
            </a:extLst>
          </p:cNvPr>
          <p:cNvSpPr>
            <a:spLocks noGrp="1"/>
          </p:cNvSpPr>
          <p:nvPr>
            <p:ph type="title"/>
          </p:nvPr>
        </p:nvSpPr>
        <p:spPr>
          <a:xfrm>
            <a:off x="942975" y="700089"/>
            <a:ext cx="10301287" cy="989013"/>
          </a:xfrm>
        </p:spPr>
        <p:txBody>
          <a:bodyPr/>
          <a:lstStyle/>
          <a:p>
            <a:r>
              <a:rPr lang="zh-CN" altLang="en-US" dirty="0"/>
              <a:t>单击此处编辑母版标题样式</a:t>
            </a:r>
          </a:p>
        </p:txBody>
      </p:sp>
      <p:sp>
        <p:nvSpPr>
          <p:cNvPr id="3" name="内容占位符 2">
            <a:extLst>
              <a:ext uri="{FF2B5EF4-FFF2-40B4-BE49-F238E27FC236}">
                <a16:creationId xmlns:a16="http://schemas.microsoft.com/office/drawing/2014/main" xmlns="" id="{75DFC8EF-E9FE-46B4-89B4-7CFDBCB4060B}"/>
              </a:ext>
            </a:extLst>
          </p:cNvPr>
          <p:cNvSpPr>
            <a:spLocks noGrp="1"/>
          </p:cNvSpPr>
          <p:nvPr>
            <p:ph idx="1"/>
          </p:nvPr>
        </p:nvSpPr>
        <p:spPr>
          <a:xfrm>
            <a:off x="942975" y="1825625"/>
            <a:ext cx="10301288" cy="4351338"/>
          </a:xfrm>
        </p:spPr>
        <p:txBody>
          <a:bodyPr/>
          <a:lstStyle>
            <a:lvl1pPr marL="0" indent="0">
              <a:lnSpc>
                <a:spcPct val="100000"/>
              </a:lnSpc>
              <a:buNone/>
              <a:defRPr/>
            </a:lvl1pPr>
            <a:lvl2pPr marL="457200" indent="0">
              <a:lnSpc>
                <a:spcPct val="100000"/>
              </a:lnSpc>
              <a:buNone/>
              <a:defRPr b="1">
                <a:latin typeface="微软雅黑" panose="020B0503020204020204" pitchFamily="34" charset="-122"/>
                <a:ea typeface="微软雅黑" panose="020B0503020204020204" pitchFamily="34" charset="-122"/>
              </a:defRPr>
            </a:lvl2pPr>
            <a:lvl3pPr marL="914400" indent="0">
              <a:lnSpc>
                <a:spcPct val="100000"/>
              </a:lnSpc>
              <a:buNone/>
              <a:defRPr>
                <a:latin typeface="微软雅黑" panose="020B0503020204020204" pitchFamily="34" charset="-122"/>
                <a:ea typeface="微软雅黑" panose="020B0503020204020204" pitchFamily="34" charset="-122"/>
              </a:defRPr>
            </a:lvl3pPr>
            <a:lvl5pPr marL="1828800" indent="0">
              <a:buNone/>
              <a:defRPr/>
            </a:lvl5pPr>
          </a:lstStyle>
          <a:p>
            <a:pPr lvl="0"/>
            <a:r>
              <a:rPr lang="zh-CN" altLang="en-US" dirty="0"/>
              <a:t>编辑母版文本样式</a:t>
            </a:r>
          </a:p>
          <a:p>
            <a:pPr lvl="1"/>
            <a:r>
              <a:rPr lang="zh-CN" altLang="en-US" dirty="0"/>
              <a:t>  第二级</a:t>
            </a:r>
          </a:p>
          <a:p>
            <a:pPr lvl="2"/>
            <a:r>
              <a:rPr lang="zh-CN" altLang="en-US" dirty="0"/>
              <a:t>  第三级</a:t>
            </a:r>
          </a:p>
          <a:p>
            <a:pPr lvl="3"/>
            <a:endParaRPr lang="zh-CN" altLang="en-US" dirty="0"/>
          </a:p>
        </p:txBody>
      </p:sp>
      <p:sp>
        <p:nvSpPr>
          <p:cNvPr id="4" name="日期占位符 3">
            <a:extLst>
              <a:ext uri="{FF2B5EF4-FFF2-40B4-BE49-F238E27FC236}">
                <a16:creationId xmlns:a16="http://schemas.microsoft.com/office/drawing/2014/main" xmlns="" id="{5C6F1D0C-6E8B-4F5F-9A71-D578497E35A2}"/>
              </a:ext>
            </a:extLst>
          </p:cNvPr>
          <p:cNvSpPr>
            <a:spLocks noGrp="1"/>
          </p:cNvSpPr>
          <p:nvPr>
            <p:ph type="dt" sz="half" idx="10"/>
          </p:nvPr>
        </p:nvSpPr>
        <p:spPr/>
        <p:txBody>
          <a:bodyPr/>
          <a:lstStyle/>
          <a:p>
            <a:fld id="{0560AEB0-92C8-439C-B570-BC7B287CE0F2}" type="datetimeFigureOut">
              <a:rPr lang="zh-CN" altLang="en-US" smtClean="0"/>
              <a:t>2017/9/15/Friday</a:t>
            </a:fld>
            <a:endParaRPr lang="zh-CN" altLang="en-US"/>
          </a:p>
        </p:txBody>
      </p:sp>
      <p:sp>
        <p:nvSpPr>
          <p:cNvPr id="5" name="页脚占位符 4">
            <a:extLst>
              <a:ext uri="{FF2B5EF4-FFF2-40B4-BE49-F238E27FC236}">
                <a16:creationId xmlns:a16="http://schemas.microsoft.com/office/drawing/2014/main" xmlns="" id="{1A8F59C5-E31D-43D3-9734-AFF4F6E2318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9499B23-4E8F-4045-8ACE-375E6387C52F}"/>
              </a:ext>
            </a:extLst>
          </p:cNvPr>
          <p:cNvSpPr>
            <a:spLocks noGrp="1"/>
          </p:cNvSpPr>
          <p:nvPr>
            <p:ph type="sldNum" sz="quarter" idx="12"/>
          </p:nvPr>
        </p:nvSpPr>
        <p:spPr/>
        <p:txBody>
          <a:bodyPr/>
          <a:lstStyle/>
          <a:p>
            <a:fld id="{74030097-1FA3-44BF-8968-D294A6CAEA77}" type="slidenum">
              <a:rPr lang="zh-CN" altLang="en-US" smtClean="0"/>
              <a:t>‹#›</a:t>
            </a:fld>
            <a:endParaRPr lang="zh-CN" altLang="en-US"/>
          </a:p>
        </p:txBody>
      </p:sp>
    </p:spTree>
    <p:extLst>
      <p:ext uri="{BB962C8B-B14F-4D97-AF65-F5344CB8AC3E}">
        <p14:creationId xmlns:p14="http://schemas.microsoft.com/office/powerpoint/2010/main" val="1413286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6C463964-36BD-486E-9DFF-A9BC6FAE7878}"/>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a16="http://schemas.microsoft.com/office/drawing/2014/main" xmlns="" id="{ADA678C1-A434-45F0-BD76-0DB2CFE298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a16="http://schemas.microsoft.com/office/drawing/2014/main" xmlns="" id="{CE8A15D6-393B-4491-A482-49C134187A1D}"/>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a16="http://schemas.microsoft.com/office/drawing/2014/main" xmlns="" id="{1632DE8C-2763-4DFC-B935-767D890A84A7}"/>
              </a:ext>
            </a:extLst>
          </p:cNvPr>
          <p:cNvSpPr>
            <a:spLocks noGrp="1"/>
          </p:cNvSpPr>
          <p:nvPr>
            <p:ph type="title"/>
          </p:nvPr>
        </p:nvSpPr>
        <p:spPr>
          <a:xfrm>
            <a:off x="971550" y="803564"/>
            <a:ext cx="10382250" cy="887124"/>
          </a:xfrm>
        </p:spPr>
        <p:txBody>
          <a:bodyPr>
            <a:normAutofit/>
          </a:bodyPr>
          <a:lstStyle>
            <a:lvl1pPr algn="l">
              <a:defRPr sz="3600"/>
            </a:lvl1pPr>
          </a:lstStyle>
          <a:p>
            <a:r>
              <a:rPr lang="zh-CN" altLang="en-US" dirty="0"/>
              <a:t>单击此处编辑母版标题样式</a:t>
            </a:r>
          </a:p>
        </p:txBody>
      </p:sp>
      <p:sp>
        <p:nvSpPr>
          <p:cNvPr id="3" name="内容占位符 2">
            <a:extLst>
              <a:ext uri="{FF2B5EF4-FFF2-40B4-BE49-F238E27FC236}">
                <a16:creationId xmlns:a16="http://schemas.microsoft.com/office/drawing/2014/main" xmlns="" id="{4CBCFAB9-247E-4A4B-903E-F478A6F436AE}"/>
              </a:ext>
            </a:extLst>
          </p:cNvPr>
          <p:cNvSpPr>
            <a:spLocks noGrp="1"/>
          </p:cNvSpPr>
          <p:nvPr>
            <p:ph idx="1"/>
          </p:nvPr>
        </p:nvSpPr>
        <p:spPr>
          <a:xfrm>
            <a:off x="971550" y="1825625"/>
            <a:ext cx="10382250" cy="4351338"/>
          </a:xfrm>
        </p:spPr>
        <p:txBody>
          <a:bodyPr/>
          <a:lstStyle>
            <a:lvl1pPr marL="0" indent="0">
              <a:lnSpc>
                <a:spcPct val="100000"/>
              </a:lnSpc>
              <a:buNone/>
              <a:defRPr sz="2400" b="1"/>
            </a:lvl1pPr>
            <a:lvl2pPr marL="457200" indent="0">
              <a:lnSpc>
                <a:spcPct val="100000"/>
              </a:lnSpc>
              <a:buNone/>
              <a:defRPr sz="2000">
                <a:latin typeface="微软雅黑" panose="020B0503020204020204" pitchFamily="34" charset="-122"/>
                <a:ea typeface="微软雅黑" panose="020B0503020204020204" pitchFamily="34" charset="-122"/>
              </a:defRPr>
            </a:lvl2pPr>
            <a:lvl3pPr marL="914400" indent="0">
              <a:buNone/>
              <a:defRPr/>
            </a:lvl3pPr>
            <a:lvl4pPr marL="1371600" indent="0">
              <a:buNone/>
              <a:defRPr/>
            </a:lvl4pPr>
            <a:lvl5pPr marL="1828800" indent="0">
              <a:buNone/>
              <a:defRPr/>
            </a:lvl5pPr>
          </a:lstStyle>
          <a:p>
            <a:pPr lvl="0"/>
            <a:r>
              <a:rPr lang="zh-CN" altLang="en-US" dirty="0"/>
              <a:t>编辑母版文本样式</a:t>
            </a:r>
          </a:p>
          <a:p>
            <a:pPr lvl="1"/>
            <a:r>
              <a:rPr lang="zh-CN" altLang="en-US" dirty="0"/>
              <a:t>第二级</a:t>
            </a:r>
          </a:p>
          <a:p>
            <a:pPr lvl="2"/>
            <a:endParaRPr lang="zh-CN" altLang="en-US" dirty="0"/>
          </a:p>
        </p:txBody>
      </p:sp>
      <p:sp>
        <p:nvSpPr>
          <p:cNvPr id="4" name="日期占位符 3">
            <a:extLst>
              <a:ext uri="{FF2B5EF4-FFF2-40B4-BE49-F238E27FC236}">
                <a16:creationId xmlns:a16="http://schemas.microsoft.com/office/drawing/2014/main" xmlns="" id="{2E199F44-C2CD-4C34-85C3-26ECE9CECC78}"/>
              </a:ext>
            </a:extLst>
          </p:cNvPr>
          <p:cNvSpPr>
            <a:spLocks noGrp="1"/>
          </p:cNvSpPr>
          <p:nvPr>
            <p:ph type="dt" sz="half" idx="10"/>
          </p:nvPr>
        </p:nvSpPr>
        <p:spPr/>
        <p:txBody>
          <a:bodyPr/>
          <a:lstStyle/>
          <a:p>
            <a:fld id="{BCC81020-18CF-4432-B1BC-5DDEBD856739}" type="datetimeFigureOut">
              <a:rPr lang="zh-CN" altLang="en-US" smtClean="0"/>
              <a:t>2017/9/15/Friday</a:t>
            </a:fld>
            <a:endParaRPr lang="zh-CN" altLang="en-US"/>
          </a:p>
        </p:txBody>
      </p:sp>
      <p:sp>
        <p:nvSpPr>
          <p:cNvPr id="5" name="页脚占位符 4">
            <a:extLst>
              <a:ext uri="{FF2B5EF4-FFF2-40B4-BE49-F238E27FC236}">
                <a16:creationId xmlns:a16="http://schemas.microsoft.com/office/drawing/2014/main" xmlns="" id="{D8BB7DEF-12F7-495E-9741-3E8F6891653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6686D63-2B49-4D37-AB4C-18A172430258}"/>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981671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76622A99-BED0-4873-9232-7600D1FAF4E0}"/>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a16="http://schemas.microsoft.com/office/drawing/2014/main" xmlns="" id="{257928CA-73A4-4CB0-B275-B7A34AC9D0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a16="http://schemas.microsoft.com/office/drawing/2014/main" xmlns="" id="{AF6573BD-E7A7-413D-A3D7-E01A93951037}"/>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3" name="内容占位符 2">
            <a:extLst>
              <a:ext uri="{FF2B5EF4-FFF2-40B4-BE49-F238E27FC236}">
                <a16:creationId xmlns:a16="http://schemas.microsoft.com/office/drawing/2014/main" xmlns="" id="{4CBCFAB9-247E-4A4B-903E-F478A6F436AE}"/>
              </a:ext>
            </a:extLst>
          </p:cNvPr>
          <p:cNvSpPr>
            <a:spLocks noGrp="1"/>
          </p:cNvSpPr>
          <p:nvPr>
            <p:ph idx="1"/>
          </p:nvPr>
        </p:nvSpPr>
        <p:spPr>
          <a:xfrm>
            <a:off x="957263" y="1094509"/>
            <a:ext cx="10287000" cy="5082454"/>
          </a:xfrm>
        </p:spPr>
        <p:txBody>
          <a:bodyPr/>
          <a:lstStyle>
            <a:lvl1pPr marL="0" indent="0">
              <a:lnSpc>
                <a:spcPct val="100000"/>
              </a:lnSpc>
              <a:buNone/>
              <a:defRPr sz="2000" b="0"/>
            </a:lvl1pPr>
            <a:lvl2pPr marL="457200" indent="0">
              <a:lnSpc>
                <a:spcPct val="100000"/>
              </a:lnSpc>
              <a:buNone/>
              <a:defRPr sz="2000">
                <a:latin typeface="微软雅黑" panose="020B0503020204020204" pitchFamily="34" charset="-122"/>
                <a:ea typeface="微软雅黑" panose="020B0503020204020204" pitchFamily="34" charset="-122"/>
              </a:defRPr>
            </a:lvl2pPr>
            <a:lvl3pPr marL="914400" indent="0">
              <a:buNone/>
              <a:defRPr/>
            </a:lvl3pPr>
            <a:lvl4pPr marL="1371600" indent="0">
              <a:buNone/>
              <a:defRPr/>
            </a:lvl4pPr>
            <a:lvl5pPr marL="1828800" indent="0">
              <a:buNone/>
              <a:defRPr/>
            </a:lvl5pPr>
          </a:lstStyle>
          <a:p>
            <a:pPr lvl="0"/>
            <a:r>
              <a:rPr lang="zh-CN" altLang="en-US" dirty="0"/>
              <a:t>编辑母版文本样式</a:t>
            </a:r>
          </a:p>
          <a:p>
            <a:pPr lvl="1"/>
            <a:r>
              <a:rPr lang="zh-CN" altLang="en-US" dirty="0"/>
              <a:t>第二级</a:t>
            </a:r>
          </a:p>
          <a:p>
            <a:pPr lvl="2"/>
            <a:endParaRPr lang="zh-CN" altLang="en-US" dirty="0"/>
          </a:p>
        </p:txBody>
      </p:sp>
      <p:sp>
        <p:nvSpPr>
          <p:cNvPr id="4" name="日期占位符 3">
            <a:extLst>
              <a:ext uri="{FF2B5EF4-FFF2-40B4-BE49-F238E27FC236}">
                <a16:creationId xmlns:a16="http://schemas.microsoft.com/office/drawing/2014/main" xmlns="" id="{2E199F44-C2CD-4C34-85C3-26ECE9CECC78}"/>
              </a:ext>
            </a:extLst>
          </p:cNvPr>
          <p:cNvSpPr>
            <a:spLocks noGrp="1"/>
          </p:cNvSpPr>
          <p:nvPr>
            <p:ph type="dt" sz="half" idx="10"/>
          </p:nvPr>
        </p:nvSpPr>
        <p:spPr/>
        <p:txBody>
          <a:bodyPr/>
          <a:lstStyle/>
          <a:p>
            <a:fld id="{BCC81020-18CF-4432-B1BC-5DDEBD856739}" type="datetimeFigureOut">
              <a:rPr lang="zh-CN" altLang="en-US" smtClean="0"/>
              <a:t>2017/9/15/Friday</a:t>
            </a:fld>
            <a:endParaRPr lang="zh-CN" altLang="en-US"/>
          </a:p>
        </p:txBody>
      </p:sp>
      <p:sp>
        <p:nvSpPr>
          <p:cNvPr id="5" name="页脚占位符 4">
            <a:extLst>
              <a:ext uri="{FF2B5EF4-FFF2-40B4-BE49-F238E27FC236}">
                <a16:creationId xmlns:a16="http://schemas.microsoft.com/office/drawing/2014/main" xmlns="" id="{D8BB7DEF-12F7-495E-9741-3E8F6891653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6686D63-2B49-4D37-AB4C-18A172430258}"/>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495953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8A5BF010-7C02-4BE9-BB42-76DFB314839D}"/>
              </a:ext>
            </a:extLst>
          </p:cNvPr>
          <p:cNvGrpSpPr/>
          <p:nvPr userDrawn="1"/>
        </p:nvGrpSpPr>
        <p:grpSpPr>
          <a:xfrm>
            <a:off x="0" y="3792"/>
            <a:ext cx="12192000" cy="6854208"/>
            <a:chOff x="0" y="3792"/>
            <a:chExt cx="9144000" cy="6854208"/>
          </a:xfrm>
        </p:grpSpPr>
        <p:pic>
          <p:nvPicPr>
            <p:cNvPr id="7" name="图片 6">
              <a:extLst>
                <a:ext uri="{FF2B5EF4-FFF2-40B4-BE49-F238E27FC236}">
                  <a16:creationId xmlns:a16="http://schemas.microsoft.com/office/drawing/2014/main" xmlns="" id="{AE102BE2-D314-4387-93B3-A5BB96F8D30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8" name="矩形 7">
              <a:extLst>
                <a:ext uri="{FF2B5EF4-FFF2-40B4-BE49-F238E27FC236}">
                  <a16:creationId xmlns:a16="http://schemas.microsoft.com/office/drawing/2014/main" xmlns="" id="{F2EEDE0D-535F-4918-B394-EEC0FF1DE4F2}"/>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a16="http://schemas.microsoft.com/office/drawing/2014/main" xmlns="" id="{D9E35BD1-5277-4EAA-8C81-27BB34FAEA0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AD095E49-2493-4E8B-BF16-DC080D48AA66}"/>
              </a:ext>
            </a:extLst>
          </p:cNvPr>
          <p:cNvSpPr>
            <a:spLocks noGrp="1"/>
          </p:cNvSpPr>
          <p:nvPr>
            <p:ph type="dt" sz="half" idx="10"/>
          </p:nvPr>
        </p:nvSpPr>
        <p:spPr/>
        <p:txBody>
          <a:bodyPr/>
          <a:lstStyle/>
          <a:p>
            <a:fld id="{BCC81020-18CF-4432-B1BC-5DDEBD856739}" type="datetimeFigureOut">
              <a:rPr lang="zh-CN" altLang="en-US" smtClean="0"/>
              <a:t>2017/9/15/Friday</a:t>
            </a:fld>
            <a:endParaRPr lang="zh-CN" altLang="en-US"/>
          </a:p>
        </p:txBody>
      </p:sp>
      <p:sp>
        <p:nvSpPr>
          <p:cNvPr id="4" name="页脚占位符 3">
            <a:extLst>
              <a:ext uri="{FF2B5EF4-FFF2-40B4-BE49-F238E27FC236}">
                <a16:creationId xmlns:a16="http://schemas.microsoft.com/office/drawing/2014/main" xmlns="" id="{4023BB48-1D12-4766-9295-E53D419D27B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95690DD8-B6BD-4CF7-84D5-A6608CA409EA}"/>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2594131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BD7C060D-26C4-4F2C-A1EF-86D3DD9268DA}"/>
              </a:ext>
            </a:extLst>
          </p:cNvPr>
          <p:cNvGrpSpPr/>
          <p:nvPr userDrawn="1"/>
        </p:nvGrpSpPr>
        <p:grpSpPr>
          <a:xfrm>
            <a:off x="0" y="3792"/>
            <a:ext cx="12192000" cy="6854208"/>
            <a:chOff x="0" y="3792"/>
            <a:chExt cx="9144000" cy="6854208"/>
          </a:xfrm>
        </p:grpSpPr>
        <p:pic>
          <p:nvPicPr>
            <p:cNvPr id="6" name="图片 5">
              <a:extLst>
                <a:ext uri="{FF2B5EF4-FFF2-40B4-BE49-F238E27FC236}">
                  <a16:creationId xmlns:a16="http://schemas.microsoft.com/office/drawing/2014/main" xmlns="" id="{FBDACD39-A3A8-4851-9FA1-06F6DFE2144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7" name="矩形 6">
              <a:extLst>
                <a:ext uri="{FF2B5EF4-FFF2-40B4-BE49-F238E27FC236}">
                  <a16:creationId xmlns:a16="http://schemas.microsoft.com/office/drawing/2014/main" xmlns="" id="{44BE8ADB-B6E0-4C8C-A853-ECB54C77FFCA}"/>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日期占位符 1">
            <a:extLst>
              <a:ext uri="{FF2B5EF4-FFF2-40B4-BE49-F238E27FC236}">
                <a16:creationId xmlns:a16="http://schemas.microsoft.com/office/drawing/2014/main" xmlns="" id="{FC0264AE-B8C9-4364-8F78-02D1B32D2CEC}"/>
              </a:ext>
            </a:extLst>
          </p:cNvPr>
          <p:cNvSpPr>
            <a:spLocks noGrp="1"/>
          </p:cNvSpPr>
          <p:nvPr>
            <p:ph type="dt" sz="half" idx="10"/>
          </p:nvPr>
        </p:nvSpPr>
        <p:spPr/>
        <p:txBody>
          <a:bodyPr/>
          <a:lstStyle/>
          <a:p>
            <a:fld id="{BCC81020-18CF-4432-B1BC-5DDEBD856739}" type="datetimeFigureOut">
              <a:rPr lang="zh-CN" altLang="en-US" smtClean="0"/>
              <a:t>2017/9/15/Friday</a:t>
            </a:fld>
            <a:endParaRPr lang="zh-CN" altLang="en-US"/>
          </a:p>
        </p:txBody>
      </p:sp>
      <p:sp>
        <p:nvSpPr>
          <p:cNvPr id="3" name="页脚占位符 2">
            <a:extLst>
              <a:ext uri="{FF2B5EF4-FFF2-40B4-BE49-F238E27FC236}">
                <a16:creationId xmlns:a16="http://schemas.microsoft.com/office/drawing/2014/main" xmlns="" id="{4C172996-51BD-4C26-8B86-EFD633C5DB0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B6C2201E-8C5F-4E37-97FB-BD9F55A6F757}"/>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404631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1DA3E595-40B9-4783-9DEF-B23E4D3BBE0C}"/>
              </a:ext>
            </a:extLst>
          </p:cNvPr>
          <p:cNvSpPr>
            <a:spLocks noGrp="1"/>
          </p:cNvSpPr>
          <p:nvPr>
            <p:ph type="title"/>
          </p:nvPr>
        </p:nvSpPr>
        <p:spPr>
          <a:xfrm>
            <a:off x="838200" y="407994"/>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xmlns="" id="{53922D1F-C51F-46BC-A51D-2419626790B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p:txBody>
      </p:sp>
      <p:sp>
        <p:nvSpPr>
          <p:cNvPr id="4" name="日期占位符 3">
            <a:extLst>
              <a:ext uri="{FF2B5EF4-FFF2-40B4-BE49-F238E27FC236}">
                <a16:creationId xmlns:a16="http://schemas.microsoft.com/office/drawing/2014/main" xmlns="" id="{39A3EA0E-9E02-4412-8BF7-6BCB3809C1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C81020-18CF-4432-B1BC-5DDEBD856739}" type="datetimeFigureOut">
              <a:rPr lang="zh-CN" altLang="en-US" smtClean="0"/>
              <a:t>2017/9/15/Friday</a:t>
            </a:fld>
            <a:endParaRPr lang="zh-CN" altLang="en-US"/>
          </a:p>
        </p:txBody>
      </p:sp>
      <p:sp>
        <p:nvSpPr>
          <p:cNvPr id="5" name="页脚占位符 4">
            <a:extLst>
              <a:ext uri="{FF2B5EF4-FFF2-40B4-BE49-F238E27FC236}">
                <a16:creationId xmlns:a16="http://schemas.microsoft.com/office/drawing/2014/main" xmlns="" id="{1602AB68-BF75-4AEB-AD7D-FDE8766CA68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0C23E6D7-97E4-4458-A182-DCEE99D05C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541016040"/>
      </p:ext>
    </p:extLst>
  </p:cSld>
  <p:clrMap bg1="lt1" tx1="dk1" bg2="lt2" tx2="dk2" accent1="accent1" accent2="accent2" accent3="accent3" accent4="accent4" accent5="accent5" accent6="accent6" hlink="hlink" folHlink="folHlink"/>
  <p:sldLayoutIdLst>
    <p:sldLayoutId id="2147483658" r:id="rId1"/>
    <p:sldLayoutId id="2147483656" r:id="rId2"/>
    <p:sldLayoutId id="2147483672" r:id="rId3"/>
    <p:sldLayoutId id="2147483659" r:id="rId4"/>
    <p:sldLayoutId id="2147483673" r:id="rId5"/>
    <p:sldLayoutId id="2147483654" r:id="rId6"/>
    <p:sldLayoutId id="2147483655" r:id="rId7"/>
  </p:sldLayoutIdLst>
  <p:txStyles>
    <p:title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7A892B7D-6A9D-4BFD-8BD6-C445FAEC6E56}"/>
              </a:ext>
            </a:extLst>
          </p:cNvPr>
          <p:cNvGrpSpPr/>
          <p:nvPr/>
        </p:nvGrpSpPr>
        <p:grpSpPr>
          <a:xfrm>
            <a:off x="12192" y="0"/>
            <a:ext cx="12179808" cy="6858000"/>
            <a:chOff x="9144" y="0"/>
            <a:chExt cx="9134856" cy="6858000"/>
          </a:xfrm>
        </p:grpSpPr>
        <p:pic>
          <p:nvPicPr>
            <p:cNvPr id="6" name="图片 5">
              <a:extLst>
                <a:ext uri="{FF2B5EF4-FFF2-40B4-BE49-F238E27FC236}">
                  <a16:creationId xmlns:a16="http://schemas.microsoft.com/office/drawing/2014/main" xmlns=""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7" name="矩形 6">
              <a:extLst>
                <a:ext uri="{FF2B5EF4-FFF2-40B4-BE49-F238E27FC236}">
                  <a16:creationId xmlns:a16="http://schemas.microsoft.com/office/drawing/2014/main" xmlns=""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 name="矩形 1">
            <a:extLst>
              <a:ext uri="{FF2B5EF4-FFF2-40B4-BE49-F238E27FC236}">
                <a16:creationId xmlns:a16="http://schemas.microsoft.com/office/drawing/2014/main" xmlns="" id="{5FA07557-4720-444C-96D7-74C4F8FBCD56}"/>
              </a:ext>
            </a:extLst>
          </p:cNvPr>
          <p:cNvSpPr/>
          <p:nvPr/>
        </p:nvSpPr>
        <p:spPr>
          <a:xfrm>
            <a:off x="-53865" y="0"/>
            <a:ext cx="12299729" cy="6858000"/>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3">
            <a:extLst>
              <a:ext uri="{FF2B5EF4-FFF2-40B4-BE49-F238E27FC236}">
                <a16:creationId xmlns:a16="http://schemas.microsoft.com/office/drawing/2014/main" xmlns="" id="{5F9D71DF-1406-4C89-94BC-F4EBD3399DF9}"/>
              </a:ext>
            </a:extLst>
          </p:cNvPr>
          <p:cNvSpPr>
            <a:spLocks noGrp="1"/>
          </p:cNvSpPr>
          <p:nvPr>
            <p:ph type="title"/>
          </p:nvPr>
        </p:nvSpPr>
        <p:spPr>
          <a:xfrm>
            <a:off x="1094509" y="2661329"/>
            <a:ext cx="10044546" cy="1325563"/>
          </a:xfrm>
        </p:spPr>
        <p:txBody>
          <a:bodyPr/>
          <a:lstStyle/>
          <a:p>
            <a:r>
              <a:rPr lang="zh-CN" altLang="en-US" dirty="0"/>
              <a:t>计算机网络技术基础</a:t>
            </a:r>
          </a:p>
        </p:txBody>
      </p:sp>
    </p:spTree>
    <p:extLst>
      <p:ext uri="{BB962C8B-B14F-4D97-AF65-F5344CB8AC3E}">
        <p14:creationId xmlns:p14="http://schemas.microsoft.com/office/powerpoint/2010/main" val="6210653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B6366857-9C5B-40A0-81B7-337793224918}"/>
              </a:ext>
            </a:extLst>
          </p:cNvPr>
          <p:cNvSpPr>
            <a:spLocks noGrp="1"/>
          </p:cNvSpPr>
          <p:nvPr>
            <p:ph idx="1"/>
          </p:nvPr>
        </p:nvSpPr>
        <p:spPr/>
        <p:txBody>
          <a:bodyPr/>
          <a:lstStyle/>
          <a:p>
            <a:r>
              <a:rPr lang="en-US" altLang="zh-CN" dirty="0"/>
              <a:t>       </a:t>
            </a:r>
            <a:r>
              <a:rPr lang="zh-CN" altLang="zh-CN" dirty="0"/>
              <a:t>分层设计的方法是开发网络体系结构的一种有效技术，一般而言，分层应当遵循以下几个主要原则。</a:t>
            </a:r>
          </a:p>
          <a:p>
            <a:r>
              <a:rPr lang="en-US" altLang="zh-CN" dirty="0"/>
              <a:t>       (1)</a:t>
            </a:r>
            <a:r>
              <a:rPr lang="zh-CN" altLang="zh-CN" dirty="0"/>
              <a:t>设置合理的层数，每一层应当实现一个定义明确的功能。</a:t>
            </a:r>
          </a:p>
          <a:p>
            <a:r>
              <a:rPr lang="en-US" altLang="zh-CN" dirty="0"/>
              <a:t>       (2)</a:t>
            </a:r>
            <a:r>
              <a:rPr lang="zh-CN" altLang="zh-CN" dirty="0"/>
              <a:t>确保灵活性。某一层技术上的变化，只要接口关系保持不变，就不应影响其他层次。</a:t>
            </a:r>
          </a:p>
          <a:p>
            <a:r>
              <a:rPr lang="en-US" altLang="zh-CN" dirty="0"/>
              <a:t>       (3)</a:t>
            </a:r>
            <a:r>
              <a:rPr lang="zh-CN" altLang="zh-CN" dirty="0"/>
              <a:t>有利于促进标准化。</a:t>
            </a:r>
          </a:p>
          <a:p>
            <a:r>
              <a:rPr lang="en-US" altLang="zh-CN" dirty="0"/>
              <a:t>       (4)</a:t>
            </a:r>
            <a:r>
              <a:rPr lang="zh-CN" altLang="zh-CN" dirty="0"/>
              <a:t>为了满足各种通信业务的需要</a:t>
            </a:r>
            <a:r>
              <a:rPr lang="en-US" altLang="zh-CN" dirty="0"/>
              <a:t>,</a:t>
            </a:r>
            <a:r>
              <a:rPr lang="zh-CN" altLang="zh-CN" dirty="0"/>
              <a:t>在一层内可形成若干子层</a:t>
            </a:r>
            <a:r>
              <a:rPr lang="en-US" altLang="zh-CN" dirty="0"/>
              <a:t>,</a:t>
            </a:r>
            <a:r>
              <a:rPr lang="zh-CN" altLang="zh-CN" dirty="0"/>
              <a:t>也可以合并或取消某层。</a:t>
            </a:r>
          </a:p>
          <a:p>
            <a:r>
              <a:rPr lang="en-US" altLang="zh-CN" dirty="0"/>
              <a:t> </a:t>
            </a:r>
            <a:r>
              <a:rPr lang="en-US" altLang="zh-CN" sz="2400" b="1" dirty="0"/>
              <a:t>2.OSI</a:t>
            </a:r>
            <a:r>
              <a:rPr lang="zh-CN" altLang="zh-CN" sz="2400" b="1" dirty="0"/>
              <a:t>参考模型</a:t>
            </a:r>
          </a:p>
          <a:p>
            <a:r>
              <a:rPr lang="en-US" altLang="zh-CN" dirty="0"/>
              <a:t>          OSI</a:t>
            </a:r>
            <a:r>
              <a:rPr lang="zh-CN" altLang="zh-CN" dirty="0"/>
              <a:t>开放系统互连参考模型采用了</a:t>
            </a:r>
            <a:r>
              <a:rPr lang="en-US" altLang="zh-CN" dirty="0"/>
              <a:t>7</a:t>
            </a:r>
            <a:r>
              <a:rPr lang="zh-CN" altLang="zh-CN" dirty="0"/>
              <a:t>个层次的体系结构，从下到上分别为物理层（</a:t>
            </a:r>
            <a:r>
              <a:rPr lang="en-US" altLang="zh-CN" dirty="0"/>
              <a:t>Physical Layer)</a:t>
            </a:r>
            <a:r>
              <a:rPr lang="zh-CN" altLang="zh-CN" dirty="0"/>
              <a:t>、数据链路层（</a:t>
            </a:r>
            <a:r>
              <a:rPr lang="en-US" altLang="zh-CN" dirty="0"/>
              <a:t>Data Link Layer)</a:t>
            </a:r>
            <a:r>
              <a:rPr lang="zh-CN" altLang="zh-CN" dirty="0"/>
              <a:t>、网络层（</a:t>
            </a:r>
            <a:r>
              <a:rPr lang="en-US" altLang="zh-CN" dirty="0"/>
              <a:t>Network Layer)</a:t>
            </a:r>
            <a:r>
              <a:rPr lang="zh-CN" altLang="zh-CN" dirty="0"/>
              <a:t>、传输层</a:t>
            </a:r>
            <a:r>
              <a:rPr lang="en-US" altLang="zh-CN" dirty="0"/>
              <a:t>(Transport Layer)</a:t>
            </a:r>
            <a:r>
              <a:rPr lang="zh-CN" altLang="zh-CN" dirty="0"/>
              <a:t>、会话层（</a:t>
            </a:r>
            <a:r>
              <a:rPr lang="en-US" altLang="zh-CN" dirty="0"/>
              <a:t>Session Layer)</a:t>
            </a:r>
            <a:r>
              <a:rPr lang="zh-CN" altLang="zh-CN" dirty="0"/>
              <a:t>、表示层（</a:t>
            </a:r>
            <a:r>
              <a:rPr lang="en-US" altLang="zh-CN" dirty="0"/>
              <a:t>Presentation Layer)</a:t>
            </a:r>
            <a:r>
              <a:rPr lang="zh-CN" altLang="zh-CN" dirty="0"/>
              <a:t>和应用层（</a:t>
            </a:r>
            <a:r>
              <a:rPr lang="en-US" altLang="zh-CN" dirty="0"/>
              <a:t>Application)</a:t>
            </a:r>
            <a:r>
              <a:rPr lang="zh-CN" altLang="zh-CN" dirty="0"/>
              <a:t>。</a:t>
            </a:r>
          </a:p>
          <a:p>
            <a:endParaRPr lang="zh-CN" altLang="en-US" dirty="0"/>
          </a:p>
        </p:txBody>
      </p:sp>
    </p:spTree>
    <p:extLst>
      <p:ext uri="{BB962C8B-B14F-4D97-AF65-F5344CB8AC3E}">
        <p14:creationId xmlns:p14="http://schemas.microsoft.com/office/powerpoint/2010/main" val="2710619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A5C59EE4-657C-4745-94E5-3788AAAF2156}"/>
              </a:ext>
            </a:extLst>
          </p:cNvPr>
          <p:cNvSpPr>
            <a:spLocks noGrp="1"/>
          </p:cNvSpPr>
          <p:nvPr>
            <p:ph idx="1"/>
          </p:nvPr>
        </p:nvSpPr>
        <p:spPr/>
        <p:txBody>
          <a:bodyPr>
            <a:normAutofit lnSpcReduction="10000"/>
          </a:bodyPr>
          <a:lstStyle/>
          <a:p>
            <a:r>
              <a:rPr lang="en-US" altLang="zh-CN" sz="2400" b="1" dirty="0"/>
              <a:t>3.OSI</a:t>
            </a:r>
            <a:r>
              <a:rPr lang="zh-CN" altLang="zh-CN" sz="2400" b="1" dirty="0"/>
              <a:t>参考模型功能筒述</a:t>
            </a:r>
          </a:p>
          <a:p>
            <a:r>
              <a:rPr lang="en-US" altLang="zh-CN" b="1" dirty="0"/>
              <a:t>1)</a:t>
            </a:r>
            <a:r>
              <a:rPr lang="zh-CN" altLang="zh-CN" b="1" dirty="0"/>
              <a:t>物理层</a:t>
            </a:r>
          </a:p>
          <a:p>
            <a:r>
              <a:rPr lang="en-US" altLang="zh-CN" dirty="0"/>
              <a:t>       </a:t>
            </a:r>
            <a:r>
              <a:rPr lang="zh-CN" altLang="zh-CN" dirty="0"/>
              <a:t>在</a:t>
            </a:r>
            <a:r>
              <a:rPr lang="en-US" altLang="zh-CN" dirty="0"/>
              <a:t>OSI</a:t>
            </a:r>
            <a:r>
              <a:rPr lang="zh-CN" altLang="zh-CN" dirty="0"/>
              <a:t>参考模型中，物理层是参考模型的最底层，它包括物理网络介质，如电缆、连接器、转发器。物理层的功能是</a:t>
            </a:r>
            <a:r>
              <a:rPr lang="en-US" altLang="zh-CN" dirty="0"/>
              <a:t>:</a:t>
            </a:r>
            <a:r>
              <a:rPr lang="zh-CN" altLang="zh-CN" dirty="0"/>
              <a:t>建立系统和通信介质的物理接口，提供物理链路所需要的各种功能和规程。</a:t>
            </a:r>
          </a:p>
          <a:p>
            <a:r>
              <a:rPr lang="en-US" altLang="zh-CN" b="1" dirty="0"/>
              <a:t>2)</a:t>
            </a:r>
            <a:r>
              <a:rPr lang="zh-CN" altLang="zh-CN" b="1" dirty="0"/>
              <a:t>数据链路层</a:t>
            </a:r>
          </a:p>
          <a:p>
            <a:r>
              <a:rPr lang="en-US" altLang="zh-CN" dirty="0"/>
              <a:t>       </a:t>
            </a:r>
            <a:r>
              <a:rPr lang="zh-CN" altLang="zh-CN" dirty="0"/>
              <a:t>在</a:t>
            </a:r>
            <a:r>
              <a:rPr lang="en-US" altLang="zh-CN" dirty="0"/>
              <a:t>OSI</a:t>
            </a:r>
            <a:r>
              <a:rPr lang="zh-CN" altLang="zh-CN" dirty="0"/>
              <a:t>参考模型中，数据链路层是参考模型的第</a:t>
            </a:r>
            <a:r>
              <a:rPr lang="en-US" altLang="zh-CN" dirty="0"/>
              <a:t>2</a:t>
            </a:r>
            <a:r>
              <a:rPr lang="zh-CN" altLang="zh-CN" dirty="0"/>
              <a:t>层。数据链路层的主要功能是</a:t>
            </a:r>
            <a:r>
              <a:rPr lang="en-US" altLang="zh-CN" dirty="0"/>
              <a:t>:</a:t>
            </a:r>
            <a:r>
              <a:rPr lang="zh-CN" altLang="zh-CN" dirty="0"/>
              <a:t>在物理层提供的服务基础上，在通信的实体之间建立数据链路连接，将数据传输到以“帧”为单位的数据包中，并采用差错控制与流量控制方法使有差错的物理线路变成无差错的数据链路。</a:t>
            </a:r>
          </a:p>
          <a:p>
            <a:r>
              <a:rPr lang="en-US" altLang="zh-CN" b="1" dirty="0"/>
              <a:t>3)</a:t>
            </a:r>
            <a:r>
              <a:rPr lang="zh-CN" altLang="zh-CN" b="1" dirty="0"/>
              <a:t>网络层</a:t>
            </a:r>
          </a:p>
          <a:p>
            <a:r>
              <a:rPr lang="en-US" altLang="zh-CN" dirty="0"/>
              <a:t>       </a:t>
            </a:r>
            <a:r>
              <a:rPr lang="zh-CN" altLang="zh-CN" dirty="0"/>
              <a:t>在</a:t>
            </a:r>
            <a:r>
              <a:rPr lang="en-US" altLang="zh-CN" dirty="0"/>
              <a:t>OSI</a:t>
            </a:r>
            <a:r>
              <a:rPr lang="zh-CN" altLang="zh-CN" dirty="0"/>
              <a:t>参考模型中，网络层是参考模型的第</a:t>
            </a:r>
            <a:r>
              <a:rPr lang="en-US" altLang="zh-CN" dirty="0"/>
              <a:t>3</a:t>
            </a:r>
            <a:r>
              <a:rPr lang="zh-CN" altLang="zh-CN" dirty="0"/>
              <a:t>层。网络层的主要功能是：为数据在节点之间传输创建逻辑链路，通过路由选择算法为分组通过通信子网选择最适当的路径，以及实现拥塞控制、网络互连等。</a:t>
            </a:r>
          </a:p>
          <a:p>
            <a:endParaRPr lang="zh-CN" altLang="en-US" dirty="0"/>
          </a:p>
        </p:txBody>
      </p:sp>
    </p:spTree>
    <p:extLst>
      <p:ext uri="{BB962C8B-B14F-4D97-AF65-F5344CB8AC3E}">
        <p14:creationId xmlns:p14="http://schemas.microsoft.com/office/powerpoint/2010/main" val="2664451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BF1B8BE1-BA1C-46B6-BDC6-D10D60531337}"/>
              </a:ext>
            </a:extLst>
          </p:cNvPr>
          <p:cNvSpPr>
            <a:spLocks noGrp="1"/>
          </p:cNvSpPr>
          <p:nvPr>
            <p:ph idx="1"/>
          </p:nvPr>
        </p:nvSpPr>
        <p:spPr>
          <a:xfrm>
            <a:off x="957263" y="673768"/>
            <a:ext cx="10287000" cy="5503195"/>
          </a:xfrm>
        </p:spPr>
        <p:txBody>
          <a:bodyPr>
            <a:normAutofit lnSpcReduction="10000"/>
          </a:bodyPr>
          <a:lstStyle/>
          <a:p>
            <a:r>
              <a:rPr lang="en-US" altLang="zh-CN" b="1" dirty="0"/>
              <a:t>4)</a:t>
            </a:r>
            <a:r>
              <a:rPr lang="zh-CN" altLang="zh-CN" b="1" dirty="0"/>
              <a:t>传输层</a:t>
            </a:r>
          </a:p>
          <a:p>
            <a:r>
              <a:rPr lang="en-US" altLang="zh-CN" dirty="0"/>
              <a:t>       </a:t>
            </a:r>
            <a:r>
              <a:rPr lang="zh-CN" altLang="zh-CN" dirty="0"/>
              <a:t>在</a:t>
            </a:r>
            <a:r>
              <a:rPr lang="en-US" altLang="zh-CN" dirty="0"/>
              <a:t>OSI</a:t>
            </a:r>
            <a:r>
              <a:rPr lang="zh-CN" altLang="zh-CN" dirty="0"/>
              <a:t>参考模型中，传输层是参考模型的第</a:t>
            </a:r>
            <a:r>
              <a:rPr lang="en-US" altLang="zh-CN" dirty="0"/>
              <a:t>4</a:t>
            </a:r>
            <a:r>
              <a:rPr lang="zh-CN" altLang="zh-CN" dirty="0"/>
              <a:t>层。传输层是计算机通信体系结构中关键的一层。它汇集下</a:t>
            </a:r>
            <a:r>
              <a:rPr lang="en-US" altLang="zh-CN" dirty="0"/>
              <a:t>3</a:t>
            </a:r>
            <a:r>
              <a:rPr lang="zh-CN" altLang="zh-CN" dirty="0"/>
              <a:t>层功能，向高层提供完整的、无差错的、透明的、可按名寻址的、高效低费用的、端到端的通信服务，起到承上启下的作用。</a:t>
            </a:r>
          </a:p>
          <a:p>
            <a:r>
              <a:rPr lang="en-US" altLang="zh-CN" b="1" dirty="0"/>
              <a:t>5)</a:t>
            </a:r>
            <a:r>
              <a:rPr lang="zh-CN" altLang="zh-CN" b="1" dirty="0"/>
              <a:t>会话层</a:t>
            </a:r>
          </a:p>
          <a:p>
            <a:r>
              <a:rPr lang="en-US" altLang="zh-CN" dirty="0"/>
              <a:t>       </a:t>
            </a:r>
            <a:r>
              <a:rPr lang="zh-CN" altLang="zh-CN" dirty="0"/>
              <a:t>在</a:t>
            </a:r>
            <a:r>
              <a:rPr lang="en-US" altLang="zh-CN" dirty="0"/>
              <a:t>OSI</a:t>
            </a:r>
            <a:r>
              <a:rPr lang="zh-CN" altLang="zh-CN" dirty="0"/>
              <a:t>参考模型中，会话层是参考模型的第</a:t>
            </a:r>
            <a:r>
              <a:rPr lang="en-US" altLang="zh-CN" dirty="0"/>
              <a:t>5</a:t>
            </a:r>
            <a:r>
              <a:rPr lang="zh-CN" altLang="zh-CN" dirty="0"/>
              <a:t>层。会话层的功能是</a:t>
            </a:r>
            <a:r>
              <a:rPr lang="en-US" altLang="zh-CN" dirty="0"/>
              <a:t>:</a:t>
            </a:r>
            <a:r>
              <a:rPr lang="zh-CN" altLang="zh-CN" dirty="0"/>
              <a:t>负责两节点之间建立通信链接</a:t>
            </a:r>
            <a:r>
              <a:rPr lang="en-US" altLang="zh-CN" dirty="0"/>
              <a:t>,</a:t>
            </a:r>
            <a:r>
              <a:rPr lang="zh-CN" altLang="zh-CN" dirty="0"/>
              <a:t>保持会话过程通信链接的畅通，使两个节点之间的对话同步，决定通信是否被中断以及通信中断时从何处重新发送。</a:t>
            </a:r>
          </a:p>
          <a:p>
            <a:r>
              <a:rPr lang="en-US" altLang="zh-CN" b="1" dirty="0"/>
              <a:t>6)</a:t>
            </a:r>
            <a:r>
              <a:rPr lang="zh-CN" altLang="zh-CN" b="1" dirty="0"/>
              <a:t>表示层</a:t>
            </a:r>
          </a:p>
          <a:p>
            <a:r>
              <a:rPr lang="en-US" altLang="zh-CN" dirty="0"/>
              <a:t>       </a:t>
            </a:r>
            <a:r>
              <a:rPr lang="zh-CN" altLang="zh-CN" dirty="0"/>
              <a:t>在</a:t>
            </a:r>
            <a:r>
              <a:rPr lang="en-US" altLang="zh-CN" dirty="0"/>
              <a:t>OSI</a:t>
            </a:r>
            <a:r>
              <a:rPr lang="zh-CN" altLang="zh-CN" dirty="0"/>
              <a:t>参考模型中，表示层是参考模型的第</a:t>
            </a:r>
            <a:r>
              <a:rPr lang="en-US" altLang="zh-CN" dirty="0"/>
              <a:t>6</a:t>
            </a:r>
            <a:r>
              <a:rPr lang="zh-CN" altLang="zh-CN" dirty="0"/>
              <a:t>层。表示层的主要功能是</a:t>
            </a:r>
            <a:r>
              <a:rPr lang="en-US" altLang="zh-CN" dirty="0"/>
              <a:t>:</a:t>
            </a:r>
            <a:r>
              <a:rPr lang="zh-CN" altLang="zh-CN" dirty="0"/>
              <a:t>用于处理在两个通信系统中交换信息的表示方式，主要包括数据格式变换、数据加密与解密、数据压缩与恢复等功能。</a:t>
            </a:r>
          </a:p>
          <a:p>
            <a:r>
              <a:rPr lang="en-US" altLang="zh-CN" b="1" dirty="0"/>
              <a:t>7)</a:t>
            </a:r>
            <a:r>
              <a:rPr lang="zh-CN" altLang="zh-CN" b="1" dirty="0"/>
              <a:t>应用层</a:t>
            </a:r>
          </a:p>
          <a:p>
            <a:r>
              <a:rPr lang="en-US" altLang="zh-CN" dirty="0"/>
              <a:t>       </a:t>
            </a:r>
            <a:r>
              <a:rPr lang="zh-CN" altLang="zh-CN" dirty="0"/>
              <a:t>在</a:t>
            </a:r>
            <a:r>
              <a:rPr lang="en-US" altLang="zh-CN" dirty="0"/>
              <a:t>OSI</a:t>
            </a:r>
            <a:r>
              <a:rPr lang="zh-CN" altLang="zh-CN" dirty="0"/>
              <a:t>参考模型中，应用层是参考模型的最高层。应用层的主要功能是提供完成特定网络功能服务所需要的各种应用程序。</a:t>
            </a:r>
          </a:p>
          <a:p>
            <a:endParaRPr lang="zh-CN" altLang="en-US" dirty="0"/>
          </a:p>
        </p:txBody>
      </p:sp>
    </p:spTree>
    <p:extLst>
      <p:ext uri="{BB962C8B-B14F-4D97-AF65-F5344CB8AC3E}">
        <p14:creationId xmlns:p14="http://schemas.microsoft.com/office/powerpoint/2010/main" val="9751518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B791C8-786A-4B03-A903-0841BE181FCE}"/>
              </a:ext>
            </a:extLst>
          </p:cNvPr>
          <p:cNvSpPr>
            <a:spLocks noGrp="1"/>
          </p:cNvSpPr>
          <p:nvPr>
            <p:ph type="title"/>
          </p:nvPr>
        </p:nvSpPr>
        <p:spPr/>
        <p:txBody>
          <a:bodyPr>
            <a:normAutofit/>
          </a:bodyPr>
          <a:lstStyle/>
          <a:p>
            <a:r>
              <a:rPr lang="en-US" altLang="zh-CN" dirty="0"/>
              <a:t>2.3</a:t>
            </a:r>
            <a:r>
              <a:rPr lang="zh-CN" altLang="zh-CN" dirty="0"/>
              <a:t>　</a:t>
            </a:r>
            <a:r>
              <a:rPr lang="en-US" altLang="zh-CN" dirty="0"/>
              <a:t>TCP/IP</a:t>
            </a:r>
            <a:r>
              <a:rPr lang="zh-CN" altLang="zh-CN" dirty="0"/>
              <a:t>参考模型</a:t>
            </a:r>
            <a:endParaRPr lang="zh-CN" altLang="en-US" dirty="0"/>
          </a:p>
        </p:txBody>
      </p:sp>
      <p:sp>
        <p:nvSpPr>
          <p:cNvPr id="3" name="内容占位符 2">
            <a:extLst>
              <a:ext uri="{FF2B5EF4-FFF2-40B4-BE49-F238E27FC236}">
                <a16:creationId xmlns:a16="http://schemas.microsoft.com/office/drawing/2014/main" xmlns="" id="{FA420494-A0F6-4A04-86E3-0E23BACFAFF0}"/>
              </a:ext>
            </a:extLst>
          </p:cNvPr>
          <p:cNvSpPr>
            <a:spLocks noGrp="1"/>
          </p:cNvSpPr>
          <p:nvPr>
            <p:ph idx="1"/>
          </p:nvPr>
        </p:nvSpPr>
        <p:spPr/>
        <p:txBody>
          <a:bodyPr>
            <a:normAutofit/>
          </a:bodyPr>
          <a:lstStyle/>
          <a:p>
            <a:r>
              <a:rPr lang="en-US" altLang="zh-CN" sz="2000" dirty="0"/>
              <a:t>       </a:t>
            </a:r>
            <a:r>
              <a:rPr lang="zh-CN" altLang="zh-CN" sz="2000" dirty="0"/>
              <a:t>互联网执行</a:t>
            </a:r>
            <a:r>
              <a:rPr lang="en-US" altLang="zh-CN" sz="2000" dirty="0"/>
              <a:t>TCP/IP</a:t>
            </a:r>
            <a:r>
              <a:rPr lang="zh-CN" altLang="zh-CN" sz="2000" dirty="0"/>
              <a:t>协议，并定义任何可以传输分组的通信系统均可视为网络。因此，互联网具有网络对等性，不论复杂的网络，还是简单的网络，甚至两台连接的计算机网络都是如此。它依托在物理网络上运行，但又与网络的物理特性无关。</a:t>
            </a:r>
          </a:p>
          <a:p>
            <a:r>
              <a:rPr lang="en-US" altLang="zh-CN" sz="4300" dirty="0"/>
              <a:t>2.3.1</a:t>
            </a:r>
            <a:r>
              <a:rPr lang="zh-CN" altLang="zh-CN" sz="4300" dirty="0"/>
              <a:t>　</a:t>
            </a:r>
            <a:r>
              <a:rPr lang="en-US" altLang="zh-CN" sz="4300" dirty="0"/>
              <a:t>TCP/IP</a:t>
            </a:r>
            <a:r>
              <a:rPr lang="zh-CN" altLang="zh-CN" sz="4300" dirty="0"/>
              <a:t>的体系结构</a:t>
            </a:r>
          </a:p>
          <a:p>
            <a:r>
              <a:rPr lang="en-US" altLang="zh-CN" sz="2000" b="1" dirty="0"/>
              <a:t>TCP/IP</a:t>
            </a:r>
            <a:r>
              <a:rPr lang="zh-CN" altLang="zh-CN" sz="2000" b="1" dirty="0"/>
              <a:t>各层次的主要功能如下</a:t>
            </a:r>
            <a:r>
              <a:rPr lang="zh-CN" altLang="zh-CN" sz="2000" dirty="0"/>
              <a:t>。</a:t>
            </a:r>
          </a:p>
          <a:p>
            <a:r>
              <a:rPr lang="en-US" altLang="zh-CN" sz="2000" dirty="0"/>
              <a:t> </a:t>
            </a:r>
            <a:r>
              <a:rPr lang="en-US" altLang="zh-CN" sz="2000" b="1" dirty="0"/>
              <a:t>1.</a:t>
            </a:r>
            <a:r>
              <a:rPr lang="zh-CN" altLang="zh-CN" sz="2000" b="1" dirty="0"/>
              <a:t>网络接口层</a:t>
            </a:r>
          </a:p>
          <a:p>
            <a:r>
              <a:rPr lang="en-US" altLang="zh-CN" sz="2000" dirty="0"/>
              <a:t>       </a:t>
            </a:r>
            <a:r>
              <a:rPr lang="zh-CN" altLang="zh-CN" sz="2000" dirty="0"/>
              <a:t>网络接口层对应于</a:t>
            </a:r>
            <a:r>
              <a:rPr lang="en-US" altLang="zh-CN" sz="2000" dirty="0"/>
              <a:t>OSI</a:t>
            </a:r>
            <a:r>
              <a:rPr lang="zh-CN" altLang="zh-CN" sz="2000" dirty="0"/>
              <a:t>参考模型的数据链路层和物理层，它提供了</a:t>
            </a:r>
            <a:r>
              <a:rPr lang="en-US" altLang="zh-CN" sz="2000" dirty="0"/>
              <a:t>TCP/IP</a:t>
            </a:r>
            <a:r>
              <a:rPr lang="zh-CN" altLang="zh-CN" sz="2000" dirty="0"/>
              <a:t>与各种物理网络的接口，是</a:t>
            </a:r>
            <a:r>
              <a:rPr lang="en-US" altLang="zh-CN" sz="2000" dirty="0"/>
              <a:t>TCP/IP</a:t>
            </a:r>
            <a:r>
              <a:rPr lang="zh-CN" altLang="zh-CN" sz="2000" dirty="0"/>
              <a:t>的实现基础。</a:t>
            </a:r>
          </a:p>
          <a:p>
            <a:endParaRPr lang="zh-CN" altLang="en-US" dirty="0"/>
          </a:p>
        </p:txBody>
      </p:sp>
    </p:spTree>
    <p:extLst>
      <p:ext uri="{BB962C8B-B14F-4D97-AF65-F5344CB8AC3E}">
        <p14:creationId xmlns:p14="http://schemas.microsoft.com/office/powerpoint/2010/main" val="23264110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DBBAA811-CBA9-4B21-B2BC-D5835A546692}"/>
              </a:ext>
            </a:extLst>
          </p:cNvPr>
          <p:cNvSpPr>
            <a:spLocks noGrp="1"/>
          </p:cNvSpPr>
          <p:nvPr>
            <p:ph idx="1"/>
          </p:nvPr>
        </p:nvSpPr>
        <p:spPr/>
        <p:txBody>
          <a:bodyPr/>
          <a:lstStyle/>
          <a:p>
            <a:r>
              <a:rPr lang="en-US" altLang="zh-CN" b="1" dirty="0"/>
              <a:t>2.</a:t>
            </a:r>
            <a:r>
              <a:rPr lang="zh-CN" altLang="zh-CN" b="1" dirty="0"/>
              <a:t>互联网层</a:t>
            </a:r>
            <a:r>
              <a:rPr lang="en-US" altLang="zh-CN" b="1" dirty="0"/>
              <a:t>(IP</a:t>
            </a:r>
            <a:r>
              <a:rPr lang="zh-CN" altLang="zh-CN" b="1" dirty="0"/>
              <a:t>层</a:t>
            </a:r>
            <a:r>
              <a:rPr lang="en-US" altLang="zh-CN" b="1" dirty="0"/>
              <a:t>)</a:t>
            </a:r>
            <a:endParaRPr lang="zh-CN" altLang="zh-CN" b="1" dirty="0"/>
          </a:p>
          <a:p>
            <a:r>
              <a:rPr lang="en-US" altLang="zh-CN" dirty="0"/>
              <a:t>       </a:t>
            </a:r>
            <a:r>
              <a:rPr lang="zh-CN" altLang="zh-CN" dirty="0"/>
              <a:t>互联网层是</a:t>
            </a:r>
            <a:r>
              <a:rPr lang="en-US" altLang="zh-CN" dirty="0"/>
              <a:t>TCP/IP</a:t>
            </a:r>
            <a:r>
              <a:rPr lang="zh-CN" altLang="zh-CN" dirty="0"/>
              <a:t>体系结构的第</a:t>
            </a:r>
            <a:r>
              <a:rPr lang="en-US" altLang="zh-CN" dirty="0"/>
              <a:t>2</a:t>
            </a:r>
            <a:r>
              <a:rPr lang="zh-CN" altLang="zh-CN" dirty="0"/>
              <a:t>层，它解决了计算机与计算机之间的通信问题，实现的功能相当于</a:t>
            </a:r>
            <a:r>
              <a:rPr lang="en-US" altLang="zh-CN" dirty="0"/>
              <a:t>OSI</a:t>
            </a:r>
            <a:r>
              <a:rPr lang="zh-CN" altLang="zh-CN" dirty="0"/>
              <a:t>参考模型中网络层的无连接网络服务。</a:t>
            </a:r>
          </a:p>
          <a:p>
            <a:r>
              <a:rPr lang="zh-CN" altLang="zh-CN" dirty="0"/>
              <a:t>互联网层有</a:t>
            </a:r>
            <a:r>
              <a:rPr lang="en-US" altLang="zh-CN" dirty="0"/>
              <a:t>4</a:t>
            </a:r>
            <a:r>
              <a:rPr lang="zh-CN" altLang="zh-CN" dirty="0"/>
              <a:t>个重要的协议：</a:t>
            </a:r>
            <a:endParaRPr lang="en-US" altLang="zh-CN" dirty="0"/>
          </a:p>
          <a:p>
            <a:r>
              <a:rPr lang="en-US" altLang="zh-CN" dirty="0"/>
              <a:t>       </a:t>
            </a:r>
            <a:r>
              <a:rPr lang="zh-CN" altLang="zh-CN" dirty="0"/>
              <a:t>网际协议</a:t>
            </a:r>
            <a:r>
              <a:rPr lang="en-US" altLang="zh-CN" dirty="0"/>
              <a:t>IP(Internet Protocol)</a:t>
            </a:r>
            <a:r>
              <a:rPr lang="zh-CN" altLang="zh-CN" dirty="0"/>
              <a:t>、</a:t>
            </a:r>
            <a:endParaRPr lang="en-US" altLang="zh-CN" dirty="0"/>
          </a:p>
          <a:p>
            <a:r>
              <a:rPr lang="en-US" altLang="zh-CN" dirty="0"/>
              <a:t>       Internet</a:t>
            </a:r>
            <a:r>
              <a:rPr lang="zh-CN" altLang="zh-CN" dirty="0"/>
              <a:t>控制报文协议</a:t>
            </a:r>
            <a:r>
              <a:rPr lang="en-US" altLang="zh-CN" dirty="0"/>
              <a:t>ICMP (Internet Control Message Protocol)</a:t>
            </a:r>
            <a:r>
              <a:rPr lang="zh-CN" altLang="zh-CN" dirty="0"/>
              <a:t>、</a:t>
            </a:r>
            <a:endParaRPr lang="en-US" altLang="zh-CN" dirty="0"/>
          </a:p>
          <a:p>
            <a:r>
              <a:rPr lang="en-US" altLang="zh-CN" dirty="0"/>
              <a:t>       </a:t>
            </a:r>
            <a:r>
              <a:rPr lang="zh-CN" altLang="zh-CN" dirty="0"/>
              <a:t>地址转换协议</a:t>
            </a:r>
            <a:r>
              <a:rPr lang="en-US" altLang="zh-CN" dirty="0"/>
              <a:t>ARP(Address Resolution Protocol)</a:t>
            </a:r>
          </a:p>
          <a:p>
            <a:r>
              <a:rPr lang="en-US" altLang="zh-CN" dirty="0"/>
              <a:t>       </a:t>
            </a:r>
            <a:r>
              <a:rPr lang="zh-CN" altLang="zh-CN" dirty="0"/>
              <a:t>反向地址转换协议</a:t>
            </a:r>
            <a:r>
              <a:rPr lang="en-US" altLang="zh-CN" dirty="0"/>
              <a:t>RARP(Reverse Address Resolution Protocol)</a:t>
            </a:r>
            <a:r>
              <a:rPr lang="zh-CN" altLang="zh-CN" dirty="0"/>
              <a:t>。</a:t>
            </a:r>
            <a:endParaRPr lang="en-US" altLang="zh-CN" dirty="0"/>
          </a:p>
          <a:p>
            <a:r>
              <a:rPr lang="en-US" altLang="zh-CN" dirty="0"/>
              <a:t>       </a:t>
            </a:r>
            <a:r>
              <a:rPr lang="zh-CN" altLang="zh-CN" dirty="0"/>
              <a:t>它们是实现异构网络互连的关键协议。</a:t>
            </a:r>
          </a:p>
          <a:p>
            <a:endParaRPr lang="zh-CN" altLang="en-US" dirty="0"/>
          </a:p>
        </p:txBody>
      </p:sp>
    </p:spTree>
    <p:extLst>
      <p:ext uri="{BB962C8B-B14F-4D97-AF65-F5344CB8AC3E}">
        <p14:creationId xmlns:p14="http://schemas.microsoft.com/office/powerpoint/2010/main" val="41771965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3F12F1D4-0698-4A5B-B975-4B42C53838BB}"/>
              </a:ext>
            </a:extLst>
          </p:cNvPr>
          <p:cNvSpPr>
            <a:spLocks noGrp="1"/>
          </p:cNvSpPr>
          <p:nvPr>
            <p:ph idx="1"/>
          </p:nvPr>
        </p:nvSpPr>
        <p:spPr/>
        <p:txBody>
          <a:bodyPr/>
          <a:lstStyle/>
          <a:p>
            <a:r>
              <a:rPr lang="en-US" altLang="zh-CN" b="1" dirty="0"/>
              <a:t>3.</a:t>
            </a:r>
            <a:r>
              <a:rPr lang="zh-CN" altLang="zh-CN" b="1" dirty="0"/>
              <a:t>传输层</a:t>
            </a:r>
          </a:p>
          <a:p>
            <a:r>
              <a:rPr lang="en-US" altLang="zh-CN" dirty="0"/>
              <a:t>       </a:t>
            </a:r>
            <a:r>
              <a:rPr lang="zh-CN" altLang="zh-CN" dirty="0"/>
              <a:t>传输层位于互联网层之上，它的主要功能是负责应用进程之间的端到端通信。</a:t>
            </a:r>
            <a:r>
              <a:rPr lang="en-US" altLang="zh-CN" dirty="0"/>
              <a:t>TCP/IP</a:t>
            </a:r>
            <a:r>
              <a:rPr lang="zh-CN" altLang="zh-CN" dirty="0"/>
              <a:t>协议的传输层提供了两个主要的协议：传输控制协议</a:t>
            </a:r>
            <a:r>
              <a:rPr lang="en-US" altLang="zh-CN" dirty="0"/>
              <a:t>TCP(Transport Control Protocol)</a:t>
            </a:r>
            <a:r>
              <a:rPr lang="zh-CN" altLang="zh-CN" dirty="0"/>
              <a:t>和用户数据报文协议</a:t>
            </a:r>
            <a:r>
              <a:rPr lang="en-US" altLang="zh-CN" dirty="0"/>
              <a:t>UDP(User Datagram Protocol)</a:t>
            </a:r>
            <a:r>
              <a:rPr lang="zh-CN" altLang="zh-CN" dirty="0"/>
              <a:t>。</a:t>
            </a:r>
          </a:p>
          <a:p>
            <a:r>
              <a:rPr lang="en-US" altLang="zh-CN" dirty="0"/>
              <a:t> </a:t>
            </a:r>
            <a:r>
              <a:rPr lang="en-US" altLang="zh-CN" b="1" dirty="0"/>
              <a:t>4.</a:t>
            </a:r>
            <a:r>
              <a:rPr lang="zh-CN" altLang="zh-CN" b="1" dirty="0"/>
              <a:t>应用层</a:t>
            </a:r>
          </a:p>
          <a:p>
            <a:r>
              <a:rPr lang="en-US" altLang="zh-CN" dirty="0"/>
              <a:t>       </a:t>
            </a:r>
            <a:r>
              <a:rPr lang="zh-CN" altLang="zh-CN" dirty="0"/>
              <a:t>应用层包含所有的高层协议，如远程登录协议（</a:t>
            </a:r>
            <a:r>
              <a:rPr lang="en-US" altLang="zh-CN" dirty="0"/>
              <a:t>Telnet)</a:t>
            </a:r>
            <a:r>
              <a:rPr lang="zh-CN" altLang="zh-CN" dirty="0"/>
              <a:t>、文件传输协议（</a:t>
            </a:r>
            <a:r>
              <a:rPr lang="en-US" altLang="zh-CN" dirty="0"/>
              <a:t>FTP)</a:t>
            </a:r>
            <a:r>
              <a:rPr lang="zh-CN" altLang="zh-CN" dirty="0"/>
              <a:t>、简单邮件传输协议</a:t>
            </a:r>
            <a:r>
              <a:rPr lang="en-US" altLang="zh-CN" dirty="0"/>
              <a:t>(SMTP)</a:t>
            </a:r>
            <a:r>
              <a:rPr lang="zh-CN" altLang="zh-CN" dirty="0"/>
              <a:t>、超文本传输协议</a:t>
            </a:r>
            <a:r>
              <a:rPr lang="en-US" altLang="zh-CN" dirty="0"/>
              <a:t>(HTTP)</a:t>
            </a:r>
            <a:r>
              <a:rPr lang="zh-CN" altLang="zh-CN" dirty="0"/>
              <a:t>和域名系统（</a:t>
            </a:r>
            <a:r>
              <a:rPr lang="en-US" altLang="zh-CN" dirty="0"/>
              <a:t>DNS)</a:t>
            </a:r>
            <a:r>
              <a:rPr lang="zh-CN" altLang="zh-CN" dirty="0"/>
              <a:t>等</a:t>
            </a:r>
            <a:r>
              <a:rPr lang="en-US" altLang="zh-CN" dirty="0"/>
              <a:t>,</a:t>
            </a:r>
            <a:r>
              <a:rPr lang="zh-CN" altLang="zh-CN" dirty="0"/>
              <a:t>并且总是不断有新的协议加入。几乎所有的应用程序都有自己的协议。</a:t>
            </a:r>
          </a:p>
          <a:p>
            <a:endParaRPr lang="zh-CN" altLang="en-US" dirty="0"/>
          </a:p>
        </p:txBody>
      </p:sp>
    </p:spTree>
    <p:extLst>
      <p:ext uri="{BB962C8B-B14F-4D97-AF65-F5344CB8AC3E}">
        <p14:creationId xmlns:p14="http://schemas.microsoft.com/office/powerpoint/2010/main" val="7185176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0A32404-1CF3-4D87-B9B6-B77F3B235214}"/>
              </a:ext>
            </a:extLst>
          </p:cNvPr>
          <p:cNvSpPr>
            <a:spLocks noGrp="1"/>
          </p:cNvSpPr>
          <p:nvPr>
            <p:ph type="title"/>
          </p:nvPr>
        </p:nvSpPr>
        <p:spPr/>
        <p:txBody>
          <a:bodyPr>
            <a:normAutofit/>
          </a:bodyPr>
          <a:lstStyle/>
          <a:p>
            <a:r>
              <a:rPr lang="en-US" altLang="zh-CN" dirty="0"/>
              <a:t>2.3.2</a:t>
            </a:r>
            <a:r>
              <a:rPr lang="zh-CN" altLang="zh-CN" dirty="0"/>
              <a:t>　</a:t>
            </a:r>
            <a:r>
              <a:rPr lang="en-US" altLang="zh-CN" dirty="0"/>
              <a:t>TCP</a:t>
            </a:r>
            <a:r>
              <a:rPr lang="zh-CN" altLang="zh-CN" dirty="0"/>
              <a:t>协议</a:t>
            </a:r>
            <a:endParaRPr lang="zh-CN" altLang="en-US" dirty="0"/>
          </a:p>
        </p:txBody>
      </p:sp>
      <p:sp>
        <p:nvSpPr>
          <p:cNvPr id="3" name="内容占位符 2">
            <a:extLst>
              <a:ext uri="{FF2B5EF4-FFF2-40B4-BE49-F238E27FC236}">
                <a16:creationId xmlns:a16="http://schemas.microsoft.com/office/drawing/2014/main" xmlns="" id="{E0DDB06B-D328-48F2-B80F-1786306FFC42}"/>
              </a:ext>
            </a:extLst>
          </p:cNvPr>
          <p:cNvSpPr>
            <a:spLocks noGrp="1"/>
          </p:cNvSpPr>
          <p:nvPr>
            <p:ph idx="1"/>
          </p:nvPr>
        </p:nvSpPr>
        <p:spPr>
          <a:xfrm>
            <a:off x="971550" y="1690688"/>
            <a:ext cx="10382250" cy="4866523"/>
          </a:xfrm>
        </p:spPr>
        <p:txBody>
          <a:bodyPr>
            <a:normAutofit fontScale="62500" lnSpcReduction="20000"/>
          </a:bodyPr>
          <a:lstStyle/>
          <a:p>
            <a:r>
              <a:rPr lang="en-US" altLang="zh-CN" sz="3200" b="0" dirty="0"/>
              <a:t>       TCP</a:t>
            </a:r>
            <a:r>
              <a:rPr lang="zh-CN" altLang="zh-CN" sz="3200" b="0" dirty="0"/>
              <a:t>是传输控制协议，它是</a:t>
            </a:r>
            <a:r>
              <a:rPr lang="en-US" altLang="zh-CN" sz="3200" b="0" dirty="0"/>
              <a:t>TCP/IP</a:t>
            </a:r>
            <a:r>
              <a:rPr lang="zh-CN" altLang="zh-CN" sz="3200" b="0" dirty="0"/>
              <a:t>协议簇中的一个重要协议。它对应于</a:t>
            </a:r>
            <a:r>
              <a:rPr lang="en-US" altLang="zh-CN" sz="3200" b="0" dirty="0"/>
              <a:t>OSI</a:t>
            </a:r>
            <a:r>
              <a:rPr lang="zh-CN" altLang="zh-CN" sz="3200" b="0" dirty="0"/>
              <a:t>模型的传输层，是在</a:t>
            </a:r>
            <a:r>
              <a:rPr lang="en-US" altLang="zh-CN" sz="3200" b="0" dirty="0"/>
              <a:t>IP</a:t>
            </a:r>
            <a:r>
              <a:rPr lang="zh-CN" altLang="zh-CN" sz="3200" b="0" dirty="0"/>
              <a:t>协议的基础上，提供一种面向连接的、可靠的（没有数据重复或丢失）数据流传输服务。</a:t>
            </a:r>
          </a:p>
          <a:p>
            <a:r>
              <a:rPr lang="en-US" altLang="zh-CN" sz="3800" dirty="0"/>
              <a:t>1.TCP</a:t>
            </a:r>
            <a:r>
              <a:rPr lang="zh-CN" altLang="zh-CN" sz="3800" dirty="0"/>
              <a:t>提供的</a:t>
            </a:r>
            <a:r>
              <a:rPr lang="en-US" altLang="zh-CN" sz="3800" dirty="0"/>
              <a:t>3</a:t>
            </a:r>
            <a:r>
              <a:rPr lang="zh-CN" altLang="zh-CN" sz="3800" dirty="0"/>
              <a:t>种最重要的服务</a:t>
            </a:r>
          </a:p>
          <a:p>
            <a:r>
              <a:rPr lang="en-US" altLang="zh-CN" sz="3200" dirty="0"/>
              <a:t>1)</a:t>
            </a:r>
            <a:r>
              <a:rPr lang="zh-CN" altLang="zh-CN" sz="3200" dirty="0"/>
              <a:t>可靠地传输消息</a:t>
            </a:r>
          </a:p>
          <a:p>
            <a:r>
              <a:rPr lang="en-US" altLang="zh-CN" sz="3200" b="0" dirty="0"/>
              <a:t>      </a:t>
            </a:r>
            <a:r>
              <a:rPr lang="zh-CN" altLang="zh-CN" sz="3200" b="0" dirty="0"/>
              <a:t>为应用层提供可靠的面向连接服务，确保发送端发出的消息能够被接收端正确无误地接收到。</a:t>
            </a:r>
            <a:r>
              <a:rPr lang="en-US" altLang="zh-CN" sz="3200" b="0" dirty="0"/>
              <a:t>TCP</a:t>
            </a:r>
            <a:r>
              <a:rPr lang="zh-CN" altLang="zh-CN" sz="3200" b="0" dirty="0"/>
              <a:t>去掉重复的数据，在数据丢失时重发数据，并且保证精确地按原发送顺序重新组装数据。</a:t>
            </a:r>
          </a:p>
          <a:p>
            <a:r>
              <a:rPr lang="en-US" altLang="zh-CN" sz="3200" dirty="0"/>
              <a:t>2)</a:t>
            </a:r>
            <a:r>
              <a:rPr lang="zh-CN" altLang="zh-CN" sz="3200" dirty="0"/>
              <a:t>流量控制</a:t>
            </a:r>
          </a:p>
          <a:p>
            <a:r>
              <a:rPr lang="en-US" altLang="zh-CN" sz="3200" b="0" dirty="0"/>
              <a:t>       TCP</a:t>
            </a:r>
            <a:r>
              <a:rPr lang="zh-CN" altLang="zh-CN" sz="3200" b="0" dirty="0"/>
              <a:t>在其连接的通信过程中，能够调整流量，以防止内部的</a:t>
            </a:r>
            <a:r>
              <a:rPr lang="en-US" altLang="zh-CN" sz="3200" b="0" dirty="0"/>
              <a:t>TCP</a:t>
            </a:r>
            <a:r>
              <a:rPr lang="zh-CN" altLang="zh-CN" sz="3200" b="0" dirty="0"/>
              <a:t>数据传递出现拥挤，从而导致服务质量下降和出错。</a:t>
            </a:r>
          </a:p>
          <a:p>
            <a:r>
              <a:rPr lang="en-US" altLang="zh-CN" sz="3200" dirty="0"/>
              <a:t>3)</a:t>
            </a:r>
            <a:r>
              <a:rPr lang="zh-CN" altLang="zh-CN" sz="3200" dirty="0"/>
              <a:t>阻塞控制</a:t>
            </a:r>
          </a:p>
          <a:p>
            <a:r>
              <a:rPr lang="en-US" altLang="zh-CN" sz="3200" b="0" dirty="0"/>
              <a:t>       </a:t>
            </a:r>
            <a:r>
              <a:rPr lang="zh-CN" altLang="zh-CN" sz="3200" b="0" dirty="0"/>
              <a:t>任何一个网络，当过多的数据进入时，都会导致网络阻塞，互联网也不例外。阻塞发生时会引起发送端超时，虽然超时也有可能是由数据传输出错引起，但在当前数字化网络环境中，由于传输介质</a:t>
            </a:r>
            <a:r>
              <a:rPr lang="en-US" altLang="zh-CN" sz="3200" b="0" dirty="0"/>
              <a:t>(</a:t>
            </a:r>
            <a:r>
              <a:rPr lang="zh-CN" altLang="zh-CN" sz="3200" b="0" dirty="0"/>
              <a:t>例如使用光纤）的可靠性越来越高，数据传输出错的可能性很小。</a:t>
            </a:r>
          </a:p>
        </p:txBody>
      </p:sp>
    </p:spTree>
    <p:extLst>
      <p:ext uri="{BB962C8B-B14F-4D97-AF65-F5344CB8AC3E}">
        <p14:creationId xmlns:p14="http://schemas.microsoft.com/office/powerpoint/2010/main" val="1737318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9CDD5895-E373-497E-ACCF-433D167074DB}"/>
              </a:ext>
            </a:extLst>
          </p:cNvPr>
          <p:cNvSpPr>
            <a:spLocks noGrp="1"/>
          </p:cNvSpPr>
          <p:nvPr>
            <p:ph idx="1"/>
          </p:nvPr>
        </p:nvSpPr>
        <p:spPr/>
        <p:txBody>
          <a:bodyPr/>
          <a:lstStyle/>
          <a:p>
            <a:r>
              <a:rPr lang="en-US" altLang="zh-CN" sz="2400" b="1" dirty="0"/>
              <a:t>2.TCP</a:t>
            </a:r>
            <a:r>
              <a:rPr lang="zh-CN" altLang="zh-CN" sz="2400" b="1" dirty="0"/>
              <a:t>报文段的格式</a:t>
            </a:r>
          </a:p>
          <a:p>
            <a:r>
              <a:rPr lang="en-US" altLang="zh-CN" dirty="0"/>
              <a:t>      TCP</a:t>
            </a:r>
            <a:r>
              <a:rPr lang="zh-CN" altLang="zh-CN" dirty="0"/>
              <a:t>协议在两台计算机之间传输的数据单元称为报文段。报文段交换涉及建立连接、传输数据、发送确认、通知窗口尺寸，直到关闭连接。</a:t>
            </a:r>
          </a:p>
          <a:p>
            <a:r>
              <a:rPr lang="en-US" altLang="zh-CN" b="1" dirty="0"/>
              <a:t> </a:t>
            </a:r>
            <a:r>
              <a:rPr lang="en-US" altLang="zh-CN" sz="2400" b="1" dirty="0"/>
              <a:t>3.TCP</a:t>
            </a:r>
            <a:r>
              <a:rPr lang="zh-CN" altLang="zh-CN" sz="2400" b="1" dirty="0"/>
              <a:t>连接管理</a:t>
            </a:r>
            <a:endParaRPr lang="zh-CN" altLang="zh-CN" b="1" dirty="0"/>
          </a:p>
          <a:p>
            <a:r>
              <a:rPr lang="en-US" altLang="zh-CN" dirty="0"/>
              <a:t>      </a:t>
            </a:r>
            <a:r>
              <a:rPr lang="zh-CN" altLang="zh-CN" dirty="0"/>
              <a:t>连接的建立采用客户机</a:t>
            </a:r>
            <a:r>
              <a:rPr lang="en-US" altLang="zh-CN" dirty="0"/>
              <a:t>/</a:t>
            </a:r>
            <a:r>
              <a:rPr lang="zh-CN" altLang="zh-CN" dirty="0"/>
              <a:t>服务器方式。主动发送连接的运输实体的进程为客户机，而被动等待连接的运输实体的进程称为服务器。</a:t>
            </a:r>
          </a:p>
          <a:p>
            <a:r>
              <a:rPr lang="en-US" altLang="zh-CN" dirty="0"/>
              <a:t>      </a:t>
            </a:r>
            <a:r>
              <a:rPr lang="zh-CN" altLang="zh-CN" dirty="0"/>
              <a:t>在连接建立过程中，存在两种方式，要么由运行客户进程的运输实体先向其</a:t>
            </a:r>
            <a:r>
              <a:rPr lang="en-US" altLang="zh-CN" dirty="0"/>
              <a:t>TCP</a:t>
            </a:r>
            <a:r>
              <a:rPr lang="zh-CN" altLang="zh-CN" dirty="0"/>
              <a:t>发出主动打开命令，表示要向某个</a:t>
            </a:r>
            <a:r>
              <a:rPr lang="en-US" altLang="zh-CN" dirty="0"/>
              <a:t>IP</a:t>
            </a:r>
            <a:r>
              <a:rPr lang="zh-CN" altLang="zh-CN" dirty="0"/>
              <a:t>地址的某个端口建立运输连接；要么由运行服务器进程的运输实体先向它的</a:t>
            </a:r>
            <a:r>
              <a:rPr lang="en-US" altLang="zh-CN" dirty="0"/>
              <a:t>TCP</a:t>
            </a:r>
            <a:r>
              <a:rPr lang="zh-CN" altLang="zh-CN" dirty="0"/>
              <a:t>发出一个被动打开命令，要求它准备接收客户进程的连接请求。接着</a:t>
            </a:r>
            <a:r>
              <a:rPr lang="en-US" altLang="zh-CN" dirty="0"/>
              <a:t>,</a:t>
            </a:r>
            <a:r>
              <a:rPr lang="zh-CN" altLang="zh-CN" dirty="0"/>
              <a:t>服务器进程就处于“监听”的状态，从而不断检测是否有客户进程连接请求的到来，如有</a:t>
            </a:r>
            <a:r>
              <a:rPr lang="en-US" altLang="zh-CN" dirty="0"/>
              <a:t>,</a:t>
            </a:r>
            <a:r>
              <a:rPr lang="zh-CN" altLang="zh-CN" dirty="0"/>
              <a:t>则予以响应。</a:t>
            </a:r>
          </a:p>
          <a:p>
            <a:endParaRPr lang="zh-CN" altLang="en-US" dirty="0"/>
          </a:p>
        </p:txBody>
      </p:sp>
    </p:spTree>
    <p:extLst>
      <p:ext uri="{BB962C8B-B14F-4D97-AF65-F5344CB8AC3E}">
        <p14:creationId xmlns:p14="http://schemas.microsoft.com/office/powerpoint/2010/main" val="2140382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B815208-CA43-49DE-9790-2B6A987D9AA2}"/>
              </a:ext>
            </a:extLst>
          </p:cNvPr>
          <p:cNvSpPr>
            <a:spLocks noGrp="1"/>
          </p:cNvSpPr>
          <p:nvPr>
            <p:ph type="title"/>
          </p:nvPr>
        </p:nvSpPr>
        <p:spPr/>
        <p:txBody>
          <a:bodyPr>
            <a:normAutofit/>
          </a:bodyPr>
          <a:lstStyle/>
          <a:p>
            <a:r>
              <a:rPr lang="en-US" altLang="zh-CN" dirty="0"/>
              <a:t>2.3.3</a:t>
            </a:r>
            <a:r>
              <a:rPr lang="zh-CN" altLang="zh-CN" dirty="0"/>
              <a:t>　</a:t>
            </a:r>
            <a:r>
              <a:rPr lang="en-US" altLang="zh-CN" dirty="0"/>
              <a:t>IP</a:t>
            </a:r>
            <a:r>
              <a:rPr lang="zh-CN" altLang="zh-CN" dirty="0"/>
              <a:t>协议</a:t>
            </a:r>
            <a:endParaRPr lang="zh-CN" altLang="en-US" dirty="0"/>
          </a:p>
        </p:txBody>
      </p:sp>
      <p:sp>
        <p:nvSpPr>
          <p:cNvPr id="3" name="内容占位符 2">
            <a:extLst>
              <a:ext uri="{FF2B5EF4-FFF2-40B4-BE49-F238E27FC236}">
                <a16:creationId xmlns:a16="http://schemas.microsoft.com/office/drawing/2014/main" xmlns="" id="{1A39454C-166E-4528-B178-6BFD7DB638BA}"/>
              </a:ext>
            </a:extLst>
          </p:cNvPr>
          <p:cNvSpPr>
            <a:spLocks noGrp="1"/>
          </p:cNvSpPr>
          <p:nvPr>
            <p:ph idx="1"/>
          </p:nvPr>
        </p:nvSpPr>
        <p:spPr>
          <a:xfrm>
            <a:off x="971550" y="1825625"/>
            <a:ext cx="9941092" cy="4351338"/>
          </a:xfrm>
        </p:spPr>
        <p:txBody>
          <a:bodyPr/>
          <a:lstStyle/>
          <a:p>
            <a:r>
              <a:rPr lang="en-US" altLang="zh-CN" b="0" dirty="0"/>
              <a:t>      </a:t>
            </a:r>
            <a:r>
              <a:rPr lang="en-US" altLang="zh-CN" sz="2000" b="0" dirty="0"/>
              <a:t>IP</a:t>
            </a:r>
            <a:r>
              <a:rPr lang="zh-CN" altLang="zh-CN" sz="2000" b="0" dirty="0"/>
              <a:t>协议定义数据传递的基本单元——</a:t>
            </a:r>
            <a:r>
              <a:rPr lang="en-US" altLang="zh-CN" sz="2000" b="0" dirty="0"/>
              <a:t>IP</a:t>
            </a:r>
            <a:r>
              <a:rPr lang="zh-CN" altLang="zh-CN" sz="2000" b="0" dirty="0"/>
              <a:t>分组及其确切的数据格式，有时更加明确地叫作</a:t>
            </a:r>
            <a:r>
              <a:rPr lang="en-US" altLang="zh-CN" sz="2000" b="0" dirty="0"/>
              <a:t>IP</a:t>
            </a:r>
            <a:r>
              <a:rPr lang="zh-CN" altLang="zh-CN" sz="2000" b="0" dirty="0"/>
              <a:t>数据报。</a:t>
            </a:r>
            <a:r>
              <a:rPr lang="en-US" altLang="zh-CN" sz="2000" b="0" dirty="0"/>
              <a:t>IP</a:t>
            </a:r>
            <a:r>
              <a:rPr lang="zh-CN" altLang="zh-CN" sz="2000" b="0" dirty="0"/>
              <a:t>协议也包括一套规则，指明分组如何处理、错误怎样控制。特别是，</a:t>
            </a:r>
            <a:r>
              <a:rPr lang="en-US" altLang="zh-CN" sz="2000" b="0" dirty="0"/>
              <a:t>IP</a:t>
            </a:r>
            <a:r>
              <a:rPr lang="zh-CN" altLang="zh-CN" sz="2000" b="0" dirty="0"/>
              <a:t>协议包含不可靠投递的思想，以及与此关联的分组路由选择的思想。</a:t>
            </a:r>
          </a:p>
          <a:p>
            <a:r>
              <a:rPr lang="en-US" altLang="zh-CN" sz="2000" b="0" dirty="0"/>
              <a:t>      IP</a:t>
            </a:r>
            <a:r>
              <a:rPr lang="zh-CN" altLang="zh-CN" sz="2000" b="0" dirty="0"/>
              <a:t>模块是</a:t>
            </a:r>
            <a:r>
              <a:rPr lang="en-US" altLang="zh-CN" sz="2000" b="0" dirty="0"/>
              <a:t>TCP/IP</a:t>
            </a:r>
            <a:r>
              <a:rPr lang="zh-CN" altLang="zh-CN" sz="2000" b="0" dirty="0"/>
              <a:t>技术的核心，而</a:t>
            </a:r>
            <a:r>
              <a:rPr lang="en-US" altLang="zh-CN" sz="2000" b="0" dirty="0"/>
              <a:t>IP</a:t>
            </a:r>
            <a:r>
              <a:rPr lang="zh-CN" altLang="zh-CN" sz="2000" b="0" dirty="0"/>
              <a:t>模块的关键成分则是它的路由表。路由表放在内存储器中，</a:t>
            </a:r>
            <a:r>
              <a:rPr lang="en-US" altLang="zh-CN" sz="2000" b="0" dirty="0"/>
              <a:t>IP</a:t>
            </a:r>
            <a:r>
              <a:rPr lang="zh-CN" altLang="zh-CN" sz="2000" b="0" dirty="0"/>
              <a:t>模块使用它为</a:t>
            </a:r>
            <a:r>
              <a:rPr lang="en-US" altLang="zh-CN" sz="2000" b="0" dirty="0"/>
              <a:t>IP</a:t>
            </a:r>
            <a:r>
              <a:rPr lang="zh-CN" altLang="zh-CN" sz="2000" b="0" dirty="0"/>
              <a:t>分组选择路由。</a:t>
            </a:r>
          </a:p>
          <a:p>
            <a:endParaRPr lang="zh-CN" altLang="en-US" dirty="0"/>
          </a:p>
        </p:txBody>
      </p:sp>
    </p:spTree>
    <p:extLst>
      <p:ext uri="{BB962C8B-B14F-4D97-AF65-F5344CB8AC3E}">
        <p14:creationId xmlns:p14="http://schemas.microsoft.com/office/powerpoint/2010/main" val="18230041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46DB0124-82D1-429C-B860-B1C26CCCE800}"/>
              </a:ext>
            </a:extLst>
          </p:cNvPr>
          <p:cNvSpPr>
            <a:spLocks noGrp="1"/>
          </p:cNvSpPr>
          <p:nvPr>
            <p:ph idx="1"/>
          </p:nvPr>
        </p:nvSpPr>
        <p:spPr/>
        <p:txBody>
          <a:bodyPr/>
          <a:lstStyle/>
          <a:p>
            <a:r>
              <a:rPr lang="en-US" altLang="zh-CN" sz="2800" b="1" dirty="0"/>
              <a:t>1.IP</a:t>
            </a:r>
            <a:r>
              <a:rPr lang="zh-CN" altLang="zh-CN" sz="2800" b="1" dirty="0"/>
              <a:t>地址</a:t>
            </a:r>
          </a:p>
          <a:p>
            <a:r>
              <a:rPr lang="en-US" altLang="zh-CN" dirty="0"/>
              <a:t>       </a:t>
            </a:r>
            <a:r>
              <a:rPr lang="zh-CN" altLang="zh-CN" dirty="0"/>
              <a:t>为了使得计算机之间能够进行通信，每台计算机都必须有一个唯一的标识。由</a:t>
            </a:r>
            <a:r>
              <a:rPr lang="en-US" altLang="zh-CN" dirty="0"/>
              <a:t>IP</a:t>
            </a:r>
            <a:r>
              <a:rPr lang="zh-CN" altLang="zh-CN" dirty="0"/>
              <a:t>协议为</a:t>
            </a:r>
            <a:r>
              <a:rPr lang="en-US" altLang="zh-CN" dirty="0"/>
              <a:t>Internet</a:t>
            </a:r>
            <a:r>
              <a:rPr lang="zh-CN" altLang="zh-CN" dirty="0"/>
              <a:t>的每一台主机都分配一个唯一地址，称为</a:t>
            </a:r>
            <a:r>
              <a:rPr lang="en-US" altLang="zh-CN" dirty="0"/>
              <a:t>IP</a:t>
            </a:r>
            <a:r>
              <a:rPr lang="zh-CN" altLang="zh-CN" dirty="0"/>
              <a:t>协议地址（简称</a:t>
            </a:r>
            <a:r>
              <a:rPr lang="en-US" altLang="zh-CN" dirty="0"/>
              <a:t>IP</a:t>
            </a:r>
            <a:r>
              <a:rPr lang="zh-CN" altLang="zh-CN" dirty="0"/>
              <a:t>地址）。</a:t>
            </a:r>
          </a:p>
          <a:p>
            <a:r>
              <a:rPr lang="en-US" altLang="zh-CN" b="1" dirty="0"/>
              <a:t>1)IP</a:t>
            </a:r>
            <a:r>
              <a:rPr lang="zh-CN" altLang="zh-CN" b="1" dirty="0"/>
              <a:t>地址的格式</a:t>
            </a:r>
          </a:p>
          <a:p>
            <a:r>
              <a:rPr lang="en-US" altLang="zh-CN" dirty="0"/>
              <a:t>       IP</a:t>
            </a:r>
            <a:r>
              <a:rPr lang="zh-CN" altLang="zh-CN" dirty="0"/>
              <a:t>地址由</a:t>
            </a:r>
            <a:r>
              <a:rPr lang="en-US" altLang="zh-CN" dirty="0"/>
              <a:t>32</a:t>
            </a:r>
            <a:r>
              <a:rPr lang="zh-CN" altLang="zh-CN" dirty="0"/>
              <a:t>位二进制数组成，是一个</a:t>
            </a:r>
            <a:r>
              <a:rPr lang="en-US" altLang="zh-CN" dirty="0"/>
              <a:t>4</a:t>
            </a:r>
            <a:r>
              <a:rPr lang="zh-CN" altLang="zh-CN" dirty="0"/>
              <a:t>字节的数字，这种</a:t>
            </a:r>
            <a:r>
              <a:rPr lang="en-US" altLang="zh-CN" dirty="0"/>
              <a:t>4</a:t>
            </a:r>
            <a:r>
              <a:rPr lang="zh-CN" altLang="zh-CN" dirty="0"/>
              <a:t>字节的</a:t>
            </a:r>
            <a:r>
              <a:rPr lang="en-US" altLang="zh-CN" dirty="0"/>
              <a:t>IP</a:t>
            </a:r>
            <a:r>
              <a:rPr lang="zh-CN" altLang="zh-CN" dirty="0"/>
              <a:t>地址通常以小数点分隔。</a:t>
            </a:r>
          </a:p>
          <a:p>
            <a:r>
              <a:rPr lang="en-US" altLang="zh-CN" dirty="0"/>
              <a:t>       </a:t>
            </a:r>
            <a:r>
              <a:rPr lang="zh-CN" altLang="zh-CN" dirty="0"/>
              <a:t>例如，一个</a:t>
            </a:r>
            <a:r>
              <a:rPr lang="en-US" altLang="zh-CN" dirty="0"/>
              <a:t>IP</a:t>
            </a:r>
            <a:r>
              <a:rPr lang="zh-CN" altLang="zh-CN" dirty="0"/>
              <a:t>地址</a:t>
            </a:r>
            <a:r>
              <a:rPr lang="en-US" altLang="zh-CN" dirty="0"/>
              <a:t>11001010.0110011.01100000.10001100</a:t>
            </a:r>
            <a:r>
              <a:rPr lang="zh-CN" altLang="zh-CN" dirty="0"/>
              <a:t>就可以表示为</a:t>
            </a:r>
            <a:r>
              <a:rPr lang="en-US" altLang="zh-CN" dirty="0"/>
              <a:t>202.49.96.140</a:t>
            </a:r>
            <a:r>
              <a:rPr lang="zh-CN" altLang="zh-CN" dirty="0"/>
              <a:t>。这里，</a:t>
            </a:r>
            <a:r>
              <a:rPr lang="en-US" altLang="zh-CN" dirty="0"/>
              <a:t>202.49.96.140</a:t>
            </a:r>
            <a:r>
              <a:rPr lang="zh-CN" altLang="zh-CN" dirty="0"/>
              <a:t>表示互联网中某台主机的</a:t>
            </a:r>
            <a:r>
              <a:rPr lang="en-US" altLang="zh-CN" dirty="0"/>
              <a:t>IP</a:t>
            </a:r>
            <a:r>
              <a:rPr lang="zh-CN" altLang="zh-CN" dirty="0"/>
              <a:t>地址。</a:t>
            </a:r>
            <a:r>
              <a:rPr lang="en-US" altLang="zh-CN" dirty="0"/>
              <a:t>IP</a:t>
            </a:r>
            <a:r>
              <a:rPr lang="zh-CN" altLang="zh-CN" dirty="0"/>
              <a:t>地址是用来标志互联网中计算机的位置的。因此，</a:t>
            </a:r>
            <a:r>
              <a:rPr lang="en-US" altLang="zh-CN" dirty="0"/>
              <a:t>IP</a:t>
            </a:r>
            <a:r>
              <a:rPr lang="zh-CN" altLang="zh-CN" dirty="0"/>
              <a:t>地址的具体物理含义如下。</a:t>
            </a:r>
          </a:p>
          <a:p>
            <a:r>
              <a:rPr lang="en-US" altLang="zh-CN" dirty="0"/>
              <a:t>       (1)</a:t>
            </a:r>
            <a:r>
              <a:rPr lang="zh-CN" altLang="zh-CN" dirty="0"/>
              <a:t>它是互联网上通用的地址格式。</a:t>
            </a:r>
          </a:p>
          <a:p>
            <a:r>
              <a:rPr lang="en-US" altLang="zh-CN" dirty="0"/>
              <a:t>       (2)</a:t>
            </a:r>
            <a:r>
              <a:rPr lang="zh-CN" altLang="zh-CN" dirty="0"/>
              <a:t>互联网上的每台主机都必须有</a:t>
            </a:r>
            <a:r>
              <a:rPr lang="en-US" altLang="zh-CN" dirty="0"/>
              <a:t>IP</a:t>
            </a:r>
            <a:r>
              <a:rPr lang="zh-CN" altLang="zh-CN" dirty="0"/>
              <a:t>地址。</a:t>
            </a:r>
          </a:p>
          <a:p>
            <a:r>
              <a:rPr lang="en-US" altLang="zh-CN" dirty="0"/>
              <a:t>       (3)IP</a:t>
            </a:r>
            <a:r>
              <a:rPr lang="zh-CN" altLang="zh-CN" dirty="0"/>
              <a:t>地址是唯一的。</a:t>
            </a:r>
          </a:p>
          <a:p>
            <a:endParaRPr lang="zh-CN" altLang="en-US" dirty="0"/>
          </a:p>
        </p:txBody>
      </p:sp>
    </p:spTree>
    <p:extLst>
      <p:ext uri="{BB962C8B-B14F-4D97-AF65-F5344CB8AC3E}">
        <p14:creationId xmlns:p14="http://schemas.microsoft.com/office/powerpoint/2010/main" val="455806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1194FAC-C651-4D0B-9C34-926E686C6046}"/>
              </a:ext>
            </a:extLst>
          </p:cNvPr>
          <p:cNvSpPr txBox="1">
            <a:spLocks/>
          </p:cNvSpPr>
          <p:nvPr/>
        </p:nvSpPr>
        <p:spPr>
          <a:xfrm>
            <a:off x="3292951" y="998156"/>
            <a:ext cx="7464875" cy="71145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rId2" action="ppaction://hlinksldjump"/>
              </a:rPr>
              <a:t>项目一   </a:t>
            </a:r>
            <a:r>
              <a:rPr lang="zh-CN" altLang="zh-CN" sz="3600" dirty="0">
                <a:hlinkClick r:id="rId2" action="ppaction://hlinksldjump"/>
              </a:rPr>
              <a:t>计算机网络基础知识</a:t>
            </a:r>
            <a:endParaRPr lang="zh-CN" altLang="en-US" sz="3600" dirty="0"/>
          </a:p>
        </p:txBody>
      </p:sp>
      <p:sp>
        <p:nvSpPr>
          <p:cNvPr id="3" name="标题 1">
            <a:extLst>
              <a:ext uri="{FF2B5EF4-FFF2-40B4-BE49-F238E27FC236}">
                <a16:creationId xmlns:a16="http://schemas.microsoft.com/office/drawing/2014/main" xmlns="" id="{D9A2E668-E908-4EBD-9A3A-79C2426A6175}"/>
              </a:ext>
            </a:extLst>
          </p:cNvPr>
          <p:cNvSpPr txBox="1">
            <a:spLocks/>
          </p:cNvSpPr>
          <p:nvPr/>
        </p:nvSpPr>
        <p:spPr>
          <a:xfrm>
            <a:off x="3292951" y="1767101"/>
            <a:ext cx="7736288" cy="546565"/>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rId2" action="ppaction://hlinksldjump"/>
              </a:rPr>
              <a:t>项目二   </a:t>
            </a:r>
            <a:r>
              <a:rPr lang="zh-CN" altLang="zh-CN" sz="3600" dirty="0">
                <a:hlinkClick r:id="rId2" action="ppaction://hlinksldjump"/>
              </a:rPr>
              <a:t>计算机网络体系结构与协议</a:t>
            </a:r>
            <a:endParaRPr lang="zh-CN" altLang="en-US" sz="3600" dirty="0"/>
          </a:p>
        </p:txBody>
      </p:sp>
      <p:sp>
        <p:nvSpPr>
          <p:cNvPr id="4" name="标题 1">
            <a:extLst>
              <a:ext uri="{FF2B5EF4-FFF2-40B4-BE49-F238E27FC236}">
                <a16:creationId xmlns:a16="http://schemas.microsoft.com/office/drawing/2014/main" xmlns="" id="{49CE0D75-22E4-440B-8917-B1992EFBA140}"/>
              </a:ext>
            </a:extLst>
          </p:cNvPr>
          <p:cNvSpPr txBox="1">
            <a:spLocks/>
          </p:cNvSpPr>
          <p:nvPr/>
        </p:nvSpPr>
        <p:spPr>
          <a:xfrm>
            <a:off x="3292951" y="2371155"/>
            <a:ext cx="4693285" cy="580292"/>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项目三   </a:t>
            </a:r>
            <a:r>
              <a:rPr lang="zh-CN" altLang="zh-CN" sz="3600" dirty="0">
                <a:hlinkClick r:id="" action="ppaction://noaction"/>
              </a:rPr>
              <a:t>局域网互连</a:t>
            </a:r>
            <a:endParaRPr lang="zh-CN" altLang="en-US" sz="3600" dirty="0"/>
          </a:p>
        </p:txBody>
      </p:sp>
      <p:sp>
        <p:nvSpPr>
          <p:cNvPr id="5" name="标题 1">
            <a:extLst>
              <a:ext uri="{FF2B5EF4-FFF2-40B4-BE49-F238E27FC236}">
                <a16:creationId xmlns:a16="http://schemas.microsoft.com/office/drawing/2014/main" xmlns="" id="{C3CCFAB0-63CA-4C90-AD99-9F201C901CD2}"/>
              </a:ext>
            </a:extLst>
          </p:cNvPr>
          <p:cNvSpPr txBox="1">
            <a:spLocks/>
          </p:cNvSpPr>
          <p:nvPr/>
        </p:nvSpPr>
        <p:spPr>
          <a:xfrm>
            <a:off x="3292951" y="3008936"/>
            <a:ext cx="5537048" cy="607679"/>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项目四   </a:t>
            </a:r>
            <a:r>
              <a:rPr lang="zh-CN" altLang="zh-CN" sz="3600" dirty="0">
                <a:hlinkClick r:id="" action="ppaction://noaction"/>
              </a:rPr>
              <a:t>广域网接入技术</a:t>
            </a:r>
            <a:endParaRPr lang="zh-CN" altLang="en-US" sz="3600" dirty="0"/>
          </a:p>
        </p:txBody>
      </p:sp>
      <p:sp>
        <p:nvSpPr>
          <p:cNvPr id="6" name="标题 1">
            <a:extLst>
              <a:ext uri="{FF2B5EF4-FFF2-40B4-BE49-F238E27FC236}">
                <a16:creationId xmlns:a16="http://schemas.microsoft.com/office/drawing/2014/main" xmlns="" id="{B33F2D5B-931F-4CE4-AF5A-F3465B0F665F}"/>
              </a:ext>
            </a:extLst>
          </p:cNvPr>
          <p:cNvSpPr txBox="1">
            <a:spLocks/>
          </p:cNvSpPr>
          <p:nvPr/>
        </p:nvSpPr>
        <p:spPr>
          <a:xfrm>
            <a:off x="3292951" y="3674104"/>
            <a:ext cx="4762783" cy="61451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项目五   </a:t>
            </a:r>
            <a:r>
              <a:rPr lang="zh-CN" altLang="zh-CN" sz="3600" dirty="0">
                <a:hlinkClick r:id="" action="ppaction://noaction"/>
              </a:rPr>
              <a:t>网络互连技术</a:t>
            </a:r>
            <a:endParaRPr lang="zh-CN" altLang="en-US" sz="3600" dirty="0"/>
          </a:p>
        </p:txBody>
      </p:sp>
      <p:sp>
        <p:nvSpPr>
          <p:cNvPr id="7" name="标题 1">
            <a:extLst>
              <a:ext uri="{FF2B5EF4-FFF2-40B4-BE49-F238E27FC236}">
                <a16:creationId xmlns:a16="http://schemas.microsoft.com/office/drawing/2014/main" xmlns="" id="{0555DB48-92E5-4B11-A99A-38324B7E2ACC}"/>
              </a:ext>
            </a:extLst>
          </p:cNvPr>
          <p:cNvSpPr txBox="1">
            <a:spLocks/>
          </p:cNvSpPr>
          <p:nvPr/>
        </p:nvSpPr>
        <p:spPr>
          <a:xfrm>
            <a:off x="3292951" y="5629383"/>
            <a:ext cx="6866858" cy="63650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项目八   </a:t>
            </a:r>
            <a:r>
              <a:rPr lang="zh-CN" altLang="zh-CN" sz="3600" dirty="0">
                <a:hlinkClick r:id="" action="ppaction://noaction"/>
              </a:rPr>
              <a:t>物联网与现代通信技术</a:t>
            </a:r>
            <a:endParaRPr lang="zh-CN" altLang="en-US" sz="3600" dirty="0"/>
          </a:p>
        </p:txBody>
      </p:sp>
      <p:sp>
        <p:nvSpPr>
          <p:cNvPr id="8" name="标题 1">
            <a:extLst>
              <a:ext uri="{FF2B5EF4-FFF2-40B4-BE49-F238E27FC236}">
                <a16:creationId xmlns:a16="http://schemas.microsoft.com/office/drawing/2014/main" xmlns="" id="{7737E774-8429-4C4C-A0D4-66A6CFBF57D2}"/>
              </a:ext>
            </a:extLst>
          </p:cNvPr>
          <p:cNvSpPr txBox="1">
            <a:spLocks/>
          </p:cNvSpPr>
          <p:nvPr/>
        </p:nvSpPr>
        <p:spPr>
          <a:xfrm>
            <a:off x="3292951" y="4932421"/>
            <a:ext cx="4978097" cy="639475"/>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项目七   </a:t>
            </a:r>
            <a:r>
              <a:rPr lang="zh-CN" altLang="zh-CN" sz="3600" dirty="0">
                <a:hlinkClick r:id="" action="ppaction://noaction"/>
              </a:rPr>
              <a:t>网络安全管理</a:t>
            </a:r>
            <a:endParaRPr lang="zh-CN" altLang="en-US" sz="3600" dirty="0"/>
          </a:p>
        </p:txBody>
      </p:sp>
      <p:sp>
        <p:nvSpPr>
          <p:cNvPr id="9" name="标题 1">
            <a:extLst>
              <a:ext uri="{FF2B5EF4-FFF2-40B4-BE49-F238E27FC236}">
                <a16:creationId xmlns:a16="http://schemas.microsoft.com/office/drawing/2014/main" xmlns="" id="{FDCCDC7A-F4B5-488B-A36D-229BECABB76D}"/>
              </a:ext>
            </a:extLst>
          </p:cNvPr>
          <p:cNvSpPr txBox="1">
            <a:spLocks/>
          </p:cNvSpPr>
          <p:nvPr/>
        </p:nvSpPr>
        <p:spPr>
          <a:xfrm>
            <a:off x="3292951" y="4346109"/>
            <a:ext cx="4033603" cy="52882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项目六   </a:t>
            </a:r>
            <a:r>
              <a:rPr lang="zh-CN" altLang="zh-CN" sz="3600" dirty="0">
                <a:hlinkClick r:id="" action="ppaction://noaction"/>
              </a:rPr>
              <a:t>网络世界</a:t>
            </a:r>
            <a:endParaRPr lang="zh-CN" altLang="en-US" sz="3600" dirty="0"/>
          </a:p>
        </p:txBody>
      </p:sp>
      <p:sp>
        <p:nvSpPr>
          <p:cNvPr id="11" name="文本框 10">
            <a:extLst>
              <a:ext uri="{FF2B5EF4-FFF2-40B4-BE49-F238E27FC236}">
                <a16:creationId xmlns:a16="http://schemas.microsoft.com/office/drawing/2014/main" xmlns="" id="{F707CF23-650C-42AB-9DE5-60288DF6C32A}"/>
              </a:ext>
            </a:extLst>
          </p:cNvPr>
          <p:cNvSpPr txBox="1"/>
          <p:nvPr/>
        </p:nvSpPr>
        <p:spPr>
          <a:xfrm>
            <a:off x="1260450" y="2040384"/>
            <a:ext cx="1107996" cy="2426686"/>
          </a:xfrm>
          <a:prstGeom prst="rect">
            <a:avLst/>
          </a:prstGeom>
          <a:noFill/>
        </p:spPr>
        <p:txBody>
          <a:bodyPr vert="eaVert" wrap="square" rtlCol="0">
            <a:spAutoFit/>
          </a:bodyPr>
          <a:lstStyle/>
          <a:p>
            <a:r>
              <a:rPr lang="zh-CN" altLang="en-US" sz="6000" dirty="0">
                <a:latin typeface="微软雅黑" panose="020B0503020204020204" pitchFamily="34" charset="-122"/>
                <a:ea typeface="微软雅黑" panose="020B0503020204020204" pitchFamily="34" charset="-122"/>
              </a:rPr>
              <a:t>目  录</a:t>
            </a:r>
          </a:p>
        </p:txBody>
      </p:sp>
      <p:grpSp>
        <p:nvGrpSpPr>
          <p:cNvPr id="21" name="组合 20">
            <a:extLst>
              <a:ext uri="{FF2B5EF4-FFF2-40B4-BE49-F238E27FC236}">
                <a16:creationId xmlns:a16="http://schemas.microsoft.com/office/drawing/2014/main" xmlns="" id="{0680577A-D95A-4412-A3DC-1E10EEFFD8E2}"/>
              </a:ext>
            </a:extLst>
          </p:cNvPr>
          <p:cNvGrpSpPr/>
          <p:nvPr/>
        </p:nvGrpSpPr>
        <p:grpSpPr>
          <a:xfrm>
            <a:off x="1035903" y="173425"/>
            <a:ext cx="1557090" cy="4172684"/>
            <a:chOff x="1035903" y="173425"/>
            <a:chExt cx="1557090" cy="4172684"/>
          </a:xfrm>
        </p:grpSpPr>
        <p:cxnSp>
          <p:nvCxnSpPr>
            <p:cNvPr id="13" name="直接连接符 12">
              <a:extLst>
                <a:ext uri="{FF2B5EF4-FFF2-40B4-BE49-F238E27FC236}">
                  <a16:creationId xmlns:a16="http://schemas.microsoft.com/office/drawing/2014/main" xmlns="" id="{C3D7CE24-3FE9-483F-AFAA-8F4AE9C8C575}"/>
                </a:ext>
              </a:extLst>
            </p:cNvPr>
            <p:cNvCxnSpPr>
              <a:cxnSpLocks/>
            </p:cNvCxnSpPr>
            <p:nvPr/>
          </p:nvCxnSpPr>
          <p:spPr>
            <a:xfrm>
              <a:off x="1035903" y="173425"/>
              <a:ext cx="0" cy="1535182"/>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xmlns="" id="{6C812250-6795-42A9-BB17-A0913491B5FE}"/>
                </a:ext>
              </a:extLst>
            </p:cNvPr>
            <p:cNvCxnSpPr>
              <a:cxnSpLocks/>
            </p:cNvCxnSpPr>
            <p:nvPr/>
          </p:nvCxnSpPr>
          <p:spPr>
            <a:xfrm>
              <a:off x="1035903" y="1708607"/>
              <a:ext cx="1557090" cy="0"/>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DAE39B21-455F-4F39-931D-C1858EE9E7FF}"/>
                </a:ext>
              </a:extLst>
            </p:cNvPr>
            <p:cNvCxnSpPr>
              <a:cxnSpLocks/>
            </p:cNvCxnSpPr>
            <p:nvPr/>
          </p:nvCxnSpPr>
          <p:spPr>
            <a:xfrm>
              <a:off x="2592993" y="1708607"/>
              <a:ext cx="0" cy="2637502"/>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grpSp>
      <p:sp>
        <p:nvSpPr>
          <p:cNvPr id="25" name="椭圆 24">
            <a:extLst>
              <a:ext uri="{FF2B5EF4-FFF2-40B4-BE49-F238E27FC236}">
                <a16:creationId xmlns:a16="http://schemas.microsoft.com/office/drawing/2014/main" xmlns="" id="{43A7A966-761F-45E5-A7A4-2EF2F0DBB126}"/>
              </a:ext>
            </a:extLst>
          </p:cNvPr>
          <p:cNvSpPr/>
          <p:nvPr/>
        </p:nvSpPr>
        <p:spPr>
          <a:xfrm>
            <a:off x="2416935" y="4239707"/>
            <a:ext cx="352116" cy="339794"/>
          </a:xfrm>
          <a:prstGeom prst="ellipse">
            <a:avLst/>
          </a:prstGeom>
          <a:solidFill>
            <a:srgbClr val="7585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040868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8F9F1589-5478-4C09-AF02-3C4A51E18D1F}"/>
              </a:ext>
            </a:extLst>
          </p:cNvPr>
          <p:cNvSpPr>
            <a:spLocks noGrp="1"/>
          </p:cNvSpPr>
          <p:nvPr>
            <p:ph idx="1"/>
          </p:nvPr>
        </p:nvSpPr>
        <p:spPr>
          <a:xfrm>
            <a:off x="794084" y="649697"/>
            <a:ext cx="10623884" cy="6003759"/>
          </a:xfrm>
        </p:spPr>
        <p:txBody>
          <a:bodyPr>
            <a:normAutofit fontScale="92500" lnSpcReduction="10000"/>
          </a:bodyPr>
          <a:lstStyle/>
          <a:p>
            <a:r>
              <a:rPr lang="en-US" altLang="zh-CN" sz="2200" b="1" dirty="0"/>
              <a:t>2)IP</a:t>
            </a:r>
            <a:r>
              <a:rPr lang="zh-CN" altLang="zh-CN" sz="2200" b="1" dirty="0"/>
              <a:t>地址分类</a:t>
            </a:r>
          </a:p>
          <a:p>
            <a:r>
              <a:rPr lang="en-US" altLang="zh-CN" dirty="0"/>
              <a:t>      </a:t>
            </a:r>
            <a:r>
              <a:rPr lang="zh-CN" altLang="zh-CN" sz="2200" dirty="0"/>
              <a:t>根据网络号和主机号组成的位数的不同，</a:t>
            </a:r>
            <a:r>
              <a:rPr lang="en-US" altLang="zh-CN" sz="2200" dirty="0"/>
              <a:t>IP</a:t>
            </a:r>
            <a:r>
              <a:rPr lang="zh-CN" altLang="zh-CN" sz="2200" dirty="0"/>
              <a:t>地址可分成</a:t>
            </a:r>
            <a:r>
              <a:rPr lang="en-US" altLang="zh-CN" sz="2200" dirty="0"/>
              <a:t>5</a:t>
            </a:r>
            <a:r>
              <a:rPr lang="zh-CN" altLang="zh-CN" sz="2200" dirty="0"/>
              <a:t>类，即</a:t>
            </a:r>
            <a:r>
              <a:rPr lang="en-US" altLang="zh-CN" sz="2200" dirty="0"/>
              <a:t>A</a:t>
            </a:r>
            <a:r>
              <a:rPr lang="zh-CN" altLang="zh-CN" sz="2200" dirty="0"/>
              <a:t>类、</a:t>
            </a:r>
            <a:r>
              <a:rPr lang="en-US" altLang="zh-CN" sz="2200" dirty="0"/>
              <a:t>B</a:t>
            </a:r>
            <a:r>
              <a:rPr lang="zh-CN" altLang="zh-CN" sz="2200" dirty="0"/>
              <a:t>类、</a:t>
            </a:r>
            <a:r>
              <a:rPr lang="en-US" altLang="zh-CN" sz="2200" dirty="0"/>
              <a:t>C</a:t>
            </a:r>
            <a:r>
              <a:rPr lang="zh-CN" altLang="zh-CN" sz="2200" dirty="0"/>
              <a:t>类、</a:t>
            </a:r>
            <a:r>
              <a:rPr lang="en-US" altLang="zh-CN" sz="2200" dirty="0"/>
              <a:t>D</a:t>
            </a:r>
            <a:r>
              <a:rPr lang="zh-CN" altLang="zh-CN" sz="2200" dirty="0"/>
              <a:t>类和</a:t>
            </a:r>
            <a:r>
              <a:rPr lang="en-US" altLang="zh-CN" sz="2200" dirty="0"/>
              <a:t>E</a:t>
            </a:r>
            <a:r>
              <a:rPr lang="zh-CN" altLang="zh-CN" sz="2200" dirty="0"/>
              <a:t>类。</a:t>
            </a:r>
          </a:p>
          <a:p>
            <a:r>
              <a:rPr lang="zh-CN" altLang="zh-CN" sz="2200" b="1" dirty="0"/>
              <a:t>除去部分禁用的</a:t>
            </a:r>
            <a:r>
              <a:rPr lang="en-US" altLang="zh-CN" sz="2200" b="1" dirty="0"/>
              <a:t>IP</a:t>
            </a:r>
            <a:r>
              <a:rPr lang="zh-CN" altLang="zh-CN" sz="2200" b="1" dirty="0"/>
              <a:t>地址，</a:t>
            </a:r>
            <a:r>
              <a:rPr lang="en-US" altLang="zh-CN" sz="2200" b="1" dirty="0"/>
              <a:t>A</a:t>
            </a:r>
            <a:r>
              <a:rPr lang="zh-CN" altLang="zh-CN" sz="2200" b="1" dirty="0"/>
              <a:t>、</a:t>
            </a:r>
            <a:r>
              <a:rPr lang="en-US" altLang="zh-CN" sz="2200" b="1" dirty="0"/>
              <a:t>B</a:t>
            </a:r>
            <a:r>
              <a:rPr lang="zh-CN" altLang="zh-CN" sz="2200" b="1" dirty="0"/>
              <a:t>、</a:t>
            </a:r>
            <a:r>
              <a:rPr lang="en-US" altLang="zh-CN" sz="2200" b="1" dirty="0"/>
              <a:t>C</a:t>
            </a:r>
            <a:r>
              <a:rPr lang="zh-CN" altLang="zh-CN" sz="2200" b="1" dirty="0"/>
              <a:t>这</a:t>
            </a:r>
            <a:r>
              <a:rPr lang="en-US" altLang="zh-CN" sz="2200" b="1" dirty="0"/>
              <a:t>3</a:t>
            </a:r>
            <a:r>
              <a:rPr lang="zh-CN" altLang="zh-CN" sz="2200" b="1" dirty="0"/>
              <a:t>类地址的范围分别如下</a:t>
            </a:r>
            <a:r>
              <a:rPr lang="zh-CN" altLang="zh-CN" sz="2200" dirty="0"/>
              <a:t>。</a:t>
            </a:r>
          </a:p>
          <a:p>
            <a:r>
              <a:rPr lang="en-US" altLang="zh-CN" sz="2200" dirty="0"/>
              <a:t>      A</a:t>
            </a:r>
            <a:r>
              <a:rPr lang="zh-CN" altLang="zh-CN" sz="2200" dirty="0"/>
              <a:t>类</a:t>
            </a:r>
            <a:r>
              <a:rPr lang="en-US" altLang="zh-CN" sz="2200" dirty="0"/>
              <a:t>:1,0.0.0~127.255.255.255</a:t>
            </a:r>
            <a:endParaRPr lang="zh-CN" altLang="zh-CN" sz="2200" dirty="0"/>
          </a:p>
          <a:p>
            <a:r>
              <a:rPr lang="en-US" altLang="zh-CN" sz="2200" dirty="0"/>
              <a:t>      B</a:t>
            </a:r>
            <a:r>
              <a:rPr lang="zh-CN" altLang="zh-CN" sz="2200" dirty="0"/>
              <a:t>类：</a:t>
            </a:r>
            <a:r>
              <a:rPr lang="en-US" altLang="zh-CN" sz="2200" dirty="0"/>
              <a:t>128.0.0.0~191.255.255.255</a:t>
            </a:r>
            <a:endParaRPr lang="zh-CN" altLang="zh-CN" sz="2200" dirty="0"/>
          </a:p>
          <a:p>
            <a:r>
              <a:rPr lang="en-US" altLang="zh-CN" sz="2200" dirty="0"/>
              <a:t>      C</a:t>
            </a:r>
            <a:r>
              <a:rPr lang="zh-CN" altLang="zh-CN" sz="2200" dirty="0"/>
              <a:t>类：</a:t>
            </a:r>
            <a:r>
              <a:rPr lang="en-US" altLang="zh-CN" sz="2200" dirty="0"/>
              <a:t>192.0.0.0~223.255,255.255</a:t>
            </a:r>
            <a:endParaRPr lang="zh-CN" altLang="zh-CN" sz="2200" dirty="0"/>
          </a:p>
          <a:p>
            <a:r>
              <a:rPr lang="zh-CN" altLang="zh-CN" sz="2200" b="1" dirty="0"/>
              <a:t>各类地址的特点如下</a:t>
            </a:r>
            <a:r>
              <a:rPr lang="zh-CN" altLang="zh-CN" sz="2200" dirty="0"/>
              <a:t>。</a:t>
            </a:r>
            <a:endParaRPr lang="en-US" altLang="zh-CN" sz="2200" dirty="0"/>
          </a:p>
          <a:p>
            <a:r>
              <a:rPr lang="en-US" altLang="zh-CN" sz="2200" dirty="0"/>
              <a:t>      A</a:t>
            </a:r>
            <a:r>
              <a:rPr lang="zh-CN" altLang="zh-CN" sz="2200" dirty="0"/>
              <a:t>类：主要用于拥有大量主机的大型网络，它的特点是网络数少，只有</a:t>
            </a:r>
            <a:r>
              <a:rPr lang="en-US" altLang="zh-CN" sz="2200" dirty="0"/>
              <a:t>126</a:t>
            </a:r>
            <a:r>
              <a:rPr lang="zh-CN" altLang="zh-CN" sz="2200" dirty="0"/>
              <a:t>个</a:t>
            </a:r>
            <a:r>
              <a:rPr lang="en-US" altLang="zh-CN" sz="2200" dirty="0"/>
              <a:t>A</a:t>
            </a:r>
            <a:r>
              <a:rPr lang="zh-CN" altLang="zh-CN" sz="2200" dirty="0"/>
              <a:t>类网络</a:t>
            </a:r>
            <a:r>
              <a:rPr lang="en-US" altLang="zh-CN" sz="2200" dirty="0"/>
              <a:t>(</a:t>
            </a:r>
            <a:r>
              <a:rPr lang="zh-CN" altLang="zh-CN" sz="2200" dirty="0"/>
              <a:t>可用网络号由</a:t>
            </a:r>
            <a:r>
              <a:rPr lang="en-US" altLang="zh-CN" sz="2200" dirty="0"/>
              <a:t>1~126,</a:t>
            </a:r>
            <a:r>
              <a:rPr lang="zh-CN" altLang="zh-CN" sz="2200" dirty="0"/>
              <a:t>号码</a:t>
            </a:r>
            <a:r>
              <a:rPr lang="en-US" altLang="zh-CN" sz="2200" dirty="0"/>
              <a:t>0</a:t>
            </a:r>
            <a:r>
              <a:rPr lang="zh-CN" altLang="zh-CN" sz="2200" dirty="0"/>
              <a:t>和</a:t>
            </a:r>
            <a:r>
              <a:rPr lang="en-US" altLang="zh-CN" sz="2200" dirty="0"/>
              <a:t>127</a:t>
            </a:r>
            <a:r>
              <a:rPr lang="zh-CN" altLang="zh-CN" sz="2200" dirty="0"/>
              <a:t>保留），而主机数多，每个</a:t>
            </a:r>
            <a:r>
              <a:rPr lang="en-US" altLang="zh-CN" sz="2200" dirty="0"/>
              <a:t>A</a:t>
            </a:r>
            <a:r>
              <a:rPr lang="zh-CN" altLang="zh-CN" sz="2200" dirty="0"/>
              <a:t>类网络中允许有</a:t>
            </a:r>
            <a:r>
              <a:rPr lang="en-US" altLang="zh-CN" sz="2200" dirty="0"/>
              <a:t>1600</a:t>
            </a:r>
            <a:r>
              <a:rPr lang="zh-CN" altLang="zh-CN" sz="2200" dirty="0"/>
              <a:t>万个节点。</a:t>
            </a:r>
            <a:r>
              <a:rPr lang="en-US" altLang="zh-CN" sz="2200" dirty="0"/>
              <a:t>  </a:t>
            </a:r>
          </a:p>
          <a:p>
            <a:r>
              <a:rPr lang="en-US" altLang="zh-CN" sz="2200" dirty="0"/>
              <a:t>      B</a:t>
            </a:r>
            <a:r>
              <a:rPr lang="zh-CN" altLang="zh-CN" sz="2200" dirty="0"/>
              <a:t>类：主要用于中型规模的网络，可用的网络号为</a:t>
            </a:r>
            <a:r>
              <a:rPr lang="en-US" altLang="zh-CN" sz="2200" dirty="0"/>
              <a:t>16000</a:t>
            </a:r>
            <a:r>
              <a:rPr lang="zh-CN" altLang="zh-CN" sz="2200" dirty="0"/>
              <a:t>个，而每个</a:t>
            </a:r>
            <a:r>
              <a:rPr lang="en-US" altLang="zh-CN" sz="2200" dirty="0"/>
              <a:t>B</a:t>
            </a:r>
            <a:r>
              <a:rPr lang="zh-CN" altLang="zh-CN" sz="2200" dirty="0"/>
              <a:t>类网络中可以有</a:t>
            </a:r>
            <a:r>
              <a:rPr lang="en-US" altLang="zh-CN" sz="2200" dirty="0"/>
              <a:t>65000</a:t>
            </a:r>
            <a:r>
              <a:rPr lang="zh-CN" altLang="zh-CN" sz="2200" dirty="0"/>
              <a:t>个节点。</a:t>
            </a:r>
            <a:endParaRPr lang="en-US" altLang="zh-CN" sz="2200" dirty="0"/>
          </a:p>
          <a:p>
            <a:r>
              <a:rPr lang="en-US" altLang="zh-CN" sz="2200" dirty="0"/>
              <a:t>      C</a:t>
            </a:r>
            <a:r>
              <a:rPr lang="zh-CN" altLang="zh-CN" sz="2200" dirty="0"/>
              <a:t>类：主要用于小型规模的网络，它的特点是网络数多，而主机数少。可用网络号为</a:t>
            </a:r>
            <a:r>
              <a:rPr lang="en-US" altLang="zh-CN" sz="2200" dirty="0"/>
              <a:t>200</a:t>
            </a:r>
            <a:r>
              <a:rPr lang="zh-CN" altLang="zh-CN" sz="2200" dirty="0"/>
              <a:t>万个</a:t>
            </a:r>
            <a:r>
              <a:rPr lang="en-US" altLang="zh-CN" sz="2200" dirty="0"/>
              <a:t>,</a:t>
            </a:r>
            <a:r>
              <a:rPr lang="zh-CN" altLang="zh-CN" sz="2200" dirty="0"/>
              <a:t>每个</a:t>
            </a:r>
            <a:r>
              <a:rPr lang="en-US" altLang="zh-CN" sz="2200" dirty="0"/>
              <a:t>C</a:t>
            </a:r>
            <a:r>
              <a:rPr lang="zh-CN" altLang="zh-CN" sz="2200" dirty="0"/>
              <a:t>类网络中最多可以有</a:t>
            </a:r>
            <a:r>
              <a:rPr lang="en-US" altLang="zh-CN" sz="2200" dirty="0"/>
              <a:t>254</a:t>
            </a:r>
            <a:r>
              <a:rPr lang="zh-CN" altLang="zh-CN" sz="2200" dirty="0"/>
              <a:t>个节点。</a:t>
            </a:r>
            <a:endParaRPr lang="en-US" altLang="zh-CN" sz="2200" dirty="0"/>
          </a:p>
          <a:p>
            <a:r>
              <a:rPr lang="en-US" altLang="zh-CN" sz="2200" dirty="0"/>
              <a:t>      D</a:t>
            </a:r>
            <a:r>
              <a:rPr lang="zh-CN" altLang="zh-CN" sz="2200" dirty="0"/>
              <a:t>类</a:t>
            </a:r>
            <a:r>
              <a:rPr lang="en-US" altLang="zh-CN" sz="2200" dirty="0"/>
              <a:t>:</a:t>
            </a:r>
            <a:r>
              <a:rPr lang="zh-CN" altLang="zh-CN" sz="2200" dirty="0"/>
              <a:t>一个多播地址，即多目的地传输</a:t>
            </a:r>
            <a:r>
              <a:rPr lang="en-US" altLang="zh-CN" sz="2200" dirty="0"/>
              <a:t>,</a:t>
            </a:r>
            <a:r>
              <a:rPr lang="zh-CN" altLang="zh-CN" sz="2200" dirty="0"/>
              <a:t>可用来识别一组主机。</a:t>
            </a:r>
            <a:endParaRPr lang="en-US" altLang="zh-CN" sz="2200" dirty="0"/>
          </a:p>
          <a:p>
            <a:r>
              <a:rPr lang="en-US" altLang="zh-CN" sz="2200" dirty="0"/>
              <a:t>      E</a:t>
            </a:r>
            <a:r>
              <a:rPr lang="zh-CN" altLang="zh-CN" sz="2200" dirty="0"/>
              <a:t>类</a:t>
            </a:r>
            <a:r>
              <a:rPr lang="en-US" altLang="zh-CN" sz="2200" dirty="0"/>
              <a:t>:</a:t>
            </a:r>
            <a:r>
              <a:rPr lang="zh-CN" altLang="zh-CN" sz="2200" dirty="0"/>
              <a:t>用于某些实验研究和将来扩展使用。</a:t>
            </a:r>
          </a:p>
          <a:p>
            <a:endParaRPr lang="zh-CN" altLang="en-US" dirty="0"/>
          </a:p>
        </p:txBody>
      </p:sp>
    </p:spTree>
    <p:extLst>
      <p:ext uri="{BB962C8B-B14F-4D97-AF65-F5344CB8AC3E}">
        <p14:creationId xmlns:p14="http://schemas.microsoft.com/office/powerpoint/2010/main" val="35476194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00B5D3AB-469D-49C7-AD9C-1818FD766934}"/>
              </a:ext>
            </a:extLst>
          </p:cNvPr>
          <p:cNvSpPr>
            <a:spLocks noGrp="1"/>
          </p:cNvSpPr>
          <p:nvPr>
            <p:ph idx="1"/>
          </p:nvPr>
        </p:nvSpPr>
        <p:spPr>
          <a:xfrm>
            <a:off x="957263" y="974558"/>
            <a:ext cx="10287000" cy="5202405"/>
          </a:xfrm>
        </p:spPr>
        <p:txBody>
          <a:bodyPr/>
          <a:lstStyle/>
          <a:p>
            <a:r>
              <a:rPr lang="en-US" altLang="zh-CN" sz="2800" b="1" dirty="0"/>
              <a:t>2.</a:t>
            </a:r>
            <a:r>
              <a:rPr lang="zh-CN" altLang="zh-CN" sz="2800" b="1" dirty="0"/>
              <a:t>子网和子网掩码</a:t>
            </a:r>
          </a:p>
          <a:p>
            <a:r>
              <a:rPr lang="en-US" altLang="zh-CN" b="1" dirty="0"/>
              <a:t>1)</a:t>
            </a:r>
            <a:r>
              <a:rPr lang="zh-CN" altLang="zh-CN" b="1" dirty="0"/>
              <a:t>子网</a:t>
            </a:r>
          </a:p>
          <a:p>
            <a:r>
              <a:rPr lang="en-US" altLang="zh-CN" dirty="0"/>
              <a:t>      </a:t>
            </a:r>
            <a:r>
              <a:rPr lang="zh-CN" altLang="zh-CN" dirty="0"/>
              <a:t>子网是互联网中的一个逻辑网络，出于管理、性能和安全方面的考虑，可将任一网络划分为多个逻辑子网。现在来讨论子网编址技术，也可称为子网寻径。</a:t>
            </a:r>
          </a:p>
          <a:p>
            <a:r>
              <a:rPr lang="en-US" altLang="zh-CN" dirty="0"/>
              <a:t>      </a:t>
            </a:r>
            <a:r>
              <a:rPr lang="zh-CN" altLang="zh-CN" dirty="0"/>
              <a:t>引入子网编址模式后，一个物理网络则由“网络号</a:t>
            </a:r>
            <a:r>
              <a:rPr lang="en-US" altLang="zh-CN" dirty="0"/>
              <a:t>+</a:t>
            </a:r>
            <a:r>
              <a:rPr lang="zh-CN" altLang="zh-CN" dirty="0"/>
              <a:t>子网号”唯一地标识了。</a:t>
            </a:r>
          </a:p>
          <a:p>
            <a:r>
              <a:rPr lang="en-US" altLang="zh-CN" b="1" dirty="0"/>
              <a:t>2)</a:t>
            </a:r>
            <a:r>
              <a:rPr lang="zh-CN" altLang="zh-CN" b="1" dirty="0"/>
              <a:t>子网掩码</a:t>
            </a:r>
          </a:p>
          <a:p>
            <a:r>
              <a:rPr lang="zh-CN" altLang="zh-CN" dirty="0"/>
              <a:t>子网掩码的表示方式如下。</a:t>
            </a:r>
          </a:p>
          <a:p>
            <a:r>
              <a:rPr lang="en-US" altLang="zh-CN" dirty="0"/>
              <a:t>       (1)</a:t>
            </a:r>
            <a:r>
              <a:rPr lang="zh-CN" altLang="zh-CN" dirty="0"/>
              <a:t>凡是</a:t>
            </a:r>
            <a:r>
              <a:rPr lang="en-US" altLang="zh-CN" dirty="0"/>
              <a:t>IP</a:t>
            </a:r>
            <a:r>
              <a:rPr lang="zh-CN" altLang="zh-CN" dirty="0"/>
              <a:t>地址的网络和子网标识部分，用二进制数</a:t>
            </a:r>
            <a:r>
              <a:rPr lang="en-US" altLang="zh-CN" dirty="0"/>
              <a:t>1</a:t>
            </a:r>
            <a:r>
              <a:rPr lang="zh-CN" altLang="zh-CN" dirty="0"/>
              <a:t>表示。</a:t>
            </a:r>
          </a:p>
          <a:p>
            <a:r>
              <a:rPr lang="en-US" altLang="zh-CN" dirty="0"/>
              <a:t>       (2)</a:t>
            </a:r>
            <a:r>
              <a:rPr lang="zh-CN" altLang="zh-CN" dirty="0"/>
              <a:t>凡是</a:t>
            </a:r>
            <a:r>
              <a:rPr lang="en-US" altLang="zh-CN" dirty="0"/>
              <a:t>IP</a:t>
            </a:r>
            <a:r>
              <a:rPr lang="zh-CN" altLang="zh-CN" dirty="0"/>
              <a:t>地址的主机标识部分，用二进数</a:t>
            </a:r>
            <a:r>
              <a:rPr lang="en-US" altLang="zh-CN" dirty="0"/>
              <a:t>0</a:t>
            </a:r>
            <a:r>
              <a:rPr lang="zh-CN" altLang="zh-CN" dirty="0"/>
              <a:t>表示。</a:t>
            </a:r>
          </a:p>
          <a:p>
            <a:r>
              <a:rPr lang="en-US" altLang="zh-CN" dirty="0"/>
              <a:t>       (3)</a:t>
            </a:r>
            <a:r>
              <a:rPr lang="zh-CN" altLang="zh-CN" dirty="0"/>
              <a:t>采用带点分隔。</a:t>
            </a:r>
          </a:p>
          <a:p>
            <a:endParaRPr lang="zh-CN" altLang="en-US" dirty="0"/>
          </a:p>
        </p:txBody>
      </p:sp>
    </p:spTree>
    <p:extLst>
      <p:ext uri="{BB962C8B-B14F-4D97-AF65-F5344CB8AC3E}">
        <p14:creationId xmlns:p14="http://schemas.microsoft.com/office/powerpoint/2010/main" val="20252065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8C4DAAC-0098-4D7C-908D-7401C5D7E089}"/>
              </a:ext>
            </a:extLst>
          </p:cNvPr>
          <p:cNvSpPr>
            <a:spLocks noGrp="1"/>
          </p:cNvSpPr>
          <p:nvPr>
            <p:ph type="title"/>
          </p:nvPr>
        </p:nvSpPr>
        <p:spPr/>
        <p:txBody>
          <a:bodyPr>
            <a:normAutofit/>
          </a:bodyPr>
          <a:lstStyle/>
          <a:p>
            <a:r>
              <a:rPr lang="en-US" altLang="zh-CN" dirty="0"/>
              <a:t>2.3.4</a:t>
            </a:r>
            <a:r>
              <a:rPr lang="zh-CN" altLang="zh-CN" dirty="0"/>
              <a:t>　</a:t>
            </a:r>
            <a:r>
              <a:rPr lang="en-US" altLang="zh-CN" dirty="0"/>
              <a:t>UDP</a:t>
            </a:r>
            <a:r>
              <a:rPr lang="zh-CN" altLang="zh-CN" dirty="0"/>
              <a:t>协议</a:t>
            </a:r>
            <a:endParaRPr lang="zh-CN" altLang="en-US" dirty="0"/>
          </a:p>
        </p:txBody>
      </p:sp>
      <p:sp>
        <p:nvSpPr>
          <p:cNvPr id="3" name="内容占位符 2">
            <a:extLst>
              <a:ext uri="{FF2B5EF4-FFF2-40B4-BE49-F238E27FC236}">
                <a16:creationId xmlns:a16="http://schemas.microsoft.com/office/drawing/2014/main" xmlns="" id="{CE70F480-B3DE-4325-BCC1-60B4C30A59D4}"/>
              </a:ext>
            </a:extLst>
          </p:cNvPr>
          <p:cNvSpPr>
            <a:spLocks noGrp="1"/>
          </p:cNvSpPr>
          <p:nvPr>
            <p:ph idx="1"/>
          </p:nvPr>
        </p:nvSpPr>
        <p:spPr/>
        <p:txBody>
          <a:bodyPr>
            <a:normAutofit/>
          </a:bodyPr>
          <a:lstStyle/>
          <a:p>
            <a:r>
              <a:rPr lang="en-US" altLang="zh-CN" sz="2000" b="0" dirty="0"/>
              <a:t>      UDP</a:t>
            </a:r>
            <a:r>
              <a:rPr lang="zh-CN" altLang="zh-CN" sz="2000" b="0" dirty="0"/>
              <a:t>报文由</a:t>
            </a:r>
            <a:r>
              <a:rPr lang="en-US" altLang="zh-CN" sz="2000" b="0" dirty="0"/>
              <a:t>UDP</a:t>
            </a:r>
            <a:r>
              <a:rPr lang="zh-CN" altLang="zh-CN" sz="2000" b="0" dirty="0"/>
              <a:t>报头和数据域两部分组成</a:t>
            </a:r>
            <a:r>
              <a:rPr lang="en-US" altLang="zh-CN" sz="2000" b="0" dirty="0"/>
              <a:t>.</a:t>
            </a:r>
            <a:endParaRPr lang="zh-CN" altLang="zh-CN" sz="2000" b="0" dirty="0"/>
          </a:p>
          <a:p>
            <a:r>
              <a:rPr lang="en-US" altLang="zh-CN" sz="2000" b="0" dirty="0"/>
              <a:t>      </a:t>
            </a:r>
            <a:r>
              <a:rPr lang="zh-CN" altLang="zh-CN" sz="2000" b="0" dirty="0"/>
              <a:t>在</a:t>
            </a:r>
            <a:r>
              <a:rPr lang="en-US" altLang="zh-CN" sz="2000" b="0" dirty="0"/>
              <a:t>UDP</a:t>
            </a:r>
            <a:r>
              <a:rPr lang="zh-CN" altLang="zh-CN" sz="2000" b="0" dirty="0"/>
              <a:t>报文格式中，各字段的含义如下。</a:t>
            </a:r>
          </a:p>
          <a:p>
            <a:r>
              <a:rPr lang="en-US" altLang="zh-CN" sz="2000" b="0" dirty="0"/>
              <a:t>      UDP</a:t>
            </a:r>
            <a:r>
              <a:rPr lang="zh-CN" altLang="zh-CN" sz="2000" b="0" dirty="0"/>
              <a:t>源端口号</a:t>
            </a:r>
            <a:r>
              <a:rPr lang="en-US" altLang="zh-CN" sz="2000" b="0" dirty="0"/>
              <a:t>:</a:t>
            </a:r>
            <a:r>
              <a:rPr lang="zh-CN" altLang="zh-CN" sz="2000" b="0" dirty="0"/>
              <a:t>源端口号是任选项。该端口号若被指定，当接收进程返回数据时，这些应用数据就不会被别人得到，不指定这个域时，其值设置为</a:t>
            </a:r>
            <a:r>
              <a:rPr lang="en-US" altLang="zh-CN" sz="2000" b="0" dirty="0"/>
              <a:t>0</a:t>
            </a:r>
            <a:r>
              <a:rPr lang="zh-CN" altLang="zh-CN" sz="2000" b="0" dirty="0"/>
              <a:t>。</a:t>
            </a:r>
          </a:p>
          <a:p>
            <a:r>
              <a:rPr lang="en-US" altLang="zh-CN" sz="2000" b="0" dirty="0"/>
              <a:t>      UDP</a:t>
            </a:r>
            <a:r>
              <a:rPr lang="zh-CN" altLang="zh-CN" sz="2000" b="0" dirty="0"/>
              <a:t>目的端口号</a:t>
            </a:r>
            <a:r>
              <a:rPr lang="en-US" altLang="zh-CN" sz="2000" b="0" dirty="0"/>
              <a:t>:</a:t>
            </a:r>
            <a:r>
              <a:rPr lang="zh-CN" altLang="zh-CN" sz="2000" b="0" dirty="0"/>
              <a:t>该端口号用以在等待数据报的进程之间进行多路分离，可以作为接收主机与特定应用进程相关联的地址。</a:t>
            </a:r>
          </a:p>
          <a:p>
            <a:r>
              <a:rPr lang="en-US" altLang="zh-CN" sz="2000" b="0" dirty="0"/>
              <a:t>      UDP</a:t>
            </a:r>
            <a:r>
              <a:rPr lang="zh-CN" altLang="zh-CN" sz="2000" b="0" dirty="0"/>
              <a:t>报文长度</a:t>
            </a:r>
            <a:r>
              <a:rPr lang="en-US" altLang="zh-CN" sz="2000" b="0" dirty="0"/>
              <a:t>:</a:t>
            </a:r>
            <a:r>
              <a:rPr lang="zh-CN" altLang="zh-CN" sz="2000" b="0" dirty="0"/>
              <a:t>表示数据报头及其后面数据的总长度。最小值是</a:t>
            </a:r>
            <a:r>
              <a:rPr lang="en-US" altLang="zh-CN" sz="2000" b="0" dirty="0"/>
              <a:t>8</a:t>
            </a:r>
            <a:r>
              <a:rPr lang="zh-CN" altLang="zh-CN" sz="2000" b="0" dirty="0"/>
              <a:t>字节，即</a:t>
            </a:r>
            <a:r>
              <a:rPr lang="en-US" altLang="zh-CN" sz="2000" b="0" dirty="0"/>
              <a:t>UDP</a:t>
            </a:r>
            <a:r>
              <a:rPr lang="zh-CN" altLang="zh-CN" sz="2000" b="0" dirty="0"/>
              <a:t>数据报报头长度。用来告诉计算机信息的大小。</a:t>
            </a:r>
          </a:p>
          <a:p>
            <a:r>
              <a:rPr lang="en-US" altLang="zh-CN" sz="2000" b="0" dirty="0"/>
              <a:t>      UDP</a:t>
            </a:r>
            <a:r>
              <a:rPr lang="zh-CN" altLang="zh-CN" sz="2000" b="0" dirty="0"/>
              <a:t>校验和：根据</a:t>
            </a:r>
            <a:r>
              <a:rPr lang="en-US" altLang="zh-CN" sz="2000" b="0" dirty="0"/>
              <a:t>IP</a:t>
            </a:r>
            <a:r>
              <a:rPr lang="zh-CN" altLang="zh-CN" sz="2000" b="0" dirty="0"/>
              <a:t>分组头中的信息做出伪数据报头，跟</a:t>
            </a:r>
            <a:r>
              <a:rPr lang="en-US" altLang="zh-CN" sz="2000" b="0" dirty="0"/>
              <a:t>UDP</a:t>
            </a:r>
            <a:r>
              <a:rPr lang="zh-CN" altLang="zh-CN" sz="2000" b="0" dirty="0"/>
              <a:t>数据报头和数据一起进行</a:t>
            </a:r>
            <a:r>
              <a:rPr lang="en-US" altLang="zh-CN" sz="2000" b="0" dirty="0"/>
              <a:t>16</a:t>
            </a:r>
            <a:r>
              <a:rPr lang="zh-CN" altLang="zh-CN" sz="2000" b="0" dirty="0"/>
              <a:t>位的检验和计算。对数据为奇数字节的情况，增加全</a:t>
            </a:r>
            <a:r>
              <a:rPr lang="en-US" altLang="zh-CN" sz="2000" b="0" dirty="0"/>
              <a:t>0</a:t>
            </a:r>
            <a:r>
              <a:rPr lang="zh-CN" altLang="zh-CN" sz="2000" b="0" dirty="0"/>
              <a:t>字节使其成为偶数字节后再进行计算。</a:t>
            </a:r>
          </a:p>
          <a:p>
            <a:endParaRPr lang="zh-CN" altLang="en-US" sz="2000" b="0" dirty="0"/>
          </a:p>
        </p:txBody>
      </p:sp>
    </p:spTree>
    <p:extLst>
      <p:ext uri="{BB962C8B-B14F-4D97-AF65-F5344CB8AC3E}">
        <p14:creationId xmlns:p14="http://schemas.microsoft.com/office/powerpoint/2010/main" val="742874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61B28CF-9B69-43FB-AE1B-B85922925E51}"/>
              </a:ext>
            </a:extLst>
          </p:cNvPr>
          <p:cNvSpPr>
            <a:spLocks noGrp="1"/>
          </p:cNvSpPr>
          <p:nvPr>
            <p:ph type="title"/>
          </p:nvPr>
        </p:nvSpPr>
        <p:spPr/>
        <p:txBody>
          <a:bodyPr>
            <a:normAutofit/>
          </a:bodyPr>
          <a:lstStyle/>
          <a:p>
            <a:r>
              <a:rPr lang="en-US" altLang="zh-CN" dirty="0"/>
              <a:t>2.3.5</a:t>
            </a:r>
            <a:r>
              <a:rPr lang="zh-CN" altLang="zh-CN" dirty="0"/>
              <a:t>　</a:t>
            </a:r>
            <a:r>
              <a:rPr lang="en-US" altLang="zh-CN" dirty="0"/>
              <a:t>TCP/IP</a:t>
            </a:r>
            <a:r>
              <a:rPr lang="zh-CN" altLang="zh-CN" dirty="0"/>
              <a:t>其他各层的协议</a:t>
            </a:r>
            <a:endParaRPr lang="zh-CN" altLang="en-US" dirty="0"/>
          </a:p>
        </p:txBody>
      </p:sp>
      <p:sp>
        <p:nvSpPr>
          <p:cNvPr id="3" name="内容占位符 2">
            <a:extLst>
              <a:ext uri="{FF2B5EF4-FFF2-40B4-BE49-F238E27FC236}">
                <a16:creationId xmlns:a16="http://schemas.microsoft.com/office/drawing/2014/main" xmlns="" id="{D3FB05A6-E333-4D52-A898-1AAF64722928}"/>
              </a:ext>
            </a:extLst>
          </p:cNvPr>
          <p:cNvSpPr>
            <a:spLocks noGrp="1"/>
          </p:cNvSpPr>
          <p:nvPr>
            <p:ph idx="1"/>
          </p:nvPr>
        </p:nvSpPr>
        <p:spPr/>
        <p:txBody>
          <a:bodyPr/>
          <a:lstStyle/>
          <a:p>
            <a:r>
              <a:rPr lang="en-US" altLang="zh-CN" dirty="0"/>
              <a:t> 1.ARP</a:t>
            </a:r>
            <a:r>
              <a:rPr lang="zh-CN" altLang="zh-CN" dirty="0"/>
              <a:t>协议</a:t>
            </a:r>
          </a:p>
          <a:p>
            <a:r>
              <a:rPr lang="en-US" altLang="zh-CN" sz="2000" b="0" dirty="0"/>
              <a:t>       ARP(Address Resolution Protocol)</a:t>
            </a:r>
            <a:r>
              <a:rPr lang="zh-CN" altLang="zh-CN" sz="2000" b="0" dirty="0"/>
              <a:t>称为地址解析协议，它与</a:t>
            </a:r>
            <a:r>
              <a:rPr lang="en-US" altLang="zh-CN" sz="2000" b="0" dirty="0"/>
              <a:t>IP</a:t>
            </a:r>
            <a:r>
              <a:rPr lang="zh-CN" altLang="zh-CN" sz="2000" b="0" dirty="0"/>
              <a:t>配套使用，其功能是将一个目的地</a:t>
            </a:r>
            <a:r>
              <a:rPr lang="en-US" altLang="zh-CN" sz="2000" b="0" dirty="0"/>
              <a:t>IP</a:t>
            </a:r>
            <a:r>
              <a:rPr lang="zh-CN" altLang="zh-CN" sz="2000" b="0" dirty="0"/>
              <a:t>地址映射到待求的物理网卡地址上。</a:t>
            </a:r>
          </a:p>
          <a:p>
            <a:r>
              <a:rPr lang="en-US" altLang="zh-CN" sz="2000" b="0" dirty="0"/>
              <a:t>       </a:t>
            </a:r>
            <a:r>
              <a:rPr lang="zh-CN" altLang="zh-CN" sz="2000" b="0" dirty="0"/>
              <a:t>使用</a:t>
            </a:r>
            <a:r>
              <a:rPr lang="en-US" altLang="zh-CN" sz="2000" b="0" dirty="0"/>
              <a:t>ARP</a:t>
            </a:r>
            <a:r>
              <a:rPr lang="zh-CN" altLang="zh-CN" sz="2000" b="0" dirty="0"/>
              <a:t>协议，一是不必预先知道连接到网络上的主机或网关的物理地址就能发送数据</a:t>
            </a:r>
            <a:r>
              <a:rPr lang="en-US" altLang="zh-CN" sz="2000" b="0" dirty="0"/>
              <a:t>;</a:t>
            </a:r>
            <a:r>
              <a:rPr lang="zh-CN" altLang="zh-CN" sz="2000" b="0" dirty="0"/>
              <a:t>二是当物理地址和</a:t>
            </a:r>
            <a:r>
              <a:rPr lang="en-US" altLang="zh-CN" sz="2000" b="0" dirty="0"/>
              <a:t>IP</a:t>
            </a:r>
            <a:r>
              <a:rPr lang="zh-CN" altLang="zh-CN" sz="2000" b="0" dirty="0"/>
              <a:t>地址的关系随时间的推移发生变化时，能及时给予修正。一般情况下，两个主机之间相互通信的情况是存在的，为了减少网络上的通信量，源主机</a:t>
            </a:r>
            <a:r>
              <a:rPr lang="en-US" altLang="zh-CN" sz="2000" b="0" dirty="0"/>
              <a:t>A</a:t>
            </a:r>
            <a:r>
              <a:rPr lang="zh-CN" altLang="zh-CN" sz="2000" b="0" dirty="0"/>
              <a:t>在发送到</a:t>
            </a:r>
            <a:r>
              <a:rPr lang="en-US" altLang="zh-CN" sz="2000" b="0" dirty="0"/>
              <a:t>ARP</a:t>
            </a:r>
            <a:r>
              <a:rPr lang="zh-CN" altLang="zh-CN" sz="2000" b="0" dirty="0"/>
              <a:t>请求分组时，就将自己的</a:t>
            </a:r>
            <a:r>
              <a:rPr lang="en-US" altLang="zh-CN" sz="2000" b="0" dirty="0"/>
              <a:t>IP</a:t>
            </a:r>
            <a:r>
              <a:rPr lang="zh-CN" altLang="zh-CN" sz="2000" b="0" dirty="0"/>
              <a:t>地址到硬件地址的映射写入</a:t>
            </a:r>
            <a:r>
              <a:rPr lang="en-US" altLang="zh-CN" sz="2000" b="0" dirty="0"/>
              <a:t>ARP</a:t>
            </a:r>
            <a:r>
              <a:rPr lang="zh-CN" altLang="zh-CN" sz="2000" b="0" dirty="0"/>
              <a:t>请求分组中。</a:t>
            </a:r>
            <a:endParaRPr lang="en-US" altLang="zh-CN" sz="2000" b="0" dirty="0"/>
          </a:p>
          <a:p>
            <a:r>
              <a:rPr lang="en-US" altLang="zh-CN" dirty="0"/>
              <a:t> 2.RARP</a:t>
            </a:r>
            <a:r>
              <a:rPr lang="zh-CN" altLang="zh-CN" dirty="0"/>
              <a:t>协议</a:t>
            </a:r>
          </a:p>
          <a:p>
            <a:r>
              <a:rPr lang="en-US" altLang="zh-CN" sz="2000" b="0" dirty="0"/>
              <a:t>         RARP(Reverse Address Resolution Protocol)</a:t>
            </a:r>
            <a:r>
              <a:rPr lang="zh-CN" altLang="zh-CN" sz="2000" b="0" dirty="0"/>
              <a:t>是反向地址解析协议。</a:t>
            </a:r>
            <a:r>
              <a:rPr lang="en-US" altLang="zh-CN" sz="2000" b="0" dirty="0"/>
              <a:t>RARP</a:t>
            </a:r>
            <a:r>
              <a:rPr lang="zh-CN" altLang="zh-CN" sz="2000" b="0" dirty="0"/>
              <a:t>协议可以实现</a:t>
            </a:r>
            <a:r>
              <a:rPr lang="en-US" altLang="zh-CN" sz="2000" b="0" dirty="0"/>
              <a:t>MAC</a:t>
            </a:r>
            <a:r>
              <a:rPr lang="zh-CN" altLang="zh-CN" sz="2000" b="0" dirty="0"/>
              <a:t>地址到</a:t>
            </a:r>
            <a:r>
              <a:rPr lang="en-US" altLang="zh-CN" sz="2000" b="0" dirty="0"/>
              <a:t>IP</a:t>
            </a:r>
            <a:r>
              <a:rPr lang="zh-CN" altLang="zh-CN" sz="2000" b="0" dirty="0"/>
              <a:t>地址的转换。反向地址解析协议</a:t>
            </a:r>
            <a:r>
              <a:rPr lang="en-US" altLang="zh-CN" sz="2000" b="0" dirty="0"/>
              <a:t>RARP</a:t>
            </a:r>
            <a:r>
              <a:rPr lang="zh-CN" altLang="zh-CN" sz="2000" b="0" dirty="0"/>
              <a:t>广泛用于获取无盘工作站的</a:t>
            </a:r>
            <a:r>
              <a:rPr lang="en-US" altLang="zh-CN" sz="2000" b="0" dirty="0"/>
              <a:t>IP</a:t>
            </a:r>
            <a:r>
              <a:rPr lang="zh-CN" altLang="zh-CN" sz="2000" b="0" dirty="0"/>
              <a:t>地址。</a:t>
            </a:r>
          </a:p>
          <a:p>
            <a:endParaRPr lang="zh-CN" altLang="en-US" sz="2000" b="0" dirty="0"/>
          </a:p>
        </p:txBody>
      </p:sp>
    </p:spTree>
    <p:extLst>
      <p:ext uri="{BB962C8B-B14F-4D97-AF65-F5344CB8AC3E}">
        <p14:creationId xmlns:p14="http://schemas.microsoft.com/office/powerpoint/2010/main" val="779349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CAF50178-C5E7-4122-AFB3-7AA38C3FFBF4}"/>
              </a:ext>
            </a:extLst>
          </p:cNvPr>
          <p:cNvSpPr>
            <a:spLocks noGrp="1"/>
          </p:cNvSpPr>
          <p:nvPr>
            <p:ph idx="1"/>
          </p:nvPr>
        </p:nvSpPr>
        <p:spPr>
          <a:xfrm>
            <a:off x="952500" y="842211"/>
            <a:ext cx="10287000" cy="5334752"/>
          </a:xfrm>
        </p:spPr>
        <p:txBody>
          <a:bodyPr>
            <a:normAutofit lnSpcReduction="10000"/>
          </a:bodyPr>
          <a:lstStyle/>
          <a:p>
            <a:r>
              <a:rPr lang="en-US" altLang="zh-CN" sz="2400" b="1" dirty="0"/>
              <a:t>3.ICMP</a:t>
            </a:r>
            <a:r>
              <a:rPr lang="zh-CN" altLang="zh-CN" sz="2400" b="1" dirty="0"/>
              <a:t>协议</a:t>
            </a:r>
          </a:p>
          <a:p>
            <a:r>
              <a:rPr lang="en-US" altLang="zh-CN" dirty="0"/>
              <a:t>       ICMP(Internet Control Message Protocol)</a:t>
            </a:r>
            <a:r>
              <a:rPr lang="zh-CN" altLang="zh-CN" dirty="0"/>
              <a:t>是互联网控制报文协议。如果一个网关不能为</a:t>
            </a:r>
            <a:r>
              <a:rPr lang="en-US" altLang="zh-CN" dirty="0"/>
              <a:t>IP</a:t>
            </a:r>
            <a:r>
              <a:rPr lang="zh-CN" altLang="zh-CN" dirty="0"/>
              <a:t>分组选择路由，或者不能递交</a:t>
            </a:r>
            <a:r>
              <a:rPr lang="en-US" altLang="zh-CN" dirty="0"/>
              <a:t>IP</a:t>
            </a:r>
            <a:r>
              <a:rPr lang="zh-CN" altLang="zh-CN" dirty="0"/>
              <a:t>分组，或者这个网关测试到某种不正常状态，如网络拥挤影响</a:t>
            </a:r>
            <a:r>
              <a:rPr lang="en-US" altLang="zh-CN" dirty="0"/>
              <a:t>IP</a:t>
            </a:r>
            <a:r>
              <a:rPr lang="zh-CN" altLang="zh-CN" dirty="0"/>
              <a:t>分组的传递，那么就需要使用</a:t>
            </a:r>
            <a:r>
              <a:rPr lang="en-US" altLang="zh-CN" dirty="0"/>
              <a:t>ICMP</a:t>
            </a:r>
            <a:r>
              <a:rPr lang="zh-CN" altLang="zh-CN" dirty="0"/>
              <a:t>协议来通知源发主机采取措施，避免或纠正这类问题。</a:t>
            </a:r>
          </a:p>
          <a:p>
            <a:r>
              <a:rPr lang="en-US" altLang="zh-CN" sz="2400" b="1" dirty="0"/>
              <a:t> 4.Telnet</a:t>
            </a:r>
            <a:r>
              <a:rPr lang="zh-CN" altLang="zh-CN" sz="2400" b="1" dirty="0"/>
              <a:t>协议</a:t>
            </a:r>
          </a:p>
          <a:p>
            <a:r>
              <a:rPr lang="en-US" altLang="zh-CN" dirty="0"/>
              <a:t>        </a:t>
            </a:r>
            <a:r>
              <a:rPr lang="zh-CN" altLang="zh-CN" dirty="0"/>
              <a:t>远程登录是互联网提供的一个服务。远程登录就是用户通过网络登录到远程计算机系统中，使用远程计算机系统的资源。远程登录的根本目的在于访问远程系统的资源。</a:t>
            </a:r>
            <a:r>
              <a:rPr lang="en-US" altLang="zh-CN" dirty="0"/>
              <a:t>Telnet(Telephone Network)</a:t>
            </a:r>
            <a:r>
              <a:rPr lang="zh-CN" altLang="zh-CN" dirty="0"/>
              <a:t>是一个简单的远程终端协议。</a:t>
            </a:r>
          </a:p>
          <a:p>
            <a:r>
              <a:rPr lang="en-US" altLang="zh-CN" dirty="0"/>
              <a:t>Telnet</a:t>
            </a:r>
            <a:r>
              <a:rPr lang="zh-CN" altLang="zh-CN" dirty="0"/>
              <a:t>协议实现了如下三大功能。</a:t>
            </a:r>
          </a:p>
          <a:p>
            <a:r>
              <a:rPr lang="en-US" altLang="zh-CN" dirty="0"/>
              <a:t>       (1)</a:t>
            </a:r>
            <a:r>
              <a:rPr lang="zh-CN" altLang="zh-CN" dirty="0"/>
              <a:t>它定义了一个网络虚拟终端协议，为远程系统提供一个标准终端接口。</a:t>
            </a:r>
          </a:p>
          <a:p>
            <a:r>
              <a:rPr lang="en-US" altLang="zh-CN" dirty="0"/>
              <a:t>       (2)Telnet</a:t>
            </a:r>
            <a:r>
              <a:rPr lang="zh-CN" altLang="zh-CN" dirty="0"/>
              <a:t>允许客户进程与登录服务器进行选项协商，并且</a:t>
            </a:r>
            <a:r>
              <a:rPr lang="en-US" altLang="zh-CN" dirty="0"/>
              <a:t>Telnet</a:t>
            </a:r>
            <a:r>
              <a:rPr lang="zh-CN" altLang="zh-CN" dirty="0"/>
              <a:t>协议还提供一组标准选项。</a:t>
            </a:r>
          </a:p>
          <a:p>
            <a:r>
              <a:rPr lang="en-US" altLang="zh-CN" dirty="0"/>
              <a:t>       (3)Telnet</a:t>
            </a:r>
            <a:r>
              <a:rPr lang="zh-CN" altLang="zh-CN" dirty="0"/>
              <a:t>对称处理连接的两端。</a:t>
            </a:r>
          </a:p>
          <a:p>
            <a:endParaRPr lang="zh-CN" altLang="en-US" dirty="0"/>
          </a:p>
        </p:txBody>
      </p:sp>
    </p:spTree>
    <p:extLst>
      <p:ext uri="{BB962C8B-B14F-4D97-AF65-F5344CB8AC3E}">
        <p14:creationId xmlns:p14="http://schemas.microsoft.com/office/powerpoint/2010/main" val="33880206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E03048E8-68E3-4CA4-90EA-CAD94C887877}"/>
              </a:ext>
            </a:extLst>
          </p:cNvPr>
          <p:cNvSpPr>
            <a:spLocks noGrp="1"/>
          </p:cNvSpPr>
          <p:nvPr>
            <p:ph idx="1"/>
          </p:nvPr>
        </p:nvSpPr>
        <p:spPr/>
        <p:txBody>
          <a:bodyPr/>
          <a:lstStyle/>
          <a:p>
            <a:r>
              <a:rPr lang="en-US" altLang="zh-CN" sz="2400" b="1" dirty="0"/>
              <a:t>5.FTP</a:t>
            </a:r>
            <a:r>
              <a:rPr lang="zh-CN" altLang="zh-CN" sz="2400" b="1" dirty="0"/>
              <a:t>协议</a:t>
            </a:r>
          </a:p>
          <a:p>
            <a:r>
              <a:rPr lang="en-US" altLang="zh-CN" dirty="0"/>
              <a:t>       FTP(File Transfer Protocol)</a:t>
            </a:r>
            <a:r>
              <a:rPr lang="zh-CN" altLang="zh-CN" dirty="0"/>
              <a:t>是文件传输协议。</a:t>
            </a:r>
            <a:r>
              <a:rPr lang="en-US" altLang="zh-CN" dirty="0"/>
              <a:t>FTP</a:t>
            </a:r>
            <a:r>
              <a:rPr lang="zh-CN" altLang="zh-CN" dirty="0"/>
              <a:t>是</a:t>
            </a:r>
            <a:r>
              <a:rPr lang="en-US" altLang="zh-CN" dirty="0"/>
              <a:t>Internet</a:t>
            </a:r>
            <a:r>
              <a:rPr lang="zh-CN" altLang="zh-CN" dirty="0"/>
              <a:t>上最早出现的服务功能之一，到目前为止</a:t>
            </a:r>
            <a:r>
              <a:rPr lang="en-US" altLang="zh-CN" dirty="0"/>
              <a:t>,</a:t>
            </a:r>
            <a:r>
              <a:rPr lang="zh-CN" altLang="zh-CN" dirty="0"/>
              <a:t>它仍然是</a:t>
            </a:r>
            <a:r>
              <a:rPr lang="en-US" altLang="zh-CN" dirty="0"/>
              <a:t>Internet</a:t>
            </a:r>
            <a:r>
              <a:rPr lang="zh-CN" altLang="zh-CN" dirty="0"/>
              <a:t>上最常用的也是最重要的服务之一。文件传输协议</a:t>
            </a:r>
            <a:r>
              <a:rPr lang="en-US" altLang="zh-CN" dirty="0"/>
              <a:t>FTP</a:t>
            </a:r>
            <a:r>
              <a:rPr lang="zh-CN" altLang="zh-CN" dirty="0"/>
              <a:t>是一个通用协议，用于主机间传送文件，主机类型可以相同，也可以不同；可以传送不同类型的文件，如计算机软件、声音文件、图像文件等。</a:t>
            </a:r>
          </a:p>
          <a:p>
            <a:r>
              <a:rPr lang="en-US" altLang="zh-CN" sz="2400" b="1" dirty="0"/>
              <a:t>6.SMTP</a:t>
            </a:r>
            <a:r>
              <a:rPr lang="zh-CN" altLang="zh-CN" sz="2400" b="1" dirty="0"/>
              <a:t>协议</a:t>
            </a:r>
          </a:p>
          <a:p>
            <a:r>
              <a:rPr lang="en-US" altLang="zh-CN" dirty="0"/>
              <a:t>      SMTP(Simple Mail Transfer Protocol)</a:t>
            </a:r>
            <a:r>
              <a:rPr lang="zh-CN" altLang="zh-CN" dirty="0"/>
              <a:t>是简单邮件传输协议。当邮件传输程序与远程服务器通信时</a:t>
            </a:r>
            <a:r>
              <a:rPr lang="en-US" altLang="zh-CN" dirty="0"/>
              <a:t>,</a:t>
            </a:r>
            <a:r>
              <a:rPr lang="zh-CN" altLang="zh-CN" dirty="0"/>
              <a:t>它构造了一个</a:t>
            </a:r>
            <a:r>
              <a:rPr lang="en-US" altLang="zh-CN" dirty="0"/>
              <a:t>TCP</a:t>
            </a:r>
            <a:r>
              <a:rPr lang="zh-CN" altLang="zh-CN" dirty="0"/>
              <a:t>连接并在此上面进行通信。一旦连接存在，这两个程序就遵循简单邮件传输协议，它允许发送方说明自己、指定接收方及传输电子函件信息。</a:t>
            </a:r>
          </a:p>
          <a:p>
            <a:endParaRPr lang="zh-CN" altLang="en-US" dirty="0"/>
          </a:p>
        </p:txBody>
      </p:sp>
    </p:spTree>
    <p:extLst>
      <p:ext uri="{BB962C8B-B14F-4D97-AF65-F5344CB8AC3E}">
        <p14:creationId xmlns:p14="http://schemas.microsoft.com/office/powerpoint/2010/main" val="29907526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4564EAF-6F6B-4A3C-B10D-964F430EA5D1}"/>
              </a:ext>
            </a:extLst>
          </p:cNvPr>
          <p:cNvSpPr>
            <a:spLocks noGrp="1"/>
          </p:cNvSpPr>
          <p:nvPr>
            <p:ph type="title"/>
          </p:nvPr>
        </p:nvSpPr>
        <p:spPr/>
        <p:txBody>
          <a:bodyPr>
            <a:normAutofit/>
          </a:bodyPr>
          <a:lstStyle/>
          <a:p>
            <a:r>
              <a:rPr lang="en-US" altLang="zh-CN" dirty="0"/>
              <a:t>2.4</a:t>
            </a:r>
            <a:r>
              <a:rPr lang="zh-CN" altLang="zh-CN" dirty="0"/>
              <a:t>　其他网络通信协议</a:t>
            </a:r>
            <a:endParaRPr lang="zh-CN" altLang="en-US" dirty="0"/>
          </a:p>
        </p:txBody>
      </p:sp>
      <p:sp>
        <p:nvSpPr>
          <p:cNvPr id="3" name="内容占位符 2">
            <a:extLst>
              <a:ext uri="{FF2B5EF4-FFF2-40B4-BE49-F238E27FC236}">
                <a16:creationId xmlns:a16="http://schemas.microsoft.com/office/drawing/2014/main" xmlns="" id="{C3B3FE28-BE2A-4C48-BD4B-999B09D4B00B}"/>
              </a:ext>
            </a:extLst>
          </p:cNvPr>
          <p:cNvSpPr>
            <a:spLocks noGrp="1"/>
          </p:cNvSpPr>
          <p:nvPr>
            <p:ph idx="1"/>
          </p:nvPr>
        </p:nvSpPr>
        <p:spPr>
          <a:xfrm>
            <a:off x="942975" y="1689102"/>
            <a:ext cx="10301288" cy="4487861"/>
          </a:xfrm>
        </p:spPr>
        <p:txBody>
          <a:bodyPr>
            <a:normAutofit/>
          </a:bodyPr>
          <a:lstStyle/>
          <a:p>
            <a:r>
              <a:rPr lang="en-US" altLang="zh-CN" dirty="0"/>
              <a:t>2.4.1</a:t>
            </a:r>
            <a:r>
              <a:rPr lang="zh-CN" altLang="zh-CN" dirty="0"/>
              <a:t>　</a:t>
            </a:r>
            <a:r>
              <a:rPr lang="en-US" altLang="zh-CN" dirty="0"/>
              <a:t>IPX/SPX</a:t>
            </a:r>
            <a:r>
              <a:rPr lang="zh-CN" altLang="zh-CN" dirty="0"/>
              <a:t>协议</a:t>
            </a:r>
          </a:p>
          <a:p>
            <a:r>
              <a:rPr lang="en-US" altLang="zh-CN" sz="2000" dirty="0"/>
              <a:t>       IPX/SPX(Internet Work Packet Exchange/Sequences Packet Exchange)</a:t>
            </a:r>
            <a:r>
              <a:rPr lang="zh-CN" altLang="zh-CN" sz="2000" dirty="0"/>
              <a:t>协议，又称为网际数据仓交换</a:t>
            </a:r>
            <a:r>
              <a:rPr lang="en-US" altLang="zh-CN" sz="2000" dirty="0"/>
              <a:t>/</a:t>
            </a:r>
            <a:r>
              <a:rPr lang="zh-CN" altLang="zh-CN" sz="2000" dirty="0"/>
              <a:t>序列数据包交换协议，它是在</a:t>
            </a:r>
            <a:r>
              <a:rPr lang="en-US" altLang="zh-CN" sz="2000" dirty="0"/>
              <a:t>NetWare</a:t>
            </a:r>
            <a:r>
              <a:rPr lang="zh-CN" altLang="zh-CN" sz="2000" dirty="0"/>
              <a:t>网络操作系统中使用。</a:t>
            </a:r>
            <a:r>
              <a:rPr lang="en-US" altLang="zh-CN" sz="2000" dirty="0"/>
              <a:t>     </a:t>
            </a:r>
          </a:p>
          <a:p>
            <a:r>
              <a:rPr lang="en-US" altLang="zh-CN" sz="2000" dirty="0"/>
              <a:t>       NetWare</a:t>
            </a:r>
            <a:r>
              <a:rPr lang="zh-CN" altLang="zh-CN" sz="2000" dirty="0"/>
              <a:t>协议具有高度的模块化，这种模块化使之更适应于不同的硬件，且简化了其他协议并入这个协议包的任务，但</a:t>
            </a:r>
            <a:r>
              <a:rPr lang="en-US" altLang="zh-CN" sz="2000" dirty="0"/>
              <a:t>Windows NT</a:t>
            </a:r>
            <a:r>
              <a:rPr lang="zh-CN" altLang="zh-CN" sz="2000" dirty="0"/>
              <a:t>及</a:t>
            </a:r>
            <a:r>
              <a:rPr lang="en-US" altLang="zh-CN" sz="2000" dirty="0"/>
              <a:t>Microsoft</a:t>
            </a:r>
            <a:r>
              <a:rPr lang="zh-CN" altLang="zh-CN" sz="2000" dirty="0"/>
              <a:t>的其他产品不使用</a:t>
            </a:r>
            <a:r>
              <a:rPr lang="en-US" altLang="zh-CN" sz="2000" dirty="0"/>
              <a:t>IPX/SPX</a:t>
            </a:r>
            <a:r>
              <a:rPr lang="zh-CN" altLang="zh-CN" sz="2000" dirty="0"/>
              <a:t>协议组与</a:t>
            </a:r>
            <a:r>
              <a:rPr lang="en-US" altLang="zh-CN" sz="2000" dirty="0"/>
              <a:t>NetWare</a:t>
            </a:r>
            <a:r>
              <a:rPr lang="zh-CN" altLang="zh-CN" sz="2000" dirty="0"/>
              <a:t>通信。</a:t>
            </a:r>
            <a:r>
              <a:rPr lang="en-US" altLang="zh-CN" sz="2000" dirty="0"/>
              <a:t>Microsoft</a:t>
            </a:r>
            <a:r>
              <a:rPr lang="zh-CN" altLang="zh-CN" sz="2000" dirty="0"/>
              <a:t>开发了与</a:t>
            </a:r>
            <a:r>
              <a:rPr lang="en-US" altLang="zh-CN" sz="2000" dirty="0"/>
              <a:t>IPX/SPX</a:t>
            </a:r>
            <a:r>
              <a:rPr lang="zh-CN" altLang="zh-CN" sz="2000" dirty="0"/>
              <a:t>相似的版本，称作</a:t>
            </a:r>
            <a:r>
              <a:rPr lang="en-US" altLang="zh-CN" sz="2000" dirty="0" err="1"/>
              <a:t>NWLink</a:t>
            </a:r>
            <a:r>
              <a:rPr lang="en-US" altLang="zh-CN" sz="2000" dirty="0"/>
              <a:t> IPX/SPX</a:t>
            </a:r>
            <a:r>
              <a:rPr lang="zh-CN" altLang="zh-CN" sz="2000" dirty="0"/>
              <a:t>协议的兼容传输协议。</a:t>
            </a:r>
          </a:p>
          <a:p>
            <a:endParaRPr lang="zh-CN" altLang="en-US" dirty="0"/>
          </a:p>
        </p:txBody>
      </p:sp>
    </p:spTree>
    <p:extLst>
      <p:ext uri="{BB962C8B-B14F-4D97-AF65-F5344CB8AC3E}">
        <p14:creationId xmlns:p14="http://schemas.microsoft.com/office/powerpoint/2010/main" val="12277008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F410ABF-9D28-4A97-85EA-89D1A38981C0}"/>
              </a:ext>
            </a:extLst>
          </p:cNvPr>
          <p:cNvSpPr>
            <a:spLocks noGrp="1"/>
          </p:cNvSpPr>
          <p:nvPr>
            <p:ph type="title"/>
          </p:nvPr>
        </p:nvSpPr>
        <p:spPr/>
        <p:txBody>
          <a:bodyPr>
            <a:normAutofit/>
          </a:bodyPr>
          <a:lstStyle/>
          <a:p>
            <a:r>
              <a:rPr lang="en-US" altLang="zh-CN" dirty="0"/>
              <a:t>2.4.2</a:t>
            </a:r>
            <a:r>
              <a:rPr lang="zh-CN" altLang="zh-CN" dirty="0"/>
              <a:t>　</a:t>
            </a:r>
            <a:r>
              <a:rPr lang="en-US" altLang="zh-CN" dirty="0"/>
              <a:t>Net BEUI</a:t>
            </a:r>
            <a:r>
              <a:rPr lang="zh-CN" altLang="zh-CN" dirty="0"/>
              <a:t>协议</a:t>
            </a:r>
            <a:endParaRPr lang="zh-CN" altLang="en-US" dirty="0"/>
          </a:p>
        </p:txBody>
      </p:sp>
      <p:sp>
        <p:nvSpPr>
          <p:cNvPr id="3" name="内容占位符 2">
            <a:extLst>
              <a:ext uri="{FF2B5EF4-FFF2-40B4-BE49-F238E27FC236}">
                <a16:creationId xmlns:a16="http://schemas.microsoft.com/office/drawing/2014/main" xmlns="" id="{670FC3E7-6E9C-43CF-9926-18809D7FCE01}"/>
              </a:ext>
            </a:extLst>
          </p:cNvPr>
          <p:cNvSpPr>
            <a:spLocks noGrp="1"/>
          </p:cNvSpPr>
          <p:nvPr>
            <p:ph idx="1"/>
          </p:nvPr>
        </p:nvSpPr>
        <p:spPr/>
        <p:txBody>
          <a:bodyPr/>
          <a:lstStyle/>
          <a:p>
            <a:r>
              <a:rPr lang="en-US" altLang="zh-CN" sz="2000" b="0" dirty="0"/>
              <a:t>      Net BEUI</a:t>
            </a:r>
            <a:r>
              <a:rPr lang="zh-CN" altLang="zh-CN" sz="2000" b="0" dirty="0"/>
              <a:t>协议是非可路由协议，由包括</a:t>
            </a:r>
            <a:r>
              <a:rPr lang="en-US" altLang="zh-CN" sz="2000" b="0" dirty="0"/>
              <a:t>Windows 2000</a:t>
            </a:r>
            <a:r>
              <a:rPr lang="zh-CN" altLang="zh-CN" sz="2000" b="0" dirty="0"/>
              <a:t>在内的所有</a:t>
            </a:r>
            <a:r>
              <a:rPr lang="en-US" altLang="zh-CN" sz="2000" b="0" dirty="0"/>
              <a:t>Microsoft</a:t>
            </a:r>
            <a:r>
              <a:rPr lang="zh-CN" altLang="zh-CN" sz="2000" b="0" dirty="0"/>
              <a:t>网络产品支持。它主要用于小的局域网网络中（包括</a:t>
            </a:r>
            <a:r>
              <a:rPr lang="en-US" altLang="zh-CN" sz="2000" b="0" dirty="0"/>
              <a:t>20~200</a:t>
            </a:r>
            <a:r>
              <a:rPr lang="zh-CN" altLang="zh-CN" sz="2000" b="0" dirty="0"/>
              <a:t>台计算机，不需要选择路由到其他的子网），包括运行多种操作系统的计算机。基于</a:t>
            </a:r>
            <a:r>
              <a:rPr lang="en-US" altLang="zh-CN" sz="2000" b="0" dirty="0"/>
              <a:t>Windows 2000</a:t>
            </a:r>
            <a:r>
              <a:rPr lang="zh-CN" altLang="zh-CN" sz="2000" b="0" dirty="0"/>
              <a:t>的</a:t>
            </a:r>
            <a:r>
              <a:rPr lang="en-US" altLang="zh-CN" sz="2000" b="0" dirty="0"/>
              <a:t>Net BEUI</a:t>
            </a:r>
            <a:r>
              <a:rPr lang="zh-CN" altLang="zh-CN" sz="2000" b="0" dirty="0"/>
              <a:t>称为</a:t>
            </a:r>
            <a:r>
              <a:rPr lang="en-US" altLang="zh-CN" sz="2000" b="0" dirty="0"/>
              <a:t>Net BIOS</a:t>
            </a:r>
            <a:r>
              <a:rPr lang="zh-CN" altLang="zh-CN" sz="2000" b="0" dirty="0"/>
              <a:t>帧，它提供与已存在的使用</a:t>
            </a:r>
            <a:r>
              <a:rPr lang="en-US" altLang="zh-CN" sz="2000" b="0" dirty="0"/>
              <a:t>Net BEUI</a:t>
            </a:r>
            <a:r>
              <a:rPr lang="zh-CN" altLang="zh-CN" sz="2000" b="0" dirty="0"/>
              <a:t>协议的局域网的兼容性。</a:t>
            </a:r>
            <a:endParaRPr lang="en-US" altLang="zh-CN" sz="2000" b="0" dirty="0"/>
          </a:p>
          <a:p>
            <a:endParaRPr lang="zh-CN" altLang="zh-CN" sz="2000" b="0" dirty="0"/>
          </a:p>
          <a:p>
            <a:r>
              <a:rPr lang="en-US" altLang="zh-CN" sz="3600" b="0" dirty="0"/>
              <a:t>2.4.3</a:t>
            </a:r>
            <a:r>
              <a:rPr lang="zh-CN" altLang="zh-CN" sz="3600" b="0" dirty="0"/>
              <a:t>　</a:t>
            </a:r>
            <a:r>
              <a:rPr lang="en-US" altLang="zh-CN" sz="3600" b="0" dirty="0"/>
              <a:t>AppleTalk</a:t>
            </a:r>
            <a:r>
              <a:rPr lang="zh-CN" altLang="zh-CN" sz="3600" b="0" dirty="0"/>
              <a:t>协议</a:t>
            </a:r>
          </a:p>
          <a:p>
            <a:r>
              <a:rPr lang="en-US" altLang="zh-CN" sz="2000" b="0" dirty="0"/>
              <a:t>      AppleTalk</a:t>
            </a:r>
            <a:r>
              <a:rPr lang="zh-CN" altLang="zh-CN" sz="2000" b="0" dirty="0"/>
              <a:t>是苹果计算机公司在</a:t>
            </a:r>
            <a:r>
              <a:rPr lang="en-US" altLang="zh-CN" sz="2000" b="0" dirty="0"/>
              <a:t>20</a:t>
            </a:r>
            <a:r>
              <a:rPr lang="zh-CN" altLang="zh-CN" sz="2000" b="0" dirty="0"/>
              <a:t>世纪</a:t>
            </a:r>
            <a:r>
              <a:rPr lang="en-US" altLang="zh-CN" sz="2000" b="0" dirty="0"/>
              <a:t>80</a:t>
            </a:r>
            <a:r>
              <a:rPr lang="zh-CN" altLang="zh-CN" sz="2000" b="0" dirty="0"/>
              <a:t>年代早期开发的一个协议簇，它是专门为</a:t>
            </a:r>
            <a:r>
              <a:rPr lang="en-US" altLang="zh-CN" sz="2000" b="0" dirty="0"/>
              <a:t>Macintosh</a:t>
            </a:r>
            <a:r>
              <a:rPr lang="zh-CN" altLang="zh-CN" sz="2000" b="0" dirty="0"/>
              <a:t>计算机设计的。</a:t>
            </a:r>
            <a:r>
              <a:rPr lang="en-US" altLang="zh-CN" sz="2000" b="0" dirty="0"/>
              <a:t>AppleTalk</a:t>
            </a:r>
            <a:r>
              <a:rPr lang="zh-CN" altLang="zh-CN" sz="2000" b="0" dirty="0"/>
              <a:t>的目标是允许多用户共享资源，如文件和打印机，提供这些资源的设备叫作服务器，而使用这些资源的设备（如一个用户的</a:t>
            </a:r>
            <a:r>
              <a:rPr lang="en-US" altLang="zh-CN" sz="2000" b="0" dirty="0"/>
              <a:t>Macintosh</a:t>
            </a:r>
            <a:r>
              <a:rPr lang="zh-CN" altLang="zh-CN" sz="2000" b="0" dirty="0"/>
              <a:t>计算机）被称为客户机。因此，</a:t>
            </a:r>
            <a:r>
              <a:rPr lang="en-US" altLang="zh-CN" sz="2000" b="0" dirty="0"/>
              <a:t>AppleTalk</a:t>
            </a:r>
            <a:r>
              <a:rPr lang="zh-CN" altLang="zh-CN" sz="2000" b="0" dirty="0"/>
              <a:t>是分布式客户</a:t>
            </a:r>
            <a:r>
              <a:rPr lang="en-US" altLang="zh-CN" sz="2000" b="0" dirty="0"/>
              <a:t>/</a:t>
            </a:r>
            <a:r>
              <a:rPr lang="zh-CN" altLang="zh-CN" sz="2000" b="0" dirty="0"/>
              <a:t>服务器网络系统的一个早期实现版本。</a:t>
            </a:r>
          </a:p>
          <a:p>
            <a:endParaRPr lang="zh-CN" altLang="en-US" dirty="0"/>
          </a:p>
        </p:txBody>
      </p:sp>
    </p:spTree>
    <p:extLst>
      <p:ext uri="{BB962C8B-B14F-4D97-AF65-F5344CB8AC3E}">
        <p14:creationId xmlns:p14="http://schemas.microsoft.com/office/powerpoint/2010/main" val="41433513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7A892B7D-6A9D-4BFD-8BD6-C445FAEC6E56}"/>
              </a:ext>
            </a:extLst>
          </p:cNvPr>
          <p:cNvGrpSpPr/>
          <p:nvPr/>
        </p:nvGrpSpPr>
        <p:grpSpPr>
          <a:xfrm>
            <a:off x="12192" y="0"/>
            <a:ext cx="12179808" cy="6858000"/>
            <a:chOff x="9144" y="0"/>
            <a:chExt cx="9134856" cy="6858000"/>
          </a:xfrm>
        </p:grpSpPr>
        <p:pic>
          <p:nvPicPr>
            <p:cNvPr id="6" name="图片 5">
              <a:extLst>
                <a:ext uri="{FF2B5EF4-FFF2-40B4-BE49-F238E27FC236}">
                  <a16:creationId xmlns:a16="http://schemas.microsoft.com/office/drawing/2014/main" xmlns=""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7" name="矩形 6">
              <a:extLst>
                <a:ext uri="{FF2B5EF4-FFF2-40B4-BE49-F238E27FC236}">
                  <a16:creationId xmlns:a16="http://schemas.microsoft.com/office/drawing/2014/main" xmlns=""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 name="矩形 1">
            <a:extLst>
              <a:ext uri="{FF2B5EF4-FFF2-40B4-BE49-F238E27FC236}">
                <a16:creationId xmlns:a16="http://schemas.microsoft.com/office/drawing/2014/main" xmlns="" id="{5FA07557-4720-444C-96D7-74C4F8FBCD56}"/>
              </a:ext>
            </a:extLst>
          </p:cNvPr>
          <p:cNvSpPr/>
          <p:nvPr/>
        </p:nvSpPr>
        <p:spPr>
          <a:xfrm>
            <a:off x="187479" y="190718"/>
            <a:ext cx="11817042" cy="6476565"/>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3">
            <a:extLst>
              <a:ext uri="{FF2B5EF4-FFF2-40B4-BE49-F238E27FC236}">
                <a16:creationId xmlns:a16="http://schemas.microsoft.com/office/drawing/2014/main" xmlns="" id="{5F9D71DF-1406-4C89-94BC-F4EBD3399DF9}"/>
              </a:ext>
            </a:extLst>
          </p:cNvPr>
          <p:cNvSpPr>
            <a:spLocks noGrp="1"/>
          </p:cNvSpPr>
          <p:nvPr>
            <p:ph type="title"/>
          </p:nvPr>
        </p:nvSpPr>
        <p:spPr>
          <a:xfrm>
            <a:off x="1094509" y="2661329"/>
            <a:ext cx="10044546" cy="1325563"/>
          </a:xfrm>
        </p:spPr>
        <p:txBody>
          <a:bodyPr/>
          <a:lstStyle/>
          <a:p>
            <a:r>
              <a:rPr lang="zh-CN" altLang="en-US" dirty="0" smtClean="0"/>
              <a:t>谢 谢！</a:t>
            </a:r>
            <a:endParaRPr lang="zh-CN" altLang="en-US" dirty="0"/>
          </a:p>
        </p:txBody>
      </p:sp>
    </p:spTree>
    <p:extLst>
      <p:ext uri="{BB962C8B-B14F-4D97-AF65-F5344CB8AC3E}">
        <p14:creationId xmlns:p14="http://schemas.microsoft.com/office/powerpoint/2010/main" val="210598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7A892B7D-6A9D-4BFD-8BD6-C445FAEC6E56}"/>
              </a:ext>
            </a:extLst>
          </p:cNvPr>
          <p:cNvGrpSpPr/>
          <p:nvPr/>
        </p:nvGrpSpPr>
        <p:grpSpPr>
          <a:xfrm>
            <a:off x="12192" y="0"/>
            <a:ext cx="12179808" cy="6858000"/>
            <a:chOff x="9144" y="0"/>
            <a:chExt cx="9134856" cy="6858000"/>
          </a:xfrm>
        </p:grpSpPr>
        <p:pic>
          <p:nvPicPr>
            <p:cNvPr id="4" name="图片 3">
              <a:extLst>
                <a:ext uri="{FF2B5EF4-FFF2-40B4-BE49-F238E27FC236}">
                  <a16:creationId xmlns:a16="http://schemas.microsoft.com/office/drawing/2014/main" xmlns=""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5" name="矩形 4">
              <a:extLst>
                <a:ext uri="{FF2B5EF4-FFF2-40B4-BE49-F238E27FC236}">
                  <a16:creationId xmlns:a16="http://schemas.microsoft.com/office/drawing/2014/main" xmlns=""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6" name="矩形 5">
            <a:extLst>
              <a:ext uri="{FF2B5EF4-FFF2-40B4-BE49-F238E27FC236}">
                <a16:creationId xmlns:a16="http://schemas.microsoft.com/office/drawing/2014/main" xmlns="" id="{5FA07557-4720-444C-96D7-74C4F8FBCD56}"/>
              </a:ext>
            </a:extLst>
          </p:cNvPr>
          <p:cNvSpPr/>
          <p:nvPr/>
        </p:nvSpPr>
        <p:spPr>
          <a:xfrm>
            <a:off x="187479" y="190718"/>
            <a:ext cx="11817042" cy="6476565"/>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a:extLst>
              <a:ext uri="{FF2B5EF4-FFF2-40B4-BE49-F238E27FC236}">
                <a16:creationId xmlns:a16="http://schemas.microsoft.com/office/drawing/2014/main" xmlns="" id="{08ECA529-CC32-479F-B5E6-CBAD0FB1AE3E}"/>
              </a:ext>
            </a:extLst>
          </p:cNvPr>
          <p:cNvSpPr>
            <a:spLocks noGrp="1"/>
          </p:cNvSpPr>
          <p:nvPr>
            <p:ph type="title"/>
          </p:nvPr>
        </p:nvSpPr>
        <p:spPr/>
        <p:txBody>
          <a:bodyPr/>
          <a:lstStyle/>
          <a:p>
            <a:r>
              <a:rPr lang="zh-CN" altLang="en-US" dirty="0"/>
              <a:t>项目二   </a:t>
            </a:r>
            <a:r>
              <a:rPr lang="zh-CN" altLang="zh-CN" dirty="0"/>
              <a:t>计算机网络体系结构与协议</a:t>
            </a:r>
            <a:endParaRPr lang="zh-CN" altLang="en-US" dirty="0"/>
          </a:p>
        </p:txBody>
      </p:sp>
    </p:spTree>
    <p:extLst>
      <p:ext uri="{BB962C8B-B14F-4D97-AF65-F5344CB8AC3E}">
        <p14:creationId xmlns:p14="http://schemas.microsoft.com/office/powerpoint/2010/main" val="23001211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88EB03A-73FD-49DB-9B2B-B0634C2CFA39}"/>
              </a:ext>
            </a:extLst>
          </p:cNvPr>
          <p:cNvSpPr>
            <a:spLocks noGrp="1"/>
          </p:cNvSpPr>
          <p:nvPr>
            <p:ph type="title"/>
          </p:nvPr>
        </p:nvSpPr>
        <p:spPr/>
        <p:txBody>
          <a:bodyPr>
            <a:normAutofit/>
          </a:bodyPr>
          <a:lstStyle/>
          <a:p>
            <a:r>
              <a:rPr lang="en-US" altLang="zh-CN" dirty="0"/>
              <a:t>2.1</a:t>
            </a:r>
            <a:r>
              <a:rPr lang="zh-CN" altLang="zh-CN" dirty="0"/>
              <a:t>　局域网组网方式</a:t>
            </a:r>
            <a:endParaRPr lang="zh-CN" altLang="en-US" dirty="0"/>
          </a:p>
        </p:txBody>
      </p:sp>
      <p:sp>
        <p:nvSpPr>
          <p:cNvPr id="3" name="内容占位符 2">
            <a:extLst>
              <a:ext uri="{FF2B5EF4-FFF2-40B4-BE49-F238E27FC236}">
                <a16:creationId xmlns:a16="http://schemas.microsoft.com/office/drawing/2014/main" xmlns="" id="{7238C79D-EEE0-4B9B-8D26-131FFB6C8E34}"/>
              </a:ext>
            </a:extLst>
          </p:cNvPr>
          <p:cNvSpPr>
            <a:spLocks noGrp="1"/>
          </p:cNvSpPr>
          <p:nvPr>
            <p:ph idx="1"/>
          </p:nvPr>
        </p:nvSpPr>
        <p:spPr/>
        <p:txBody>
          <a:bodyPr>
            <a:normAutofit/>
          </a:bodyPr>
          <a:lstStyle/>
          <a:p>
            <a:r>
              <a:rPr lang="en-US" altLang="zh-CN" dirty="0"/>
              <a:t>2.1.1</a:t>
            </a:r>
            <a:r>
              <a:rPr lang="zh-CN" altLang="zh-CN" dirty="0"/>
              <a:t>　对等网</a:t>
            </a:r>
          </a:p>
          <a:p>
            <a:r>
              <a:rPr lang="en-US" altLang="zh-CN" sz="2000" dirty="0"/>
              <a:t>       </a:t>
            </a:r>
            <a:r>
              <a:rPr lang="zh-CN" altLang="zh-CN" sz="2000" dirty="0"/>
              <a:t>对等网是指网络上每个计算机都把其他计算机看成是平等的或者是对等的，在对等网络中的每一台计算机，当它使用网络中的某种资源时，它就是客户机，当它为网络的其他用户提供某种资源时，它就成为服务器。</a:t>
            </a:r>
          </a:p>
          <a:p>
            <a:r>
              <a:rPr lang="en-US" altLang="zh-CN" sz="2000" dirty="0"/>
              <a:t>       </a:t>
            </a:r>
            <a:r>
              <a:rPr lang="zh-CN" altLang="zh-CN" sz="2000" dirty="0"/>
              <a:t>对等网络的主要特点：网络中的任何一个节点既可以是管理资源的服务器，又可以是使用资源的工作站，因而构建简单，使用方便，但安全性较低。另外，</a:t>
            </a:r>
            <a:r>
              <a:rPr lang="en-US" altLang="zh-CN" sz="2000" dirty="0"/>
              <a:t>Windows 98/XP</a:t>
            </a:r>
            <a:r>
              <a:rPr lang="zh-CN" altLang="zh-CN" sz="2000" dirty="0"/>
              <a:t>为对等网络的互连提供了非常简捷的安装设置方式</a:t>
            </a:r>
            <a:r>
              <a:rPr lang="en-US" altLang="zh-CN" sz="2000" dirty="0"/>
              <a:t>:</a:t>
            </a:r>
            <a:r>
              <a:rPr lang="zh-CN" altLang="zh-CN" sz="2000" dirty="0"/>
              <a:t>在</a:t>
            </a:r>
            <a:r>
              <a:rPr lang="en-US" altLang="zh-CN" sz="2000" dirty="0"/>
              <a:t>Windows 98/XP</a:t>
            </a:r>
            <a:r>
              <a:rPr lang="zh-CN" altLang="zh-CN" sz="2000" dirty="0"/>
              <a:t>系统中进行对等网络的配置，只需要对“控制面板”中的“网络”项进行配置就可以了。</a:t>
            </a:r>
          </a:p>
          <a:p>
            <a:endParaRPr lang="zh-CN" altLang="en-US" dirty="0"/>
          </a:p>
        </p:txBody>
      </p:sp>
    </p:spTree>
    <p:extLst>
      <p:ext uri="{BB962C8B-B14F-4D97-AF65-F5344CB8AC3E}">
        <p14:creationId xmlns:p14="http://schemas.microsoft.com/office/powerpoint/2010/main" val="3201738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4F8994F-C563-4BB9-829F-2DDF3BE5D2E6}"/>
              </a:ext>
            </a:extLst>
          </p:cNvPr>
          <p:cNvSpPr>
            <a:spLocks noGrp="1"/>
          </p:cNvSpPr>
          <p:nvPr>
            <p:ph type="title"/>
          </p:nvPr>
        </p:nvSpPr>
        <p:spPr/>
        <p:txBody>
          <a:bodyPr>
            <a:normAutofit/>
          </a:bodyPr>
          <a:lstStyle/>
          <a:p>
            <a:r>
              <a:rPr lang="en-US" altLang="zh-CN" dirty="0"/>
              <a:t>2.1.2</a:t>
            </a:r>
            <a:r>
              <a:rPr lang="zh-CN" altLang="zh-CN" dirty="0"/>
              <a:t>　客户机</a:t>
            </a:r>
            <a:r>
              <a:rPr lang="en-US" altLang="zh-CN" dirty="0"/>
              <a:t>/</a:t>
            </a:r>
            <a:r>
              <a:rPr lang="zh-CN" altLang="zh-CN" dirty="0"/>
              <a:t>服务器网络</a:t>
            </a:r>
            <a:endParaRPr lang="zh-CN" altLang="en-US" dirty="0"/>
          </a:p>
        </p:txBody>
      </p:sp>
      <p:sp>
        <p:nvSpPr>
          <p:cNvPr id="3" name="内容占位符 2">
            <a:extLst>
              <a:ext uri="{FF2B5EF4-FFF2-40B4-BE49-F238E27FC236}">
                <a16:creationId xmlns:a16="http://schemas.microsoft.com/office/drawing/2014/main" xmlns="" id="{4E0C9FD2-6EA9-4C7F-9845-35E0089BEFA4}"/>
              </a:ext>
            </a:extLst>
          </p:cNvPr>
          <p:cNvSpPr>
            <a:spLocks noGrp="1"/>
          </p:cNvSpPr>
          <p:nvPr>
            <p:ph idx="1"/>
          </p:nvPr>
        </p:nvSpPr>
        <p:spPr/>
        <p:txBody>
          <a:bodyPr/>
          <a:lstStyle/>
          <a:p>
            <a:r>
              <a:rPr lang="en-US" altLang="zh-CN" dirty="0"/>
              <a:t>1.</a:t>
            </a:r>
            <a:r>
              <a:rPr lang="zh-CN" altLang="zh-CN" dirty="0"/>
              <a:t>客户机</a:t>
            </a:r>
            <a:r>
              <a:rPr lang="en-US" altLang="zh-CN" dirty="0"/>
              <a:t>/</a:t>
            </a:r>
            <a:r>
              <a:rPr lang="zh-CN" altLang="zh-CN" dirty="0"/>
              <a:t>服务器应用模式的特点</a:t>
            </a:r>
          </a:p>
          <a:p>
            <a:r>
              <a:rPr lang="zh-CN" altLang="zh-CN" sz="2000" b="0" dirty="0"/>
              <a:t>从整体上看，客户机</a:t>
            </a:r>
            <a:r>
              <a:rPr lang="en-US" altLang="zh-CN" sz="2000" b="0" dirty="0"/>
              <a:t>/</a:t>
            </a:r>
            <a:r>
              <a:rPr lang="zh-CN" altLang="zh-CN" sz="2000" b="0" dirty="0"/>
              <a:t>服务器应用模式有以下特点。</a:t>
            </a:r>
          </a:p>
          <a:p>
            <a:r>
              <a:rPr lang="en-US" altLang="zh-CN" sz="2000" b="0" dirty="0"/>
              <a:t>       (1)</a:t>
            </a:r>
            <a:r>
              <a:rPr lang="zh-CN" altLang="zh-CN" sz="2000" b="0" dirty="0"/>
              <a:t>桌面上的智能。客户机负责处理用户界面，把用户的查询或命令变换成一个可被服务器理解的预定义语言，再将服务器返回的数据提交给用户。</a:t>
            </a:r>
          </a:p>
          <a:p>
            <a:r>
              <a:rPr lang="en-US" altLang="zh-CN" sz="2000" b="0" dirty="0"/>
              <a:t>       (2)</a:t>
            </a:r>
            <a:r>
              <a:rPr lang="zh-CN" altLang="zh-CN" sz="2000" b="0" dirty="0"/>
              <a:t>最优化地共享服务器资源</a:t>
            </a:r>
            <a:r>
              <a:rPr lang="en-US" altLang="zh-CN" sz="2000" b="0" dirty="0"/>
              <a:t>(</a:t>
            </a:r>
            <a:r>
              <a:rPr lang="zh-CN" altLang="zh-CN" sz="2000" b="0" dirty="0"/>
              <a:t>如</a:t>
            </a:r>
            <a:r>
              <a:rPr lang="en-US" altLang="zh-CN" sz="2000" b="0" dirty="0"/>
              <a:t>CPU</a:t>
            </a:r>
            <a:r>
              <a:rPr lang="zh-CN" altLang="zh-CN" sz="2000" b="0" dirty="0"/>
              <a:t>、数据存储域）。</a:t>
            </a:r>
          </a:p>
          <a:p>
            <a:r>
              <a:rPr lang="en-US" altLang="zh-CN" sz="2000" b="0" dirty="0"/>
              <a:t>       (3)</a:t>
            </a:r>
            <a:r>
              <a:rPr lang="zh-CN" altLang="zh-CN" sz="2000" b="0" dirty="0"/>
              <a:t>优化网络利用率。客户机只把请求的内容传给服务器，经服务器运行后把结果返回到客户机</a:t>
            </a:r>
            <a:r>
              <a:rPr lang="en-US" altLang="zh-CN" sz="2000" b="0" dirty="0"/>
              <a:t>,</a:t>
            </a:r>
            <a:r>
              <a:rPr lang="zh-CN" altLang="zh-CN" sz="2000" b="0" dirty="0"/>
              <a:t>而不必传输整个数据文件的内容。</a:t>
            </a:r>
          </a:p>
          <a:p>
            <a:r>
              <a:rPr lang="en-US" altLang="zh-CN" sz="2000" b="0" dirty="0"/>
              <a:t>       (4)</a:t>
            </a:r>
            <a:r>
              <a:rPr lang="zh-CN" altLang="zh-CN" sz="2000" b="0" dirty="0"/>
              <a:t>在低层操作系统和通信系统之上提供一个抽象的层次，允许应用程序有较好的可维护性和可移植性。</a:t>
            </a:r>
          </a:p>
          <a:p>
            <a:endParaRPr lang="zh-CN" altLang="en-US" dirty="0"/>
          </a:p>
        </p:txBody>
      </p:sp>
    </p:spTree>
    <p:extLst>
      <p:ext uri="{BB962C8B-B14F-4D97-AF65-F5344CB8AC3E}">
        <p14:creationId xmlns:p14="http://schemas.microsoft.com/office/powerpoint/2010/main" val="35058841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67F909C8-3A25-4609-8B5C-BCC2020A57B2}"/>
              </a:ext>
            </a:extLst>
          </p:cNvPr>
          <p:cNvSpPr>
            <a:spLocks noGrp="1"/>
          </p:cNvSpPr>
          <p:nvPr>
            <p:ph idx="1"/>
          </p:nvPr>
        </p:nvSpPr>
        <p:spPr/>
        <p:txBody>
          <a:bodyPr/>
          <a:lstStyle/>
          <a:p>
            <a:r>
              <a:rPr lang="en-US" altLang="zh-CN" sz="2400" b="1" dirty="0"/>
              <a:t>2.</a:t>
            </a:r>
            <a:r>
              <a:rPr lang="zh-CN" altLang="zh-CN" sz="2400" b="1" dirty="0"/>
              <a:t>客户机</a:t>
            </a:r>
            <a:r>
              <a:rPr lang="en-US" altLang="zh-CN" sz="2400" b="1" dirty="0"/>
              <a:t>/</a:t>
            </a:r>
            <a:r>
              <a:rPr lang="zh-CN" altLang="zh-CN" sz="2400" b="1" dirty="0"/>
              <a:t>服务器应用模式的中间件</a:t>
            </a:r>
          </a:p>
          <a:p>
            <a:r>
              <a:rPr lang="en-US" altLang="zh-CN" dirty="0"/>
              <a:t>       </a:t>
            </a:r>
            <a:r>
              <a:rPr lang="zh-CN" altLang="zh-CN" dirty="0"/>
              <a:t>中间件是支持客户机</a:t>
            </a:r>
            <a:r>
              <a:rPr lang="en-US" altLang="zh-CN" dirty="0"/>
              <a:t>/</a:t>
            </a:r>
            <a:r>
              <a:rPr lang="zh-CN" altLang="zh-CN" dirty="0"/>
              <a:t>服务器模式进行对话、实施分布应用的各种软件的总称，其目的是解决应用对网络的过分依赖，透明地连接客户机和服务器。</a:t>
            </a:r>
          </a:p>
          <a:p>
            <a:r>
              <a:rPr lang="en-US" altLang="zh-CN" dirty="0"/>
              <a:t>       </a:t>
            </a:r>
            <a:r>
              <a:rPr lang="zh-CN" altLang="zh-CN" dirty="0"/>
              <a:t>中间件的功能主要是连接和管理，具体体现在分布式服务、应用服务和管理服务几个方面。中间件大体上分为传输栈、远程过程调用</a:t>
            </a:r>
            <a:r>
              <a:rPr lang="en-US" altLang="zh-CN" dirty="0"/>
              <a:t>(RPC)</a:t>
            </a:r>
            <a:r>
              <a:rPr lang="zh-CN" altLang="zh-CN" dirty="0"/>
              <a:t>、双向消息队列、数据库互访、管理、名字和</a:t>
            </a:r>
            <a:r>
              <a:rPr lang="en-US" altLang="zh-CN" dirty="0"/>
              <a:t>ORB</a:t>
            </a:r>
            <a:r>
              <a:rPr lang="zh-CN" altLang="zh-CN" dirty="0"/>
              <a:t>等。</a:t>
            </a:r>
          </a:p>
          <a:p>
            <a:endParaRPr lang="zh-CN" altLang="en-US" dirty="0"/>
          </a:p>
        </p:txBody>
      </p:sp>
    </p:spTree>
    <p:extLst>
      <p:ext uri="{BB962C8B-B14F-4D97-AF65-F5344CB8AC3E}">
        <p14:creationId xmlns:p14="http://schemas.microsoft.com/office/powerpoint/2010/main" val="33626079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017B547-BD52-43AE-A0C6-620DB9A8EC2C}"/>
              </a:ext>
            </a:extLst>
          </p:cNvPr>
          <p:cNvSpPr>
            <a:spLocks noGrp="1"/>
          </p:cNvSpPr>
          <p:nvPr>
            <p:ph type="title"/>
          </p:nvPr>
        </p:nvSpPr>
        <p:spPr>
          <a:xfrm>
            <a:off x="971550" y="442604"/>
            <a:ext cx="10382250" cy="887124"/>
          </a:xfrm>
        </p:spPr>
        <p:txBody>
          <a:bodyPr>
            <a:normAutofit/>
          </a:bodyPr>
          <a:lstStyle/>
          <a:p>
            <a:r>
              <a:rPr lang="en-US" altLang="zh-CN" dirty="0"/>
              <a:t>2.1.3</a:t>
            </a:r>
            <a:r>
              <a:rPr lang="zh-CN" altLang="zh-CN" dirty="0"/>
              <a:t>　</a:t>
            </a:r>
            <a:r>
              <a:rPr lang="en-US" altLang="zh-CN" dirty="0"/>
              <a:t>Browser/Server</a:t>
            </a:r>
            <a:r>
              <a:rPr lang="zh-CN" altLang="zh-CN" dirty="0"/>
              <a:t>网络</a:t>
            </a:r>
            <a:endParaRPr lang="zh-CN" altLang="en-US" dirty="0"/>
          </a:p>
        </p:txBody>
      </p:sp>
      <p:sp>
        <p:nvSpPr>
          <p:cNvPr id="3" name="内容占位符 2">
            <a:extLst>
              <a:ext uri="{FF2B5EF4-FFF2-40B4-BE49-F238E27FC236}">
                <a16:creationId xmlns:a16="http://schemas.microsoft.com/office/drawing/2014/main" xmlns="" id="{125E0892-B286-49E8-BC85-B1FD05253793}"/>
              </a:ext>
            </a:extLst>
          </p:cNvPr>
          <p:cNvSpPr>
            <a:spLocks noGrp="1"/>
          </p:cNvSpPr>
          <p:nvPr>
            <p:ph idx="1"/>
          </p:nvPr>
        </p:nvSpPr>
        <p:spPr>
          <a:xfrm>
            <a:off x="971550" y="1365842"/>
            <a:ext cx="10382250" cy="5239500"/>
          </a:xfrm>
        </p:spPr>
        <p:txBody>
          <a:bodyPr>
            <a:normAutofit/>
          </a:bodyPr>
          <a:lstStyle/>
          <a:p>
            <a:r>
              <a:rPr lang="en-US" altLang="zh-CN" dirty="0"/>
              <a:t>B/S</a:t>
            </a:r>
            <a:r>
              <a:rPr lang="zh-CN" altLang="zh-CN" dirty="0"/>
              <a:t>应用模式具有以下特点</a:t>
            </a:r>
            <a:endParaRPr lang="en-US" altLang="zh-CN" dirty="0"/>
          </a:p>
          <a:p>
            <a:r>
              <a:rPr lang="en-US" altLang="zh-CN" sz="2000" b="0" dirty="0"/>
              <a:t>       </a:t>
            </a:r>
            <a:r>
              <a:rPr lang="en-US" altLang="zh-CN" sz="2000" dirty="0"/>
              <a:t>(1)</a:t>
            </a:r>
            <a:r>
              <a:rPr lang="zh-CN" altLang="zh-CN" sz="2000" dirty="0"/>
              <a:t>分散应用与集中管理。</a:t>
            </a:r>
            <a:r>
              <a:rPr lang="zh-CN" altLang="zh-CN" sz="2000" b="0" dirty="0"/>
              <a:t>任何经过授权且具有标准浏览器的客户均可以访问网上资源，获得网上的服务。</a:t>
            </a:r>
          </a:p>
          <a:p>
            <a:r>
              <a:rPr lang="en-US" altLang="zh-CN" sz="2000" b="0" dirty="0"/>
              <a:t>       </a:t>
            </a:r>
            <a:r>
              <a:rPr lang="en-US" altLang="zh-CN" sz="2000" dirty="0"/>
              <a:t>(2)</a:t>
            </a:r>
            <a:r>
              <a:rPr lang="zh-CN" altLang="zh-CN" sz="2000" dirty="0"/>
              <a:t>跨平台兼容性。</a:t>
            </a:r>
            <a:r>
              <a:rPr lang="zh-CN" altLang="zh-CN" sz="2000" b="0" dirty="0"/>
              <a:t>浏览器</a:t>
            </a:r>
            <a:r>
              <a:rPr lang="en-US" altLang="zh-CN" sz="2000" b="0" dirty="0"/>
              <a:t>Web Server</a:t>
            </a:r>
            <a:r>
              <a:rPr lang="zh-CN" altLang="zh-CN" sz="2000" b="0" dirty="0"/>
              <a:t>、</a:t>
            </a:r>
            <a:r>
              <a:rPr lang="en-US" altLang="zh-CN" sz="2000" b="0" dirty="0"/>
              <a:t>HTTP</a:t>
            </a:r>
            <a:r>
              <a:rPr lang="zh-CN" altLang="zh-CN" sz="2000" b="0" dirty="0"/>
              <a:t>、</a:t>
            </a:r>
            <a:r>
              <a:rPr lang="en-US" altLang="zh-CN" sz="2000" b="0" dirty="0"/>
              <a:t>Java</a:t>
            </a:r>
            <a:r>
              <a:rPr lang="zh-CN" altLang="zh-CN" sz="2000" b="0" dirty="0"/>
              <a:t>以及</a:t>
            </a:r>
            <a:r>
              <a:rPr lang="en-US" altLang="zh-CN" sz="2000" b="0" dirty="0"/>
              <a:t>HTML</a:t>
            </a:r>
            <a:r>
              <a:rPr lang="zh-CN" altLang="zh-CN" sz="2000" b="0" dirty="0"/>
              <a:t>等网上使用的软件</a:t>
            </a:r>
            <a:r>
              <a:rPr lang="en-US" altLang="zh-CN" sz="2000" b="0" dirty="0"/>
              <a:t>,</a:t>
            </a:r>
            <a:r>
              <a:rPr lang="zh-CN" altLang="zh-CN" sz="2000" b="0" dirty="0"/>
              <a:t>语言和应用开发接口均与硬件和操作系统无关</a:t>
            </a:r>
            <a:r>
              <a:rPr lang="en-US" altLang="zh-CN" sz="2000" b="0" dirty="0"/>
              <a:t>,</a:t>
            </a:r>
            <a:r>
              <a:rPr lang="zh-CN" altLang="zh-CN" sz="2000" b="0" dirty="0"/>
              <a:t>真正做到跨平台的兼容性。</a:t>
            </a:r>
          </a:p>
          <a:p>
            <a:r>
              <a:rPr lang="en-US" altLang="zh-CN" sz="2000" b="0" dirty="0"/>
              <a:t>       </a:t>
            </a:r>
            <a:r>
              <a:rPr lang="en-US" altLang="zh-CN" sz="2000" dirty="0"/>
              <a:t>(3)</a:t>
            </a:r>
            <a:r>
              <a:rPr lang="zh-CN" altLang="zh-CN" sz="2000" dirty="0"/>
              <a:t>交互性和实时性。</a:t>
            </a:r>
            <a:r>
              <a:rPr lang="en-US" altLang="zh-CN" sz="2000" b="0" dirty="0"/>
              <a:t>Internet</a:t>
            </a:r>
            <a:r>
              <a:rPr lang="zh-CN" altLang="zh-CN" sz="2000" b="0" dirty="0"/>
              <a:t>把企业内部的信息连接在一起</a:t>
            </a:r>
            <a:r>
              <a:rPr lang="en-US" altLang="zh-CN" sz="2000" b="0" dirty="0"/>
              <a:t>,</a:t>
            </a:r>
            <a:r>
              <a:rPr lang="zh-CN" altLang="zh-CN" sz="2000" b="0" dirty="0"/>
              <a:t>企业内部客户既可随时看到企业内所发布的信息，也可以使用交互式表格和报表生成器来产生新的信息报表。</a:t>
            </a:r>
            <a:endParaRPr lang="en-US" altLang="zh-CN" sz="2000" b="0" dirty="0"/>
          </a:p>
          <a:p>
            <a:r>
              <a:rPr lang="en-US" altLang="zh-CN" dirty="0"/>
              <a:t>      </a:t>
            </a:r>
            <a:r>
              <a:rPr lang="en-US" altLang="zh-CN" sz="2000" dirty="0"/>
              <a:t>(4)</a:t>
            </a:r>
            <a:r>
              <a:rPr lang="zh-CN" altLang="zh-CN" sz="2000" dirty="0"/>
              <a:t>协同工作。</a:t>
            </a:r>
            <a:r>
              <a:rPr lang="en-US" altLang="zh-CN" sz="2000" b="0" dirty="0"/>
              <a:t>Internet</a:t>
            </a:r>
            <a:r>
              <a:rPr lang="zh-CN" altLang="zh-CN" sz="2000" b="0" dirty="0"/>
              <a:t>可以为每一个成员提供一个易于使用的项目管理、数据采集、信息发布与知识管理的工具。通过这些工具，每一个成员可以单独发布信息和执行任务，也可以相互调用或运行对方应用程序。</a:t>
            </a:r>
          </a:p>
          <a:p>
            <a:r>
              <a:rPr lang="en-US" altLang="zh-CN" sz="2000" dirty="0"/>
              <a:t>       (5)</a:t>
            </a:r>
            <a:r>
              <a:rPr lang="zh-CN" altLang="zh-CN" sz="2000" dirty="0"/>
              <a:t>系统易维护。</a:t>
            </a:r>
            <a:r>
              <a:rPr lang="zh-CN" altLang="zh-CN" sz="2000" b="0" dirty="0"/>
              <a:t>由于大量应用软件配置在服务器上，使开发的平台移向服务器。在客户机上少量的应用和软件（可以只是一个浏览器）可以做到统一的使用界面，客户机可以越来越“瘦”，不仅价格上占有很大优势，且网络系统中大量使用的客户机的维护工作量可以大大降低。另外，系统软件版本的升级再配置工作量也会大幅度下降。</a:t>
            </a:r>
          </a:p>
          <a:p>
            <a:endParaRPr lang="en-US" altLang="zh-CN" dirty="0"/>
          </a:p>
        </p:txBody>
      </p:sp>
    </p:spTree>
    <p:extLst>
      <p:ext uri="{BB962C8B-B14F-4D97-AF65-F5344CB8AC3E}">
        <p14:creationId xmlns:p14="http://schemas.microsoft.com/office/powerpoint/2010/main" val="1726970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C0A4CA1E-5DAF-476E-8E9D-0FFC9288B06F}"/>
              </a:ext>
            </a:extLst>
          </p:cNvPr>
          <p:cNvSpPr>
            <a:spLocks noGrp="1"/>
          </p:cNvSpPr>
          <p:nvPr>
            <p:ph idx="1"/>
          </p:nvPr>
        </p:nvSpPr>
        <p:spPr>
          <a:xfrm>
            <a:off x="1034715" y="1094509"/>
            <a:ext cx="10130589" cy="2924038"/>
          </a:xfrm>
        </p:spPr>
        <p:txBody>
          <a:bodyPr/>
          <a:lstStyle/>
          <a:p>
            <a:r>
              <a:rPr lang="en-US" altLang="zh-CN" sz="2400" b="1" dirty="0"/>
              <a:t>2.</a:t>
            </a:r>
            <a:r>
              <a:rPr lang="zh-CN" altLang="zh-CN" sz="2400" b="1" dirty="0"/>
              <a:t>基于新一代</a:t>
            </a:r>
            <a:r>
              <a:rPr lang="en-US" altLang="zh-CN" sz="2400" b="1" dirty="0"/>
              <a:t>Web</a:t>
            </a:r>
            <a:r>
              <a:rPr lang="zh-CN" altLang="zh-CN" sz="2400" b="1" dirty="0"/>
              <a:t>技术的</a:t>
            </a:r>
            <a:r>
              <a:rPr lang="en-US" altLang="zh-CN" sz="2400" b="1" dirty="0"/>
              <a:t>B/S</a:t>
            </a:r>
            <a:r>
              <a:rPr lang="zh-CN" altLang="zh-CN" sz="2400" b="1" dirty="0"/>
              <a:t>应用模式特征</a:t>
            </a:r>
          </a:p>
          <a:p>
            <a:r>
              <a:rPr lang="en-US" altLang="zh-CN" dirty="0"/>
              <a:t>       </a:t>
            </a:r>
            <a:r>
              <a:rPr lang="zh-CN" altLang="zh-CN" dirty="0"/>
              <a:t>基于新一代</a:t>
            </a:r>
            <a:r>
              <a:rPr lang="en-US" altLang="zh-CN" dirty="0"/>
              <a:t>Web</a:t>
            </a:r>
            <a:r>
              <a:rPr lang="zh-CN" altLang="zh-CN" dirty="0"/>
              <a:t>技术的</a:t>
            </a:r>
            <a:r>
              <a:rPr lang="en-US" altLang="zh-CN" dirty="0"/>
              <a:t>B/S</a:t>
            </a:r>
            <a:r>
              <a:rPr lang="zh-CN" altLang="zh-CN" dirty="0"/>
              <a:t>应用模式包括两方面的特征：一是与面向对象技术相结合，具有实时性、可伸缩性和可扩展性的协同事务处理功能</a:t>
            </a:r>
            <a:r>
              <a:rPr lang="en-US" altLang="zh-CN" dirty="0"/>
              <a:t>;</a:t>
            </a:r>
            <a:r>
              <a:rPr lang="zh-CN" altLang="zh-CN" dirty="0"/>
              <a:t>二是具有浏览三维动画超媒体技术的功能。在</a:t>
            </a:r>
            <a:r>
              <a:rPr lang="en-US" altLang="zh-CN" dirty="0"/>
              <a:t>Internet/Intranet</a:t>
            </a:r>
            <a:r>
              <a:rPr lang="zh-CN" altLang="zh-CN" dirty="0"/>
              <a:t>分布环境以及</a:t>
            </a:r>
            <a:r>
              <a:rPr lang="en-US" altLang="zh-CN" dirty="0"/>
              <a:t>WWW</a:t>
            </a:r>
            <a:r>
              <a:rPr lang="zh-CN" altLang="zh-CN" dirty="0"/>
              <a:t>环境中，采用面向对象技术已不同于过去各对象都存在于同一系统或同一计算机中的情况那样简单。分布环境的面向对象技术</a:t>
            </a:r>
            <a:r>
              <a:rPr lang="en-US" altLang="zh-CN" dirty="0"/>
              <a:t>,</a:t>
            </a:r>
            <a:r>
              <a:rPr lang="zh-CN" altLang="zh-CN" dirty="0"/>
              <a:t>其特征是在服务器协助下，依靠对象需求代理服务机制，使处在不同位置上的对象就像处在同一台计算机中一样。为了让处在不同软</a:t>
            </a:r>
            <a:r>
              <a:rPr lang="en-US" altLang="zh-CN" dirty="0"/>
              <a:t>/</a:t>
            </a:r>
            <a:r>
              <a:rPr lang="zh-CN" altLang="zh-CN" dirty="0"/>
              <a:t>硬平台、不同系统中的各个对象能在一起协同工作，就需要有相应的标准、通信协议和接口描述语言。</a:t>
            </a:r>
          </a:p>
          <a:p>
            <a:endParaRPr lang="zh-CN" altLang="en-US" dirty="0"/>
          </a:p>
        </p:txBody>
      </p:sp>
    </p:spTree>
    <p:extLst>
      <p:ext uri="{BB962C8B-B14F-4D97-AF65-F5344CB8AC3E}">
        <p14:creationId xmlns:p14="http://schemas.microsoft.com/office/powerpoint/2010/main" val="2532236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05D9677-4800-45F9-99AD-72C736BE4E66}"/>
              </a:ext>
            </a:extLst>
          </p:cNvPr>
          <p:cNvSpPr>
            <a:spLocks noGrp="1"/>
          </p:cNvSpPr>
          <p:nvPr>
            <p:ph type="title"/>
          </p:nvPr>
        </p:nvSpPr>
        <p:spPr/>
        <p:txBody>
          <a:bodyPr>
            <a:normAutofit/>
          </a:bodyPr>
          <a:lstStyle/>
          <a:p>
            <a:r>
              <a:rPr lang="en-US" altLang="zh-CN" dirty="0"/>
              <a:t>2.2</a:t>
            </a:r>
            <a:r>
              <a:rPr lang="zh-CN" altLang="zh-CN" dirty="0"/>
              <a:t>　</a:t>
            </a:r>
            <a:r>
              <a:rPr lang="en-US" altLang="zh-CN" dirty="0"/>
              <a:t>OSI</a:t>
            </a:r>
            <a:r>
              <a:rPr lang="zh-CN" altLang="zh-CN" dirty="0"/>
              <a:t>参考模型</a:t>
            </a:r>
            <a:endParaRPr lang="zh-CN" altLang="en-US" dirty="0"/>
          </a:p>
        </p:txBody>
      </p:sp>
      <p:sp>
        <p:nvSpPr>
          <p:cNvPr id="3" name="内容占位符 2">
            <a:extLst>
              <a:ext uri="{FF2B5EF4-FFF2-40B4-BE49-F238E27FC236}">
                <a16:creationId xmlns:a16="http://schemas.microsoft.com/office/drawing/2014/main" xmlns="" id="{0DD32BE8-9839-41F8-9443-851B1072F9AB}"/>
              </a:ext>
            </a:extLst>
          </p:cNvPr>
          <p:cNvSpPr>
            <a:spLocks noGrp="1"/>
          </p:cNvSpPr>
          <p:nvPr>
            <p:ph idx="1"/>
          </p:nvPr>
        </p:nvSpPr>
        <p:spPr>
          <a:xfrm>
            <a:off x="942975" y="1825625"/>
            <a:ext cx="10301288" cy="4358607"/>
          </a:xfrm>
        </p:spPr>
        <p:txBody>
          <a:bodyPr>
            <a:normAutofit fontScale="55000" lnSpcReduction="20000"/>
          </a:bodyPr>
          <a:lstStyle/>
          <a:p>
            <a:r>
              <a:rPr lang="en-US" altLang="zh-CN" sz="4400" b="1" dirty="0"/>
              <a:t>1.</a:t>
            </a:r>
            <a:r>
              <a:rPr lang="zh-CN" altLang="zh-CN" sz="4400" b="1" dirty="0"/>
              <a:t>分层体系结构与网络协议</a:t>
            </a:r>
          </a:p>
          <a:p>
            <a:r>
              <a:rPr lang="zh-CN" altLang="zh-CN" dirty="0"/>
              <a:t>网络协议包括以下</a:t>
            </a:r>
            <a:r>
              <a:rPr lang="en-US" altLang="zh-CN" dirty="0"/>
              <a:t>3</a:t>
            </a:r>
            <a:r>
              <a:rPr lang="zh-CN" altLang="zh-CN" dirty="0"/>
              <a:t>个要素。</a:t>
            </a:r>
          </a:p>
          <a:p>
            <a:r>
              <a:rPr lang="en-US" altLang="zh-CN" dirty="0"/>
              <a:t>       (1)</a:t>
            </a:r>
            <a:r>
              <a:rPr lang="zh-CN" altLang="zh-CN" b="1" dirty="0"/>
              <a:t>语法</a:t>
            </a:r>
            <a:r>
              <a:rPr lang="zh-CN" altLang="zh-CN" dirty="0"/>
              <a:t>。语法规定协议元素</a:t>
            </a:r>
            <a:r>
              <a:rPr lang="en-US" altLang="zh-CN" dirty="0"/>
              <a:t>(</a:t>
            </a:r>
            <a:r>
              <a:rPr lang="zh-CN" altLang="zh-CN" dirty="0"/>
              <a:t>数据、控制信息）的格式。</a:t>
            </a:r>
          </a:p>
          <a:p>
            <a:r>
              <a:rPr lang="en-US" altLang="zh-CN" dirty="0"/>
              <a:t>       (2)</a:t>
            </a:r>
            <a:r>
              <a:rPr lang="zh-CN" altLang="zh-CN" b="1" dirty="0"/>
              <a:t>语义</a:t>
            </a:r>
            <a:r>
              <a:rPr lang="zh-CN" altLang="zh-CN" dirty="0"/>
              <a:t>。语义规定通信双方如何操作。</a:t>
            </a:r>
          </a:p>
          <a:p>
            <a:r>
              <a:rPr lang="en-US" altLang="zh-CN" dirty="0"/>
              <a:t>       (3)</a:t>
            </a:r>
            <a:r>
              <a:rPr lang="zh-CN" altLang="zh-CN" b="1" dirty="0"/>
              <a:t>同步</a:t>
            </a:r>
            <a:r>
              <a:rPr lang="zh-CN" altLang="zh-CN" dirty="0"/>
              <a:t>。同步规定实现通信的顺序、速率适配及排序。</a:t>
            </a:r>
          </a:p>
          <a:p>
            <a:r>
              <a:rPr lang="zh-CN" altLang="zh-CN" dirty="0"/>
              <a:t>采用分层设计的方法的好处主要有以下几点。</a:t>
            </a:r>
          </a:p>
          <a:p>
            <a:r>
              <a:rPr lang="en-US" altLang="zh-CN" dirty="0"/>
              <a:t>       (1)</a:t>
            </a:r>
            <a:r>
              <a:rPr lang="zh-CN" altLang="zh-CN" dirty="0"/>
              <a:t>各层之间相互独立。</a:t>
            </a:r>
          </a:p>
          <a:p>
            <a:r>
              <a:rPr lang="en-US" altLang="zh-CN" dirty="0"/>
              <a:t>       (2)</a:t>
            </a:r>
            <a:r>
              <a:rPr lang="zh-CN" altLang="zh-CN" dirty="0"/>
              <a:t>灵活性好。</a:t>
            </a:r>
          </a:p>
          <a:p>
            <a:r>
              <a:rPr lang="en-US" altLang="zh-CN" dirty="0"/>
              <a:t>       (3)</a:t>
            </a:r>
            <a:r>
              <a:rPr lang="zh-CN" altLang="zh-CN" dirty="0"/>
              <a:t>各层都可以采用最合适的技术来实现。</a:t>
            </a:r>
          </a:p>
          <a:p>
            <a:r>
              <a:rPr lang="en-US" altLang="zh-CN" dirty="0"/>
              <a:t>       (4)</a:t>
            </a:r>
            <a:r>
              <a:rPr lang="zh-CN" altLang="zh-CN" dirty="0"/>
              <a:t>易于实现和维护。</a:t>
            </a:r>
          </a:p>
          <a:p>
            <a:r>
              <a:rPr lang="en-US" altLang="zh-CN" dirty="0"/>
              <a:t>       (5)</a:t>
            </a:r>
            <a:r>
              <a:rPr lang="zh-CN" altLang="zh-CN" dirty="0"/>
              <a:t>有利于促进标准化。因为每一层的功能及其所提供的服务都已有了明确的说明。</a:t>
            </a:r>
          </a:p>
          <a:p>
            <a:endParaRPr lang="zh-CN" altLang="en-US" dirty="0"/>
          </a:p>
        </p:txBody>
      </p:sp>
    </p:spTree>
    <p:extLst>
      <p:ext uri="{BB962C8B-B14F-4D97-AF65-F5344CB8AC3E}">
        <p14:creationId xmlns:p14="http://schemas.microsoft.com/office/powerpoint/2010/main" val="227061535"/>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A000120140530A78KPBG</Template>
  <TotalTime>1393</TotalTime>
  <Words>3637</Words>
  <Application>Microsoft Office PowerPoint</Application>
  <PresentationFormat>自定义</PresentationFormat>
  <Paragraphs>167</Paragraphs>
  <Slides>28</Slides>
  <Notes>0</Notes>
  <HiddenSlides>0</HiddenSlides>
  <MMClips>0</MMClips>
  <ScaleCrop>false</ScaleCrop>
  <HeadingPairs>
    <vt:vector size="4" baseType="variant">
      <vt:variant>
        <vt:lpstr>主题</vt:lpstr>
      </vt:variant>
      <vt:variant>
        <vt:i4>1</vt:i4>
      </vt:variant>
      <vt:variant>
        <vt:lpstr>幻灯片标题</vt:lpstr>
      </vt:variant>
      <vt:variant>
        <vt:i4>28</vt:i4>
      </vt:variant>
    </vt:vector>
  </HeadingPairs>
  <TitlesOfParts>
    <vt:vector size="29" baseType="lpstr">
      <vt:lpstr>Office 主题​​</vt:lpstr>
      <vt:lpstr>计算机网络技术基础</vt:lpstr>
      <vt:lpstr>PowerPoint 演示文稿</vt:lpstr>
      <vt:lpstr>项目二   计算机网络体系结构与协议</vt:lpstr>
      <vt:lpstr>2.1　局域网组网方式</vt:lpstr>
      <vt:lpstr>2.1.2　客户机/服务器网络</vt:lpstr>
      <vt:lpstr>PowerPoint 演示文稿</vt:lpstr>
      <vt:lpstr>2.1.3　Browser/Server网络</vt:lpstr>
      <vt:lpstr>PowerPoint 演示文稿</vt:lpstr>
      <vt:lpstr>2.2　OSI参考模型</vt:lpstr>
      <vt:lpstr>PowerPoint 演示文稿</vt:lpstr>
      <vt:lpstr>PowerPoint 演示文稿</vt:lpstr>
      <vt:lpstr>PowerPoint 演示文稿</vt:lpstr>
      <vt:lpstr>2.3　TCP/IP参考模型</vt:lpstr>
      <vt:lpstr>PowerPoint 演示文稿</vt:lpstr>
      <vt:lpstr>PowerPoint 演示文稿</vt:lpstr>
      <vt:lpstr>2.3.2　TCP协议</vt:lpstr>
      <vt:lpstr>PowerPoint 演示文稿</vt:lpstr>
      <vt:lpstr>2.3.3　IP协议</vt:lpstr>
      <vt:lpstr>PowerPoint 演示文稿</vt:lpstr>
      <vt:lpstr>PowerPoint 演示文稿</vt:lpstr>
      <vt:lpstr>PowerPoint 演示文稿</vt:lpstr>
      <vt:lpstr>2.3.4　UDP协议</vt:lpstr>
      <vt:lpstr>2.3.5　TCP/IP其他各层的协议</vt:lpstr>
      <vt:lpstr>PowerPoint 演示文稿</vt:lpstr>
      <vt:lpstr>PowerPoint 演示文稿</vt:lpstr>
      <vt:lpstr>2.4　其他网络通信协议</vt:lpstr>
      <vt:lpstr>2.4.2　Net BEUI协议</vt:lpstr>
      <vt:lpstr>谢 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计算机网络技术基础</dc:title>
  <dc:creator>inter</dc:creator>
  <cp:lastModifiedBy>SJYY</cp:lastModifiedBy>
  <cp:revision>72</cp:revision>
  <dcterms:created xsi:type="dcterms:W3CDTF">2017-08-31T04:48:03Z</dcterms:created>
  <dcterms:modified xsi:type="dcterms:W3CDTF">2017-09-15T07:19:18Z</dcterms:modified>
</cp:coreProperties>
</file>