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389" r:id="rId4"/>
    <p:sldId id="390" r:id="rId5"/>
    <p:sldId id="391" r:id="rId6"/>
    <p:sldId id="392" r:id="rId7"/>
    <p:sldId id="394" r:id="rId8"/>
    <p:sldId id="422" r:id="rId9"/>
    <p:sldId id="395" r:id="rId10"/>
    <p:sldId id="396" r:id="rId11"/>
    <p:sldId id="397" r:id="rId12"/>
    <p:sldId id="398" r:id="rId13"/>
    <p:sldId id="399" r:id="rId14"/>
    <p:sldId id="400" r:id="rId15"/>
    <p:sldId id="401" r:id="rId16"/>
    <p:sldId id="402" r:id="rId17"/>
    <p:sldId id="403" r:id="rId18"/>
    <p:sldId id="404" r:id="rId19"/>
    <p:sldId id="406" r:id="rId20"/>
    <p:sldId id="408" r:id="rId21"/>
    <p:sldId id="421"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859E"/>
    <a:srgbClr val="71819A"/>
    <a:srgbClr val="222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051" autoAdjust="0"/>
    <p:restoredTop sz="94728" autoAdjust="0"/>
  </p:normalViewPr>
  <p:slideViewPr>
    <p:cSldViewPr snapToGrid="0" showGuides="1">
      <p:cViewPr varScale="1">
        <p:scale>
          <a:sx n="57" d="100"/>
          <a:sy n="57" d="100"/>
        </p:scale>
        <p:origin x="-90" y="-468"/>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16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118757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C1A344-9527-4261-BFCA-00ECA8F30713}"/>
              </a:ext>
            </a:extLst>
          </p:cNvPr>
          <p:cNvSpPr>
            <a:spLocks noGrp="1"/>
          </p:cNvSpPr>
          <p:nvPr>
            <p:ph type="title"/>
          </p:nvPr>
        </p:nvSpPr>
        <p:spPr>
          <a:xfrm>
            <a:off x="1094509" y="2526419"/>
            <a:ext cx="10044546" cy="1325563"/>
          </a:xfrm>
        </p:spPr>
        <p:txBody>
          <a:bodyPr>
            <a:noAutofit/>
          </a:bodyPr>
          <a:lstStyle>
            <a:lvl1pPr algn="ctr">
              <a:defRPr sz="44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grpSp>
        <p:nvGrpSpPr>
          <p:cNvPr id="6" name="组合 5">
            <a:extLst>
              <a:ext uri="{FF2B5EF4-FFF2-40B4-BE49-F238E27FC236}">
                <a16:creationId xmlns="" xmlns:a16="http://schemas.microsoft.com/office/drawing/2014/main" id="{ADD7C93C-A46E-43CC-9441-90C69BDA6307}"/>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8CEA4462-D4D0-4C3C-8935-9E8AD6030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D70A90A8-3FD2-4A2F-A5B0-8CFAE4B1A9F5}"/>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424760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16C6A8A-08CD-47EB-8BC1-AADEE01A001D}"/>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17B55DC5-A739-401C-AB3B-80BC244F0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065303C-AC59-4304-AA47-6B541B57C16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8D42C361-65AF-4C00-A99E-3475EEACF4A4}"/>
              </a:ext>
            </a:extLst>
          </p:cNvPr>
          <p:cNvSpPr>
            <a:spLocks noGrp="1"/>
          </p:cNvSpPr>
          <p:nvPr>
            <p:ph type="title"/>
          </p:nvPr>
        </p:nvSpPr>
        <p:spPr>
          <a:xfrm>
            <a:off x="942975" y="700089"/>
            <a:ext cx="10301287" cy="989013"/>
          </a:xfrm>
        </p:spPr>
        <p:txBody>
          <a:body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75DFC8EF-E9FE-46B4-89B4-7CFDBCB4060B}"/>
              </a:ext>
            </a:extLst>
          </p:cNvPr>
          <p:cNvSpPr>
            <a:spLocks noGrp="1"/>
          </p:cNvSpPr>
          <p:nvPr>
            <p:ph idx="1"/>
          </p:nvPr>
        </p:nvSpPr>
        <p:spPr>
          <a:xfrm>
            <a:off x="942975" y="1825625"/>
            <a:ext cx="10301288" cy="4351338"/>
          </a:xfrm>
        </p:spPr>
        <p:txBody>
          <a:bodyPr/>
          <a:lstStyle>
            <a:lvl1pPr marL="0" indent="0">
              <a:lnSpc>
                <a:spcPct val="100000"/>
              </a:lnSpc>
              <a:buNone/>
              <a:defRPr/>
            </a:lvl1pPr>
            <a:lvl2pPr marL="457200" indent="0">
              <a:lnSpc>
                <a:spcPct val="100000"/>
              </a:lnSpc>
              <a:buNone/>
              <a:defRPr b="1">
                <a:latin typeface="微软雅黑" panose="020B0503020204020204" pitchFamily="34" charset="-122"/>
                <a:ea typeface="微软雅黑" panose="020B0503020204020204" pitchFamily="34" charset="-122"/>
              </a:defRPr>
            </a:lvl2pPr>
            <a:lvl3pPr marL="914400" indent="0">
              <a:lnSpc>
                <a:spcPct val="100000"/>
              </a:lnSpc>
              <a:buNone/>
              <a:defRPr>
                <a:latin typeface="微软雅黑" panose="020B0503020204020204" pitchFamily="34" charset="-122"/>
                <a:ea typeface="微软雅黑" panose="020B0503020204020204" pitchFamily="34" charset="-122"/>
              </a:defRPr>
            </a:lvl3pPr>
            <a:lvl5pPr marL="1828800" indent="0">
              <a:buNone/>
              <a:defRPr/>
            </a:lvl5pPr>
          </a:lstStyle>
          <a:p>
            <a:pPr lvl="0"/>
            <a:r>
              <a:rPr lang="zh-CN" altLang="en-US" dirty="0"/>
              <a:t>编辑母版文本样式</a:t>
            </a:r>
          </a:p>
          <a:p>
            <a:pPr lvl="1"/>
            <a:r>
              <a:rPr lang="zh-CN" altLang="en-US" dirty="0"/>
              <a:t>  第二级</a:t>
            </a:r>
          </a:p>
          <a:p>
            <a:pPr lvl="2"/>
            <a:r>
              <a:rPr lang="zh-CN" altLang="en-US" dirty="0"/>
              <a:t>  第三级</a:t>
            </a:r>
          </a:p>
          <a:p>
            <a:pPr lvl="3"/>
            <a:endParaRPr lang="zh-CN" altLang="en-US" dirty="0"/>
          </a:p>
        </p:txBody>
      </p:sp>
      <p:sp>
        <p:nvSpPr>
          <p:cNvPr id="4" name="日期占位符 3">
            <a:extLst>
              <a:ext uri="{FF2B5EF4-FFF2-40B4-BE49-F238E27FC236}">
                <a16:creationId xmlns="" xmlns:a16="http://schemas.microsoft.com/office/drawing/2014/main" id="{5C6F1D0C-6E8B-4F5F-9A71-D578497E35A2}"/>
              </a:ext>
            </a:extLst>
          </p:cNvPr>
          <p:cNvSpPr>
            <a:spLocks noGrp="1"/>
          </p:cNvSpPr>
          <p:nvPr>
            <p:ph type="dt" sz="half" idx="10"/>
          </p:nvPr>
        </p:nvSpPr>
        <p:spPr/>
        <p:txBody>
          <a:bodyPr/>
          <a:lstStyle/>
          <a:p>
            <a:fld id="{0560AEB0-92C8-439C-B570-BC7B287CE0F2}"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1A8F59C5-E31D-43D3-9734-AFF4F6E231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499B23-4E8F-4045-8ACE-375E6387C52F}"/>
              </a:ext>
            </a:extLst>
          </p:cNvPr>
          <p:cNvSpPr>
            <a:spLocks noGrp="1"/>
          </p:cNvSpPr>
          <p:nvPr>
            <p:ph type="sldNum" sz="quarter" idx="12"/>
          </p:nvPr>
        </p:nvSpPr>
        <p:spPr/>
        <p:txBody>
          <a:bodyPr/>
          <a:lstStyle/>
          <a:p>
            <a:fld id="{74030097-1FA3-44BF-8968-D294A6CAEA77}" type="slidenum">
              <a:rPr lang="zh-CN" altLang="en-US" smtClean="0"/>
              <a:t>‹#›</a:t>
            </a:fld>
            <a:endParaRPr lang="zh-CN" altLang="en-US"/>
          </a:p>
        </p:txBody>
      </p:sp>
    </p:spTree>
    <p:extLst>
      <p:ext uri="{BB962C8B-B14F-4D97-AF65-F5344CB8AC3E}">
        <p14:creationId xmlns:p14="http://schemas.microsoft.com/office/powerpoint/2010/main" val="141328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C463964-36BD-486E-9DFF-A9BC6FAE7878}"/>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ADA678C1-A434-45F0-BD76-0DB2CFE298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CE8A15D6-393B-4491-A482-49C134187A1D}"/>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1632DE8C-2763-4DFC-B935-767D890A84A7}"/>
              </a:ext>
            </a:extLst>
          </p:cNvPr>
          <p:cNvSpPr>
            <a:spLocks noGrp="1"/>
          </p:cNvSpPr>
          <p:nvPr>
            <p:ph type="title"/>
          </p:nvPr>
        </p:nvSpPr>
        <p:spPr>
          <a:xfrm>
            <a:off x="971550" y="803564"/>
            <a:ext cx="10382250" cy="887124"/>
          </a:xfrm>
        </p:spPr>
        <p:txBody>
          <a:bodyPr>
            <a:normAutofit/>
          </a:bodyPr>
          <a:lstStyle>
            <a:lvl1pPr algn="l">
              <a:defRPr sz="3600"/>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71550" y="1825625"/>
            <a:ext cx="10382250" cy="4351338"/>
          </a:xfrm>
        </p:spPr>
        <p:txBody>
          <a:bodyPr/>
          <a:lstStyle>
            <a:lvl1pPr marL="0" indent="0">
              <a:lnSpc>
                <a:spcPct val="100000"/>
              </a:lnSpc>
              <a:buNone/>
              <a:defRPr sz="2400" b="1"/>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9816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76622A99-BED0-4873-9232-7600D1FAF4E0}"/>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 xmlns:a16="http://schemas.microsoft.com/office/drawing/2014/main" id="{257928CA-73A4-4CB0-B275-B7A34AC9D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 xmlns:a16="http://schemas.microsoft.com/office/drawing/2014/main" id="{AF6573BD-E7A7-413D-A3D7-E01A93951037}"/>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内容占位符 2">
            <a:extLst>
              <a:ext uri="{FF2B5EF4-FFF2-40B4-BE49-F238E27FC236}">
                <a16:creationId xmlns="" xmlns:a16="http://schemas.microsoft.com/office/drawing/2014/main" id="{4CBCFAB9-247E-4A4B-903E-F478A6F436AE}"/>
              </a:ext>
            </a:extLst>
          </p:cNvPr>
          <p:cNvSpPr>
            <a:spLocks noGrp="1"/>
          </p:cNvSpPr>
          <p:nvPr>
            <p:ph idx="1"/>
          </p:nvPr>
        </p:nvSpPr>
        <p:spPr>
          <a:xfrm>
            <a:off x="957263" y="1094509"/>
            <a:ext cx="10287000" cy="5082454"/>
          </a:xfrm>
        </p:spPr>
        <p:txBody>
          <a:bodyPr/>
          <a:lstStyle>
            <a:lvl1pPr marL="0" indent="0">
              <a:lnSpc>
                <a:spcPct val="100000"/>
              </a:lnSpc>
              <a:buNone/>
              <a:defRPr sz="2000" b="0"/>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 xmlns:a16="http://schemas.microsoft.com/office/drawing/2014/main"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9595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8A5BF010-7C02-4BE9-BB42-76DFB314839D}"/>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 xmlns:a16="http://schemas.microsoft.com/office/drawing/2014/main" id="{AE102BE2-D314-4387-93B3-A5BB96F8D3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 xmlns:a16="http://schemas.microsoft.com/office/drawing/2014/main" id="{F2EEDE0D-535F-4918-B394-EEC0FF1DE4F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 xmlns:a16="http://schemas.microsoft.com/office/drawing/2014/main" id="{D9E35BD1-5277-4EAA-8C81-27BB34FAEA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D095E49-2493-4E8B-BF16-DC080D48AA66}"/>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 xmlns:a16="http://schemas.microsoft.com/office/drawing/2014/main" id="{4023BB48-1D12-4766-9295-E53D419D27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5690DD8-B6BD-4CF7-84D5-A6608CA409EA}"/>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259413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BD7C060D-26C4-4F2C-A1EF-86D3DD9268DA}"/>
              </a:ext>
            </a:extLst>
          </p:cNvPr>
          <p:cNvGrpSpPr/>
          <p:nvPr userDrawn="1"/>
        </p:nvGrpSpPr>
        <p:grpSpPr>
          <a:xfrm>
            <a:off x="0" y="3792"/>
            <a:ext cx="12192000" cy="6854208"/>
            <a:chOff x="0" y="3792"/>
            <a:chExt cx="9144000" cy="6854208"/>
          </a:xfrm>
        </p:grpSpPr>
        <p:pic>
          <p:nvPicPr>
            <p:cNvPr id="6" name="图片 5">
              <a:extLst>
                <a:ext uri="{FF2B5EF4-FFF2-40B4-BE49-F238E27FC236}">
                  <a16:creationId xmlns="" xmlns:a16="http://schemas.microsoft.com/office/drawing/2014/main" id="{FBDACD39-A3A8-4851-9FA1-06F6DFE214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7" name="矩形 6">
              <a:extLst>
                <a:ext uri="{FF2B5EF4-FFF2-40B4-BE49-F238E27FC236}">
                  <a16:creationId xmlns="" xmlns:a16="http://schemas.microsoft.com/office/drawing/2014/main" id="{44BE8ADB-B6E0-4C8C-A853-ECB54C77FFCA}"/>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日期占位符 1">
            <a:extLst>
              <a:ext uri="{FF2B5EF4-FFF2-40B4-BE49-F238E27FC236}">
                <a16:creationId xmlns="" xmlns:a16="http://schemas.microsoft.com/office/drawing/2014/main" id="{FC0264AE-B8C9-4364-8F78-02D1B32D2CEC}"/>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3" name="页脚占位符 2">
            <a:extLst>
              <a:ext uri="{FF2B5EF4-FFF2-40B4-BE49-F238E27FC236}">
                <a16:creationId xmlns="" xmlns:a16="http://schemas.microsoft.com/office/drawing/2014/main" id="{4C172996-51BD-4C26-8B86-EFD633C5DB0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6C2201E-8C5F-4E37-97FB-BD9F55A6F757}"/>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0463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DA3E595-40B9-4783-9DEF-B23E4D3BBE0C}"/>
              </a:ext>
            </a:extLst>
          </p:cNvPr>
          <p:cNvSpPr>
            <a:spLocks noGrp="1"/>
          </p:cNvSpPr>
          <p:nvPr>
            <p:ph type="title"/>
          </p:nvPr>
        </p:nvSpPr>
        <p:spPr>
          <a:xfrm>
            <a:off x="838200" y="407994"/>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53922D1F-C51F-46BC-A51D-241962679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p:txBody>
      </p:sp>
      <p:sp>
        <p:nvSpPr>
          <p:cNvPr id="4" name="日期占位符 3">
            <a:extLst>
              <a:ext uri="{FF2B5EF4-FFF2-40B4-BE49-F238E27FC236}">
                <a16:creationId xmlns="" xmlns:a16="http://schemas.microsoft.com/office/drawing/2014/main" id="{39A3EA0E-9E02-4412-8BF7-6BCB3809C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 xmlns:a16="http://schemas.microsoft.com/office/drawing/2014/main" id="{1602AB68-BF75-4AEB-AD7D-FDE8766CA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C23E6D7-97E4-4458-A182-DCEE99D05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541016040"/>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672" r:id="rId3"/>
    <p:sldLayoutId id="2147483659" r:id="rId4"/>
    <p:sldLayoutId id="2147483673" r:id="rId5"/>
    <p:sldLayoutId id="2147483654" r:id="rId6"/>
    <p:sldLayoutId id="2147483655" r:id="rId7"/>
  </p:sldLayoutIdLst>
  <p:txStyles>
    <p:title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53865" y="0"/>
            <a:ext cx="12299729" cy="68580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a:t>计算机网络技术基础</a:t>
            </a:r>
          </a:p>
        </p:txBody>
      </p:sp>
    </p:spTree>
    <p:extLst>
      <p:ext uri="{BB962C8B-B14F-4D97-AF65-F5344CB8AC3E}">
        <p14:creationId xmlns:p14="http://schemas.microsoft.com/office/powerpoint/2010/main" val="6210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F8ADE62-0A2B-4527-B30D-E396FE3DABED}"/>
              </a:ext>
            </a:extLst>
          </p:cNvPr>
          <p:cNvSpPr>
            <a:spLocks noGrp="1"/>
          </p:cNvSpPr>
          <p:nvPr>
            <p:ph type="title"/>
          </p:nvPr>
        </p:nvSpPr>
        <p:spPr/>
        <p:txBody>
          <a:bodyPr>
            <a:normAutofit/>
          </a:bodyPr>
          <a:lstStyle/>
          <a:p>
            <a:r>
              <a:rPr lang="en-US" altLang="zh-CN" dirty="0"/>
              <a:t>7.2.3</a:t>
            </a:r>
            <a:r>
              <a:rPr lang="zh-CN" altLang="zh-CN" dirty="0"/>
              <a:t>　</a:t>
            </a:r>
            <a:r>
              <a:rPr lang="en-US" altLang="zh-CN" dirty="0"/>
              <a:t>SNMP</a:t>
            </a:r>
            <a:r>
              <a:rPr lang="zh-CN" altLang="zh-CN" dirty="0"/>
              <a:t>的内容</a:t>
            </a:r>
            <a:endParaRPr lang="zh-CN" altLang="en-US" dirty="0"/>
          </a:p>
        </p:txBody>
      </p:sp>
      <p:sp>
        <p:nvSpPr>
          <p:cNvPr id="3" name="内容占位符 2">
            <a:extLst>
              <a:ext uri="{FF2B5EF4-FFF2-40B4-BE49-F238E27FC236}">
                <a16:creationId xmlns="" xmlns:a16="http://schemas.microsoft.com/office/drawing/2014/main" id="{C88D8693-2101-4630-8E75-7F33D8138B3B}"/>
              </a:ext>
            </a:extLst>
          </p:cNvPr>
          <p:cNvSpPr>
            <a:spLocks noGrp="1"/>
          </p:cNvSpPr>
          <p:nvPr>
            <p:ph idx="1"/>
          </p:nvPr>
        </p:nvSpPr>
        <p:spPr/>
        <p:txBody>
          <a:bodyPr/>
          <a:lstStyle/>
          <a:p>
            <a:r>
              <a:rPr lang="en-US" altLang="zh-CN" sz="2000" b="0" dirty="0"/>
              <a:t>       SNMP</a:t>
            </a:r>
            <a:r>
              <a:rPr lang="zh-CN" altLang="zh-CN" sz="2000" b="0" dirty="0"/>
              <a:t>是一系列协议组和规范，它们提供了一种从网络上的设备中收集网络管理信息的方法。</a:t>
            </a:r>
            <a:r>
              <a:rPr lang="en-US" altLang="zh-CN" sz="2000" b="0" dirty="0"/>
              <a:t>SNMP</a:t>
            </a:r>
            <a:r>
              <a:rPr lang="zh-CN" altLang="zh-CN" sz="2000" b="0" dirty="0"/>
              <a:t>定义了数据包的格式和网络管理员与管理代理之间的信息交换的方式，它还控</a:t>
            </a:r>
            <a:r>
              <a:rPr lang="en-US" altLang="zh-CN" sz="2000" b="0" dirty="0"/>
              <a:t>     </a:t>
            </a:r>
            <a:r>
              <a:rPr lang="zh-CN" altLang="zh-CN" sz="2000" b="0" dirty="0"/>
              <a:t>制着管理代理的</a:t>
            </a:r>
            <a:r>
              <a:rPr lang="en-US" altLang="zh-CN" sz="2000" b="0" dirty="0"/>
              <a:t>MIB</a:t>
            </a:r>
            <a:r>
              <a:rPr lang="zh-CN" altLang="zh-CN" sz="2000" b="0" dirty="0"/>
              <a:t>数据对象，因此，可用于处理管理代理定义的各种任务。</a:t>
            </a:r>
            <a:r>
              <a:rPr lang="en-US" altLang="zh-CN" sz="2000" b="0" dirty="0"/>
              <a:t>SNMP</a:t>
            </a:r>
            <a:r>
              <a:rPr lang="zh-CN" altLang="zh-CN" sz="2000" b="0" dirty="0"/>
              <a:t>之所以易于使用</a:t>
            </a:r>
            <a:r>
              <a:rPr lang="en-US" altLang="zh-CN" sz="2000" b="0" dirty="0"/>
              <a:t>,</a:t>
            </a:r>
            <a:r>
              <a:rPr lang="zh-CN" altLang="zh-CN" sz="2000" b="0" dirty="0"/>
              <a:t>是因为它对外提供了三种用于控制</a:t>
            </a:r>
            <a:r>
              <a:rPr lang="en-US" altLang="zh-CN" sz="2000" b="0" dirty="0"/>
              <a:t>MIB</a:t>
            </a:r>
            <a:r>
              <a:rPr lang="zh-CN" altLang="zh-CN" sz="2000" b="0" dirty="0"/>
              <a:t>对象的基本操作命令。它们是</a:t>
            </a:r>
            <a:r>
              <a:rPr lang="en-US" altLang="zh-CN" sz="2000" b="0" dirty="0"/>
              <a:t>Set</a:t>
            </a:r>
            <a:r>
              <a:rPr lang="zh-CN" altLang="zh-CN" sz="2000" b="0" dirty="0"/>
              <a:t>、</a:t>
            </a:r>
            <a:r>
              <a:rPr lang="en-US" altLang="zh-CN" sz="2000" b="0" dirty="0"/>
              <a:t>Get</a:t>
            </a:r>
            <a:r>
              <a:rPr lang="zh-CN" altLang="zh-CN" sz="2000" b="0" dirty="0"/>
              <a:t>和</a:t>
            </a:r>
            <a:r>
              <a:rPr lang="en-US" altLang="zh-CN" sz="2000" b="0" dirty="0"/>
              <a:t>Trap</a:t>
            </a:r>
            <a:r>
              <a:rPr lang="zh-CN" altLang="zh-CN" sz="2000" b="0" dirty="0"/>
              <a:t>。</a:t>
            </a:r>
          </a:p>
          <a:p>
            <a:r>
              <a:rPr lang="en-US" altLang="zh-CN" sz="2000" b="0" dirty="0"/>
              <a:t>        Set:</a:t>
            </a:r>
            <a:r>
              <a:rPr lang="zh-CN" altLang="zh-CN" sz="2000" b="0" dirty="0"/>
              <a:t>它是一个特权命令，通过它可以改动设备的配置或控制设备的运转状态。</a:t>
            </a:r>
          </a:p>
          <a:p>
            <a:r>
              <a:rPr lang="en-US" altLang="zh-CN" sz="2000" b="0" dirty="0"/>
              <a:t>Get</a:t>
            </a:r>
            <a:r>
              <a:rPr lang="zh-CN" altLang="zh-CN" sz="2000" b="0" dirty="0"/>
              <a:t>：它是</a:t>
            </a:r>
            <a:r>
              <a:rPr lang="en-US" altLang="zh-CN" sz="2000" b="0" dirty="0"/>
              <a:t>SNMP</a:t>
            </a:r>
            <a:r>
              <a:rPr lang="zh-CN" altLang="zh-CN" sz="2000" b="0" dirty="0"/>
              <a:t>协议中使用率最高的一个命令，因为该命令是从网络设备中获得管理信息的基本方式的。</a:t>
            </a:r>
          </a:p>
          <a:p>
            <a:r>
              <a:rPr lang="en-US" altLang="zh-CN" sz="2000" b="0" dirty="0"/>
              <a:t>        Trap</a:t>
            </a:r>
            <a:r>
              <a:rPr lang="zh-CN" altLang="zh-CN" sz="2000" b="0" dirty="0"/>
              <a:t>：它的功能就是在网络管理系统没有明确要求的前提下，由管理代理通知网络管理系统有一些特别的情况或问题发生了。</a:t>
            </a:r>
          </a:p>
          <a:p>
            <a:endParaRPr lang="zh-CN" altLang="en-US" dirty="0"/>
          </a:p>
        </p:txBody>
      </p:sp>
    </p:spTree>
    <p:extLst>
      <p:ext uri="{BB962C8B-B14F-4D97-AF65-F5344CB8AC3E}">
        <p14:creationId xmlns:p14="http://schemas.microsoft.com/office/powerpoint/2010/main" val="3506519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225D145-3C54-48FA-A4D3-30AB2852814E}"/>
              </a:ext>
            </a:extLst>
          </p:cNvPr>
          <p:cNvSpPr>
            <a:spLocks noGrp="1"/>
          </p:cNvSpPr>
          <p:nvPr>
            <p:ph type="title"/>
          </p:nvPr>
        </p:nvSpPr>
        <p:spPr/>
        <p:txBody>
          <a:bodyPr>
            <a:normAutofit/>
          </a:bodyPr>
          <a:lstStyle/>
          <a:p>
            <a:r>
              <a:rPr lang="en-US" altLang="zh-CN" dirty="0"/>
              <a:t>7.3</a:t>
            </a:r>
            <a:r>
              <a:rPr lang="zh-CN" altLang="zh-CN" dirty="0"/>
              <a:t>　网络管理系统</a:t>
            </a:r>
            <a:endParaRPr lang="zh-CN" altLang="en-US" dirty="0"/>
          </a:p>
        </p:txBody>
      </p:sp>
      <p:sp>
        <p:nvSpPr>
          <p:cNvPr id="3" name="内容占位符 2">
            <a:extLst>
              <a:ext uri="{FF2B5EF4-FFF2-40B4-BE49-F238E27FC236}">
                <a16:creationId xmlns="" xmlns:a16="http://schemas.microsoft.com/office/drawing/2014/main" id="{EF3AFBE4-9183-4F7A-97DD-79F8452EE7A7}"/>
              </a:ext>
            </a:extLst>
          </p:cNvPr>
          <p:cNvSpPr>
            <a:spLocks noGrp="1"/>
          </p:cNvSpPr>
          <p:nvPr>
            <p:ph idx="1"/>
          </p:nvPr>
        </p:nvSpPr>
        <p:spPr>
          <a:xfrm>
            <a:off x="942975" y="1659370"/>
            <a:ext cx="10301288" cy="1366462"/>
          </a:xfrm>
        </p:spPr>
        <p:txBody>
          <a:bodyPr>
            <a:normAutofit lnSpcReduction="10000"/>
          </a:bodyPr>
          <a:lstStyle/>
          <a:p>
            <a:r>
              <a:rPr lang="en-US" altLang="zh-CN" dirty="0"/>
              <a:t>7.3.1</a:t>
            </a:r>
            <a:r>
              <a:rPr lang="zh-CN" altLang="zh-CN" dirty="0"/>
              <a:t>　网络管理系统的组成和功能</a:t>
            </a:r>
          </a:p>
          <a:p>
            <a:r>
              <a:rPr lang="en-US" altLang="zh-CN" sz="2000" dirty="0"/>
              <a:t>       </a:t>
            </a:r>
            <a:r>
              <a:rPr lang="zh-CN" altLang="zh-CN" sz="2000" dirty="0"/>
              <a:t>一个典型的网络管理系统包括四个要素：管理员、管理代理、管理信息数据库、代理服务设备。一般来说，前三个要素是必需的</a:t>
            </a:r>
            <a:r>
              <a:rPr lang="en-US" altLang="zh-CN" sz="2000" dirty="0"/>
              <a:t>,</a:t>
            </a:r>
            <a:r>
              <a:rPr lang="zh-CN" altLang="zh-CN" sz="2000" dirty="0"/>
              <a:t>第四个是可选项</a:t>
            </a:r>
            <a:r>
              <a:rPr lang="zh-CN" altLang="zh-CN" sz="2000" dirty="0" smtClean="0"/>
              <a:t>。</a:t>
            </a:r>
            <a:endParaRPr lang="zh-CN" altLang="zh-CN" sz="2000" dirty="0"/>
          </a:p>
        </p:txBody>
      </p:sp>
      <p:sp>
        <p:nvSpPr>
          <p:cNvPr id="4" name="内容占位符 2">
            <a:extLst>
              <a:ext uri="{FF2B5EF4-FFF2-40B4-BE49-F238E27FC236}">
                <a16:creationId xmlns="" xmlns:a16="http://schemas.microsoft.com/office/drawing/2014/main" id="{EF3AFBE4-9183-4F7A-97DD-79F8452EE7A7}"/>
              </a:ext>
            </a:extLst>
          </p:cNvPr>
          <p:cNvSpPr txBox="1">
            <a:spLocks/>
          </p:cNvSpPr>
          <p:nvPr/>
        </p:nvSpPr>
        <p:spPr>
          <a:xfrm>
            <a:off x="942975" y="2839777"/>
            <a:ext cx="10545214" cy="86769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１、管理员</a:t>
            </a:r>
            <a:endParaRPr lang="en-US" altLang="zh-CN" sz="2000" dirty="0" smtClean="0"/>
          </a:p>
          <a:p>
            <a:r>
              <a:rPr lang="zh-CN" altLang="en-US" sz="2000" dirty="0"/>
              <a:t>网络管理软件的重要功能</a:t>
            </a:r>
            <a:r>
              <a:rPr lang="zh-CN" altLang="en-US" sz="2000" dirty="0" smtClean="0"/>
              <a:t>之一，就是</a:t>
            </a:r>
            <a:r>
              <a:rPr lang="zh-CN" altLang="en-US" sz="2000" dirty="0"/>
              <a:t>协助网络管理员完成整个网络的管理</a:t>
            </a:r>
            <a:r>
              <a:rPr lang="zh-CN" altLang="en-US" sz="2000" dirty="0" smtClean="0"/>
              <a:t>工作。</a:t>
            </a:r>
            <a:endParaRPr lang="zh-CN" altLang="zh-CN" sz="2000" dirty="0"/>
          </a:p>
        </p:txBody>
      </p:sp>
      <p:sp>
        <p:nvSpPr>
          <p:cNvPr id="5" name="内容占位符 2">
            <a:extLst>
              <a:ext uri="{FF2B5EF4-FFF2-40B4-BE49-F238E27FC236}">
                <a16:creationId xmlns="" xmlns:a16="http://schemas.microsoft.com/office/drawing/2014/main" id="{EF3AFBE4-9183-4F7A-97DD-79F8452EE7A7}"/>
              </a:ext>
            </a:extLst>
          </p:cNvPr>
          <p:cNvSpPr txBox="1">
            <a:spLocks/>
          </p:cNvSpPr>
          <p:nvPr/>
        </p:nvSpPr>
        <p:spPr>
          <a:xfrm>
            <a:off x="942975" y="3707474"/>
            <a:ext cx="10545214" cy="113053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smtClean="0"/>
              <a:t>2</a:t>
            </a:r>
            <a:r>
              <a:rPr lang="zh-CN" altLang="en-US" sz="2000" dirty="0" smtClean="0"/>
              <a:t>、</a:t>
            </a:r>
            <a:r>
              <a:rPr lang="zh-CN" altLang="en-US" sz="2000" dirty="0"/>
              <a:t>管理</a:t>
            </a:r>
            <a:r>
              <a:rPr lang="zh-CN" altLang="en-US" sz="2000" dirty="0" smtClean="0"/>
              <a:t>代理</a:t>
            </a:r>
            <a:endParaRPr lang="en-US" altLang="zh-CN" sz="2000" dirty="0" smtClean="0"/>
          </a:p>
          <a:p>
            <a:r>
              <a:rPr lang="zh-CN" altLang="en-US" sz="2000" dirty="0"/>
              <a:t>管理代理是驻留在网络设备中的软件</a:t>
            </a:r>
            <a:r>
              <a:rPr lang="zh-CN" altLang="en-US" sz="2000" dirty="0" smtClean="0"/>
              <a:t>模块，也</a:t>
            </a:r>
            <a:r>
              <a:rPr lang="zh-CN" altLang="en-US" sz="2000" dirty="0"/>
              <a:t>称为管理代理</a:t>
            </a:r>
            <a:r>
              <a:rPr lang="zh-CN" altLang="en-US" sz="2000" dirty="0" smtClean="0"/>
              <a:t>软件，这里</a:t>
            </a:r>
            <a:r>
              <a:rPr lang="zh-CN" altLang="en-US" sz="2000" dirty="0"/>
              <a:t>的设备可以</a:t>
            </a:r>
            <a:r>
              <a:rPr lang="zh-CN" altLang="en-US" sz="2000" dirty="0" smtClean="0"/>
              <a:t>是</a:t>
            </a:r>
            <a:r>
              <a:rPr lang="en-US" altLang="zh-CN" sz="2000" dirty="0" smtClean="0"/>
              <a:t>Unix</a:t>
            </a:r>
            <a:r>
              <a:rPr lang="zh-CN" altLang="en-US" sz="2000" dirty="0" smtClean="0"/>
              <a:t>工作站</a:t>
            </a:r>
            <a:r>
              <a:rPr lang="zh-CN" altLang="en-US" sz="2000" dirty="0"/>
              <a:t>、网络</a:t>
            </a:r>
            <a:r>
              <a:rPr lang="zh-CN" altLang="en-US" sz="2000" dirty="0" smtClean="0"/>
              <a:t>打印机，也</a:t>
            </a:r>
            <a:r>
              <a:rPr lang="zh-CN" altLang="en-US" sz="2000" dirty="0"/>
              <a:t>可以是其他的网络</a:t>
            </a:r>
            <a:r>
              <a:rPr lang="zh-CN" altLang="en-US" sz="2000" dirty="0" smtClean="0"/>
              <a:t>设备。</a:t>
            </a:r>
            <a:endParaRPr lang="zh-CN" altLang="zh-CN" sz="2000" dirty="0"/>
          </a:p>
        </p:txBody>
      </p:sp>
      <p:sp>
        <p:nvSpPr>
          <p:cNvPr id="6" name="内容占位符 2">
            <a:extLst>
              <a:ext uri="{FF2B5EF4-FFF2-40B4-BE49-F238E27FC236}">
                <a16:creationId xmlns="" xmlns:a16="http://schemas.microsoft.com/office/drawing/2014/main" id="{EF3AFBE4-9183-4F7A-97DD-79F8452EE7A7}"/>
              </a:ext>
            </a:extLst>
          </p:cNvPr>
          <p:cNvSpPr txBox="1">
            <a:spLocks/>
          </p:cNvSpPr>
          <p:nvPr/>
        </p:nvSpPr>
        <p:spPr>
          <a:xfrm>
            <a:off x="942975" y="4838005"/>
            <a:ext cx="10545214" cy="156279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3</a:t>
            </a:r>
            <a:r>
              <a:rPr lang="zh-CN" altLang="en-US" sz="2000" dirty="0"/>
              <a:t>、管理信息数据库</a:t>
            </a:r>
            <a:endParaRPr lang="en-US" altLang="zh-CN" sz="2000" dirty="0"/>
          </a:p>
          <a:p>
            <a:r>
              <a:rPr lang="zh-CN" altLang="en-US" sz="2000" dirty="0"/>
              <a:t>管理信息数据库定义了一种数据对象，它可以被网络管理系统控制，</a:t>
            </a:r>
            <a:r>
              <a:rPr lang="en-US" altLang="zh-CN" sz="2000" dirty="0"/>
              <a:t>MIB</a:t>
            </a:r>
            <a:r>
              <a:rPr lang="zh-CN" altLang="en-US" sz="2000" dirty="0"/>
              <a:t>是一个信息存储库，这里包括了数千个数据对象，网络管理员可以通过直接控制这些数据对象去控制、配置或监控网络设备。</a:t>
            </a:r>
            <a:endParaRPr lang="zh-CN" altLang="zh-CN" sz="2000" dirty="0"/>
          </a:p>
        </p:txBody>
      </p:sp>
      <p:sp>
        <p:nvSpPr>
          <p:cNvPr id="7" name="内容占位符 2">
            <a:extLst>
              <a:ext uri="{FF2B5EF4-FFF2-40B4-BE49-F238E27FC236}">
                <a16:creationId xmlns="" xmlns:a16="http://schemas.microsoft.com/office/drawing/2014/main" id="{EF3AFBE4-9183-4F7A-97DD-79F8452EE7A7}"/>
              </a:ext>
            </a:extLst>
          </p:cNvPr>
          <p:cNvSpPr txBox="1">
            <a:spLocks/>
          </p:cNvSpPr>
          <p:nvPr/>
        </p:nvSpPr>
        <p:spPr>
          <a:xfrm>
            <a:off x="942975" y="6267797"/>
            <a:ext cx="10545214" cy="56526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smtClean="0"/>
              <a:t>4</a:t>
            </a:r>
            <a:r>
              <a:rPr lang="zh-CN" altLang="en-US" sz="2000" dirty="0" smtClean="0"/>
              <a:t>、代理</a:t>
            </a:r>
            <a:r>
              <a:rPr lang="zh-CN" altLang="en-US" sz="2000" dirty="0"/>
              <a:t>服务设备</a:t>
            </a:r>
            <a:endParaRPr lang="zh-CN" altLang="zh-CN" sz="2000" dirty="0"/>
          </a:p>
        </p:txBody>
      </p:sp>
    </p:spTree>
    <p:extLst>
      <p:ext uri="{BB962C8B-B14F-4D97-AF65-F5344CB8AC3E}">
        <p14:creationId xmlns:p14="http://schemas.microsoft.com/office/powerpoint/2010/main" val="1105411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E43FF7D-D832-4758-80A2-AA74F6ED8E79}"/>
              </a:ext>
            </a:extLst>
          </p:cNvPr>
          <p:cNvSpPr>
            <a:spLocks noGrp="1"/>
          </p:cNvSpPr>
          <p:nvPr>
            <p:ph type="title"/>
          </p:nvPr>
        </p:nvSpPr>
        <p:spPr/>
        <p:txBody>
          <a:bodyPr>
            <a:normAutofit/>
          </a:bodyPr>
          <a:lstStyle/>
          <a:p>
            <a:r>
              <a:rPr lang="en-US" altLang="zh-CN" dirty="0"/>
              <a:t>7.3.2</a:t>
            </a:r>
            <a:r>
              <a:rPr lang="zh-CN" altLang="zh-CN" dirty="0"/>
              <a:t>　网络管理软件的分类</a:t>
            </a:r>
            <a:endParaRPr lang="zh-CN" altLang="en-US" dirty="0"/>
          </a:p>
        </p:txBody>
      </p:sp>
      <p:sp>
        <p:nvSpPr>
          <p:cNvPr id="3" name="内容占位符 2">
            <a:extLst>
              <a:ext uri="{FF2B5EF4-FFF2-40B4-BE49-F238E27FC236}">
                <a16:creationId xmlns="" xmlns:a16="http://schemas.microsoft.com/office/drawing/2014/main" id="{3D35D695-9F63-4FA7-9244-2B3F4AEFB08F}"/>
              </a:ext>
            </a:extLst>
          </p:cNvPr>
          <p:cNvSpPr>
            <a:spLocks noGrp="1"/>
          </p:cNvSpPr>
          <p:nvPr>
            <p:ph idx="1"/>
          </p:nvPr>
        </p:nvSpPr>
        <p:spPr/>
        <p:txBody>
          <a:bodyPr>
            <a:normAutofit/>
          </a:bodyPr>
          <a:lstStyle/>
          <a:p>
            <a:r>
              <a:rPr lang="en-US" altLang="zh-CN" sz="2000" b="0" dirty="0"/>
              <a:t>       </a:t>
            </a:r>
            <a:r>
              <a:rPr lang="zh-CN" altLang="zh-CN" sz="2000" b="0" dirty="0"/>
              <a:t>根据网管软件的发展历史</a:t>
            </a:r>
            <a:r>
              <a:rPr lang="en-US" altLang="zh-CN" sz="2000" b="0" dirty="0"/>
              <a:t>,</a:t>
            </a:r>
            <a:r>
              <a:rPr lang="zh-CN" altLang="zh-CN" sz="2000" b="0" dirty="0"/>
              <a:t>可以将网管软件划分为三代。</a:t>
            </a:r>
          </a:p>
          <a:p>
            <a:r>
              <a:rPr lang="en-US" altLang="zh-CN" sz="2000" b="0" dirty="0"/>
              <a:t>       </a:t>
            </a:r>
            <a:r>
              <a:rPr lang="zh-CN" altLang="zh-CN" sz="2000" b="0" dirty="0"/>
              <a:t>第一代网管软件就是最常用的命令型方式，结合一些简单的网络监测工具。它不仅要求使用者精通网络的原理及概念，还要求使用者了解不同厂商的不同网络设备的配置方法。</a:t>
            </a:r>
          </a:p>
          <a:p>
            <a:r>
              <a:rPr lang="en-US" altLang="zh-CN" sz="2000" b="0" dirty="0"/>
              <a:t>       </a:t>
            </a:r>
            <a:r>
              <a:rPr lang="zh-CN" altLang="zh-CN" sz="2000" b="0" dirty="0"/>
              <a:t>第二代网管软件有着良好的图形化界面。用户无须过多地了解设备的配置方法，就能图形化地对多台设备同时进行配置和监控。这就大大提高了工作效率，但仍然存在着由于人为因素造成的设备功能使用不全面或不正确的问题。</a:t>
            </a:r>
          </a:p>
          <a:p>
            <a:r>
              <a:rPr lang="en-US" altLang="zh-CN" sz="2000" b="0" dirty="0"/>
              <a:t>       </a:t>
            </a:r>
            <a:r>
              <a:rPr lang="zh-CN" altLang="zh-CN" sz="2000" b="0" dirty="0"/>
              <a:t>第三代网管软件相对来说比较智能，它是真正将网络和管理进行有机结合的软件系统，具有“自动配置”和“自动调整”功能。对网管人员来说，只要把用户情况、设备情况以及用户与网络资源之间的分配关系输入网管系统，系统就能自动地建立图形化的人员与网络的配置关系，并自动鉴别用户身份，分配用户所需的资源</a:t>
            </a:r>
            <a:r>
              <a:rPr lang="en-US" altLang="zh-CN" sz="2000" b="0" dirty="0"/>
              <a:t>(</a:t>
            </a:r>
            <a:r>
              <a:rPr lang="zh-CN" altLang="zh-CN" sz="2000" b="0" dirty="0"/>
              <a:t>如电子邮件、</a:t>
            </a:r>
            <a:r>
              <a:rPr lang="en-US" altLang="zh-CN" sz="2000" b="0" dirty="0"/>
              <a:t>Web</a:t>
            </a:r>
            <a:r>
              <a:rPr lang="zh-CN" altLang="zh-CN" sz="2000" b="0" dirty="0"/>
              <a:t>文档服务等）。</a:t>
            </a:r>
          </a:p>
          <a:p>
            <a:endParaRPr lang="zh-CN" altLang="en-US" dirty="0"/>
          </a:p>
        </p:txBody>
      </p:sp>
    </p:spTree>
    <p:extLst>
      <p:ext uri="{BB962C8B-B14F-4D97-AF65-F5344CB8AC3E}">
        <p14:creationId xmlns:p14="http://schemas.microsoft.com/office/powerpoint/2010/main" val="3875084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FEEA550-1EB0-4661-B269-6EDAFCA00304}"/>
              </a:ext>
            </a:extLst>
          </p:cNvPr>
          <p:cNvSpPr>
            <a:spLocks noGrp="1"/>
          </p:cNvSpPr>
          <p:nvPr>
            <p:ph type="title"/>
          </p:nvPr>
        </p:nvSpPr>
        <p:spPr/>
        <p:txBody>
          <a:bodyPr>
            <a:normAutofit/>
          </a:bodyPr>
          <a:lstStyle/>
          <a:p>
            <a:r>
              <a:rPr lang="en-US" altLang="zh-CN" dirty="0"/>
              <a:t>7.3.3</a:t>
            </a:r>
            <a:r>
              <a:rPr lang="zh-CN" altLang="zh-CN" dirty="0"/>
              <a:t>　典型网络管理系统介绍</a:t>
            </a:r>
            <a:endParaRPr lang="zh-CN" altLang="en-US" dirty="0"/>
          </a:p>
        </p:txBody>
      </p:sp>
      <p:sp>
        <p:nvSpPr>
          <p:cNvPr id="3" name="内容占位符 2">
            <a:extLst>
              <a:ext uri="{FF2B5EF4-FFF2-40B4-BE49-F238E27FC236}">
                <a16:creationId xmlns="" xmlns:a16="http://schemas.microsoft.com/office/drawing/2014/main" id="{ECABD12B-3231-4A1C-87AC-097C0221CA9D}"/>
              </a:ext>
            </a:extLst>
          </p:cNvPr>
          <p:cNvSpPr>
            <a:spLocks noGrp="1"/>
          </p:cNvSpPr>
          <p:nvPr>
            <p:ph idx="1"/>
          </p:nvPr>
        </p:nvSpPr>
        <p:spPr/>
        <p:txBody>
          <a:bodyPr/>
          <a:lstStyle/>
          <a:p>
            <a:r>
              <a:rPr lang="en-US" altLang="zh-CN" sz="2000" b="0" dirty="0"/>
              <a:t>       </a:t>
            </a:r>
            <a:r>
              <a:rPr lang="zh-CN" altLang="zh-CN" sz="2000" b="0" dirty="0"/>
              <a:t>根据网络管理软件产品功能的不同，网络管理系统又可细分为</a:t>
            </a:r>
            <a:r>
              <a:rPr lang="en-US" altLang="zh-CN" sz="2000" b="0" dirty="0"/>
              <a:t>5</a:t>
            </a:r>
            <a:r>
              <a:rPr lang="zh-CN" altLang="zh-CN" sz="2000" b="0" dirty="0"/>
              <a:t>类，即网络故障管理软件、网络配置管理软件、网络性能管理软件、网络服务</a:t>
            </a:r>
            <a:r>
              <a:rPr lang="en-US" altLang="zh-CN" sz="2000" b="0" dirty="0"/>
              <a:t>/</a:t>
            </a:r>
            <a:r>
              <a:rPr lang="zh-CN" altLang="zh-CN" sz="2000" b="0" dirty="0"/>
              <a:t>安全管理软件、网络计费管理软件。一个完整的网管系统往往同时具备这五种功能，不过功能侧重点有所不同。当然，市面上现在也有许多小的工具软件，能辅助网络管理员实现网络管理的部分功能，它们也可以为网络管理系统。</a:t>
            </a:r>
          </a:p>
          <a:p>
            <a:r>
              <a:rPr lang="en-US" altLang="zh-CN" sz="2000" b="0" dirty="0"/>
              <a:t>       </a:t>
            </a:r>
            <a:r>
              <a:rPr lang="zh-CN" altLang="zh-CN" sz="2000" b="0" dirty="0"/>
              <a:t>就国外网管厂商而言，主要有三大家：</a:t>
            </a:r>
            <a:r>
              <a:rPr lang="en-US" altLang="zh-CN" sz="2000" b="0" dirty="0"/>
              <a:t>CA </a:t>
            </a:r>
            <a:r>
              <a:rPr lang="en-US" altLang="zh-CN" sz="2000" b="0" dirty="0" err="1"/>
              <a:t>Unicenter</a:t>
            </a:r>
            <a:r>
              <a:rPr lang="zh-CN" altLang="zh-CN" sz="2000" b="0" dirty="0"/>
              <a:t>、</a:t>
            </a:r>
            <a:r>
              <a:rPr lang="en-US" altLang="zh-CN" sz="2000" b="0" dirty="0"/>
              <a:t>HP </a:t>
            </a:r>
            <a:r>
              <a:rPr lang="en-US" altLang="zh-CN" sz="2000" b="0" dirty="0" err="1"/>
              <a:t>OpenView</a:t>
            </a:r>
            <a:r>
              <a:rPr lang="en-US" altLang="zh-CN" sz="2000" b="0" dirty="0"/>
              <a:t> NNM</a:t>
            </a:r>
            <a:r>
              <a:rPr lang="zh-CN" altLang="zh-CN" sz="2000" b="0" dirty="0"/>
              <a:t>和</a:t>
            </a:r>
            <a:r>
              <a:rPr lang="en-US" altLang="zh-CN" sz="2000" b="0" dirty="0"/>
              <a:t>IBM Tivoli </a:t>
            </a:r>
            <a:r>
              <a:rPr lang="en-US" altLang="zh-CN" sz="2000" b="0" dirty="0" err="1"/>
              <a:t>NetView</a:t>
            </a:r>
            <a:r>
              <a:rPr lang="zh-CN" altLang="zh-CN" sz="2000" b="0" dirty="0"/>
              <a:t>。这些系统的特点是功能强大，覆盖网络管理的计费、认证、配置、性能和故障的各个方面。缺点是需要专业化的技术团队进行管理，投入大、实施周期长、运营和维护非常麻烦。</a:t>
            </a:r>
          </a:p>
          <a:p>
            <a:endParaRPr lang="zh-CN" altLang="en-US" dirty="0"/>
          </a:p>
        </p:txBody>
      </p:sp>
    </p:spTree>
    <p:extLst>
      <p:ext uri="{BB962C8B-B14F-4D97-AF65-F5344CB8AC3E}">
        <p14:creationId xmlns:p14="http://schemas.microsoft.com/office/powerpoint/2010/main" val="3351451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D665F5A-29CE-4E76-92FF-1CC5D1D0ACAA}"/>
              </a:ext>
            </a:extLst>
          </p:cNvPr>
          <p:cNvSpPr>
            <a:spLocks noGrp="1"/>
          </p:cNvSpPr>
          <p:nvPr>
            <p:ph type="title"/>
          </p:nvPr>
        </p:nvSpPr>
        <p:spPr/>
        <p:txBody>
          <a:bodyPr>
            <a:normAutofit/>
          </a:bodyPr>
          <a:lstStyle/>
          <a:p>
            <a:r>
              <a:rPr lang="en-US" altLang="zh-CN" dirty="0"/>
              <a:t>7.4</a:t>
            </a:r>
            <a:r>
              <a:rPr lang="zh-CN" altLang="zh-CN" dirty="0"/>
              <a:t>　网络安全概述</a:t>
            </a:r>
            <a:endParaRPr lang="zh-CN" altLang="en-US" dirty="0"/>
          </a:p>
        </p:txBody>
      </p:sp>
      <p:sp>
        <p:nvSpPr>
          <p:cNvPr id="3" name="内容占位符 2">
            <a:extLst>
              <a:ext uri="{FF2B5EF4-FFF2-40B4-BE49-F238E27FC236}">
                <a16:creationId xmlns="" xmlns:a16="http://schemas.microsoft.com/office/drawing/2014/main" id="{93A7B77A-8B6F-4C4D-B3EC-492BD142FC59}"/>
              </a:ext>
            </a:extLst>
          </p:cNvPr>
          <p:cNvSpPr>
            <a:spLocks noGrp="1"/>
          </p:cNvSpPr>
          <p:nvPr>
            <p:ph idx="1"/>
          </p:nvPr>
        </p:nvSpPr>
        <p:spPr/>
        <p:txBody>
          <a:bodyPr>
            <a:normAutofit/>
          </a:bodyPr>
          <a:lstStyle/>
          <a:p>
            <a:r>
              <a:rPr lang="en-US" altLang="zh-CN" dirty="0"/>
              <a:t>7.4.1</a:t>
            </a:r>
            <a:r>
              <a:rPr lang="zh-CN" altLang="zh-CN" dirty="0"/>
              <a:t>　网络安全的概念</a:t>
            </a:r>
          </a:p>
          <a:p>
            <a:r>
              <a:rPr lang="en-US" altLang="zh-CN" sz="2000" dirty="0"/>
              <a:t>       </a:t>
            </a:r>
            <a:r>
              <a:rPr lang="zh-CN" altLang="zh-CN" sz="2000" dirty="0"/>
              <a:t>国际标准化组织</a:t>
            </a:r>
            <a:r>
              <a:rPr lang="en-US" altLang="zh-CN" sz="2000" dirty="0"/>
              <a:t>(ISO)</a:t>
            </a:r>
            <a:r>
              <a:rPr lang="zh-CN" altLang="zh-CN" sz="2000" dirty="0"/>
              <a:t>将计算机安全定义为“为数据处理系统建立和采取的技术和管理的安全保护，保护计算机硬件、软件数据不因偶然和恶意的原因而遭到破坏、更改和泄露”，我国提出的定义是计算机系统的硬件、软件、数据受到保护，不因偶然的或恶意的原因而遭到破坏、更改、显露，系统能连续正常运行”。因此，所谓网络安全就是指基于网络的互连互通和运作而涉及的物理线路和连接的安全、网络系统的安全、操作系统的安全、应用服务的安全和人员管理的安全等几个方面。但总的说来，计算机网络的安全性是由数据的安全性、通信的安全性和管理人员的安全意识三部分组成的。</a:t>
            </a:r>
          </a:p>
          <a:p>
            <a:endParaRPr lang="zh-CN" altLang="en-US" dirty="0"/>
          </a:p>
        </p:txBody>
      </p:sp>
    </p:spTree>
    <p:extLst>
      <p:ext uri="{BB962C8B-B14F-4D97-AF65-F5344CB8AC3E}">
        <p14:creationId xmlns:p14="http://schemas.microsoft.com/office/powerpoint/2010/main" val="862547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BCE0C90-61F1-44C8-9BE3-0963CA433DBF}"/>
              </a:ext>
            </a:extLst>
          </p:cNvPr>
          <p:cNvSpPr>
            <a:spLocks noGrp="1"/>
          </p:cNvSpPr>
          <p:nvPr>
            <p:ph type="title"/>
          </p:nvPr>
        </p:nvSpPr>
        <p:spPr/>
        <p:txBody>
          <a:bodyPr>
            <a:normAutofit/>
          </a:bodyPr>
          <a:lstStyle/>
          <a:p>
            <a:r>
              <a:rPr lang="en-US" altLang="zh-CN" dirty="0"/>
              <a:t>7.4.2</a:t>
            </a:r>
            <a:r>
              <a:rPr lang="zh-CN" altLang="zh-CN" dirty="0"/>
              <a:t>　网络安全问题的主要原因</a:t>
            </a:r>
            <a:endParaRPr lang="zh-CN" altLang="en-US" dirty="0"/>
          </a:p>
        </p:txBody>
      </p:sp>
      <p:sp>
        <p:nvSpPr>
          <p:cNvPr id="3" name="内容占位符 2">
            <a:extLst>
              <a:ext uri="{FF2B5EF4-FFF2-40B4-BE49-F238E27FC236}">
                <a16:creationId xmlns="" xmlns:a16="http://schemas.microsoft.com/office/drawing/2014/main" id="{6F6DF7E3-C61A-4616-AB38-8AB14652D022}"/>
              </a:ext>
            </a:extLst>
          </p:cNvPr>
          <p:cNvSpPr>
            <a:spLocks noGrp="1"/>
          </p:cNvSpPr>
          <p:nvPr>
            <p:ph idx="1"/>
          </p:nvPr>
        </p:nvSpPr>
        <p:spPr>
          <a:xfrm>
            <a:off x="971550" y="1825625"/>
            <a:ext cx="10382250" cy="1998230"/>
          </a:xfrm>
        </p:spPr>
        <p:txBody>
          <a:bodyPr/>
          <a:lstStyle/>
          <a:p>
            <a:r>
              <a:rPr lang="en-US" altLang="zh-CN" sz="2000" b="0" dirty="0"/>
              <a:t>       </a:t>
            </a:r>
            <a:r>
              <a:rPr lang="zh-CN" altLang="zh-CN" sz="2000" b="0" dirty="0"/>
              <a:t>产生网络安全问题的原因有很多，从不同的角度思考会得出不同的结论，但在技术层面上来说，网络安全问题主要是由于网络技术本身设计上的缺陷和现实利益的驱动相结合产生的。众所周知，计算机网络的最大特点就是开放和共享，而对于安全来说，这又是它致命的弱点。计算机网络发展的初期，为了让各种不同的计算机能够互连，网络通信协议的推广采用了开放式的策略，任何人都能很容易地获得通信协议等详细的技术细节，从而对协议存在的缺陷了如指掌，为通过网络进行攻击提供了可能性。</a:t>
            </a:r>
          </a:p>
          <a:p>
            <a:endParaRPr lang="zh-CN" altLang="en-US" dirty="0"/>
          </a:p>
        </p:txBody>
      </p:sp>
      <p:sp>
        <p:nvSpPr>
          <p:cNvPr id="4" name="内容占位符 2">
            <a:extLst>
              <a:ext uri="{FF2B5EF4-FFF2-40B4-BE49-F238E27FC236}">
                <a16:creationId xmlns="" xmlns:a16="http://schemas.microsoft.com/office/drawing/2014/main" id="{6F6DF7E3-C61A-4616-AB38-8AB14652D022}"/>
              </a:ext>
            </a:extLst>
          </p:cNvPr>
          <p:cNvSpPr txBox="1">
            <a:spLocks/>
          </p:cNvSpPr>
          <p:nvPr/>
        </p:nvSpPr>
        <p:spPr>
          <a:xfrm>
            <a:off x="971550" y="3837305"/>
            <a:ext cx="10382250" cy="123345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b="0" dirty="0" smtClean="0"/>
              <a:t>       依据</a:t>
            </a:r>
            <a:r>
              <a:rPr lang="zh-CN" altLang="en-US" sz="2000" b="0" dirty="0"/>
              <a:t>网络与信息所面临的威胁可将网络及信息的不安全因素归结为自然灾害、</a:t>
            </a:r>
            <a:r>
              <a:rPr lang="zh-CN" altLang="en-US" sz="2000" b="0" dirty="0" smtClean="0"/>
              <a:t>人为灾害</a:t>
            </a:r>
            <a:r>
              <a:rPr lang="zh-CN" altLang="en-US" sz="2000" b="0" dirty="0"/>
              <a:t>、系统的物理故障、网络软件的缺陷、人为的无意失误、计算机病毒、法规与管理不健全</a:t>
            </a:r>
            <a:r>
              <a:rPr lang="zh-CN" altLang="en-US" sz="2000" b="0" dirty="0" smtClean="0"/>
              <a:t>等</a:t>
            </a:r>
            <a:r>
              <a:rPr lang="zh-CN" altLang="en-US" sz="2000" b="0" dirty="0"/>
              <a:t>，</a:t>
            </a:r>
            <a:r>
              <a:rPr lang="zh-CN" altLang="en-US" sz="2000" b="0" dirty="0" smtClean="0"/>
              <a:t>具体</a:t>
            </a:r>
            <a:r>
              <a:rPr lang="zh-CN" altLang="en-US" sz="2000" b="0" dirty="0"/>
              <a:t>说明</a:t>
            </a:r>
            <a:r>
              <a:rPr lang="zh-CN" altLang="en-US" sz="2000" b="0" dirty="0" smtClean="0"/>
              <a:t>如下。</a:t>
            </a:r>
            <a:endParaRPr lang="zh-CN" altLang="en-US" dirty="0"/>
          </a:p>
        </p:txBody>
      </p:sp>
    </p:spTree>
    <p:extLst>
      <p:ext uri="{BB962C8B-B14F-4D97-AF65-F5344CB8AC3E}">
        <p14:creationId xmlns:p14="http://schemas.microsoft.com/office/powerpoint/2010/main" val="3568982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0FD0657-3A76-46ED-A49C-3CDAB271A69F}"/>
              </a:ext>
            </a:extLst>
          </p:cNvPr>
          <p:cNvSpPr>
            <a:spLocks noGrp="1"/>
          </p:cNvSpPr>
          <p:nvPr>
            <p:ph type="title"/>
          </p:nvPr>
        </p:nvSpPr>
        <p:spPr/>
        <p:txBody>
          <a:bodyPr>
            <a:normAutofit/>
          </a:bodyPr>
          <a:lstStyle/>
          <a:p>
            <a:r>
              <a:rPr lang="en-US" altLang="zh-CN" dirty="0"/>
              <a:t>7.4.3</a:t>
            </a:r>
            <a:r>
              <a:rPr lang="zh-CN" altLang="zh-CN" dirty="0"/>
              <a:t>　我国面临的网络安全问题</a:t>
            </a:r>
            <a:endParaRPr lang="zh-CN" altLang="en-US" dirty="0"/>
          </a:p>
        </p:txBody>
      </p:sp>
      <p:sp>
        <p:nvSpPr>
          <p:cNvPr id="3" name="内容占位符 2">
            <a:extLst>
              <a:ext uri="{FF2B5EF4-FFF2-40B4-BE49-F238E27FC236}">
                <a16:creationId xmlns="" xmlns:a16="http://schemas.microsoft.com/office/drawing/2014/main" id="{3013E121-F9D6-40ED-BE9F-352AEEA8405A}"/>
              </a:ext>
            </a:extLst>
          </p:cNvPr>
          <p:cNvSpPr>
            <a:spLocks noGrp="1"/>
          </p:cNvSpPr>
          <p:nvPr>
            <p:ph idx="1"/>
          </p:nvPr>
        </p:nvSpPr>
        <p:spPr>
          <a:xfrm>
            <a:off x="971550" y="1825626"/>
            <a:ext cx="10382250" cy="1732222"/>
          </a:xfrm>
        </p:spPr>
        <p:txBody>
          <a:bodyPr>
            <a:normAutofit/>
          </a:bodyPr>
          <a:lstStyle/>
          <a:p>
            <a:r>
              <a:rPr lang="zh-CN" altLang="zh-CN" sz="2000" b="0" dirty="0"/>
              <a:t>目前</a:t>
            </a:r>
            <a:r>
              <a:rPr lang="en-US" altLang="zh-CN" sz="2000" b="0" dirty="0"/>
              <a:t>,</a:t>
            </a:r>
            <a:r>
              <a:rPr lang="zh-CN" altLang="zh-CN" sz="2000" b="0" dirty="0"/>
              <a:t>我国网络安全问题日益突出的主要标志为如下几种。</a:t>
            </a:r>
          </a:p>
          <a:p>
            <a:r>
              <a:rPr lang="en-US" altLang="zh-CN" sz="2000" b="0" dirty="0"/>
              <a:t>       1.</a:t>
            </a:r>
            <a:r>
              <a:rPr lang="zh-CN" altLang="zh-CN" sz="2000" b="0" dirty="0"/>
              <a:t>系统遭受病毒感染和破坏的情况相当严重</a:t>
            </a:r>
          </a:p>
          <a:p>
            <a:r>
              <a:rPr lang="en-US" altLang="zh-CN" sz="2000" b="0" dirty="0"/>
              <a:t>       2.</a:t>
            </a:r>
            <a:r>
              <a:rPr lang="zh-CN" altLang="zh-CN" sz="2000" b="0" dirty="0"/>
              <a:t>电脑黑客活动已形成重大威胁</a:t>
            </a:r>
          </a:p>
          <a:p>
            <a:r>
              <a:rPr lang="en-US" altLang="zh-CN" sz="2000" b="0" dirty="0"/>
              <a:t>       3.</a:t>
            </a:r>
            <a:r>
              <a:rPr lang="zh-CN" altLang="zh-CN" sz="2000" b="0" dirty="0"/>
              <a:t>信息基础设施面临网络安全的</a:t>
            </a:r>
            <a:r>
              <a:rPr lang="zh-CN" altLang="zh-CN" sz="2000" b="0" dirty="0" smtClean="0"/>
              <a:t>挑战</a:t>
            </a:r>
          </a:p>
        </p:txBody>
      </p:sp>
      <p:sp>
        <p:nvSpPr>
          <p:cNvPr id="4" name="内容占位符 2">
            <a:extLst>
              <a:ext uri="{FF2B5EF4-FFF2-40B4-BE49-F238E27FC236}">
                <a16:creationId xmlns="" xmlns:a16="http://schemas.microsoft.com/office/drawing/2014/main" id="{3013E121-F9D6-40ED-BE9F-352AEEA8405A}"/>
              </a:ext>
            </a:extLst>
          </p:cNvPr>
          <p:cNvSpPr txBox="1">
            <a:spLocks/>
          </p:cNvSpPr>
          <p:nvPr/>
        </p:nvSpPr>
        <p:spPr>
          <a:xfrm>
            <a:off x="1695796" y="3538048"/>
            <a:ext cx="9658003" cy="1416337"/>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b="0" dirty="0"/>
              <a:t>１</a:t>
            </a:r>
            <a:r>
              <a:rPr lang="en-US" altLang="zh-CN" sz="2000" b="0" dirty="0"/>
              <a:t>)</a:t>
            </a:r>
            <a:r>
              <a:rPr lang="zh-CN" altLang="en-US" sz="2000" b="0" dirty="0"/>
              <a:t>缺乏自主的计算机网络和软件核心</a:t>
            </a:r>
            <a:r>
              <a:rPr lang="zh-CN" altLang="en-US" sz="2000" b="0" dirty="0" smtClean="0"/>
              <a:t>技术</a:t>
            </a:r>
            <a:endParaRPr lang="en-US" altLang="zh-CN" sz="2000" b="0" dirty="0" smtClean="0"/>
          </a:p>
          <a:p>
            <a:r>
              <a:rPr lang="zh-CN" altLang="en-US" sz="2000" b="0" dirty="0"/>
              <a:t>２</a:t>
            </a:r>
            <a:r>
              <a:rPr lang="en-US" altLang="zh-CN" sz="2000" b="0" dirty="0"/>
              <a:t>)</a:t>
            </a:r>
            <a:r>
              <a:rPr lang="zh-CN" altLang="en-US" sz="2000" b="0" dirty="0"/>
              <a:t>安全意识淡薄是网络安全的</a:t>
            </a:r>
            <a:r>
              <a:rPr lang="zh-CN" altLang="en-US" sz="2000" b="0" dirty="0" smtClean="0"/>
              <a:t>瓶颈</a:t>
            </a:r>
            <a:endParaRPr lang="en-US" altLang="zh-CN" sz="2000" b="0" dirty="0" smtClean="0"/>
          </a:p>
          <a:p>
            <a:r>
              <a:rPr lang="zh-CN" altLang="en-US" sz="2000" b="0" dirty="0"/>
              <a:t>３</a:t>
            </a:r>
            <a:r>
              <a:rPr lang="en-US" altLang="zh-CN" sz="2000" b="0" dirty="0"/>
              <a:t>)</a:t>
            </a:r>
            <a:r>
              <a:rPr lang="zh-CN" altLang="en-US" sz="2000" b="0" dirty="0"/>
              <a:t>运行管理机制的缺陷和不足制约了安全防范的力度</a:t>
            </a:r>
            <a:endParaRPr lang="zh-CN" altLang="zh-CN" sz="2000" b="0" dirty="0" smtClean="0"/>
          </a:p>
        </p:txBody>
      </p:sp>
    </p:spTree>
    <p:extLst>
      <p:ext uri="{BB962C8B-B14F-4D97-AF65-F5344CB8AC3E}">
        <p14:creationId xmlns:p14="http://schemas.microsoft.com/office/powerpoint/2010/main" val="3082963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2A3DE0E-FDF1-40DC-9180-1B66052A92F9}"/>
              </a:ext>
            </a:extLst>
          </p:cNvPr>
          <p:cNvSpPr>
            <a:spLocks noGrp="1"/>
          </p:cNvSpPr>
          <p:nvPr>
            <p:ph type="title"/>
          </p:nvPr>
        </p:nvSpPr>
        <p:spPr/>
        <p:txBody>
          <a:bodyPr>
            <a:normAutofit/>
          </a:bodyPr>
          <a:lstStyle/>
          <a:p>
            <a:r>
              <a:rPr lang="en-US" altLang="zh-CN" dirty="0"/>
              <a:t>7.5</a:t>
            </a:r>
            <a:r>
              <a:rPr lang="zh-CN" altLang="zh-CN" dirty="0"/>
              <a:t>　网络安全技术</a:t>
            </a:r>
            <a:endParaRPr lang="zh-CN" altLang="en-US" dirty="0"/>
          </a:p>
        </p:txBody>
      </p:sp>
      <p:sp>
        <p:nvSpPr>
          <p:cNvPr id="3" name="内容占位符 2">
            <a:extLst>
              <a:ext uri="{FF2B5EF4-FFF2-40B4-BE49-F238E27FC236}">
                <a16:creationId xmlns="" xmlns:a16="http://schemas.microsoft.com/office/drawing/2014/main" id="{F6CC8773-42D3-44DF-9FAF-546B5FABABFA}"/>
              </a:ext>
            </a:extLst>
          </p:cNvPr>
          <p:cNvSpPr>
            <a:spLocks noGrp="1"/>
          </p:cNvSpPr>
          <p:nvPr>
            <p:ph idx="1"/>
          </p:nvPr>
        </p:nvSpPr>
        <p:spPr>
          <a:xfrm>
            <a:off x="942975" y="1825625"/>
            <a:ext cx="10301288" cy="1615844"/>
          </a:xfrm>
        </p:spPr>
        <p:txBody>
          <a:bodyPr/>
          <a:lstStyle/>
          <a:p>
            <a:r>
              <a:rPr lang="en-US" altLang="zh-CN" sz="2000" b="0" dirty="0"/>
              <a:t>       </a:t>
            </a:r>
            <a:r>
              <a:rPr lang="zh-CN" altLang="zh-CN" sz="2000" b="0" dirty="0"/>
              <a:t>网络系统的安全涉及平台的各个方面。按照网络</a:t>
            </a:r>
            <a:r>
              <a:rPr lang="en-US" altLang="zh-CN" sz="2000" b="0" dirty="0"/>
              <a:t>OSI</a:t>
            </a:r>
            <a:r>
              <a:rPr lang="zh-CN" altLang="zh-CN" sz="2000" b="0" dirty="0"/>
              <a:t>的</a:t>
            </a:r>
            <a:r>
              <a:rPr lang="en-US" altLang="zh-CN" sz="2000" b="0" dirty="0"/>
              <a:t>7</a:t>
            </a:r>
            <a:r>
              <a:rPr lang="zh-CN" altLang="zh-CN" sz="2000" b="0" dirty="0"/>
              <a:t>层模型，网络安全贯穿于网络的各个层次，在不同的网络层次可以采用不同的技术手段来实现和防范某些网络威胁。在</a:t>
            </a:r>
            <a:r>
              <a:rPr lang="en-US" altLang="zh-CN" sz="2000" b="0" dirty="0"/>
              <a:t>OSI</a:t>
            </a:r>
            <a:r>
              <a:rPr lang="zh-CN" altLang="zh-CN" sz="2000" b="0" dirty="0"/>
              <a:t>七个层次的基础上，将安全体系划分为四个级别：网络级安全、系统级安全、应用级安全及企业级的安全管理，而安全服务渗透到每一个层次，从尽量多的方面考虑问题，有利于减少安全漏洞和缺陷。</a:t>
            </a:r>
          </a:p>
          <a:p>
            <a:endParaRPr lang="zh-CN" altLang="en-US" dirty="0"/>
          </a:p>
        </p:txBody>
      </p:sp>
      <p:sp>
        <p:nvSpPr>
          <p:cNvPr id="4" name="内容占位符 2">
            <a:extLst>
              <a:ext uri="{FF2B5EF4-FFF2-40B4-BE49-F238E27FC236}">
                <a16:creationId xmlns="" xmlns:a16="http://schemas.microsoft.com/office/drawing/2014/main" id="{F6CC8773-42D3-44DF-9FAF-546B5FABABFA}"/>
              </a:ext>
            </a:extLst>
          </p:cNvPr>
          <p:cNvSpPr txBox="1">
            <a:spLocks/>
          </p:cNvSpPr>
          <p:nvPr/>
        </p:nvSpPr>
        <p:spPr>
          <a:xfrm>
            <a:off x="942975" y="3454920"/>
            <a:ext cx="10301288" cy="41881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针对网络系统受到的</a:t>
            </a:r>
            <a:r>
              <a:rPr lang="zh-CN" altLang="en-US" sz="2000" dirty="0" smtClean="0"/>
              <a:t>威胁，ＯＳＩ </a:t>
            </a:r>
            <a:r>
              <a:rPr lang="zh-CN" altLang="en-US" sz="2000" dirty="0"/>
              <a:t>安全体系结构提出了以下几类安全</a:t>
            </a:r>
            <a:r>
              <a:rPr lang="zh-CN" altLang="en-US" sz="2000" dirty="0" smtClean="0"/>
              <a:t>服务。</a:t>
            </a:r>
            <a:endParaRPr lang="zh-CN" altLang="en-US" dirty="0"/>
          </a:p>
        </p:txBody>
      </p:sp>
      <p:sp>
        <p:nvSpPr>
          <p:cNvPr id="5" name="内容占位符 2">
            <a:extLst>
              <a:ext uri="{FF2B5EF4-FFF2-40B4-BE49-F238E27FC236}">
                <a16:creationId xmlns="" xmlns:a16="http://schemas.microsoft.com/office/drawing/2014/main" id="{F6CC8773-42D3-44DF-9FAF-546B5FABABFA}"/>
              </a:ext>
            </a:extLst>
          </p:cNvPr>
          <p:cNvSpPr txBox="1">
            <a:spLocks/>
          </p:cNvSpPr>
          <p:nvPr/>
        </p:nvSpPr>
        <p:spPr>
          <a:xfrm>
            <a:off x="942975" y="3873731"/>
            <a:ext cx="2964007" cy="41881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１ 身份</a:t>
            </a:r>
            <a:r>
              <a:rPr lang="zh-CN" altLang="en-US" sz="2000" dirty="0"/>
              <a:t>认证</a:t>
            </a:r>
            <a:endParaRPr lang="zh-CN" altLang="en-US" dirty="0"/>
          </a:p>
        </p:txBody>
      </p:sp>
      <p:sp>
        <p:nvSpPr>
          <p:cNvPr id="6" name="内容占位符 2">
            <a:extLst>
              <a:ext uri="{FF2B5EF4-FFF2-40B4-BE49-F238E27FC236}">
                <a16:creationId xmlns="" xmlns:a16="http://schemas.microsoft.com/office/drawing/2014/main" id="{F6CC8773-42D3-44DF-9FAF-546B5FABABFA}"/>
              </a:ext>
            </a:extLst>
          </p:cNvPr>
          <p:cNvSpPr txBox="1">
            <a:spLocks/>
          </p:cNvSpPr>
          <p:nvPr/>
        </p:nvSpPr>
        <p:spPr>
          <a:xfrm>
            <a:off x="5049462" y="3873731"/>
            <a:ext cx="2964007" cy="41881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２ 访问</a:t>
            </a:r>
            <a:r>
              <a:rPr lang="zh-CN" altLang="en-US" sz="2000" dirty="0"/>
              <a:t>控制</a:t>
            </a:r>
            <a:endParaRPr lang="zh-CN" altLang="en-US" dirty="0"/>
          </a:p>
        </p:txBody>
      </p:sp>
      <p:sp>
        <p:nvSpPr>
          <p:cNvPr id="7" name="内容占位符 2">
            <a:extLst>
              <a:ext uri="{FF2B5EF4-FFF2-40B4-BE49-F238E27FC236}">
                <a16:creationId xmlns="" xmlns:a16="http://schemas.microsoft.com/office/drawing/2014/main" id="{F6CC8773-42D3-44DF-9FAF-546B5FABABFA}"/>
              </a:ext>
            </a:extLst>
          </p:cNvPr>
          <p:cNvSpPr txBox="1">
            <a:spLocks/>
          </p:cNvSpPr>
          <p:nvPr/>
        </p:nvSpPr>
        <p:spPr>
          <a:xfrm>
            <a:off x="942975" y="4292542"/>
            <a:ext cx="2964007" cy="41881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３ 数据</a:t>
            </a:r>
            <a:r>
              <a:rPr lang="zh-CN" altLang="en-US" sz="2000" dirty="0"/>
              <a:t>保密</a:t>
            </a:r>
            <a:endParaRPr lang="zh-CN" altLang="en-US" dirty="0"/>
          </a:p>
        </p:txBody>
      </p:sp>
      <p:sp>
        <p:nvSpPr>
          <p:cNvPr id="8" name="内容占位符 2">
            <a:extLst>
              <a:ext uri="{FF2B5EF4-FFF2-40B4-BE49-F238E27FC236}">
                <a16:creationId xmlns="" xmlns:a16="http://schemas.microsoft.com/office/drawing/2014/main" id="{F6CC8773-42D3-44DF-9FAF-546B5FABABFA}"/>
              </a:ext>
            </a:extLst>
          </p:cNvPr>
          <p:cNvSpPr txBox="1">
            <a:spLocks/>
          </p:cNvSpPr>
          <p:nvPr/>
        </p:nvSpPr>
        <p:spPr>
          <a:xfrm>
            <a:off x="5049462" y="4292542"/>
            <a:ext cx="2964007" cy="41881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４ 数据完整性</a:t>
            </a:r>
            <a:endParaRPr lang="zh-CN" altLang="en-US" dirty="0"/>
          </a:p>
        </p:txBody>
      </p:sp>
      <p:sp>
        <p:nvSpPr>
          <p:cNvPr id="9" name="内容占位符 2">
            <a:extLst>
              <a:ext uri="{FF2B5EF4-FFF2-40B4-BE49-F238E27FC236}">
                <a16:creationId xmlns="" xmlns:a16="http://schemas.microsoft.com/office/drawing/2014/main" id="{F6CC8773-42D3-44DF-9FAF-546B5FABABFA}"/>
              </a:ext>
            </a:extLst>
          </p:cNvPr>
          <p:cNvSpPr txBox="1">
            <a:spLocks/>
          </p:cNvSpPr>
          <p:nvPr/>
        </p:nvSpPr>
        <p:spPr>
          <a:xfrm>
            <a:off x="942975" y="4711353"/>
            <a:ext cx="2964007" cy="41881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５ 不可否认</a:t>
            </a:r>
            <a:r>
              <a:rPr lang="zh-CN" altLang="en-US" sz="2000" dirty="0"/>
              <a:t>性</a:t>
            </a:r>
            <a:endParaRPr lang="zh-CN" altLang="en-US" dirty="0"/>
          </a:p>
        </p:txBody>
      </p:sp>
      <p:sp>
        <p:nvSpPr>
          <p:cNvPr id="10" name="内容占位符 2">
            <a:extLst>
              <a:ext uri="{FF2B5EF4-FFF2-40B4-BE49-F238E27FC236}">
                <a16:creationId xmlns="" xmlns:a16="http://schemas.microsoft.com/office/drawing/2014/main" id="{F6CC8773-42D3-44DF-9FAF-546B5FABABFA}"/>
              </a:ext>
            </a:extLst>
          </p:cNvPr>
          <p:cNvSpPr txBox="1">
            <a:spLocks/>
          </p:cNvSpPr>
          <p:nvPr/>
        </p:nvSpPr>
        <p:spPr>
          <a:xfrm>
            <a:off x="5049462" y="4711353"/>
            <a:ext cx="2964007" cy="41881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６ 审计</a:t>
            </a:r>
            <a:r>
              <a:rPr lang="zh-CN" altLang="en-US" sz="2000" dirty="0"/>
              <a:t>管理</a:t>
            </a:r>
            <a:endParaRPr lang="zh-CN" altLang="en-US" dirty="0"/>
          </a:p>
        </p:txBody>
      </p:sp>
      <p:sp>
        <p:nvSpPr>
          <p:cNvPr id="11" name="内容占位符 2">
            <a:extLst>
              <a:ext uri="{FF2B5EF4-FFF2-40B4-BE49-F238E27FC236}">
                <a16:creationId xmlns="" xmlns:a16="http://schemas.microsoft.com/office/drawing/2014/main" id="{F6CC8773-42D3-44DF-9FAF-546B5FABABFA}"/>
              </a:ext>
            </a:extLst>
          </p:cNvPr>
          <p:cNvSpPr txBox="1">
            <a:spLocks/>
          </p:cNvSpPr>
          <p:nvPr/>
        </p:nvSpPr>
        <p:spPr>
          <a:xfrm>
            <a:off x="942975" y="5130164"/>
            <a:ext cx="2964007" cy="41881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smtClean="0"/>
              <a:t>７ 可用性</a:t>
            </a:r>
            <a:endParaRPr lang="zh-CN" altLang="en-US" dirty="0"/>
          </a:p>
        </p:txBody>
      </p:sp>
    </p:spTree>
    <p:extLst>
      <p:ext uri="{BB962C8B-B14F-4D97-AF65-F5344CB8AC3E}">
        <p14:creationId xmlns:p14="http://schemas.microsoft.com/office/powerpoint/2010/main" val="3370062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0A28A1B-AEB5-4F2F-9215-3C496196E8D9}"/>
              </a:ext>
            </a:extLst>
          </p:cNvPr>
          <p:cNvSpPr>
            <a:spLocks noGrp="1"/>
          </p:cNvSpPr>
          <p:nvPr>
            <p:ph type="title"/>
          </p:nvPr>
        </p:nvSpPr>
        <p:spPr/>
        <p:txBody>
          <a:bodyPr>
            <a:normAutofit/>
          </a:bodyPr>
          <a:lstStyle/>
          <a:p>
            <a:r>
              <a:rPr lang="en-US" altLang="zh-CN" dirty="0"/>
              <a:t>7.6</a:t>
            </a:r>
            <a:r>
              <a:rPr lang="zh-CN" altLang="zh-CN" dirty="0"/>
              <a:t>　计算机病毒及其防治</a:t>
            </a:r>
            <a:endParaRPr lang="zh-CN" altLang="en-US" dirty="0"/>
          </a:p>
        </p:txBody>
      </p:sp>
      <p:sp>
        <p:nvSpPr>
          <p:cNvPr id="3" name="内容占位符 2">
            <a:extLst>
              <a:ext uri="{FF2B5EF4-FFF2-40B4-BE49-F238E27FC236}">
                <a16:creationId xmlns="" xmlns:a16="http://schemas.microsoft.com/office/drawing/2014/main" id="{896CF58E-39B4-4769-9DA4-8BCC149917C5}"/>
              </a:ext>
            </a:extLst>
          </p:cNvPr>
          <p:cNvSpPr>
            <a:spLocks noGrp="1"/>
          </p:cNvSpPr>
          <p:nvPr>
            <p:ph idx="1"/>
          </p:nvPr>
        </p:nvSpPr>
        <p:spPr/>
        <p:txBody>
          <a:bodyPr>
            <a:normAutofit/>
          </a:bodyPr>
          <a:lstStyle/>
          <a:p>
            <a:r>
              <a:rPr lang="en-US" altLang="zh-CN" dirty="0"/>
              <a:t>7.6.1</a:t>
            </a:r>
            <a:r>
              <a:rPr lang="zh-CN" altLang="zh-CN" dirty="0"/>
              <a:t>　计算机病毒起源</a:t>
            </a:r>
          </a:p>
          <a:p>
            <a:r>
              <a:rPr lang="zh-CN" altLang="zh-CN" sz="2000" dirty="0"/>
              <a:t>总的来说，计算机病毒的发展历史可以划分为如下四个阶段。</a:t>
            </a:r>
          </a:p>
          <a:p>
            <a:r>
              <a:rPr lang="en-US" altLang="zh-CN" sz="2000" dirty="0"/>
              <a:t>       </a:t>
            </a:r>
            <a:r>
              <a:rPr lang="zh-CN" altLang="zh-CN" sz="2000" dirty="0"/>
              <a:t>第一代病毒</a:t>
            </a:r>
            <a:r>
              <a:rPr lang="en-US" altLang="zh-CN" sz="2000" dirty="0"/>
              <a:t>(1986</a:t>
            </a:r>
            <a:r>
              <a:rPr lang="zh-CN" altLang="zh-CN" sz="2000" dirty="0"/>
              <a:t>—</a:t>
            </a:r>
            <a:r>
              <a:rPr lang="en-US" altLang="zh-CN" sz="2000" dirty="0"/>
              <a:t>1989</a:t>
            </a:r>
            <a:r>
              <a:rPr lang="zh-CN" altLang="zh-CN" sz="2000" dirty="0"/>
              <a:t>年）：这一期间出现的病毒可以称之为传统的病毒，是计算机病毒的萌芽和滋生时期。</a:t>
            </a:r>
          </a:p>
          <a:p>
            <a:r>
              <a:rPr lang="en-US" altLang="zh-CN" sz="2000" dirty="0"/>
              <a:t>       </a:t>
            </a:r>
            <a:r>
              <a:rPr lang="zh-CN" altLang="zh-CN" sz="2000" dirty="0"/>
              <a:t>第二代病毒</a:t>
            </a:r>
            <a:r>
              <a:rPr lang="en-US" altLang="zh-CN" sz="2000" dirty="0"/>
              <a:t>(1989</a:t>
            </a:r>
            <a:r>
              <a:rPr lang="zh-CN" altLang="zh-CN" sz="2000" dirty="0"/>
              <a:t>—</a:t>
            </a:r>
            <a:r>
              <a:rPr lang="en-US" altLang="zh-CN" sz="2000" dirty="0"/>
              <a:t>1991</a:t>
            </a:r>
            <a:r>
              <a:rPr lang="zh-CN" altLang="zh-CN" sz="2000" dirty="0"/>
              <a:t>年）：第二代病毒又称为混合型病毒，这一阶段是计算机病毒由简单发展到复杂，由单纯走向成熟的阶段。</a:t>
            </a:r>
          </a:p>
          <a:p>
            <a:r>
              <a:rPr lang="en-US" altLang="zh-CN" sz="2000" dirty="0"/>
              <a:t>       </a:t>
            </a:r>
            <a:r>
              <a:rPr lang="zh-CN" altLang="zh-CN" sz="2000" dirty="0"/>
              <a:t>第三代病毒（</a:t>
            </a:r>
            <a:r>
              <a:rPr lang="en-US" altLang="zh-CN" sz="2000" dirty="0"/>
              <a:t>1992</a:t>
            </a:r>
            <a:r>
              <a:rPr lang="zh-CN" altLang="zh-CN" sz="2000" dirty="0"/>
              <a:t>—</a:t>
            </a:r>
            <a:r>
              <a:rPr lang="en-US" altLang="zh-CN" sz="2000" dirty="0"/>
              <a:t>1995</a:t>
            </a:r>
            <a:r>
              <a:rPr lang="zh-CN" altLang="zh-CN" sz="2000" dirty="0"/>
              <a:t>年）：第三代病毒称为“多态性”病毒或“自我变形”病毒。这个时期是病毒的成熟发展阶段。</a:t>
            </a:r>
          </a:p>
          <a:p>
            <a:r>
              <a:rPr lang="en-US" altLang="zh-CN" sz="2000" dirty="0"/>
              <a:t>       </a:t>
            </a:r>
            <a:r>
              <a:rPr lang="zh-CN" altLang="zh-CN" sz="2000" dirty="0"/>
              <a:t>第四代病毒（</a:t>
            </a:r>
            <a:r>
              <a:rPr lang="en-US" altLang="zh-CN" sz="2000" dirty="0"/>
              <a:t>1996</a:t>
            </a:r>
            <a:r>
              <a:rPr lang="zh-CN" altLang="zh-CN" sz="2000" dirty="0"/>
              <a:t>年至今）：第四代病毒是</a:t>
            </a:r>
            <a:r>
              <a:rPr lang="en-US" altLang="zh-CN" sz="2000" dirty="0"/>
              <a:t>20</a:t>
            </a:r>
            <a:r>
              <a:rPr lang="zh-CN" altLang="zh-CN" sz="2000" dirty="0"/>
              <a:t>世纪</a:t>
            </a:r>
            <a:r>
              <a:rPr lang="en-US" altLang="zh-CN" sz="2000" dirty="0"/>
              <a:t>90</a:t>
            </a:r>
            <a:r>
              <a:rPr lang="zh-CN" altLang="zh-CN" sz="2000" dirty="0"/>
              <a:t>年代中后期产生的病毒。随着互联网的盛行</a:t>
            </a:r>
            <a:r>
              <a:rPr lang="en-US" altLang="zh-CN" sz="2000" dirty="0"/>
              <a:t>,</a:t>
            </a:r>
            <a:r>
              <a:rPr lang="zh-CN" altLang="zh-CN" sz="2000" dirty="0"/>
              <a:t>病毒流行面更加广泛，病毒的流行迅速突破了地域限制。</a:t>
            </a:r>
          </a:p>
          <a:p>
            <a:endParaRPr lang="zh-CN" altLang="en-US" dirty="0"/>
          </a:p>
        </p:txBody>
      </p:sp>
    </p:spTree>
    <p:extLst>
      <p:ext uri="{BB962C8B-B14F-4D97-AF65-F5344CB8AC3E}">
        <p14:creationId xmlns:p14="http://schemas.microsoft.com/office/powerpoint/2010/main" val="1739760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4324A48-924D-4949-ACC8-AE4E579D5D32}"/>
              </a:ext>
            </a:extLst>
          </p:cNvPr>
          <p:cNvSpPr>
            <a:spLocks noGrp="1"/>
          </p:cNvSpPr>
          <p:nvPr>
            <p:ph type="title"/>
          </p:nvPr>
        </p:nvSpPr>
        <p:spPr/>
        <p:txBody>
          <a:bodyPr>
            <a:normAutofit/>
          </a:bodyPr>
          <a:lstStyle/>
          <a:p>
            <a:r>
              <a:rPr lang="en-US" altLang="zh-CN" dirty="0"/>
              <a:t>7.6.2</a:t>
            </a:r>
            <a:r>
              <a:rPr lang="zh-CN" altLang="zh-CN" dirty="0"/>
              <a:t>　计算机病毒的特征及分类</a:t>
            </a:r>
            <a:endParaRPr lang="zh-CN" altLang="en-US" dirty="0"/>
          </a:p>
        </p:txBody>
      </p:sp>
      <p:sp>
        <p:nvSpPr>
          <p:cNvPr id="3" name="内容占位符 2">
            <a:extLst>
              <a:ext uri="{FF2B5EF4-FFF2-40B4-BE49-F238E27FC236}">
                <a16:creationId xmlns="" xmlns:a16="http://schemas.microsoft.com/office/drawing/2014/main" id="{BC95227F-523F-4FA0-ADC2-2719E34C4A72}"/>
              </a:ext>
            </a:extLst>
          </p:cNvPr>
          <p:cNvSpPr>
            <a:spLocks noGrp="1"/>
          </p:cNvSpPr>
          <p:nvPr>
            <p:ph idx="1"/>
          </p:nvPr>
        </p:nvSpPr>
        <p:spPr>
          <a:xfrm>
            <a:off x="830179" y="1660859"/>
            <a:ext cx="10523621" cy="5028699"/>
          </a:xfrm>
        </p:spPr>
        <p:txBody>
          <a:bodyPr>
            <a:normAutofit fontScale="40000" lnSpcReduction="20000"/>
          </a:bodyPr>
          <a:lstStyle/>
          <a:p>
            <a:r>
              <a:rPr lang="zh-CN" altLang="en-US" sz="5000" b="0" dirty="0"/>
              <a:t>计算机病毒本质上也是一段程序代码</a:t>
            </a:r>
            <a:r>
              <a:rPr lang="en-US" altLang="zh-CN" sz="5000" b="0" dirty="0"/>
              <a:t>/</a:t>
            </a:r>
            <a:r>
              <a:rPr lang="zh-CN" altLang="en-US" sz="5000" b="0" dirty="0"/>
              <a:t>在区分正常程序与病毒的时候，一般按照以下特征判断。</a:t>
            </a:r>
          </a:p>
          <a:p>
            <a:r>
              <a:rPr lang="en-US" altLang="zh-CN" sz="5000" b="0" dirty="0"/>
              <a:t>       (1)</a:t>
            </a:r>
            <a:r>
              <a:rPr lang="zh-CN" altLang="en-US" sz="5000" b="0" dirty="0"/>
              <a:t>非授权可执行性用户调用执行一个程序时</a:t>
            </a:r>
            <a:r>
              <a:rPr lang="en-US" altLang="zh-CN" sz="5000" b="0" dirty="0"/>
              <a:t>,</a:t>
            </a:r>
            <a:r>
              <a:rPr lang="zh-CN" altLang="en-US" sz="5000" b="0" dirty="0"/>
              <a:t>把系统控制交给这个程序，并分配给它相应系统资源</a:t>
            </a:r>
            <a:r>
              <a:rPr lang="en-US" altLang="zh-CN" sz="5000" b="0" dirty="0"/>
              <a:t>(</a:t>
            </a:r>
            <a:r>
              <a:rPr lang="zh-CN" altLang="en-US" sz="5000" b="0" dirty="0"/>
              <a:t>如内存），从而使之能够运行</a:t>
            </a:r>
            <a:r>
              <a:rPr lang="en-US" altLang="zh-CN" sz="5000" b="0" dirty="0"/>
              <a:t>,</a:t>
            </a:r>
            <a:r>
              <a:rPr lang="zh-CN" altLang="en-US" sz="5000" b="0" dirty="0"/>
              <a:t>并完成用户的需求。</a:t>
            </a:r>
          </a:p>
          <a:p>
            <a:r>
              <a:rPr lang="en-US" altLang="zh-CN" sz="5000" b="0" dirty="0"/>
              <a:t>       (2)</a:t>
            </a:r>
            <a:r>
              <a:rPr lang="zh-CN" altLang="en-US" sz="5000" b="0" dirty="0"/>
              <a:t>隐蔽性。</a:t>
            </a:r>
          </a:p>
          <a:p>
            <a:r>
              <a:rPr lang="en-US" altLang="zh-CN" sz="5000" b="0" dirty="0"/>
              <a:t>       (3)</a:t>
            </a:r>
            <a:r>
              <a:rPr lang="zh-CN" altLang="en-US" sz="5000" b="0" dirty="0"/>
              <a:t>传染性。</a:t>
            </a:r>
          </a:p>
          <a:p>
            <a:r>
              <a:rPr lang="en-US" altLang="zh-CN" sz="5000" b="0" dirty="0"/>
              <a:t>       (4)</a:t>
            </a:r>
            <a:r>
              <a:rPr lang="zh-CN" altLang="en-US" sz="5000" b="0" dirty="0"/>
              <a:t>潜伏性。</a:t>
            </a:r>
          </a:p>
          <a:p>
            <a:r>
              <a:rPr lang="en-US" altLang="zh-CN" sz="5000" b="0" dirty="0"/>
              <a:t>       (5)</a:t>
            </a:r>
            <a:r>
              <a:rPr lang="zh-CN" altLang="en-US" sz="5000" b="0" dirty="0"/>
              <a:t>表现性，或破坏性。</a:t>
            </a:r>
          </a:p>
          <a:p>
            <a:r>
              <a:rPr lang="en-US" altLang="zh-CN" sz="5000" b="0" dirty="0"/>
              <a:t>       (6)</a:t>
            </a:r>
            <a:r>
              <a:rPr lang="zh-CN" altLang="en-US" sz="5000" b="0" dirty="0"/>
              <a:t>可触发性。</a:t>
            </a:r>
          </a:p>
          <a:p>
            <a:r>
              <a:rPr lang="zh-CN" altLang="en-US" sz="5000" b="0" dirty="0"/>
              <a:t>       计算机病毒若按破坏性划分可分为良性病毒与恶性病毒</a:t>
            </a:r>
            <a:r>
              <a:rPr lang="en-US" altLang="zh-CN" sz="5000" b="0" dirty="0"/>
              <a:t>,</a:t>
            </a:r>
            <a:r>
              <a:rPr lang="zh-CN" altLang="en-US" sz="5000" b="0" dirty="0"/>
              <a:t>若按传染方式划分可分为以下几种类型。</a:t>
            </a:r>
          </a:p>
          <a:p>
            <a:r>
              <a:rPr lang="en-US" altLang="zh-CN" sz="5000" b="0" dirty="0"/>
              <a:t>       (1)</a:t>
            </a:r>
            <a:r>
              <a:rPr lang="zh-CN" altLang="en-US" sz="5000" b="0" dirty="0"/>
              <a:t>引导型病毒。</a:t>
            </a:r>
          </a:p>
          <a:p>
            <a:r>
              <a:rPr lang="en-US" altLang="zh-CN" sz="5000" b="0" dirty="0"/>
              <a:t>       (2)</a:t>
            </a:r>
            <a:r>
              <a:rPr lang="zh-CN" altLang="en-US" sz="5000" b="0" dirty="0"/>
              <a:t>文件型病毒。</a:t>
            </a:r>
          </a:p>
          <a:p>
            <a:r>
              <a:rPr lang="en-US" altLang="zh-CN" sz="5000" b="0" dirty="0"/>
              <a:t>       (3)</a:t>
            </a:r>
            <a:r>
              <a:rPr lang="zh-CN" altLang="en-US" sz="5000" b="0" dirty="0"/>
              <a:t>网络型病毒。</a:t>
            </a:r>
          </a:p>
          <a:p>
            <a:r>
              <a:rPr lang="en-US" altLang="zh-CN" sz="5000" b="0" dirty="0"/>
              <a:t>       (4)</a:t>
            </a:r>
            <a:r>
              <a:rPr lang="zh-CN" altLang="en-US" sz="5000" b="0" dirty="0"/>
              <a:t>新型病毒。</a:t>
            </a:r>
            <a:endParaRPr lang="zh-CN" altLang="en-US" sz="3800" b="0" dirty="0"/>
          </a:p>
        </p:txBody>
      </p:sp>
    </p:spTree>
    <p:extLst>
      <p:ext uri="{BB962C8B-B14F-4D97-AF65-F5344CB8AC3E}">
        <p14:creationId xmlns:p14="http://schemas.microsoft.com/office/powerpoint/2010/main" val="3318563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194FAC-C651-4D0B-9C34-926E686C6046}"/>
              </a:ext>
            </a:extLst>
          </p:cNvPr>
          <p:cNvSpPr txBox="1">
            <a:spLocks/>
          </p:cNvSpPr>
          <p:nvPr/>
        </p:nvSpPr>
        <p:spPr>
          <a:xfrm>
            <a:off x="3292951" y="998156"/>
            <a:ext cx="7464875" cy="71145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项目一   </a:t>
            </a:r>
            <a:r>
              <a:rPr lang="zh-CN" altLang="zh-CN" sz="3600" dirty="0">
                <a:hlinkClick r:id="rId2" action="ppaction://hlinksldjump"/>
              </a:rPr>
              <a:t>计算机网络基础知识</a:t>
            </a:r>
            <a:endParaRPr lang="zh-CN" altLang="en-US" sz="3600" dirty="0"/>
          </a:p>
        </p:txBody>
      </p:sp>
      <p:sp>
        <p:nvSpPr>
          <p:cNvPr id="3" name="标题 1">
            <a:extLst>
              <a:ext uri="{FF2B5EF4-FFF2-40B4-BE49-F238E27FC236}">
                <a16:creationId xmlns="" xmlns:a16="http://schemas.microsoft.com/office/drawing/2014/main" id="{D9A2E668-E908-4EBD-9A3A-79C2426A6175}"/>
              </a:ext>
            </a:extLst>
          </p:cNvPr>
          <p:cNvSpPr txBox="1">
            <a:spLocks/>
          </p:cNvSpPr>
          <p:nvPr/>
        </p:nvSpPr>
        <p:spPr>
          <a:xfrm>
            <a:off x="3292951" y="1767101"/>
            <a:ext cx="7736288" cy="54656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项目二   </a:t>
            </a:r>
            <a:r>
              <a:rPr lang="zh-CN" altLang="zh-CN" sz="3600" dirty="0">
                <a:hlinkClick r:id="" action="ppaction://noaction"/>
              </a:rPr>
              <a:t>计算机网络体系结构与协议</a:t>
            </a:r>
            <a:endParaRPr lang="zh-CN" altLang="en-US" sz="3600" dirty="0"/>
          </a:p>
        </p:txBody>
      </p:sp>
      <p:sp>
        <p:nvSpPr>
          <p:cNvPr id="4" name="标题 1">
            <a:extLst>
              <a:ext uri="{FF2B5EF4-FFF2-40B4-BE49-F238E27FC236}">
                <a16:creationId xmlns="" xmlns:a16="http://schemas.microsoft.com/office/drawing/2014/main" id="{49CE0D75-22E4-440B-8917-B1992EFBA140}"/>
              </a:ext>
            </a:extLst>
          </p:cNvPr>
          <p:cNvSpPr txBox="1">
            <a:spLocks/>
          </p:cNvSpPr>
          <p:nvPr/>
        </p:nvSpPr>
        <p:spPr>
          <a:xfrm>
            <a:off x="3292951" y="2371155"/>
            <a:ext cx="4693285" cy="580292"/>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项目三   </a:t>
            </a:r>
            <a:r>
              <a:rPr lang="zh-CN" altLang="zh-CN" sz="3600" dirty="0">
                <a:hlinkClick r:id="" action="ppaction://noaction"/>
              </a:rPr>
              <a:t>局域网互连</a:t>
            </a:r>
            <a:endParaRPr lang="zh-CN" altLang="en-US" sz="3600" dirty="0"/>
          </a:p>
        </p:txBody>
      </p:sp>
      <p:sp>
        <p:nvSpPr>
          <p:cNvPr id="5" name="标题 1">
            <a:extLst>
              <a:ext uri="{FF2B5EF4-FFF2-40B4-BE49-F238E27FC236}">
                <a16:creationId xmlns="" xmlns:a16="http://schemas.microsoft.com/office/drawing/2014/main" id="{C3CCFAB0-63CA-4C90-AD99-9F201C901CD2}"/>
              </a:ext>
            </a:extLst>
          </p:cNvPr>
          <p:cNvSpPr txBox="1">
            <a:spLocks/>
          </p:cNvSpPr>
          <p:nvPr/>
        </p:nvSpPr>
        <p:spPr>
          <a:xfrm>
            <a:off x="3292951" y="3008936"/>
            <a:ext cx="5537048" cy="607679"/>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项目四   </a:t>
            </a:r>
            <a:r>
              <a:rPr lang="zh-CN" altLang="zh-CN" sz="3600" dirty="0">
                <a:hlinkClick r:id="" action="ppaction://noaction"/>
              </a:rPr>
              <a:t>广域网接入技术</a:t>
            </a:r>
            <a:endParaRPr lang="zh-CN" altLang="en-US" sz="3600" dirty="0"/>
          </a:p>
        </p:txBody>
      </p:sp>
      <p:sp>
        <p:nvSpPr>
          <p:cNvPr id="6" name="标题 1">
            <a:extLst>
              <a:ext uri="{FF2B5EF4-FFF2-40B4-BE49-F238E27FC236}">
                <a16:creationId xmlns="" xmlns:a16="http://schemas.microsoft.com/office/drawing/2014/main" id="{B33F2D5B-931F-4CE4-AF5A-F3465B0F665F}"/>
              </a:ext>
            </a:extLst>
          </p:cNvPr>
          <p:cNvSpPr txBox="1">
            <a:spLocks/>
          </p:cNvSpPr>
          <p:nvPr/>
        </p:nvSpPr>
        <p:spPr>
          <a:xfrm>
            <a:off x="3292951" y="3674104"/>
            <a:ext cx="4762783" cy="61451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项目五   </a:t>
            </a:r>
            <a:r>
              <a:rPr lang="zh-CN" altLang="zh-CN" sz="3600" dirty="0">
                <a:hlinkClick r:id="" action="ppaction://noaction"/>
              </a:rPr>
              <a:t>网络互连技术</a:t>
            </a:r>
            <a:endParaRPr lang="zh-CN" altLang="en-US" sz="3600" dirty="0"/>
          </a:p>
        </p:txBody>
      </p:sp>
      <p:sp>
        <p:nvSpPr>
          <p:cNvPr id="7" name="标题 1">
            <a:extLst>
              <a:ext uri="{FF2B5EF4-FFF2-40B4-BE49-F238E27FC236}">
                <a16:creationId xmlns="" xmlns:a16="http://schemas.microsoft.com/office/drawing/2014/main" id="{0555DB48-92E5-4B11-A99A-38324B7E2ACC}"/>
              </a:ext>
            </a:extLst>
          </p:cNvPr>
          <p:cNvSpPr txBox="1">
            <a:spLocks/>
          </p:cNvSpPr>
          <p:nvPr/>
        </p:nvSpPr>
        <p:spPr>
          <a:xfrm>
            <a:off x="3292951" y="5629383"/>
            <a:ext cx="6866858" cy="63650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项目八   </a:t>
            </a:r>
            <a:r>
              <a:rPr lang="zh-CN" altLang="zh-CN" sz="3600" dirty="0">
                <a:hlinkClick r:id="" action="ppaction://noaction"/>
              </a:rPr>
              <a:t>物联网与现代通信技术</a:t>
            </a:r>
            <a:endParaRPr lang="zh-CN" altLang="en-US" sz="3600" dirty="0"/>
          </a:p>
        </p:txBody>
      </p:sp>
      <p:sp>
        <p:nvSpPr>
          <p:cNvPr id="8" name="标题 1">
            <a:extLst>
              <a:ext uri="{FF2B5EF4-FFF2-40B4-BE49-F238E27FC236}">
                <a16:creationId xmlns="" xmlns:a16="http://schemas.microsoft.com/office/drawing/2014/main" id="{7737E774-8429-4C4C-A0D4-66A6CFBF57D2}"/>
              </a:ext>
            </a:extLst>
          </p:cNvPr>
          <p:cNvSpPr txBox="1">
            <a:spLocks/>
          </p:cNvSpPr>
          <p:nvPr/>
        </p:nvSpPr>
        <p:spPr>
          <a:xfrm>
            <a:off x="3292951" y="4932421"/>
            <a:ext cx="4978097" cy="63947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项目七   </a:t>
            </a:r>
            <a:r>
              <a:rPr lang="zh-CN" altLang="zh-CN" sz="3600" dirty="0">
                <a:hlinkClick r:id="rId2" action="ppaction://hlinksldjump"/>
              </a:rPr>
              <a:t>网络安全管理</a:t>
            </a:r>
            <a:endParaRPr lang="zh-CN" altLang="en-US" sz="3600" dirty="0"/>
          </a:p>
        </p:txBody>
      </p:sp>
      <p:sp>
        <p:nvSpPr>
          <p:cNvPr id="9" name="标题 1">
            <a:extLst>
              <a:ext uri="{FF2B5EF4-FFF2-40B4-BE49-F238E27FC236}">
                <a16:creationId xmlns="" xmlns:a16="http://schemas.microsoft.com/office/drawing/2014/main" id="{FDCCDC7A-F4B5-488B-A36D-229BECABB76D}"/>
              </a:ext>
            </a:extLst>
          </p:cNvPr>
          <p:cNvSpPr txBox="1">
            <a:spLocks/>
          </p:cNvSpPr>
          <p:nvPr/>
        </p:nvSpPr>
        <p:spPr>
          <a:xfrm>
            <a:off x="3292951" y="4346109"/>
            <a:ext cx="4033603" cy="5288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项目六   </a:t>
            </a:r>
            <a:r>
              <a:rPr lang="zh-CN" altLang="zh-CN" sz="3600" dirty="0">
                <a:hlinkClick r:id="" action="ppaction://noaction"/>
              </a:rPr>
              <a:t>网络世界</a:t>
            </a:r>
            <a:endParaRPr lang="zh-CN" altLang="en-US" sz="3600" dirty="0"/>
          </a:p>
        </p:txBody>
      </p:sp>
      <p:sp>
        <p:nvSpPr>
          <p:cNvPr id="11" name="文本框 10">
            <a:extLst>
              <a:ext uri="{FF2B5EF4-FFF2-40B4-BE49-F238E27FC236}">
                <a16:creationId xmlns="" xmlns:a16="http://schemas.microsoft.com/office/drawing/2014/main" id="{F707CF23-650C-42AB-9DE5-60288DF6C32A}"/>
              </a:ext>
            </a:extLst>
          </p:cNvPr>
          <p:cNvSpPr txBox="1"/>
          <p:nvPr/>
        </p:nvSpPr>
        <p:spPr>
          <a:xfrm>
            <a:off x="1260450" y="2040384"/>
            <a:ext cx="1107996" cy="2426686"/>
          </a:xfrm>
          <a:prstGeom prst="rect">
            <a:avLst/>
          </a:prstGeom>
          <a:noFill/>
        </p:spPr>
        <p:txBody>
          <a:bodyPr vert="eaVert" wrap="square" rtlCol="0">
            <a:spAutoFit/>
          </a:bodyPr>
          <a:lstStyle/>
          <a:p>
            <a:r>
              <a:rPr lang="zh-CN" altLang="en-US" sz="6000" dirty="0">
                <a:latin typeface="微软雅黑" panose="020B0503020204020204" pitchFamily="34" charset="-122"/>
                <a:ea typeface="微软雅黑" panose="020B0503020204020204" pitchFamily="34" charset="-122"/>
              </a:rPr>
              <a:t>目  录</a:t>
            </a:r>
          </a:p>
        </p:txBody>
      </p:sp>
      <p:grpSp>
        <p:nvGrpSpPr>
          <p:cNvPr id="21" name="组合 20">
            <a:extLst>
              <a:ext uri="{FF2B5EF4-FFF2-40B4-BE49-F238E27FC236}">
                <a16:creationId xmlns="" xmlns:a16="http://schemas.microsoft.com/office/drawing/2014/main" id="{0680577A-D95A-4412-A3DC-1E10EEFFD8E2}"/>
              </a:ext>
            </a:extLst>
          </p:cNvPr>
          <p:cNvGrpSpPr/>
          <p:nvPr/>
        </p:nvGrpSpPr>
        <p:grpSpPr>
          <a:xfrm>
            <a:off x="1035903" y="173425"/>
            <a:ext cx="1557090" cy="4172684"/>
            <a:chOff x="1035903" y="173425"/>
            <a:chExt cx="1557090" cy="4172684"/>
          </a:xfrm>
        </p:grpSpPr>
        <p:cxnSp>
          <p:nvCxnSpPr>
            <p:cNvPr id="13" name="直接连接符 12">
              <a:extLst>
                <a:ext uri="{FF2B5EF4-FFF2-40B4-BE49-F238E27FC236}">
                  <a16:creationId xmlns="" xmlns:a16="http://schemas.microsoft.com/office/drawing/2014/main" id="{C3D7CE24-3FE9-483F-AFAA-8F4AE9C8C575}"/>
                </a:ext>
              </a:extLst>
            </p:cNvPr>
            <p:cNvCxnSpPr>
              <a:cxnSpLocks/>
            </p:cNvCxnSpPr>
            <p:nvPr/>
          </p:nvCxnSpPr>
          <p:spPr>
            <a:xfrm>
              <a:off x="1035903" y="173425"/>
              <a:ext cx="0" cy="153518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6C812250-6795-42A9-BB17-A0913491B5FE}"/>
                </a:ext>
              </a:extLst>
            </p:cNvPr>
            <p:cNvCxnSpPr>
              <a:cxnSpLocks/>
            </p:cNvCxnSpPr>
            <p:nvPr/>
          </p:nvCxnSpPr>
          <p:spPr>
            <a:xfrm>
              <a:off x="1035903" y="1708607"/>
              <a:ext cx="1557090" cy="0"/>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DAE39B21-455F-4F39-931D-C1858EE9E7FF}"/>
                </a:ext>
              </a:extLst>
            </p:cNvPr>
            <p:cNvCxnSpPr>
              <a:cxnSpLocks/>
            </p:cNvCxnSpPr>
            <p:nvPr/>
          </p:nvCxnSpPr>
          <p:spPr>
            <a:xfrm>
              <a:off x="2592993" y="1708607"/>
              <a:ext cx="0" cy="263750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grpSp>
      <p:sp>
        <p:nvSpPr>
          <p:cNvPr id="25" name="椭圆 24">
            <a:extLst>
              <a:ext uri="{FF2B5EF4-FFF2-40B4-BE49-F238E27FC236}">
                <a16:creationId xmlns="" xmlns:a16="http://schemas.microsoft.com/office/drawing/2014/main" id="{43A7A966-761F-45E5-A7A4-2EF2F0DBB126}"/>
              </a:ext>
            </a:extLst>
          </p:cNvPr>
          <p:cNvSpPr/>
          <p:nvPr/>
        </p:nvSpPr>
        <p:spPr>
          <a:xfrm>
            <a:off x="2416935" y="4239707"/>
            <a:ext cx="352116" cy="339794"/>
          </a:xfrm>
          <a:prstGeom prst="ellipse">
            <a:avLst/>
          </a:prstGeom>
          <a:solidFill>
            <a:srgbClr val="7585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086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9774F59-5573-41BC-8142-96D8CF0D17E4}"/>
              </a:ext>
            </a:extLst>
          </p:cNvPr>
          <p:cNvSpPr>
            <a:spLocks noGrp="1"/>
          </p:cNvSpPr>
          <p:nvPr>
            <p:ph type="title"/>
          </p:nvPr>
        </p:nvSpPr>
        <p:spPr/>
        <p:txBody>
          <a:bodyPr/>
          <a:lstStyle/>
          <a:p>
            <a:r>
              <a:rPr lang="en-US" altLang="zh-CN" dirty="0"/>
              <a:t>7.6.3</a:t>
            </a:r>
            <a:r>
              <a:rPr lang="zh-CN" altLang="en-US" dirty="0"/>
              <a:t>　计算机病毒的防治</a:t>
            </a:r>
          </a:p>
        </p:txBody>
      </p:sp>
      <p:sp>
        <p:nvSpPr>
          <p:cNvPr id="3" name="内容占位符 2">
            <a:extLst>
              <a:ext uri="{FF2B5EF4-FFF2-40B4-BE49-F238E27FC236}">
                <a16:creationId xmlns="" xmlns:a16="http://schemas.microsoft.com/office/drawing/2014/main" id="{700A1F95-88A4-47BB-BF0A-17A2B699B53D}"/>
              </a:ext>
            </a:extLst>
          </p:cNvPr>
          <p:cNvSpPr>
            <a:spLocks noGrp="1"/>
          </p:cNvSpPr>
          <p:nvPr>
            <p:ph idx="1"/>
          </p:nvPr>
        </p:nvSpPr>
        <p:spPr/>
        <p:txBody>
          <a:bodyPr/>
          <a:lstStyle/>
          <a:p>
            <a:r>
              <a:rPr lang="zh-CN" altLang="en-US" sz="2000" b="0" dirty="0"/>
              <a:t>       一个企业网的防病毒体系是建立在每个局域网的防病毒系统上的，应该根据每个局域网的防病毒要求，建立局域网防病毒控制系统，分别设置有针对性的防病毒策略。</a:t>
            </a:r>
          </a:p>
          <a:p>
            <a:r>
              <a:rPr lang="zh-CN" altLang="en-US" sz="2000" b="0" dirty="0"/>
              <a:t>      </a:t>
            </a:r>
            <a:r>
              <a:rPr lang="en-US" altLang="zh-CN" sz="2000" b="0" dirty="0"/>
              <a:t>1.</a:t>
            </a:r>
            <a:r>
              <a:rPr lang="zh-CN" altLang="en-US" sz="2000" b="0" dirty="0"/>
              <a:t>增加安全意识</a:t>
            </a:r>
          </a:p>
          <a:p>
            <a:r>
              <a:rPr lang="en-US" altLang="zh-CN" sz="2000" b="0" dirty="0"/>
              <a:t>      2.</a:t>
            </a:r>
            <a:r>
              <a:rPr lang="zh-CN" altLang="en-US" sz="2000" b="0" dirty="0"/>
              <a:t>小心邮件</a:t>
            </a:r>
          </a:p>
          <a:p>
            <a:r>
              <a:rPr lang="en-US" altLang="zh-CN" sz="2000" b="0" dirty="0"/>
              <a:t>      3.</a:t>
            </a:r>
            <a:r>
              <a:rPr lang="zh-CN" altLang="en-US" sz="2000" b="0" dirty="0"/>
              <a:t>挑选合适的防病毒软件</a:t>
            </a:r>
          </a:p>
          <a:p>
            <a:endParaRPr lang="zh-CN" altLang="en-US" dirty="0"/>
          </a:p>
        </p:txBody>
      </p:sp>
    </p:spTree>
    <p:extLst>
      <p:ext uri="{BB962C8B-B14F-4D97-AF65-F5344CB8AC3E}">
        <p14:creationId xmlns:p14="http://schemas.microsoft.com/office/powerpoint/2010/main" val="31350799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 xmlns:a16="http://schemas.microsoft.com/office/drawing/2014/main" id="{5F9D71DF-1406-4C89-94BC-F4EBD3399DF9}"/>
              </a:ext>
            </a:extLst>
          </p:cNvPr>
          <p:cNvSpPr>
            <a:spLocks noGrp="1"/>
          </p:cNvSpPr>
          <p:nvPr>
            <p:ph type="title"/>
          </p:nvPr>
        </p:nvSpPr>
        <p:spPr>
          <a:xfrm>
            <a:off x="1094509" y="2661329"/>
            <a:ext cx="10044546" cy="1325563"/>
          </a:xfrm>
        </p:spPr>
        <p:txBody>
          <a:bodyPr/>
          <a:lstStyle/>
          <a:p>
            <a:r>
              <a:rPr lang="zh-CN" altLang="en-US" dirty="0" smtClean="0"/>
              <a:t>谢 谢！</a:t>
            </a:r>
            <a:endParaRPr lang="zh-CN" altLang="en-US" dirty="0"/>
          </a:p>
        </p:txBody>
      </p:sp>
    </p:spTree>
    <p:extLst>
      <p:ext uri="{BB962C8B-B14F-4D97-AF65-F5344CB8AC3E}">
        <p14:creationId xmlns:p14="http://schemas.microsoft.com/office/powerpoint/2010/main" val="210598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7A892B7D-6A9D-4BFD-8BD6-C445FAEC6E56}"/>
              </a:ext>
            </a:extLst>
          </p:cNvPr>
          <p:cNvGrpSpPr/>
          <p:nvPr/>
        </p:nvGrpSpPr>
        <p:grpSpPr>
          <a:xfrm>
            <a:off x="12192" y="0"/>
            <a:ext cx="12179808" cy="6858000"/>
            <a:chOff x="9144" y="0"/>
            <a:chExt cx="9134856" cy="6858000"/>
          </a:xfrm>
        </p:grpSpPr>
        <p:pic>
          <p:nvPicPr>
            <p:cNvPr id="4" name="图片 3">
              <a:extLst>
                <a:ext uri="{FF2B5EF4-FFF2-40B4-BE49-F238E27FC236}">
                  <a16:creationId xmlns="" xmlns:a16="http://schemas.microsoft.com/office/drawing/2014/main"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5" name="矩形 4">
              <a:extLst>
                <a:ext uri="{FF2B5EF4-FFF2-40B4-BE49-F238E27FC236}">
                  <a16:creationId xmlns="" xmlns:a16="http://schemas.microsoft.com/office/drawing/2014/main"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 name="矩形 5">
            <a:extLst>
              <a:ext uri="{FF2B5EF4-FFF2-40B4-BE49-F238E27FC236}">
                <a16:creationId xmlns="" xmlns:a16="http://schemas.microsoft.com/office/drawing/2014/main"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 xmlns:a16="http://schemas.microsoft.com/office/drawing/2014/main" id="{2E2F821D-1CC9-4141-BE4C-4EDFA870CF6B}"/>
              </a:ext>
            </a:extLst>
          </p:cNvPr>
          <p:cNvSpPr>
            <a:spLocks noGrp="1"/>
          </p:cNvSpPr>
          <p:nvPr>
            <p:ph type="title"/>
          </p:nvPr>
        </p:nvSpPr>
        <p:spPr/>
        <p:txBody>
          <a:bodyPr/>
          <a:lstStyle/>
          <a:p>
            <a:r>
              <a:rPr lang="zh-CN" altLang="en-US" dirty="0"/>
              <a:t>项目七   </a:t>
            </a:r>
            <a:r>
              <a:rPr lang="zh-CN" altLang="zh-CN" dirty="0"/>
              <a:t>网络安全管理</a:t>
            </a:r>
            <a:endParaRPr lang="zh-CN" altLang="en-US" dirty="0"/>
          </a:p>
        </p:txBody>
      </p:sp>
    </p:spTree>
    <p:extLst>
      <p:ext uri="{BB962C8B-B14F-4D97-AF65-F5344CB8AC3E}">
        <p14:creationId xmlns:p14="http://schemas.microsoft.com/office/powerpoint/2010/main" val="302986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360BCD0-14A6-4FC9-AF06-E286371E7DA6}"/>
              </a:ext>
            </a:extLst>
          </p:cNvPr>
          <p:cNvSpPr>
            <a:spLocks noGrp="1"/>
          </p:cNvSpPr>
          <p:nvPr>
            <p:ph type="title"/>
          </p:nvPr>
        </p:nvSpPr>
        <p:spPr/>
        <p:txBody>
          <a:bodyPr>
            <a:normAutofit/>
          </a:bodyPr>
          <a:lstStyle/>
          <a:p>
            <a:r>
              <a:rPr lang="en-US" altLang="zh-CN" dirty="0"/>
              <a:t>7.1</a:t>
            </a:r>
            <a:r>
              <a:rPr lang="zh-CN" altLang="zh-CN" dirty="0"/>
              <a:t>　网络管理概述</a:t>
            </a:r>
            <a:endParaRPr lang="zh-CN" altLang="en-US" dirty="0"/>
          </a:p>
        </p:txBody>
      </p:sp>
      <p:sp>
        <p:nvSpPr>
          <p:cNvPr id="3" name="内容占位符 2">
            <a:extLst>
              <a:ext uri="{FF2B5EF4-FFF2-40B4-BE49-F238E27FC236}">
                <a16:creationId xmlns="" xmlns:a16="http://schemas.microsoft.com/office/drawing/2014/main" id="{ED590549-3040-499A-BE1A-44AF7187E99A}"/>
              </a:ext>
            </a:extLst>
          </p:cNvPr>
          <p:cNvSpPr>
            <a:spLocks noGrp="1"/>
          </p:cNvSpPr>
          <p:nvPr>
            <p:ph idx="1"/>
          </p:nvPr>
        </p:nvSpPr>
        <p:spPr/>
        <p:txBody>
          <a:bodyPr>
            <a:normAutofit/>
          </a:bodyPr>
          <a:lstStyle/>
          <a:p>
            <a:r>
              <a:rPr lang="en-US" altLang="zh-CN" sz="3900" dirty="0"/>
              <a:t>7.1.1</a:t>
            </a:r>
            <a:r>
              <a:rPr lang="zh-CN" altLang="zh-CN" sz="3900" dirty="0"/>
              <a:t>　网络管理的概念</a:t>
            </a:r>
          </a:p>
          <a:p>
            <a:r>
              <a:rPr lang="en-US" altLang="zh-CN" sz="2000" dirty="0"/>
              <a:t>       </a:t>
            </a:r>
            <a:r>
              <a:rPr lang="zh-CN" altLang="zh-CN" sz="2000" dirty="0"/>
              <a:t>随着计算机技术和</a:t>
            </a:r>
            <a:r>
              <a:rPr lang="en-US" altLang="zh-CN" sz="2000" dirty="0"/>
              <a:t>Internet</a:t>
            </a:r>
            <a:r>
              <a:rPr lang="zh-CN" altLang="zh-CN" sz="2000" dirty="0"/>
              <a:t>的发展，企业和政府部门开始大规模地建立网络来推动电子商务和政务的发展。伴随着网络的业务和应用的丰富，对计算机网络的管理与维护也就变得至关重要。网络管理（包括网络管理系统即“网管系统”</a:t>
            </a:r>
            <a:r>
              <a:rPr lang="en-US" altLang="zh-CN" sz="2000" dirty="0"/>
              <a:t>)</a:t>
            </a:r>
            <a:r>
              <a:rPr lang="zh-CN" altLang="zh-CN" sz="2000" dirty="0"/>
              <a:t>就是为了加强和完善网络的性能。人们普遍认为，网络管理是计算机网络的关键技术之一，尤其在大型计算机网络中更是如此。</a:t>
            </a:r>
          </a:p>
          <a:p>
            <a:endParaRPr lang="zh-CN" altLang="en-US" dirty="0"/>
          </a:p>
        </p:txBody>
      </p:sp>
    </p:spTree>
    <p:extLst>
      <p:ext uri="{BB962C8B-B14F-4D97-AF65-F5344CB8AC3E}">
        <p14:creationId xmlns:p14="http://schemas.microsoft.com/office/powerpoint/2010/main" val="928411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D21C6B-A419-448F-B5D4-DC62D0F9592B}"/>
              </a:ext>
            </a:extLst>
          </p:cNvPr>
          <p:cNvSpPr>
            <a:spLocks noGrp="1"/>
          </p:cNvSpPr>
          <p:nvPr>
            <p:ph type="title"/>
          </p:nvPr>
        </p:nvSpPr>
        <p:spPr/>
        <p:txBody>
          <a:bodyPr>
            <a:normAutofit/>
          </a:bodyPr>
          <a:lstStyle/>
          <a:p>
            <a:r>
              <a:rPr lang="en-US" altLang="zh-CN" dirty="0"/>
              <a:t>7.1.2</a:t>
            </a:r>
            <a:r>
              <a:rPr lang="zh-CN" altLang="zh-CN" dirty="0"/>
              <a:t>　网络管理的目的</a:t>
            </a:r>
            <a:endParaRPr lang="zh-CN" altLang="en-US" dirty="0"/>
          </a:p>
        </p:txBody>
      </p:sp>
      <p:sp>
        <p:nvSpPr>
          <p:cNvPr id="3" name="内容占位符 2">
            <a:extLst>
              <a:ext uri="{FF2B5EF4-FFF2-40B4-BE49-F238E27FC236}">
                <a16:creationId xmlns="" xmlns:a16="http://schemas.microsoft.com/office/drawing/2014/main" id="{3169CBCB-E9DB-4097-9204-D8C013085186}"/>
              </a:ext>
            </a:extLst>
          </p:cNvPr>
          <p:cNvSpPr>
            <a:spLocks noGrp="1"/>
          </p:cNvSpPr>
          <p:nvPr>
            <p:ph idx="1"/>
          </p:nvPr>
        </p:nvSpPr>
        <p:spPr/>
        <p:txBody>
          <a:bodyPr>
            <a:normAutofit/>
          </a:bodyPr>
          <a:lstStyle/>
          <a:p>
            <a:r>
              <a:rPr lang="en-US" altLang="zh-CN" sz="2000" b="0" dirty="0"/>
              <a:t>       </a:t>
            </a:r>
            <a:r>
              <a:rPr lang="zh-CN" altLang="zh-CN" sz="2000" b="0" dirty="0"/>
              <a:t>国际标准化组织（</a:t>
            </a:r>
            <a:r>
              <a:rPr lang="en-US" altLang="zh-CN" sz="2000" b="0" dirty="0"/>
              <a:t>ISO)</a:t>
            </a:r>
            <a:r>
              <a:rPr lang="zh-CN" altLang="zh-CN" sz="2000" b="0" dirty="0"/>
              <a:t>在</a:t>
            </a:r>
            <a:r>
              <a:rPr lang="en-US" altLang="zh-CN" sz="2000" b="0" dirty="0"/>
              <a:t>ISO/IEC7498-4</a:t>
            </a:r>
            <a:r>
              <a:rPr lang="zh-CN" altLang="zh-CN" sz="2000" b="0" dirty="0"/>
              <a:t>中定义并描述了开放系统互连（</a:t>
            </a:r>
            <a:r>
              <a:rPr lang="en-US" altLang="zh-CN" sz="2000" b="0" dirty="0"/>
              <a:t>OSI)</a:t>
            </a:r>
            <a:r>
              <a:rPr lang="zh-CN" altLang="zh-CN" sz="2000" b="0" dirty="0"/>
              <a:t>管理的术语和概念，提出了一个</a:t>
            </a:r>
            <a:r>
              <a:rPr lang="en-US" altLang="zh-CN" sz="2000" b="0" dirty="0"/>
              <a:t>OSI</a:t>
            </a:r>
            <a:r>
              <a:rPr lang="zh-CN" altLang="zh-CN" sz="2000" b="0" dirty="0"/>
              <a:t>管理的结构并描述了</a:t>
            </a:r>
            <a:r>
              <a:rPr lang="en-US" altLang="zh-CN" sz="2000" b="0" dirty="0"/>
              <a:t>OSI</a:t>
            </a:r>
            <a:r>
              <a:rPr lang="zh-CN" altLang="zh-CN" sz="2000" b="0" dirty="0"/>
              <a:t>管理应有的行为。它认为：开放系统互连管理是指这样一些功能，它们控制、协调、监视</a:t>
            </a:r>
            <a:r>
              <a:rPr lang="en-US" altLang="zh-CN" sz="2000" b="0" dirty="0"/>
              <a:t>OSI</a:t>
            </a:r>
            <a:r>
              <a:rPr lang="zh-CN" altLang="zh-CN" sz="2000" b="0" dirty="0"/>
              <a:t>环境下的一些资源，这些资源保证</a:t>
            </a:r>
            <a:r>
              <a:rPr lang="en-US" altLang="zh-CN" sz="2000" b="0" dirty="0"/>
              <a:t>OSI</a:t>
            </a:r>
            <a:r>
              <a:rPr lang="zh-CN" altLang="zh-CN" sz="2000" b="0" dirty="0"/>
              <a:t>环境下的通信。</a:t>
            </a:r>
            <a:endParaRPr lang="en-US" altLang="zh-CN" sz="2000" b="0" dirty="0"/>
          </a:p>
          <a:p>
            <a:endParaRPr lang="en-US" altLang="zh-CN" sz="2000" b="0" dirty="0"/>
          </a:p>
          <a:p>
            <a:r>
              <a:rPr lang="en-US" altLang="zh-CN" sz="3600" b="0" dirty="0"/>
              <a:t>7.1.3</a:t>
            </a:r>
            <a:r>
              <a:rPr lang="zh-CN" altLang="zh-CN" sz="3600" b="0" dirty="0"/>
              <a:t>　网络管理的范围</a:t>
            </a:r>
          </a:p>
          <a:p>
            <a:r>
              <a:rPr lang="en-US" altLang="zh-CN" sz="2000" b="0" dirty="0"/>
              <a:t>       </a:t>
            </a:r>
          </a:p>
          <a:p>
            <a:r>
              <a:rPr lang="en-US" altLang="zh-CN" sz="2000" b="0" dirty="0"/>
              <a:t>       </a:t>
            </a:r>
            <a:r>
              <a:rPr lang="zh-CN" altLang="zh-CN" sz="2000" b="0" dirty="0"/>
              <a:t>网络管理的范围涉及两方面，即网络管理的对象范围和内容范围。网络管理的对象范围经历了由窄到宽的发展。以前网络管理主要是对少数常用的网络节点设备进行维护，现在则主要是管理所有支持代理进程（委托代理）处理能力的网络设备，包括从个人数字助理到大型计算机的全部计算机设备。网络管理可以运行在当代各种联网协议上。</a:t>
            </a:r>
          </a:p>
          <a:p>
            <a:endParaRPr lang="zh-CN" altLang="en-US" sz="2000" b="0" dirty="0"/>
          </a:p>
        </p:txBody>
      </p:sp>
    </p:spTree>
    <p:extLst>
      <p:ext uri="{BB962C8B-B14F-4D97-AF65-F5344CB8AC3E}">
        <p14:creationId xmlns:p14="http://schemas.microsoft.com/office/powerpoint/2010/main" val="1335894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28CB3D5-A10F-47A0-B8E1-368BF8C15F9A}"/>
              </a:ext>
            </a:extLst>
          </p:cNvPr>
          <p:cNvSpPr>
            <a:spLocks noGrp="1"/>
          </p:cNvSpPr>
          <p:nvPr>
            <p:ph type="title"/>
          </p:nvPr>
        </p:nvSpPr>
        <p:spPr/>
        <p:txBody>
          <a:bodyPr>
            <a:normAutofit/>
          </a:bodyPr>
          <a:lstStyle/>
          <a:p>
            <a:r>
              <a:rPr lang="en-US" altLang="zh-CN" dirty="0"/>
              <a:t>7.1.4</a:t>
            </a:r>
            <a:r>
              <a:rPr lang="zh-CN" altLang="zh-CN" dirty="0"/>
              <a:t>　网络管理的功能</a:t>
            </a:r>
            <a:endParaRPr lang="zh-CN" altLang="en-US" dirty="0"/>
          </a:p>
        </p:txBody>
      </p:sp>
      <p:sp>
        <p:nvSpPr>
          <p:cNvPr id="3" name="内容占位符 2">
            <a:extLst>
              <a:ext uri="{FF2B5EF4-FFF2-40B4-BE49-F238E27FC236}">
                <a16:creationId xmlns="" xmlns:a16="http://schemas.microsoft.com/office/drawing/2014/main" id="{6DC6AF4D-EDBD-4FB9-810C-4CB8AD275420}"/>
              </a:ext>
            </a:extLst>
          </p:cNvPr>
          <p:cNvSpPr>
            <a:spLocks noGrp="1"/>
          </p:cNvSpPr>
          <p:nvPr>
            <p:ph idx="1"/>
          </p:nvPr>
        </p:nvSpPr>
        <p:spPr/>
        <p:txBody>
          <a:bodyPr>
            <a:normAutofit/>
          </a:bodyPr>
          <a:lstStyle/>
          <a:p>
            <a:r>
              <a:rPr lang="en-US" altLang="zh-CN" sz="2000" b="0" dirty="0"/>
              <a:t>       </a:t>
            </a:r>
            <a:r>
              <a:rPr lang="zh-CN" altLang="zh-CN" sz="2000" b="0" dirty="0"/>
              <a:t>根据国际标准化组织的定义，网络管理有五大功能：故障管理、配置管理、计费管理、性能管理、安全管理。这五大功能保证一个网络系统正常的运行</a:t>
            </a:r>
            <a:r>
              <a:rPr lang="en-US" altLang="zh-CN" sz="2000" b="0" dirty="0"/>
              <a:t>,</a:t>
            </a:r>
            <a:r>
              <a:rPr lang="zh-CN" altLang="zh-CN" sz="2000" b="0" dirty="0"/>
              <a:t>在网管设计和实施中通常都需要考虑实现。与这五大功能相对应的五种管理形式常用首字母缩写词</a:t>
            </a:r>
            <a:r>
              <a:rPr lang="en-US" altLang="zh-CN" sz="2000" b="0" dirty="0"/>
              <a:t>FCAPS</a:t>
            </a:r>
            <a:r>
              <a:rPr lang="zh-CN" altLang="zh-CN" sz="2000" b="0" dirty="0"/>
              <a:t>表示。</a:t>
            </a:r>
          </a:p>
          <a:p>
            <a:r>
              <a:rPr lang="en-US" altLang="zh-CN" sz="2000" b="0" dirty="0"/>
              <a:t>       F</a:t>
            </a:r>
            <a:r>
              <a:rPr lang="zh-CN" altLang="zh-CN" sz="2000" b="0" dirty="0"/>
              <a:t>：</a:t>
            </a:r>
            <a:r>
              <a:rPr lang="en-US" altLang="zh-CN" sz="2000" b="0" dirty="0"/>
              <a:t>Fault Management(</a:t>
            </a:r>
            <a:r>
              <a:rPr lang="zh-CN" altLang="zh-CN" sz="2000" b="0" dirty="0"/>
              <a:t>故障管理）。</a:t>
            </a:r>
          </a:p>
          <a:p>
            <a:r>
              <a:rPr lang="en-US" altLang="zh-CN" sz="2000" b="0" dirty="0"/>
              <a:t>       C</a:t>
            </a:r>
            <a:r>
              <a:rPr lang="zh-CN" altLang="zh-CN" sz="2000" b="0" dirty="0"/>
              <a:t>：</a:t>
            </a:r>
            <a:r>
              <a:rPr lang="en-US" altLang="zh-CN" sz="2000" b="0" dirty="0"/>
              <a:t>Configuration Management(</a:t>
            </a:r>
            <a:r>
              <a:rPr lang="zh-CN" altLang="zh-CN" sz="2000" b="0" dirty="0"/>
              <a:t>配置管理）。</a:t>
            </a:r>
          </a:p>
          <a:p>
            <a:r>
              <a:rPr lang="en-US" altLang="zh-CN" sz="2000" b="0" dirty="0"/>
              <a:t>       A</a:t>
            </a:r>
            <a:r>
              <a:rPr lang="zh-CN" altLang="zh-CN" sz="2000" b="0" dirty="0"/>
              <a:t>：</a:t>
            </a:r>
            <a:r>
              <a:rPr lang="en-US" altLang="zh-CN" sz="2000" b="0" dirty="0"/>
              <a:t>Accounting Management(</a:t>
            </a:r>
            <a:r>
              <a:rPr lang="zh-CN" altLang="zh-CN" sz="2000" b="0" dirty="0"/>
              <a:t>计费管理）。</a:t>
            </a:r>
          </a:p>
          <a:p>
            <a:r>
              <a:rPr lang="en-US" altLang="zh-CN" sz="2000" b="0" dirty="0"/>
              <a:t>       P</a:t>
            </a:r>
            <a:r>
              <a:rPr lang="zh-CN" altLang="zh-CN" sz="2000" b="0" dirty="0"/>
              <a:t>：</a:t>
            </a:r>
            <a:r>
              <a:rPr lang="en-US" altLang="zh-CN" sz="2000" b="0" dirty="0"/>
              <a:t>Performance Management(</a:t>
            </a:r>
            <a:r>
              <a:rPr lang="zh-CN" altLang="zh-CN" sz="2000" b="0" dirty="0"/>
              <a:t>性能管理）。</a:t>
            </a:r>
          </a:p>
          <a:p>
            <a:r>
              <a:rPr lang="en-US" altLang="zh-CN" sz="2000" b="0" dirty="0"/>
              <a:t>       S</a:t>
            </a:r>
            <a:r>
              <a:rPr lang="zh-CN" altLang="zh-CN" sz="2000" b="0" dirty="0"/>
              <a:t>：</a:t>
            </a:r>
            <a:r>
              <a:rPr lang="en-US" altLang="zh-CN" sz="2000" b="0" dirty="0"/>
              <a:t>Security Management(</a:t>
            </a:r>
            <a:r>
              <a:rPr lang="zh-CN" altLang="zh-CN" sz="2000" b="0" dirty="0"/>
              <a:t>安全管理）。</a:t>
            </a:r>
            <a:endParaRPr lang="zh-CN" altLang="en-US" sz="2000" b="0" dirty="0"/>
          </a:p>
        </p:txBody>
      </p:sp>
    </p:spTree>
    <p:extLst>
      <p:ext uri="{BB962C8B-B14F-4D97-AF65-F5344CB8AC3E}">
        <p14:creationId xmlns:p14="http://schemas.microsoft.com/office/powerpoint/2010/main" val="81273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1924B86-3113-4E8B-9B02-58F609D0D084}"/>
              </a:ext>
            </a:extLst>
          </p:cNvPr>
          <p:cNvSpPr>
            <a:spLocks noGrp="1"/>
          </p:cNvSpPr>
          <p:nvPr>
            <p:ph type="title"/>
          </p:nvPr>
        </p:nvSpPr>
        <p:spPr/>
        <p:txBody>
          <a:bodyPr>
            <a:normAutofit/>
          </a:bodyPr>
          <a:lstStyle/>
          <a:p>
            <a:r>
              <a:rPr lang="en-US" altLang="zh-CN" dirty="0"/>
              <a:t>7.2</a:t>
            </a:r>
            <a:r>
              <a:rPr lang="zh-CN" altLang="zh-CN" dirty="0"/>
              <a:t>　简单网络管理协议</a:t>
            </a:r>
            <a:endParaRPr lang="zh-CN" altLang="en-US" dirty="0"/>
          </a:p>
        </p:txBody>
      </p:sp>
      <p:sp>
        <p:nvSpPr>
          <p:cNvPr id="3" name="内容占位符 2">
            <a:extLst>
              <a:ext uri="{FF2B5EF4-FFF2-40B4-BE49-F238E27FC236}">
                <a16:creationId xmlns="" xmlns:a16="http://schemas.microsoft.com/office/drawing/2014/main" id="{6F6A91D1-1771-4A16-98E6-ACDCA2E9D279}"/>
              </a:ext>
            </a:extLst>
          </p:cNvPr>
          <p:cNvSpPr>
            <a:spLocks noGrp="1"/>
          </p:cNvSpPr>
          <p:nvPr>
            <p:ph idx="1"/>
          </p:nvPr>
        </p:nvSpPr>
        <p:spPr/>
        <p:txBody>
          <a:bodyPr>
            <a:normAutofit/>
          </a:bodyPr>
          <a:lstStyle/>
          <a:p>
            <a:r>
              <a:rPr lang="en-US" altLang="zh-CN" dirty="0"/>
              <a:t>7.2.1</a:t>
            </a:r>
            <a:r>
              <a:rPr lang="zh-CN" altLang="zh-CN" dirty="0"/>
              <a:t>　什么是</a:t>
            </a:r>
            <a:r>
              <a:rPr lang="en-US" altLang="zh-CN" dirty="0"/>
              <a:t>SNMP</a:t>
            </a:r>
            <a:endParaRPr lang="zh-CN" altLang="zh-CN" dirty="0"/>
          </a:p>
          <a:p>
            <a:r>
              <a:rPr lang="en-US" altLang="zh-CN" sz="2000" dirty="0"/>
              <a:t>       SNMP</a:t>
            </a:r>
            <a:r>
              <a:rPr lang="zh-CN" altLang="zh-CN" sz="2000" dirty="0"/>
              <a:t>是简单网络管理协议</a:t>
            </a:r>
            <a:r>
              <a:rPr lang="en-US" altLang="zh-CN" sz="2000" dirty="0"/>
              <a:t>Simple Network Management Protocol</a:t>
            </a:r>
            <a:r>
              <a:rPr lang="zh-CN" altLang="zh-CN" sz="2000" dirty="0"/>
              <a:t>的英文缩写，它是由</a:t>
            </a:r>
            <a:r>
              <a:rPr lang="en-US" altLang="zh-CN" sz="2000" dirty="0"/>
              <a:t>Internet</a:t>
            </a:r>
            <a:r>
              <a:rPr lang="zh-CN" altLang="zh-CN" sz="2000" dirty="0"/>
              <a:t>工程任务组织（</a:t>
            </a:r>
            <a:r>
              <a:rPr lang="en-US" altLang="zh-CN" sz="2000" dirty="0"/>
              <a:t>Internet Engineering Task Force)</a:t>
            </a:r>
            <a:r>
              <a:rPr lang="zh-CN" altLang="zh-CN" sz="2000" dirty="0"/>
              <a:t>的研究小组为了解决</a:t>
            </a:r>
            <a:r>
              <a:rPr lang="en-US" altLang="zh-CN" sz="2000" dirty="0"/>
              <a:t>Internet</a:t>
            </a:r>
            <a:r>
              <a:rPr lang="zh-CN" altLang="zh-CN" sz="2000" dirty="0"/>
              <a:t>上的路由器管理问题而提出的。</a:t>
            </a:r>
            <a:r>
              <a:rPr lang="en-US" altLang="zh-CN" sz="2000" dirty="0"/>
              <a:t>SNMP</a:t>
            </a:r>
            <a:r>
              <a:rPr lang="zh-CN" altLang="zh-CN" sz="2000" dirty="0"/>
              <a:t>不但提供了一种从网络上的设备中收集网络管理信息的方法，也为设备向网络管理中心报告问题和错误提供了一种方法。</a:t>
            </a:r>
          </a:p>
          <a:p>
            <a:r>
              <a:rPr lang="en-US" altLang="zh-CN" sz="2000" dirty="0"/>
              <a:t>       SNMP</a:t>
            </a:r>
            <a:r>
              <a:rPr lang="zh-CN" altLang="zh-CN" sz="2000" dirty="0"/>
              <a:t>为网络管理系统提供了底层网络管理的框架。</a:t>
            </a:r>
            <a:r>
              <a:rPr lang="en-US" altLang="zh-CN" sz="2000" dirty="0"/>
              <a:t>SNMP</a:t>
            </a:r>
            <a:r>
              <a:rPr lang="zh-CN" altLang="zh-CN" sz="2000" dirty="0"/>
              <a:t>的应用范围非常广泛，诸多种类的网络设备、软件和系统中都有所采用。</a:t>
            </a:r>
          </a:p>
          <a:p>
            <a:endParaRPr lang="zh-CN" altLang="en-US" dirty="0"/>
          </a:p>
        </p:txBody>
      </p:sp>
    </p:spTree>
    <p:extLst>
      <p:ext uri="{BB962C8B-B14F-4D97-AF65-F5344CB8AC3E}">
        <p14:creationId xmlns:p14="http://schemas.microsoft.com/office/powerpoint/2010/main" val="660226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1924B86-3113-4E8B-9B02-58F609D0D084}"/>
              </a:ext>
            </a:extLst>
          </p:cNvPr>
          <p:cNvSpPr>
            <a:spLocks noGrp="1"/>
          </p:cNvSpPr>
          <p:nvPr>
            <p:ph type="title"/>
          </p:nvPr>
        </p:nvSpPr>
        <p:spPr/>
        <p:txBody>
          <a:bodyPr>
            <a:normAutofit/>
          </a:bodyPr>
          <a:lstStyle/>
          <a:p>
            <a:r>
              <a:rPr lang="en-US" altLang="zh-CN" dirty="0"/>
              <a:t>7.2</a:t>
            </a:r>
            <a:r>
              <a:rPr lang="zh-CN" altLang="zh-CN" dirty="0"/>
              <a:t>　简单网络管理协议</a:t>
            </a:r>
            <a:endParaRPr lang="zh-CN" altLang="en-US" dirty="0"/>
          </a:p>
        </p:txBody>
      </p:sp>
      <p:sp>
        <p:nvSpPr>
          <p:cNvPr id="3" name="内容占位符 2">
            <a:extLst>
              <a:ext uri="{FF2B5EF4-FFF2-40B4-BE49-F238E27FC236}">
                <a16:creationId xmlns="" xmlns:a16="http://schemas.microsoft.com/office/drawing/2014/main" id="{6F6A91D1-1771-4A16-98E6-ACDCA2E9D279}"/>
              </a:ext>
            </a:extLst>
          </p:cNvPr>
          <p:cNvSpPr>
            <a:spLocks noGrp="1"/>
          </p:cNvSpPr>
          <p:nvPr>
            <p:ph idx="1"/>
          </p:nvPr>
        </p:nvSpPr>
        <p:spPr>
          <a:xfrm>
            <a:off x="942975" y="1825625"/>
            <a:ext cx="10301288" cy="468688"/>
          </a:xfrm>
        </p:spPr>
        <p:txBody>
          <a:bodyPr>
            <a:normAutofit/>
          </a:bodyPr>
          <a:lstStyle/>
          <a:p>
            <a:r>
              <a:rPr lang="en-US" altLang="zh-CN" sz="2400" dirty="0" smtClean="0"/>
              <a:t>SNMP</a:t>
            </a:r>
            <a:r>
              <a:rPr lang="zh-CN" altLang="en-US" sz="2400" dirty="0" smtClean="0"/>
              <a:t>有</a:t>
            </a:r>
            <a:r>
              <a:rPr lang="zh-CN" altLang="en-US" sz="2400" dirty="0"/>
              <a:t>如下几个</a:t>
            </a:r>
            <a:r>
              <a:rPr lang="zh-CN" altLang="en-US" sz="2400" dirty="0" smtClean="0"/>
              <a:t>特点</a:t>
            </a:r>
            <a:endParaRPr lang="en-US" altLang="zh-CN" sz="2400" dirty="0" smtClean="0"/>
          </a:p>
        </p:txBody>
      </p:sp>
      <p:sp>
        <p:nvSpPr>
          <p:cNvPr id="4" name="内容占位符 2">
            <a:extLst>
              <a:ext uri="{FF2B5EF4-FFF2-40B4-BE49-F238E27FC236}">
                <a16:creationId xmlns="" xmlns:a16="http://schemas.microsoft.com/office/drawing/2014/main" id="{6F6A91D1-1771-4A16-98E6-ACDCA2E9D279}"/>
              </a:ext>
            </a:extLst>
          </p:cNvPr>
          <p:cNvSpPr txBox="1">
            <a:spLocks/>
          </p:cNvSpPr>
          <p:nvPr/>
        </p:nvSpPr>
        <p:spPr>
          <a:xfrm>
            <a:off x="942975" y="2307763"/>
            <a:ext cx="10301288" cy="468688"/>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a:t>
            </a:r>
            <a:r>
              <a:rPr lang="zh-CN" altLang="en-US" sz="2000" dirty="0"/>
              <a:t>１</a:t>
            </a:r>
            <a:r>
              <a:rPr lang="en-US" altLang="zh-CN" sz="2000" dirty="0"/>
              <a:t>)</a:t>
            </a:r>
            <a:r>
              <a:rPr lang="zh-CN" altLang="en-US" sz="2000" dirty="0"/>
              <a:t>相对于其他种类的网络管理体系或管理协议</a:t>
            </a:r>
            <a:r>
              <a:rPr lang="zh-CN" altLang="en-US" sz="2000" dirty="0" smtClean="0"/>
              <a:t>而言，ＳＮＭＰ </a:t>
            </a:r>
            <a:r>
              <a:rPr lang="zh-CN" altLang="en-US" sz="2000" dirty="0"/>
              <a:t>易于</a:t>
            </a:r>
            <a:r>
              <a:rPr lang="zh-CN" altLang="en-US" sz="2000" dirty="0" smtClean="0"/>
              <a:t>实现</a:t>
            </a:r>
            <a:endParaRPr lang="en-US" altLang="zh-CN" sz="2000" dirty="0" smtClean="0"/>
          </a:p>
        </p:txBody>
      </p:sp>
      <p:sp>
        <p:nvSpPr>
          <p:cNvPr id="5" name="内容占位符 2">
            <a:extLst>
              <a:ext uri="{FF2B5EF4-FFF2-40B4-BE49-F238E27FC236}">
                <a16:creationId xmlns="" xmlns:a16="http://schemas.microsoft.com/office/drawing/2014/main" id="{6F6A91D1-1771-4A16-98E6-ACDCA2E9D279}"/>
              </a:ext>
            </a:extLst>
          </p:cNvPr>
          <p:cNvSpPr txBox="1">
            <a:spLocks/>
          </p:cNvSpPr>
          <p:nvPr/>
        </p:nvSpPr>
        <p:spPr>
          <a:xfrm>
            <a:off x="942975" y="2776451"/>
            <a:ext cx="10301288" cy="468688"/>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a:t>
            </a:r>
            <a:r>
              <a:rPr lang="zh-CN" altLang="en-US" sz="2000" dirty="0"/>
              <a:t>２</a:t>
            </a:r>
            <a:r>
              <a:rPr lang="en-US" altLang="zh-CN" sz="2000" dirty="0"/>
              <a:t>)</a:t>
            </a:r>
            <a:r>
              <a:rPr lang="zh-CN" altLang="en-US" sz="2000" dirty="0"/>
              <a:t>ＳＮＭＰ 是开放的免费</a:t>
            </a:r>
            <a:r>
              <a:rPr lang="zh-CN" altLang="en-US" sz="2000" dirty="0" smtClean="0"/>
              <a:t>产品。</a:t>
            </a:r>
            <a:endParaRPr lang="en-US" altLang="zh-CN" sz="2000" dirty="0" smtClean="0"/>
          </a:p>
        </p:txBody>
      </p:sp>
      <p:sp>
        <p:nvSpPr>
          <p:cNvPr id="6" name="内容占位符 2">
            <a:extLst>
              <a:ext uri="{FF2B5EF4-FFF2-40B4-BE49-F238E27FC236}">
                <a16:creationId xmlns="" xmlns:a16="http://schemas.microsoft.com/office/drawing/2014/main" id="{6F6A91D1-1771-4A16-98E6-ACDCA2E9D279}"/>
              </a:ext>
            </a:extLst>
          </p:cNvPr>
          <p:cNvSpPr txBox="1">
            <a:spLocks/>
          </p:cNvSpPr>
          <p:nvPr/>
        </p:nvSpPr>
        <p:spPr>
          <a:xfrm>
            <a:off x="942974" y="3245139"/>
            <a:ext cx="10644967" cy="74497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a:t>
            </a:r>
            <a:r>
              <a:rPr lang="zh-CN" altLang="en-US" sz="2000" dirty="0"/>
              <a:t>３</a:t>
            </a:r>
            <a:r>
              <a:rPr lang="en-US" altLang="zh-CN" sz="2000" dirty="0"/>
              <a:t>)</a:t>
            </a:r>
            <a:r>
              <a:rPr lang="zh-CN" altLang="en-US" sz="2000" dirty="0"/>
              <a:t>ＳＮＭＰ 有很多详细的文档</a:t>
            </a:r>
            <a:r>
              <a:rPr lang="zh-CN" altLang="en-US" sz="2000" dirty="0" smtClean="0"/>
              <a:t>资料，网络</a:t>
            </a:r>
            <a:r>
              <a:rPr lang="zh-CN" altLang="en-US" sz="2000" dirty="0"/>
              <a:t>业界对这个协议也有着较深入的</a:t>
            </a:r>
            <a:r>
              <a:rPr lang="zh-CN" altLang="en-US" sz="2000" dirty="0" smtClean="0"/>
              <a:t>理解，这些都是 </a:t>
            </a:r>
            <a:r>
              <a:rPr lang="zh-CN" altLang="en-US" sz="2000" dirty="0"/>
              <a:t>ＳＮＭＰ 协议进一步发展和改进的</a:t>
            </a:r>
            <a:r>
              <a:rPr lang="zh-CN" altLang="en-US" sz="2000" dirty="0" smtClean="0"/>
              <a:t>基础。</a:t>
            </a:r>
            <a:endParaRPr lang="en-US" altLang="zh-CN" sz="2000" dirty="0" smtClean="0"/>
          </a:p>
        </p:txBody>
      </p:sp>
      <p:sp>
        <p:nvSpPr>
          <p:cNvPr id="7" name="内容占位符 2">
            <a:extLst>
              <a:ext uri="{FF2B5EF4-FFF2-40B4-BE49-F238E27FC236}">
                <a16:creationId xmlns="" xmlns:a16="http://schemas.microsoft.com/office/drawing/2014/main" id="{6F6A91D1-1771-4A16-98E6-ACDCA2E9D279}"/>
              </a:ext>
            </a:extLst>
          </p:cNvPr>
          <p:cNvSpPr txBox="1">
            <a:spLocks/>
          </p:cNvSpPr>
          <p:nvPr/>
        </p:nvSpPr>
        <p:spPr>
          <a:xfrm>
            <a:off x="942975" y="3990109"/>
            <a:ext cx="10495338" cy="74497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a:t>
            </a:r>
            <a:r>
              <a:rPr lang="zh-CN" altLang="en-US" sz="2000" dirty="0"/>
              <a:t>４</a:t>
            </a:r>
            <a:r>
              <a:rPr lang="en-US" altLang="zh-CN" sz="2000" dirty="0"/>
              <a:t>)</a:t>
            </a:r>
            <a:r>
              <a:rPr lang="zh-CN" altLang="en-US" sz="2000" dirty="0"/>
              <a:t>ＳＮＭＰ 可用于控制各种</a:t>
            </a:r>
            <a:r>
              <a:rPr lang="zh-CN" altLang="en-US" sz="2000" dirty="0" smtClean="0"/>
              <a:t>设备，如</a:t>
            </a:r>
            <a:r>
              <a:rPr lang="zh-CN" altLang="en-US" sz="2000" dirty="0"/>
              <a:t>电话系统、环境</a:t>
            </a:r>
            <a:r>
              <a:rPr lang="zh-CN" altLang="en-US" sz="2000" dirty="0" smtClean="0"/>
              <a:t>控制设备，以及</a:t>
            </a:r>
            <a:r>
              <a:rPr lang="zh-CN" altLang="en-US" sz="2000" dirty="0"/>
              <a:t>其他可接入网络且</a:t>
            </a:r>
            <a:r>
              <a:rPr lang="zh-CN" altLang="en-US" sz="2000" dirty="0" smtClean="0"/>
              <a:t>需要</a:t>
            </a:r>
            <a:r>
              <a:rPr lang="zh-CN" altLang="en-US" sz="2000" dirty="0"/>
              <a:t>控制的设备</a:t>
            </a:r>
            <a:r>
              <a:rPr lang="zh-CN" altLang="en-US" sz="2000" dirty="0" smtClean="0"/>
              <a:t>等，这些</a:t>
            </a:r>
            <a:r>
              <a:rPr lang="zh-CN" altLang="en-US" sz="2000" dirty="0"/>
              <a:t>非传统装备都可以使用 ＳＮＭＰ </a:t>
            </a:r>
            <a:r>
              <a:rPr lang="zh-CN" altLang="en-US" sz="2000" dirty="0" smtClean="0"/>
              <a:t>协议。</a:t>
            </a:r>
            <a:endParaRPr lang="en-US" altLang="zh-CN" sz="2000" dirty="0" smtClean="0"/>
          </a:p>
        </p:txBody>
      </p:sp>
    </p:spTree>
    <p:extLst>
      <p:ext uri="{BB962C8B-B14F-4D97-AF65-F5344CB8AC3E}">
        <p14:creationId xmlns:p14="http://schemas.microsoft.com/office/powerpoint/2010/main" val="2767729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1F76997-5B44-4448-A995-925437FF225F}"/>
              </a:ext>
            </a:extLst>
          </p:cNvPr>
          <p:cNvSpPr>
            <a:spLocks noGrp="1"/>
          </p:cNvSpPr>
          <p:nvPr>
            <p:ph type="title"/>
          </p:nvPr>
        </p:nvSpPr>
        <p:spPr/>
        <p:txBody>
          <a:bodyPr>
            <a:normAutofit/>
          </a:bodyPr>
          <a:lstStyle/>
          <a:p>
            <a:r>
              <a:rPr lang="en-US" altLang="zh-CN" dirty="0"/>
              <a:t>7.2.2</a:t>
            </a:r>
            <a:r>
              <a:rPr lang="zh-CN" altLang="zh-CN" dirty="0"/>
              <a:t>　</a:t>
            </a:r>
            <a:r>
              <a:rPr lang="en-US" altLang="zh-CN" dirty="0"/>
              <a:t>SNMP</a:t>
            </a:r>
            <a:r>
              <a:rPr lang="zh-CN" altLang="zh-CN" dirty="0"/>
              <a:t>的发展</a:t>
            </a:r>
            <a:endParaRPr lang="zh-CN" altLang="en-US" dirty="0"/>
          </a:p>
        </p:txBody>
      </p:sp>
      <p:sp>
        <p:nvSpPr>
          <p:cNvPr id="3" name="内容占位符 2">
            <a:extLst>
              <a:ext uri="{FF2B5EF4-FFF2-40B4-BE49-F238E27FC236}">
                <a16:creationId xmlns="" xmlns:a16="http://schemas.microsoft.com/office/drawing/2014/main" id="{172D1D59-AA48-413D-BBDD-D24B2754BE9C}"/>
              </a:ext>
            </a:extLst>
          </p:cNvPr>
          <p:cNvSpPr>
            <a:spLocks noGrp="1"/>
          </p:cNvSpPr>
          <p:nvPr>
            <p:ph idx="1"/>
          </p:nvPr>
        </p:nvSpPr>
        <p:spPr/>
        <p:txBody>
          <a:bodyPr/>
          <a:lstStyle/>
          <a:p>
            <a:r>
              <a:rPr lang="en-US" altLang="zh-CN" sz="2000" b="0" dirty="0"/>
              <a:t>       </a:t>
            </a:r>
            <a:r>
              <a:rPr lang="zh-CN" altLang="zh-CN" sz="2000" b="0" dirty="0"/>
              <a:t>最初的</a:t>
            </a:r>
            <a:r>
              <a:rPr lang="en-US" altLang="zh-CN" sz="2000" b="0" dirty="0"/>
              <a:t>SNMP</a:t>
            </a:r>
            <a:r>
              <a:rPr lang="zh-CN" altLang="zh-CN" sz="2000" b="0" dirty="0"/>
              <a:t>协议版本是</a:t>
            </a:r>
            <a:r>
              <a:rPr lang="en-US" altLang="zh-CN" sz="2000" b="0" dirty="0"/>
              <a:t>SNMP v1</a:t>
            </a:r>
            <a:r>
              <a:rPr lang="zh-CN" altLang="zh-CN" sz="2000" b="0" dirty="0"/>
              <a:t>，它简单地定义了一个基本的用于实现设备的基础管理，涵盖了系统</a:t>
            </a:r>
            <a:r>
              <a:rPr lang="en-US" altLang="zh-CN" sz="2000" b="0" dirty="0"/>
              <a:t>/</a:t>
            </a:r>
            <a:r>
              <a:rPr lang="zh-CN" altLang="zh-CN" sz="2000" b="0" dirty="0"/>
              <a:t>网络</a:t>
            </a:r>
            <a:r>
              <a:rPr lang="en-US" altLang="zh-CN" sz="2000" b="0" dirty="0"/>
              <a:t>/</a:t>
            </a:r>
            <a:r>
              <a:rPr lang="zh-CN" altLang="zh-CN" sz="2000" b="0" dirty="0"/>
              <a:t>应用</a:t>
            </a:r>
            <a:r>
              <a:rPr lang="en-US" altLang="zh-CN" sz="2000" b="0" dirty="0"/>
              <a:t>/</a:t>
            </a:r>
            <a:r>
              <a:rPr lang="zh-CN" altLang="zh-CN" sz="2000" b="0" dirty="0"/>
              <a:t>服务等方面的内容，但几乎没有任何有效的验证方式。</a:t>
            </a:r>
          </a:p>
          <a:p>
            <a:r>
              <a:rPr lang="en-US" altLang="zh-CN" sz="2000" b="0" dirty="0"/>
              <a:t>       </a:t>
            </a:r>
            <a:r>
              <a:rPr lang="zh-CN" altLang="zh-CN" sz="2000" b="0" dirty="0"/>
              <a:t>后来又发展出了</a:t>
            </a:r>
            <a:r>
              <a:rPr lang="en-US" altLang="zh-CN" sz="2000" b="0" dirty="0"/>
              <a:t>SNMP v2,</a:t>
            </a:r>
            <a:r>
              <a:rPr lang="zh-CN" altLang="zh-CN" sz="2000" b="0" dirty="0"/>
              <a:t>最常见到的是</a:t>
            </a:r>
            <a:r>
              <a:rPr lang="en-US" altLang="zh-CN" sz="2000" b="0" dirty="0"/>
              <a:t>SNMP v2c</a:t>
            </a:r>
            <a:r>
              <a:rPr lang="zh-CN" altLang="zh-CN" sz="2000" b="0" dirty="0"/>
              <a:t>、</a:t>
            </a:r>
            <a:r>
              <a:rPr lang="en-US" altLang="zh-CN" sz="2000" b="0" dirty="0"/>
              <a:t>SNMP v2c</a:t>
            </a:r>
            <a:r>
              <a:rPr lang="zh-CN" altLang="zh-CN" sz="2000" b="0" dirty="0"/>
              <a:t>与</a:t>
            </a:r>
            <a:r>
              <a:rPr lang="en-US" altLang="zh-CN" sz="2000" b="0" dirty="0"/>
              <a:t>SNMP v1</a:t>
            </a:r>
            <a:r>
              <a:rPr lang="zh-CN" altLang="zh-CN" sz="2000" b="0" dirty="0"/>
              <a:t>向后兼容</a:t>
            </a:r>
            <a:r>
              <a:rPr lang="en-US" altLang="zh-CN" sz="2000" b="0" dirty="0"/>
              <a:t>,</a:t>
            </a:r>
            <a:r>
              <a:rPr lang="zh-CN" altLang="zh-CN" sz="2000" b="0" dirty="0"/>
              <a:t>并且改善了安全模型和访问控制。</a:t>
            </a:r>
          </a:p>
          <a:p>
            <a:r>
              <a:rPr lang="en-US" altLang="zh-CN" sz="2000" b="0" dirty="0"/>
              <a:t>       </a:t>
            </a:r>
            <a:r>
              <a:rPr lang="zh-CN" altLang="zh-CN" sz="2000" b="0" dirty="0"/>
              <a:t>最新的</a:t>
            </a:r>
            <a:r>
              <a:rPr lang="en-US" altLang="zh-CN" sz="2000" b="0" dirty="0"/>
              <a:t>SNMP</a:t>
            </a:r>
            <a:r>
              <a:rPr lang="zh-CN" altLang="zh-CN" sz="2000" b="0" dirty="0"/>
              <a:t>版本是</a:t>
            </a:r>
            <a:r>
              <a:rPr lang="en-US" altLang="zh-CN" sz="2000" b="0" dirty="0"/>
              <a:t>SNMP v3,</a:t>
            </a:r>
            <a:r>
              <a:rPr lang="zh-CN" altLang="zh-CN" sz="2000" b="0" dirty="0"/>
              <a:t>它不但采用了新的</a:t>
            </a:r>
            <a:r>
              <a:rPr lang="en-US" altLang="zh-CN" sz="2000" b="0" dirty="0"/>
              <a:t>SNMP</a:t>
            </a:r>
            <a:r>
              <a:rPr lang="zh-CN" altLang="zh-CN" sz="2000" b="0" dirty="0"/>
              <a:t>消息格式，在安全方面也有很大加强。最大的变化就是采用了一种基于视图的安全模型，使管理者可以基于组和用户来详细定义每个对象的访问权限。</a:t>
            </a:r>
          </a:p>
          <a:p>
            <a:endParaRPr lang="zh-CN" altLang="en-US" dirty="0"/>
          </a:p>
        </p:txBody>
      </p:sp>
    </p:spTree>
    <p:extLst>
      <p:ext uri="{BB962C8B-B14F-4D97-AF65-F5344CB8AC3E}">
        <p14:creationId xmlns:p14="http://schemas.microsoft.com/office/powerpoint/2010/main" val="294580002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A000120140530A78KPBG</Template>
  <TotalTime>1415</TotalTime>
  <Words>1835</Words>
  <Application>Microsoft Office PowerPoint</Application>
  <PresentationFormat>自定义</PresentationFormat>
  <Paragraphs>114</Paragraphs>
  <Slides>21</Slides>
  <Notes>0</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计算机网络技术基础</vt:lpstr>
      <vt:lpstr>PowerPoint 演示文稿</vt:lpstr>
      <vt:lpstr>项目七   网络安全管理</vt:lpstr>
      <vt:lpstr>7.1　网络管理概述</vt:lpstr>
      <vt:lpstr>7.1.2　网络管理的目的</vt:lpstr>
      <vt:lpstr>7.1.4　网络管理的功能</vt:lpstr>
      <vt:lpstr>7.2　简单网络管理协议</vt:lpstr>
      <vt:lpstr>7.2　简单网络管理协议</vt:lpstr>
      <vt:lpstr>7.2.2　SNMP的发展</vt:lpstr>
      <vt:lpstr>7.2.3　SNMP的内容</vt:lpstr>
      <vt:lpstr>7.3　网络管理系统</vt:lpstr>
      <vt:lpstr>7.3.2　网络管理软件的分类</vt:lpstr>
      <vt:lpstr>7.3.3　典型网络管理系统介绍</vt:lpstr>
      <vt:lpstr>7.4　网络安全概述</vt:lpstr>
      <vt:lpstr>7.4.2　网络安全问题的主要原因</vt:lpstr>
      <vt:lpstr>7.4.3　我国面临的网络安全问题</vt:lpstr>
      <vt:lpstr>7.5　网络安全技术</vt:lpstr>
      <vt:lpstr>7.6　计算机病毒及其防治</vt:lpstr>
      <vt:lpstr>7.6.2　计算机病毒的特征及分类</vt:lpstr>
      <vt:lpstr>7.6.3　计算机病毒的防治</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计算机网络技术基础</dc:title>
  <dc:creator>inter</dc:creator>
  <cp:lastModifiedBy>SJYY</cp:lastModifiedBy>
  <cp:revision>89</cp:revision>
  <dcterms:created xsi:type="dcterms:W3CDTF">2017-08-31T04:48:03Z</dcterms:created>
  <dcterms:modified xsi:type="dcterms:W3CDTF">2017-09-25T06:27:49Z</dcterms:modified>
</cp:coreProperties>
</file>