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409" r:id="rId4"/>
    <p:sldId id="410" r:id="rId5"/>
    <p:sldId id="411" r:id="rId6"/>
    <p:sldId id="413" r:id="rId7"/>
    <p:sldId id="414" r:id="rId8"/>
    <p:sldId id="415" r:id="rId9"/>
    <p:sldId id="422" r:id="rId10"/>
    <p:sldId id="416" r:id="rId11"/>
    <p:sldId id="417" r:id="rId12"/>
    <p:sldId id="423" r:id="rId13"/>
    <p:sldId id="418" r:id="rId14"/>
    <p:sldId id="419" r:id="rId15"/>
    <p:sldId id="421"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51" autoAdjust="0"/>
    <p:restoredTop sz="94728" autoAdjust="0"/>
  </p:normalViewPr>
  <p:slideViewPr>
    <p:cSldViewPr snapToGrid="0" showGuides="1">
      <p:cViewPr varScale="1">
        <p:scale>
          <a:sx n="57" d="100"/>
          <a:sy n="57" d="100"/>
        </p:scale>
        <p:origin x="-90" y="-46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 xmlns:a16="http://schemas.microsoft.com/office/drawing/2014/main"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 xmlns:a16="http://schemas.microsoft.com/office/drawing/2014/main" id="{5C6F1D0C-6E8B-4F5F-9A71-D578497E35A2}"/>
              </a:ext>
            </a:extLst>
          </p:cNvPr>
          <p:cNvSpPr>
            <a:spLocks noGrp="1"/>
          </p:cNvSpPr>
          <p:nvPr>
            <p:ph type="dt" sz="half" idx="10"/>
          </p:nvPr>
        </p:nvSpPr>
        <p:spPr/>
        <p:txBody>
          <a:bodyPr/>
          <a:lstStyle/>
          <a:p>
            <a:fld id="{0560AEB0-92C8-439C-B570-BC7B287CE0F2}"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095E49-2493-4E8B-BF16-DC080D48AA66}"/>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 xmlns:a16="http://schemas.microsoft.com/office/drawing/2014/main"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 xmlns:a16="http://schemas.microsoft.com/office/drawing/2014/main"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 xmlns:a16="http://schemas.microsoft.com/office/drawing/2014/main" id="{FC0264AE-B8C9-4364-8F78-02D1B32D2CEC}"/>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3" name="页脚占位符 2">
            <a:extLst>
              <a:ext uri="{FF2B5EF4-FFF2-40B4-BE49-F238E27FC236}">
                <a16:creationId xmlns="" xmlns:a16="http://schemas.microsoft.com/office/drawing/2014/main"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 xmlns:a16="http://schemas.microsoft.com/office/drawing/2014/main"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892BE4F-4CD9-4B17-8765-DD0839D84A9B}"/>
              </a:ext>
            </a:extLst>
          </p:cNvPr>
          <p:cNvSpPr>
            <a:spLocks noGrp="1"/>
          </p:cNvSpPr>
          <p:nvPr>
            <p:ph type="title"/>
          </p:nvPr>
        </p:nvSpPr>
        <p:spPr/>
        <p:txBody>
          <a:bodyPr/>
          <a:lstStyle/>
          <a:p>
            <a:r>
              <a:rPr lang="en-US" altLang="zh-CN" dirty="0"/>
              <a:t>8.1.4</a:t>
            </a:r>
            <a:r>
              <a:rPr lang="zh-CN" altLang="en-US" dirty="0"/>
              <a:t>　物联网的应用</a:t>
            </a:r>
          </a:p>
        </p:txBody>
      </p:sp>
      <p:sp>
        <p:nvSpPr>
          <p:cNvPr id="3" name="内容占位符 2">
            <a:extLst>
              <a:ext uri="{FF2B5EF4-FFF2-40B4-BE49-F238E27FC236}">
                <a16:creationId xmlns="" xmlns:a16="http://schemas.microsoft.com/office/drawing/2014/main" id="{EABE6E07-E860-402D-9B84-0312EC706310}"/>
              </a:ext>
            </a:extLst>
          </p:cNvPr>
          <p:cNvSpPr>
            <a:spLocks noGrp="1"/>
          </p:cNvSpPr>
          <p:nvPr>
            <p:ph idx="1"/>
          </p:nvPr>
        </p:nvSpPr>
        <p:spPr/>
        <p:txBody>
          <a:bodyPr>
            <a:normAutofit/>
          </a:bodyPr>
          <a:lstStyle/>
          <a:p>
            <a:r>
              <a:rPr lang="zh-CN" altLang="en-US" sz="2000" b="0" dirty="0"/>
              <a:t>       物联网技术是在互联网技术基础上的延伸和扩展，其用户终端延伸到了任何物品，可以实现任何物品之间的信息交换和通信，因此其应用以“物品”为中心，可遍及交通、物流、教学、医疗、卫生、安防、家居、旅游及农业等领域。在未来</a:t>
            </a:r>
            <a:r>
              <a:rPr lang="en-US" altLang="zh-CN" sz="2000" b="0" dirty="0"/>
              <a:t>3</a:t>
            </a:r>
            <a:r>
              <a:rPr lang="zh-CN" altLang="en-US" sz="2000" b="0" dirty="0"/>
              <a:t>年内，中国物联网产业将在智能电网、智能家居、数字城市、智能医疗、车用传感器等领域率先普及。</a:t>
            </a:r>
          </a:p>
          <a:p>
            <a:r>
              <a:rPr lang="zh-CN" altLang="en-US" sz="2000" b="0" dirty="0"/>
              <a:t>       </a:t>
            </a:r>
            <a:r>
              <a:rPr lang="en-US" altLang="zh-CN" sz="2000" b="0" dirty="0"/>
              <a:t>1.</a:t>
            </a:r>
            <a:r>
              <a:rPr lang="zh-CN" altLang="en-US" sz="2000" b="0" dirty="0"/>
              <a:t>智能物流</a:t>
            </a:r>
          </a:p>
          <a:p>
            <a:r>
              <a:rPr lang="en-US" altLang="zh-CN" sz="2000" b="0" dirty="0"/>
              <a:t>       2.</a:t>
            </a:r>
            <a:r>
              <a:rPr lang="zh-CN" altLang="en-US" sz="2000" b="0" dirty="0"/>
              <a:t>智能家居</a:t>
            </a:r>
          </a:p>
          <a:p>
            <a:r>
              <a:rPr lang="en-US" altLang="zh-CN" sz="2000" b="0" dirty="0"/>
              <a:t>       3.</a:t>
            </a:r>
            <a:r>
              <a:rPr lang="zh-CN" altLang="en-US" sz="2000" b="0" dirty="0"/>
              <a:t>智能交通</a:t>
            </a:r>
          </a:p>
          <a:p>
            <a:r>
              <a:rPr lang="en-US" altLang="zh-CN" sz="2000" b="0" dirty="0"/>
              <a:t>       4.</a:t>
            </a:r>
            <a:r>
              <a:rPr lang="zh-CN" altLang="en-US" sz="2000" b="0" dirty="0"/>
              <a:t>智能医疗</a:t>
            </a:r>
          </a:p>
          <a:p>
            <a:r>
              <a:rPr lang="en-US" altLang="zh-CN" sz="2000" b="0" dirty="0"/>
              <a:t>       5.</a:t>
            </a:r>
            <a:r>
              <a:rPr lang="zh-CN" altLang="en-US" sz="2000" b="0" dirty="0"/>
              <a:t>校园物联网</a:t>
            </a:r>
          </a:p>
          <a:p>
            <a:endParaRPr lang="zh-CN" altLang="en-US" dirty="0"/>
          </a:p>
        </p:txBody>
      </p:sp>
    </p:spTree>
    <p:extLst>
      <p:ext uri="{BB962C8B-B14F-4D97-AF65-F5344CB8AC3E}">
        <p14:creationId xmlns:p14="http://schemas.microsoft.com/office/powerpoint/2010/main" val="534214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26C567F-A576-4589-B7AA-2A2E57CDDB81}"/>
              </a:ext>
            </a:extLst>
          </p:cNvPr>
          <p:cNvSpPr>
            <a:spLocks noGrp="1"/>
          </p:cNvSpPr>
          <p:nvPr>
            <p:ph type="title"/>
          </p:nvPr>
        </p:nvSpPr>
        <p:spPr/>
        <p:txBody>
          <a:bodyPr/>
          <a:lstStyle/>
          <a:p>
            <a:r>
              <a:rPr lang="en-US" altLang="zh-CN" dirty="0"/>
              <a:t>8.2</a:t>
            </a:r>
            <a:r>
              <a:rPr lang="zh-CN" altLang="en-US" dirty="0"/>
              <a:t>　现代通信新技术</a:t>
            </a:r>
          </a:p>
        </p:txBody>
      </p:sp>
      <p:sp>
        <p:nvSpPr>
          <p:cNvPr id="3" name="内容占位符 2">
            <a:extLst>
              <a:ext uri="{FF2B5EF4-FFF2-40B4-BE49-F238E27FC236}">
                <a16:creationId xmlns="" xmlns:a16="http://schemas.microsoft.com/office/drawing/2014/main" id="{8F3C91AF-2165-45CD-9E62-EEC2371E6F3E}"/>
              </a:ext>
            </a:extLst>
          </p:cNvPr>
          <p:cNvSpPr>
            <a:spLocks noGrp="1"/>
          </p:cNvSpPr>
          <p:nvPr>
            <p:ph idx="1"/>
          </p:nvPr>
        </p:nvSpPr>
        <p:spPr>
          <a:xfrm>
            <a:off x="942975" y="1825625"/>
            <a:ext cx="10301288" cy="1981604"/>
          </a:xfrm>
        </p:spPr>
        <p:txBody>
          <a:bodyPr>
            <a:normAutofit lnSpcReduction="10000"/>
          </a:bodyPr>
          <a:lstStyle/>
          <a:p>
            <a:r>
              <a:rPr lang="en-US" altLang="zh-CN" dirty="0"/>
              <a:t>8.2.1</a:t>
            </a:r>
            <a:r>
              <a:rPr lang="zh-CN" altLang="en-US" dirty="0"/>
              <a:t>　</a:t>
            </a:r>
            <a:r>
              <a:rPr lang="en-US" altLang="zh-CN" dirty="0"/>
              <a:t>4G</a:t>
            </a:r>
            <a:r>
              <a:rPr lang="zh-CN" altLang="en-US" dirty="0"/>
              <a:t>移动通信技术</a:t>
            </a:r>
          </a:p>
          <a:p>
            <a:r>
              <a:rPr lang="zh-CN" altLang="en-US" sz="2000" dirty="0"/>
              <a:t>       第四代移动通信技术，简称</a:t>
            </a:r>
            <a:r>
              <a:rPr lang="en-US" altLang="zh-CN" sz="2000" dirty="0"/>
              <a:t>4G,</a:t>
            </a:r>
            <a:r>
              <a:rPr lang="zh-CN" altLang="en-US" sz="2000" dirty="0"/>
              <a:t>该技术包括</a:t>
            </a:r>
            <a:r>
              <a:rPr lang="en-US" altLang="zh-CN" sz="2000" dirty="0"/>
              <a:t>TI&gt;LTE</a:t>
            </a:r>
            <a:r>
              <a:rPr lang="zh-CN" altLang="en-US" sz="2000" dirty="0"/>
              <a:t>和</a:t>
            </a:r>
            <a:r>
              <a:rPr lang="en-US" altLang="zh-CN" sz="2000" dirty="0"/>
              <a:t>FDI&gt;LTE</a:t>
            </a:r>
            <a:r>
              <a:rPr lang="zh-CN" altLang="en-US" sz="2000" dirty="0"/>
              <a:t>两种制式</a:t>
            </a:r>
            <a:r>
              <a:rPr lang="en-US" altLang="zh-CN" sz="2000" dirty="0"/>
              <a:t>(</a:t>
            </a:r>
            <a:r>
              <a:rPr lang="zh-CN" altLang="en-US" sz="2000" dirty="0"/>
              <a:t>严格意义上来讲，</a:t>
            </a:r>
            <a:r>
              <a:rPr lang="en-US" altLang="zh-CN" sz="2000" dirty="0"/>
              <a:t>LTE</a:t>
            </a:r>
            <a:r>
              <a:rPr lang="zh-CN" altLang="en-US" sz="2000" dirty="0"/>
              <a:t>只是</a:t>
            </a:r>
            <a:r>
              <a:rPr lang="en-US" altLang="zh-CN" sz="2000" dirty="0"/>
              <a:t>3.9G</a:t>
            </a:r>
            <a:r>
              <a:rPr lang="zh-CN" altLang="en-US" sz="2000" dirty="0"/>
              <a:t>，尽管被宣传为</a:t>
            </a:r>
            <a:r>
              <a:rPr lang="en-US" altLang="zh-CN" sz="2000" dirty="0"/>
              <a:t>4G</a:t>
            </a:r>
            <a:r>
              <a:rPr lang="zh-CN" altLang="en-US" sz="2000" dirty="0"/>
              <a:t>无线标准，但它其实并未被</a:t>
            </a:r>
            <a:r>
              <a:rPr lang="en-US" altLang="zh-CN" sz="2000" dirty="0"/>
              <a:t>3GPP</a:t>
            </a:r>
            <a:r>
              <a:rPr lang="zh-CN" altLang="en-US" sz="2000" dirty="0"/>
              <a:t>认可为国际电信联盟所描述的下一代无线通信标准</a:t>
            </a:r>
            <a:r>
              <a:rPr lang="en-US" altLang="zh-CN" sz="2000" dirty="0"/>
              <a:t>IMT-Advanced</a:t>
            </a:r>
            <a:r>
              <a:rPr lang="zh-CN" altLang="en-US" sz="2000" dirty="0"/>
              <a:t>，因此在严格意义上其还未达到</a:t>
            </a:r>
            <a:r>
              <a:rPr lang="en-US" altLang="zh-CN" sz="2000" dirty="0"/>
              <a:t>4G</a:t>
            </a:r>
            <a:r>
              <a:rPr lang="zh-CN" altLang="en-US" sz="2000" dirty="0"/>
              <a:t>的标准。只有升级版的</a:t>
            </a:r>
            <a:r>
              <a:rPr lang="en-US" altLang="zh-CN" sz="2000" dirty="0"/>
              <a:t>LTE Advanced</a:t>
            </a:r>
            <a:r>
              <a:rPr lang="zh-CN" altLang="en-US" sz="2000" dirty="0"/>
              <a:t>才满足国际电信联盟对</a:t>
            </a:r>
            <a:r>
              <a:rPr lang="en-US" altLang="zh-CN" sz="2000" dirty="0"/>
              <a:t>4G</a:t>
            </a:r>
            <a:r>
              <a:rPr lang="zh-CN" altLang="en-US" sz="2000" dirty="0"/>
              <a:t>的要求）</a:t>
            </a:r>
            <a:r>
              <a:rPr lang="zh-CN" altLang="en-US" sz="2000" dirty="0" smtClean="0"/>
              <a:t>。</a:t>
            </a:r>
            <a:endParaRPr lang="zh-CN" altLang="en-US" sz="2000" dirty="0"/>
          </a:p>
        </p:txBody>
      </p:sp>
      <p:sp>
        <p:nvSpPr>
          <p:cNvPr id="4" name="内容占位符 2">
            <a:extLst>
              <a:ext uri="{FF2B5EF4-FFF2-40B4-BE49-F238E27FC236}">
                <a16:creationId xmlns="" xmlns:a16="http://schemas.microsoft.com/office/drawing/2014/main" id="{8F3C91AF-2165-45CD-9E62-EEC2371E6F3E}"/>
              </a:ext>
            </a:extLst>
          </p:cNvPr>
          <p:cNvSpPr txBox="1">
            <a:spLocks/>
          </p:cNvSpPr>
          <p:nvPr/>
        </p:nvSpPr>
        <p:spPr>
          <a:xfrm>
            <a:off x="942975" y="3654424"/>
            <a:ext cx="10301288" cy="198160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１、４</a:t>
            </a:r>
            <a:r>
              <a:rPr lang="zh-CN" altLang="en-US" sz="2000" dirty="0"/>
              <a:t>Ｇ 通信技术的主要</a:t>
            </a:r>
            <a:r>
              <a:rPr lang="zh-CN" altLang="en-US" sz="2000" dirty="0" smtClean="0"/>
              <a:t>指标</a:t>
            </a:r>
            <a:endParaRPr lang="en-US" altLang="zh-CN" sz="2000" dirty="0" smtClean="0"/>
          </a:p>
          <a:p>
            <a:r>
              <a:rPr lang="en-US" altLang="zh-CN" sz="2000" dirty="0"/>
              <a:t>(</a:t>
            </a:r>
            <a:r>
              <a:rPr lang="zh-CN" altLang="en-US" sz="2000" dirty="0"/>
              <a:t>１</a:t>
            </a:r>
            <a:r>
              <a:rPr lang="en-US" altLang="zh-CN" sz="2000" dirty="0"/>
              <a:t>)</a:t>
            </a:r>
            <a:r>
              <a:rPr lang="zh-CN" altLang="en-US" sz="2000" dirty="0"/>
              <a:t>数据速率</a:t>
            </a:r>
            <a:r>
              <a:rPr lang="zh-CN" altLang="en-US" sz="2000" dirty="0" smtClean="0"/>
              <a:t>从</a:t>
            </a:r>
            <a:r>
              <a:rPr lang="en-US" altLang="zh-CN" sz="2000" dirty="0" smtClean="0"/>
              <a:t>2Mb/s</a:t>
            </a:r>
            <a:r>
              <a:rPr lang="zh-CN" altLang="en-US" sz="2000" dirty="0" smtClean="0"/>
              <a:t>提高到</a:t>
            </a:r>
            <a:r>
              <a:rPr lang="en-US" altLang="zh-CN" sz="2000" dirty="0" smtClean="0"/>
              <a:t>10Mb/s,</a:t>
            </a:r>
            <a:r>
              <a:rPr lang="zh-CN" altLang="en-US" sz="2000" dirty="0" smtClean="0"/>
              <a:t>移动</a:t>
            </a:r>
            <a:r>
              <a:rPr lang="zh-CN" altLang="en-US" sz="2000" dirty="0"/>
              <a:t>速率从步行提高到车速</a:t>
            </a:r>
            <a:r>
              <a:rPr lang="zh-CN" altLang="en-US" sz="2000" dirty="0" smtClean="0"/>
              <a:t>以上</a:t>
            </a:r>
            <a:endParaRPr lang="zh-CN" altLang="en-US" sz="2000" dirty="0"/>
          </a:p>
          <a:p>
            <a:r>
              <a:rPr lang="en-US" altLang="zh-CN" sz="2000" dirty="0"/>
              <a:t>(</a:t>
            </a:r>
            <a:r>
              <a:rPr lang="zh-CN" altLang="en-US" sz="2000" dirty="0"/>
              <a:t>２</a:t>
            </a:r>
            <a:r>
              <a:rPr lang="en-US" altLang="zh-CN" sz="2000" dirty="0"/>
              <a:t>)</a:t>
            </a:r>
            <a:r>
              <a:rPr lang="zh-CN" altLang="en-US" sz="2000" dirty="0"/>
              <a:t>支持高速数据和高分辨率多媒体服务的</a:t>
            </a:r>
            <a:r>
              <a:rPr lang="zh-CN" altLang="en-US" sz="2000" dirty="0" smtClean="0"/>
              <a:t>需要，宽带局域网</a:t>
            </a:r>
            <a:r>
              <a:rPr lang="zh-CN" altLang="en-US" sz="2000" dirty="0"/>
              <a:t>应能</a:t>
            </a:r>
            <a:r>
              <a:rPr lang="zh-CN" altLang="en-US" sz="2000" dirty="0" smtClean="0"/>
              <a:t>与</a:t>
            </a:r>
            <a:r>
              <a:rPr lang="en-US" altLang="zh-CN" sz="2000" dirty="0" smtClean="0"/>
              <a:t>B-ISDN</a:t>
            </a:r>
            <a:r>
              <a:rPr lang="zh-CN" altLang="en-US" sz="2000" dirty="0" smtClean="0"/>
              <a:t> 和</a:t>
            </a:r>
            <a:r>
              <a:rPr lang="en-US" altLang="zh-CN" sz="2000" dirty="0" smtClean="0"/>
              <a:t>ATM </a:t>
            </a:r>
            <a:r>
              <a:rPr lang="zh-CN" altLang="en-US" sz="2000" dirty="0" smtClean="0"/>
              <a:t>兼容，实现</a:t>
            </a:r>
            <a:r>
              <a:rPr lang="zh-CN" altLang="en-US" sz="2000" dirty="0"/>
              <a:t>宽带多媒体</a:t>
            </a:r>
            <a:r>
              <a:rPr lang="zh-CN" altLang="en-US" sz="2000" dirty="0" smtClean="0"/>
              <a:t>通信，形成</a:t>
            </a:r>
            <a:r>
              <a:rPr lang="zh-CN" altLang="en-US" sz="2000" dirty="0"/>
              <a:t>综合宽带</a:t>
            </a:r>
            <a:r>
              <a:rPr lang="zh-CN" altLang="en-US" sz="2000" dirty="0" smtClean="0"/>
              <a:t>通信网。</a:t>
            </a:r>
            <a:endParaRPr lang="zh-CN" altLang="en-US" sz="2000" dirty="0"/>
          </a:p>
          <a:p>
            <a:r>
              <a:rPr lang="en-US" altLang="zh-CN" sz="2000" dirty="0"/>
              <a:t>(</a:t>
            </a:r>
            <a:r>
              <a:rPr lang="zh-CN" altLang="en-US" sz="2000" dirty="0"/>
              <a:t>３</a:t>
            </a:r>
            <a:r>
              <a:rPr lang="en-US" altLang="zh-CN" sz="2000" dirty="0"/>
              <a:t>)</a:t>
            </a:r>
            <a:r>
              <a:rPr lang="zh-CN" altLang="en-US" sz="2000" dirty="0"/>
              <a:t>对全速移动用户能够</a:t>
            </a:r>
            <a:r>
              <a:rPr lang="zh-CN" altLang="en-US" sz="2000" dirty="0" smtClean="0"/>
              <a:t>提供</a:t>
            </a:r>
            <a:r>
              <a:rPr lang="en-US" altLang="zh-CN" sz="2000" dirty="0" smtClean="0"/>
              <a:t>150Mb/s</a:t>
            </a:r>
            <a:r>
              <a:rPr lang="zh-CN" altLang="en-US" sz="2000" dirty="0" smtClean="0"/>
              <a:t>的</a:t>
            </a:r>
            <a:r>
              <a:rPr lang="zh-CN" altLang="en-US" sz="2000" dirty="0"/>
              <a:t>高质量影像等多媒体</a:t>
            </a:r>
            <a:r>
              <a:rPr lang="zh-CN" altLang="en-US" sz="2000" dirty="0" smtClean="0"/>
              <a:t>业务。</a:t>
            </a:r>
            <a:endParaRPr lang="zh-CN" altLang="en-US" sz="2000" dirty="0"/>
          </a:p>
        </p:txBody>
      </p:sp>
    </p:spTree>
    <p:extLst>
      <p:ext uri="{BB962C8B-B14F-4D97-AF65-F5344CB8AC3E}">
        <p14:creationId xmlns:p14="http://schemas.microsoft.com/office/powerpoint/2010/main" val="2604815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8F3C91AF-2165-45CD-9E62-EEC2371E6F3E}"/>
              </a:ext>
            </a:extLst>
          </p:cNvPr>
          <p:cNvSpPr>
            <a:spLocks noGrp="1"/>
          </p:cNvSpPr>
          <p:nvPr>
            <p:ph idx="1"/>
          </p:nvPr>
        </p:nvSpPr>
        <p:spPr>
          <a:xfrm>
            <a:off x="942975" y="512214"/>
            <a:ext cx="10301288" cy="568441"/>
          </a:xfrm>
        </p:spPr>
        <p:txBody>
          <a:bodyPr>
            <a:noAutofit/>
          </a:bodyPr>
          <a:lstStyle/>
          <a:p>
            <a:r>
              <a:rPr lang="zh-CN" altLang="en-US" sz="2800" dirty="0" smtClean="0"/>
              <a:t>２</a:t>
            </a:r>
            <a:r>
              <a:rPr lang="en-US" altLang="zh-CN" sz="2800" dirty="0" smtClean="0"/>
              <a:t>. 4G</a:t>
            </a:r>
            <a:r>
              <a:rPr lang="zh-CN" altLang="en-US" sz="2800" dirty="0" smtClean="0"/>
              <a:t>通信</a:t>
            </a:r>
            <a:r>
              <a:rPr lang="zh-CN" altLang="en-US" sz="2800" dirty="0"/>
              <a:t>技术的特点</a:t>
            </a:r>
            <a:endParaRPr lang="zh-CN" altLang="en-US" sz="1600" dirty="0"/>
          </a:p>
        </p:txBody>
      </p:sp>
      <p:sp>
        <p:nvSpPr>
          <p:cNvPr id="4" name="内容占位符 2">
            <a:extLst>
              <a:ext uri="{FF2B5EF4-FFF2-40B4-BE49-F238E27FC236}">
                <a16:creationId xmlns="" xmlns:a16="http://schemas.microsoft.com/office/drawing/2014/main" id="{8F3C91AF-2165-45CD-9E62-EEC2371E6F3E}"/>
              </a:ext>
            </a:extLst>
          </p:cNvPr>
          <p:cNvSpPr txBox="1">
            <a:spLocks/>
          </p:cNvSpPr>
          <p:nvPr/>
        </p:nvSpPr>
        <p:spPr>
          <a:xfrm>
            <a:off x="942975" y="1094104"/>
            <a:ext cx="10301288" cy="181535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１</a:t>
            </a:r>
            <a:r>
              <a:rPr lang="en-US" altLang="zh-CN" sz="2000" dirty="0"/>
              <a:t>)</a:t>
            </a:r>
            <a:r>
              <a:rPr lang="zh-CN" altLang="en-US" sz="2000" dirty="0"/>
              <a:t>具有很高的传输速率和传输</a:t>
            </a:r>
            <a:r>
              <a:rPr lang="zh-CN" altLang="en-US" sz="2000" dirty="0" smtClean="0"/>
              <a:t>质量。</a:t>
            </a:r>
            <a:endParaRPr lang="en-US" altLang="zh-CN" sz="2000" dirty="0" smtClean="0"/>
          </a:p>
          <a:p>
            <a:r>
              <a:rPr lang="en-US" altLang="zh-CN" sz="2000" dirty="0"/>
              <a:t>(</a:t>
            </a:r>
            <a:r>
              <a:rPr lang="zh-CN" altLang="en-US" sz="2000" dirty="0"/>
              <a:t>２</a:t>
            </a:r>
            <a:r>
              <a:rPr lang="en-US" altLang="zh-CN" sz="2000" dirty="0"/>
              <a:t>)</a:t>
            </a:r>
            <a:r>
              <a:rPr lang="zh-CN" altLang="en-US" sz="2000" dirty="0"/>
              <a:t>灵活多样的业务</a:t>
            </a:r>
            <a:r>
              <a:rPr lang="zh-CN" altLang="en-US" sz="2000" dirty="0" smtClean="0"/>
              <a:t>功能。</a:t>
            </a:r>
            <a:endParaRPr lang="en-US" altLang="zh-CN" sz="2000" dirty="0" smtClean="0"/>
          </a:p>
          <a:p>
            <a:r>
              <a:rPr lang="en-US" altLang="zh-CN" sz="2000" dirty="0"/>
              <a:t>(</a:t>
            </a:r>
            <a:r>
              <a:rPr lang="zh-CN" altLang="en-US" sz="2000" dirty="0"/>
              <a:t>３</a:t>
            </a:r>
            <a:r>
              <a:rPr lang="en-US" altLang="zh-CN" sz="2000" dirty="0"/>
              <a:t>)</a:t>
            </a:r>
            <a:r>
              <a:rPr lang="zh-CN" altLang="en-US" sz="2000" dirty="0"/>
              <a:t>开放的</a:t>
            </a:r>
            <a:r>
              <a:rPr lang="zh-CN" altLang="en-US" sz="2000" dirty="0" smtClean="0"/>
              <a:t>平台。</a:t>
            </a:r>
            <a:endParaRPr lang="en-US" altLang="zh-CN" sz="2000" dirty="0" smtClean="0"/>
          </a:p>
          <a:p>
            <a:r>
              <a:rPr lang="en-US" altLang="zh-CN" sz="2000" dirty="0"/>
              <a:t>(</a:t>
            </a:r>
            <a:r>
              <a:rPr lang="zh-CN" altLang="en-US" sz="2000" dirty="0"/>
              <a:t>４</a:t>
            </a:r>
            <a:r>
              <a:rPr lang="en-US" altLang="zh-CN" sz="2000" dirty="0"/>
              <a:t>)</a:t>
            </a:r>
            <a:r>
              <a:rPr lang="zh-CN" altLang="en-US" sz="2000" dirty="0"/>
              <a:t>高度智能化的</a:t>
            </a:r>
            <a:r>
              <a:rPr lang="zh-CN" altLang="en-US" sz="2000" dirty="0" smtClean="0"/>
              <a:t>网络。</a:t>
            </a:r>
            <a:endParaRPr lang="zh-CN" altLang="en-US" sz="2000" dirty="0"/>
          </a:p>
        </p:txBody>
      </p:sp>
      <p:sp>
        <p:nvSpPr>
          <p:cNvPr id="6" name="内容占位符 2">
            <a:extLst>
              <a:ext uri="{FF2B5EF4-FFF2-40B4-BE49-F238E27FC236}">
                <a16:creationId xmlns="" xmlns:a16="http://schemas.microsoft.com/office/drawing/2014/main" id="{8F3C91AF-2165-45CD-9E62-EEC2371E6F3E}"/>
              </a:ext>
            </a:extLst>
          </p:cNvPr>
          <p:cNvSpPr txBox="1">
            <a:spLocks/>
          </p:cNvSpPr>
          <p:nvPr/>
        </p:nvSpPr>
        <p:spPr>
          <a:xfrm>
            <a:off x="942975" y="2873028"/>
            <a:ext cx="10301288" cy="56844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800" dirty="0"/>
              <a:t>3</a:t>
            </a:r>
            <a:r>
              <a:rPr lang="en-US" altLang="zh-CN" sz="2800" dirty="0" smtClean="0"/>
              <a:t>.</a:t>
            </a:r>
            <a:r>
              <a:rPr lang="zh-CN" altLang="en-US" sz="2800" dirty="0" smtClean="0"/>
              <a:t> </a:t>
            </a:r>
            <a:r>
              <a:rPr lang="en-US" altLang="zh-CN" sz="2800" dirty="0" smtClean="0"/>
              <a:t>4G</a:t>
            </a:r>
            <a:r>
              <a:rPr lang="zh-CN" altLang="en-US" sz="2800" dirty="0" smtClean="0"/>
              <a:t>通信</a:t>
            </a:r>
            <a:r>
              <a:rPr lang="zh-CN" altLang="en-US" sz="2800" dirty="0"/>
              <a:t>技术的应用</a:t>
            </a:r>
            <a:endParaRPr lang="zh-CN" altLang="en-US" sz="1600" dirty="0"/>
          </a:p>
        </p:txBody>
      </p:sp>
      <p:sp>
        <p:nvSpPr>
          <p:cNvPr id="7" name="内容占位符 2">
            <a:extLst>
              <a:ext uri="{FF2B5EF4-FFF2-40B4-BE49-F238E27FC236}">
                <a16:creationId xmlns="" xmlns:a16="http://schemas.microsoft.com/office/drawing/2014/main" id="{8F3C91AF-2165-45CD-9E62-EEC2371E6F3E}"/>
              </a:ext>
            </a:extLst>
          </p:cNvPr>
          <p:cNvSpPr txBox="1">
            <a:spLocks/>
          </p:cNvSpPr>
          <p:nvPr/>
        </p:nvSpPr>
        <p:spPr>
          <a:xfrm>
            <a:off x="942975" y="3454918"/>
            <a:ext cx="10301288" cy="218111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１</a:t>
            </a:r>
            <a:r>
              <a:rPr lang="en-US" altLang="zh-CN" sz="2000" dirty="0"/>
              <a:t>)</a:t>
            </a:r>
            <a:r>
              <a:rPr lang="zh-CN" altLang="en-US" sz="2000" dirty="0"/>
              <a:t>多种业务的完整</a:t>
            </a:r>
            <a:r>
              <a:rPr lang="zh-CN" altLang="en-US" sz="2000" dirty="0" smtClean="0"/>
              <a:t>融合</a:t>
            </a:r>
            <a:endParaRPr lang="en-US" altLang="zh-CN" sz="2000" dirty="0" smtClean="0"/>
          </a:p>
          <a:p>
            <a:r>
              <a:rPr lang="zh-CN" altLang="en-US" sz="2000" dirty="0"/>
              <a:t>２</a:t>
            </a:r>
            <a:r>
              <a:rPr lang="en-US" altLang="zh-CN" sz="2000" dirty="0"/>
              <a:t>)</a:t>
            </a:r>
            <a:r>
              <a:rPr lang="zh-CN" altLang="en-US" sz="2000" dirty="0"/>
              <a:t>高速移动中不同系统间的无缝</a:t>
            </a:r>
            <a:r>
              <a:rPr lang="zh-CN" altLang="en-US" sz="2000" dirty="0" smtClean="0"/>
              <a:t>连接</a:t>
            </a:r>
            <a:endParaRPr lang="en-US" altLang="zh-CN" sz="2000" dirty="0" smtClean="0"/>
          </a:p>
          <a:p>
            <a:r>
              <a:rPr lang="zh-CN" altLang="en-US" sz="2000" dirty="0"/>
              <a:t>３</a:t>
            </a:r>
            <a:r>
              <a:rPr lang="en-US" altLang="zh-CN" sz="2000" dirty="0"/>
              <a:t>)</a:t>
            </a:r>
            <a:r>
              <a:rPr lang="zh-CN" altLang="en-US" sz="2000" dirty="0"/>
              <a:t>各种用户设备便捷地</a:t>
            </a:r>
            <a:r>
              <a:rPr lang="zh-CN" altLang="en-US" sz="2000" dirty="0" smtClean="0"/>
              <a:t>入网</a:t>
            </a:r>
            <a:endParaRPr lang="en-US" altLang="zh-CN" sz="2000" dirty="0" smtClean="0"/>
          </a:p>
          <a:p>
            <a:r>
              <a:rPr lang="zh-CN" altLang="en-US" sz="2000" dirty="0"/>
              <a:t>４</a:t>
            </a:r>
            <a:r>
              <a:rPr lang="en-US" altLang="zh-CN" sz="2000" dirty="0"/>
              <a:t>)</a:t>
            </a:r>
            <a:r>
              <a:rPr lang="zh-CN" altLang="en-US" sz="2000" dirty="0"/>
              <a:t>高度智能化的</a:t>
            </a:r>
            <a:r>
              <a:rPr lang="zh-CN" altLang="en-US" sz="2000" dirty="0" smtClean="0"/>
              <a:t>网络</a:t>
            </a:r>
            <a:endParaRPr lang="en-US" altLang="zh-CN" sz="2000" dirty="0" smtClean="0"/>
          </a:p>
          <a:p>
            <a:r>
              <a:rPr lang="zh-CN" altLang="en-US" sz="2000" dirty="0"/>
              <a:t>５</a:t>
            </a:r>
            <a:r>
              <a:rPr lang="en-US" altLang="zh-CN" sz="2000" dirty="0"/>
              <a:t>)</a:t>
            </a:r>
            <a:r>
              <a:rPr lang="zh-CN" altLang="en-US" sz="2000" dirty="0"/>
              <a:t>独立的软件平台</a:t>
            </a:r>
          </a:p>
        </p:txBody>
      </p:sp>
    </p:spTree>
    <p:extLst>
      <p:ext uri="{BB962C8B-B14F-4D97-AF65-F5344CB8AC3E}">
        <p14:creationId xmlns:p14="http://schemas.microsoft.com/office/powerpoint/2010/main" val="4014818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E9F11A-EAEC-4E0C-B794-83C7C262C3DC}"/>
              </a:ext>
            </a:extLst>
          </p:cNvPr>
          <p:cNvSpPr>
            <a:spLocks noGrp="1"/>
          </p:cNvSpPr>
          <p:nvPr>
            <p:ph type="title"/>
          </p:nvPr>
        </p:nvSpPr>
        <p:spPr/>
        <p:txBody>
          <a:bodyPr/>
          <a:lstStyle/>
          <a:p>
            <a:r>
              <a:rPr lang="en-US" altLang="zh-CN" dirty="0"/>
              <a:t>8.2.2</a:t>
            </a:r>
            <a:r>
              <a:rPr lang="zh-CN" altLang="en-US" dirty="0"/>
              <a:t>　三网融合技术</a:t>
            </a:r>
          </a:p>
        </p:txBody>
      </p:sp>
      <p:sp>
        <p:nvSpPr>
          <p:cNvPr id="3" name="内容占位符 2">
            <a:extLst>
              <a:ext uri="{FF2B5EF4-FFF2-40B4-BE49-F238E27FC236}">
                <a16:creationId xmlns="" xmlns:a16="http://schemas.microsoft.com/office/drawing/2014/main" id="{7BB917DC-C0C3-4254-8A7F-44791561FBA3}"/>
              </a:ext>
            </a:extLst>
          </p:cNvPr>
          <p:cNvSpPr>
            <a:spLocks noGrp="1"/>
          </p:cNvSpPr>
          <p:nvPr>
            <p:ph idx="1"/>
          </p:nvPr>
        </p:nvSpPr>
        <p:spPr/>
        <p:txBody>
          <a:bodyPr>
            <a:normAutofit/>
          </a:bodyPr>
          <a:lstStyle/>
          <a:p>
            <a:r>
              <a:rPr lang="zh-CN" altLang="en-US" sz="2000" b="0" dirty="0"/>
              <a:t>       三网融合是指电信网、广播电视网、互联网在向宽带通信网、数字电视网、下一代互联网演进过程中，三大网络通过技术改造，其技术功能趋于一致，业务范围趋于相同，网络互连互通、资源共享</a:t>
            </a:r>
            <a:r>
              <a:rPr lang="en-US" altLang="zh-CN" sz="2000" b="0" dirty="0"/>
              <a:t>,</a:t>
            </a:r>
            <a:r>
              <a:rPr lang="zh-CN" altLang="en-US" sz="2000" b="0" dirty="0"/>
              <a:t>能为用户提供语音、数据和广播电视等多种服务。</a:t>
            </a:r>
          </a:p>
        </p:txBody>
      </p:sp>
    </p:spTree>
    <p:extLst>
      <p:ext uri="{BB962C8B-B14F-4D97-AF65-F5344CB8AC3E}">
        <p14:creationId xmlns:p14="http://schemas.microsoft.com/office/powerpoint/2010/main" val="4142335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DE488CB-6809-45C1-9F87-198B09A685A2}"/>
              </a:ext>
            </a:extLst>
          </p:cNvPr>
          <p:cNvSpPr>
            <a:spLocks noGrp="1"/>
          </p:cNvSpPr>
          <p:nvPr>
            <p:ph type="title"/>
          </p:nvPr>
        </p:nvSpPr>
        <p:spPr/>
        <p:txBody>
          <a:bodyPr/>
          <a:lstStyle/>
          <a:p>
            <a:r>
              <a:rPr lang="en-US" altLang="zh-CN" dirty="0"/>
              <a:t>8.2.3</a:t>
            </a:r>
            <a:r>
              <a:rPr lang="zh-CN" altLang="en-US" dirty="0"/>
              <a:t>　智能光网络技术</a:t>
            </a:r>
          </a:p>
        </p:txBody>
      </p:sp>
      <p:sp>
        <p:nvSpPr>
          <p:cNvPr id="3" name="内容占位符 2">
            <a:extLst>
              <a:ext uri="{FF2B5EF4-FFF2-40B4-BE49-F238E27FC236}">
                <a16:creationId xmlns="" xmlns:a16="http://schemas.microsoft.com/office/drawing/2014/main" id="{4E866345-D9A3-4EED-9B06-E0A3C0C94FE0}"/>
              </a:ext>
            </a:extLst>
          </p:cNvPr>
          <p:cNvSpPr>
            <a:spLocks noGrp="1"/>
          </p:cNvSpPr>
          <p:nvPr>
            <p:ph idx="1"/>
          </p:nvPr>
        </p:nvSpPr>
        <p:spPr>
          <a:xfrm>
            <a:off x="971550" y="1491174"/>
            <a:ext cx="10382250" cy="4768949"/>
          </a:xfrm>
        </p:spPr>
        <p:txBody>
          <a:bodyPr>
            <a:normAutofit/>
          </a:bodyPr>
          <a:lstStyle/>
          <a:p>
            <a:r>
              <a:rPr lang="zh-CN" altLang="en-US" sz="2200" b="0" dirty="0"/>
              <a:t>       </a:t>
            </a:r>
            <a:r>
              <a:rPr lang="zh-CN" altLang="en-US" sz="2000" b="0" dirty="0"/>
              <a:t>随着</a:t>
            </a:r>
            <a:r>
              <a:rPr lang="en-US" altLang="zh-CN" sz="2000" b="0" dirty="0"/>
              <a:t>IP</a:t>
            </a:r>
            <a:r>
              <a:rPr lang="zh-CN" altLang="en-US" sz="2000" b="0" dirty="0"/>
              <a:t>业务的持续快速增长，对网络带宽的需求变得越来越高，同时由于</a:t>
            </a:r>
            <a:r>
              <a:rPr lang="en-US" altLang="zh-CN" sz="2000" b="0" dirty="0"/>
              <a:t>IP</a:t>
            </a:r>
            <a:r>
              <a:rPr lang="zh-CN" altLang="en-US" sz="2000" b="0" dirty="0"/>
              <a:t>业务流量和流向的不确定性，对网络带宽的动态分配要求也越来越迫切。为了适应</a:t>
            </a:r>
            <a:r>
              <a:rPr lang="en-US" altLang="zh-CN" sz="2000" b="0" dirty="0"/>
              <a:t>IP</a:t>
            </a:r>
            <a:r>
              <a:rPr lang="zh-CN" altLang="en-US" sz="2000" b="0" dirty="0"/>
              <a:t>业务的特点，光传输网络开始向支持带宽动态灵活分配的智能光网络方向发展。在这种趋势下，自动交换光网络</a:t>
            </a:r>
            <a:r>
              <a:rPr lang="en-US" altLang="zh-CN" sz="2000" b="0" dirty="0"/>
              <a:t>(ASON)</a:t>
            </a:r>
            <a:r>
              <a:rPr lang="zh-CN" altLang="en-US" sz="2000" b="0" dirty="0"/>
              <a:t>应运而生。</a:t>
            </a:r>
            <a:r>
              <a:rPr lang="en-US" altLang="zh-CN" sz="2000" b="0" dirty="0"/>
              <a:t>ASON</a:t>
            </a:r>
            <a:r>
              <a:rPr lang="zh-CN" altLang="en-US" sz="2000" b="0" dirty="0"/>
              <a:t>是由信令控制实现光传输网内链路的连接</a:t>
            </a:r>
            <a:r>
              <a:rPr lang="en-US" altLang="zh-CN" sz="2000" b="0" dirty="0"/>
              <a:t>/</a:t>
            </a:r>
            <a:r>
              <a:rPr lang="zh-CN" altLang="en-US" sz="2000" b="0" dirty="0"/>
              <a:t>拆线、交换、传送等一系列功能的新一代光网络。</a:t>
            </a:r>
            <a:r>
              <a:rPr lang="en-US" altLang="zh-CN" sz="2000" b="0" dirty="0"/>
              <a:t>ASON</a:t>
            </a:r>
            <a:r>
              <a:rPr lang="zh-CN" altLang="en-US" sz="2000" b="0" dirty="0"/>
              <a:t>使得光网络具有了智能性，代表了下一代光网络的发展方向。</a:t>
            </a:r>
          </a:p>
          <a:p>
            <a:r>
              <a:rPr lang="en-US" altLang="zh-CN" sz="2000" b="0" dirty="0"/>
              <a:t>       ASON</a:t>
            </a:r>
            <a:r>
              <a:rPr lang="zh-CN" altLang="en-US" sz="2000" b="0" dirty="0"/>
              <a:t>的主要优点有</a:t>
            </a:r>
            <a:r>
              <a:rPr lang="en-US" altLang="zh-CN" sz="2000" b="0" dirty="0"/>
              <a:t>:</a:t>
            </a:r>
            <a:r>
              <a:rPr lang="zh-CN" altLang="en-US" sz="2000" b="0" dirty="0"/>
              <a:t>动态地分配网络资源，实现网络资源的有效利用；快速地在光层直接提供用户需求的各种业务；降低了运营维护费用；高效的网络管理和保护技术；便于引入新业务。</a:t>
            </a:r>
          </a:p>
          <a:p>
            <a:r>
              <a:rPr lang="zh-CN" altLang="en-US" sz="2000" b="0" dirty="0"/>
              <a:t>      </a:t>
            </a:r>
            <a:r>
              <a:rPr lang="en-US" altLang="zh-CN" sz="2000" b="0" dirty="0"/>
              <a:t>1.ASON</a:t>
            </a:r>
            <a:r>
              <a:rPr lang="zh-CN" altLang="en-US" sz="2000" b="0" dirty="0"/>
              <a:t>的总体结构及关键技术</a:t>
            </a:r>
          </a:p>
          <a:p>
            <a:r>
              <a:rPr lang="en-US" altLang="zh-CN" sz="2000" b="0" dirty="0"/>
              <a:t>      2.</a:t>
            </a:r>
            <a:r>
              <a:rPr lang="zh-CN" altLang="en-US" sz="2000" b="0" dirty="0"/>
              <a:t>业务连接拓扑类型</a:t>
            </a:r>
          </a:p>
          <a:p>
            <a:r>
              <a:rPr lang="en-US" altLang="zh-CN" sz="2000" b="0" dirty="0"/>
              <a:t>      3.</a:t>
            </a:r>
            <a:r>
              <a:rPr lang="zh-CN" altLang="en-US" sz="2000" b="0" dirty="0"/>
              <a:t>业务连接类型</a:t>
            </a:r>
          </a:p>
          <a:p>
            <a:r>
              <a:rPr lang="en-US" altLang="zh-CN" sz="2000" b="0" dirty="0"/>
              <a:t>      4.</a:t>
            </a:r>
            <a:r>
              <a:rPr lang="zh-CN" altLang="en-US" sz="2000" b="0" dirty="0"/>
              <a:t>业务接入方法</a:t>
            </a:r>
          </a:p>
          <a:p>
            <a:endParaRPr lang="zh-CN" altLang="en-US" dirty="0"/>
          </a:p>
        </p:txBody>
      </p:sp>
    </p:spTree>
    <p:extLst>
      <p:ext uri="{BB962C8B-B14F-4D97-AF65-F5344CB8AC3E}">
        <p14:creationId xmlns:p14="http://schemas.microsoft.com/office/powerpoint/2010/main" val="3313242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 xmlns:a16="http://schemas.microsoft.com/office/drawing/2014/main"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项目二   </a:t>
            </a:r>
            <a:r>
              <a:rPr lang="zh-CN" altLang="zh-CN" sz="3600" dirty="0">
                <a:hlinkClick r:id="" action="ppaction://noaction"/>
              </a:rPr>
              <a:t>计算机网络体系结构与协议</a:t>
            </a:r>
            <a:endParaRPr lang="zh-CN" altLang="en-US" sz="3600" dirty="0"/>
          </a:p>
        </p:txBody>
      </p:sp>
      <p:sp>
        <p:nvSpPr>
          <p:cNvPr id="4" name="标题 1">
            <a:extLst>
              <a:ext uri="{FF2B5EF4-FFF2-40B4-BE49-F238E27FC236}">
                <a16:creationId xmlns="" xmlns:a16="http://schemas.microsoft.com/office/drawing/2014/main"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 xmlns:a16="http://schemas.microsoft.com/office/drawing/2014/main"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 xmlns:a16="http://schemas.microsoft.com/office/drawing/2014/main"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 xmlns:a16="http://schemas.microsoft.com/office/drawing/2014/main"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项目八   </a:t>
            </a:r>
            <a:r>
              <a:rPr lang="zh-CN" altLang="zh-CN" sz="3600" dirty="0">
                <a:hlinkClick r:id="rId2" action="ppaction://hlinksldjump"/>
              </a:rPr>
              <a:t>物联网与现代通信技术</a:t>
            </a:r>
            <a:endParaRPr lang="zh-CN" altLang="en-US" sz="3600" dirty="0"/>
          </a:p>
        </p:txBody>
      </p:sp>
      <p:sp>
        <p:nvSpPr>
          <p:cNvPr id="8" name="标题 1">
            <a:extLst>
              <a:ext uri="{FF2B5EF4-FFF2-40B4-BE49-F238E27FC236}">
                <a16:creationId xmlns="" xmlns:a16="http://schemas.microsoft.com/office/drawing/2014/main"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 xmlns:a16="http://schemas.microsoft.com/office/drawing/2014/main"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 xmlns:a16="http://schemas.microsoft.com/office/drawing/2014/main"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 xmlns:a16="http://schemas.microsoft.com/office/drawing/2014/main"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 xmlns:a16="http://schemas.microsoft.com/office/drawing/2014/main"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 xmlns:a16="http://schemas.microsoft.com/office/drawing/2014/main"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10" name="图片 9">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11" name="矩形 10">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2" name="矩形 1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6C5167B0-EE11-49AA-A656-E258E04D01CC}"/>
              </a:ext>
            </a:extLst>
          </p:cNvPr>
          <p:cNvSpPr>
            <a:spLocks noGrp="1"/>
          </p:cNvSpPr>
          <p:nvPr>
            <p:ph type="title"/>
          </p:nvPr>
        </p:nvSpPr>
        <p:spPr/>
        <p:txBody>
          <a:bodyPr/>
          <a:lstStyle/>
          <a:p>
            <a:r>
              <a:rPr lang="zh-CN" altLang="en-US" dirty="0"/>
              <a:t>项目八   </a:t>
            </a:r>
            <a:r>
              <a:rPr lang="zh-CN" altLang="zh-CN" dirty="0"/>
              <a:t>物联网与现代通信技术</a:t>
            </a:r>
            <a:endParaRPr lang="zh-CN" altLang="en-US" dirty="0"/>
          </a:p>
        </p:txBody>
      </p:sp>
    </p:spTree>
    <p:extLst>
      <p:ext uri="{BB962C8B-B14F-4D97-AF65-F5344CB8AC3E}">
        <p14:creationId xmlns:p14="http://schemas.microsoft.com/office/powerpoint/2010/main" val="1273036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7AA0E63-BE33-4A15-B837-7D9713D82E05}"/>
              </a:ext>
            </a:extLst>
          </p:cNvPr>
          <p:cNvSpPr>
            <a:spLocks noGrp="1"/>
          </p:cNvSpPr>
          <p:nvPr>
            <p:ph type="title"/>
          </p:nvPr>
        </p:nvSpPr>
        <p:spPr>
          <a:xfrm>
            <a:off x="942975" y="362462"/>
            <a:ext cx="10301287" cy="989013"/>
          </a:xfrm>
        </p:spPr>
        <p:txBody>
          <a:bodyPr/>
          <a:lstStyle/>
          <a:p>
            <a:r>
              <a:rPr lang="en-US" altLang="zh-CN" dirty="0"/>
              <a:t>8.1</a:t>
            </a:r>
            <a:r>
              <a:rPr lang="zh-CN" altLang="en-US" dirty="0"/>
              <a:t>　物联网基础知识</a:t>
            </a:r>
          </a:p>
        </p:txBody>
      </p:sp>
      <p:sp>
        <p:nvSpPr>
          <p:cNvPr id="3" name="内容占位符 2">
            <a:extLst>
              <a:ext uri="{FF2B5EF4-FFF2-40B4-BE49-F238E27FC236}">
                <a16:creationId xmlns="" xmlns:a16="http://schemas.microsoft.com/office/drawing/2014/main" id="{150AEDEB-367B-459B-B926-C2DCD8FE2DB6}"/>
              </a:ext>
            </a:extLst>
          </p:cNvPr>
          <p:cNvSpPr>
            <a:spLocks noGrp="1"/>
          </p:cNvSpPr>
          <p:nvPr>
            <p:ph idx="1"/>
          </p:nvPr>
        </p:nvSpPr>
        <p:spPr>
          <a:xfrm>
            <a:off x="942975" y="1463040"/>
            <a:ext cx="10301288" cy="5166360"/>
          </a:xfrm>
        </p:spPr>
        <p:txBody>
          <a:bodyPr>
            <a:normAutofit fontScale="40000" lnSpcReduction="20000"/>
          </a:bodyPr>
          <a:lstStyle/>
          <a:p>
            <a:r>
              <a:rPr lang="en-US" altLang="zh-CN" sz="9000" dirty="0"/>
              <a:t>8.1.1</a:t>
            </a:r>
            <a:r>
              <a:rPr lang="zh-CN" altLang="en-US" sz="9000" dirty="0"/>
              <a:t>　物联网概述</a:t>
            </a:r>
            <a:endParaRPr lang="en-US" altLang="zh-CN" sz="9000" b="1" dirty="0"/>
          </a:p>
          <a:p>
            <a:r>
              <a:rPr lang="en-US" altLang="zh-CN" sz="5000" b="1" dirty="0"/>
              <a:t>1.</a:t>
            </a:r>
            <a:r>
              <a:rPr lang="zh-CN" altLang="en-US" sz="5000" b="1" dirty="0"/>
              <a:t>什么是物联网</a:t>
            </a:r>
          </a:p>
          <a:p>
            <a:pPr>
              <a:lnSpc>
                <a:spcPct val="120000"/>
              </a:lnSpc>
            </a:pPr>
            <a:r>
              <a:rPr lang="zh-CN" altLang="en-US" sz="5000" dirty="0"/>
              <a:t>       物联网是当今互联网的高频度热词，对于物联网的概念，不同领域研究者所给出的定义侧重点不同，短期内还没有达成共识，比较有代表性有以下几种。</a:t>
            </a:r>
          </a:p>
          <a:p>
            <a:pPr>
              <a:lnSpc>
                <a:spcPct val="120000"/>
              </a:lnSpc>
            </a:pPr>
            <a:r>
              <a:rPr lang="en-US" altLang="zh-CN" sz="5000" dirty="0"/>
              <a:t>       (1)</a:t>
            </a:r>
            <a:r>
              <a:rPr lang="zh-CN" altLang="en-US" sz="5000" dirty="0"/>
              <a:t>通过百度搜索引擎查找物联网的定义，结果为：通过射频识别、红外感应器、全球定位系统、激光扫描器等信息传感设备，按约定的协议，把任何物品与互联网连接起来，进行信息交换和通信，以实现智能识别、定位、跟踪、监控和管理的一种网络。</a:t>
            </a:r>
          </a:p>
          <a:p>
            <a:pPr>
              <a:lnSpc>
                <a:spcPct val="120000"/>
              </a:lnSpc>
            </a:pPr>
            <a:r>
              <a:rPr lang="en-US" altLang="zh-CN" sz="5000" dirty="0"/>
              <a:t>       (2)</a:t>
            </a:r>
            <a:r>
              <a:rPr lang="zh-CN" altLang="en-US" sz="5000" dirty="0"/>
              <a:t>维基百科又给出这样的定义：把所有物品通过射频识别等信息传感设备和互联网连接起来，实现智能化识别和管理</a:t>
            </a:r>
            <a:r>
              <a:rPr lang="en-US" altLang="zh-CN" sz="5000" dirty="0"/>
              <a:t>;</a:t>
            </a:r>
            <a:r>
              <a:rPr lang="zh-CN" altLang="en-US" sz="5000" dirty="0"/>
              <a:t>物联网就是把感应器装备嵌入各种物体中，然后将“物联网”与现有的互联网连接起来，实现人类社会与物理系统的整合。</a:t>
            </a:r>
          </a:p>
          <a:p>
            <a:pPr>
              <a:lnSpc>
                <a:spcPct val="120000"/>
              </a:lnSpc>
            </a:pPr>
            <a:r>
              <a:rPr lang="en-US" altLang="zh-CN" sz="5000" dirty="0"/>
              <a:t>       (3)</a:t>
            </a:r>
            <a:r>
              <a:rPr lang="zh-CN" altLang="en-US" sz="5000" dirty="0"/>
              <a:t>国际电信联盟</a:t>
            </a:r>
            <a:r>
              <a:rPr lang="en-US" altLang="zh-CN" sz="5000" dirty="0"/>
              <a:t>(ITU)2005</a:t>
            </a:r>
            <a:r>
              <a:rPr lang="zh-CN" altLang="en-US" sz="5000" dirty="0"/>
              <a:t>年的一份报告曾这样描绘物联网时代的图景：司机出现操作失误时汽车会自动报警</a:t>
            </a:r>
            <a:r>
              <a:rPr lang="en-US" altLang="zh-CN" sz="5000" dirty="0"/>
              <a:t>;</a:t>
            </a:r>
            <a:r>
              <a:rPr lang="zh-CN" altLang="en-US" sz="5000" dirty="0"/>
              <a:t>公文包会提醒主人忘记带了什么东西；衣服会告诉洗衣机对颜色和水温的要求等。在物联网的世界中，物品能够彼此“交流”而无须人的干预。物联网时代的到来将会使我们的生活发生翻天覆地的变化。</a:t>
            </a:r>
          </a:p>
          <a:p>
            <a:endParaRPr lang="zh-CN" altLang="en-US" dirty="0"/>
          </a:p>
        </p:txBody>
      </p:sp>
    </p:spTree>
    <p:extLst>
      <p:ext uri="{BB962C8B-B14F-4D97-AF65-F5344CB8AC3E}">
        <p14:creationId xmlns:p14="http://schemas.microsoft.com/office/powerpoint/2010/main" val="3240360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F59C19C-5B73-4AC2-B449-C96CB8A629C0}"/>
              </a:ext>
            </a:extLst>
          </p:cNvPr>
          <p:cNvSpPr>
            <a:spLocks noGrp="1"/>
          </p:cNvSpPr>
          <p:nvPr>
            <p:ph idx="1"/>
          </p:nvPr>
        </p:nvSpPr>
        <p:spPr>
          <a:xfrm>
            <a:off x="957263" y="1094509"/>
            <a:ext cx="10287000" cy="1848196"/>
          </a:xfrm>
        </p:spPr>
        <p:txBody>
          <a:bodyPr/>
          <a:lstStyle/>
          <a:p>
            <a:r>
              <a:rPr lang="en-US" altLang="zh-CN" sz="2400" b="1" dirty="0"/>
              <a:t>2.</a:t>
            </a:r>
            <a:r>
              <a:rPr lang="zh-CN" altLang="en-US" sz="2400" b="1" dirty="0"/>
              <a:t>物联网的主要特点</a:t>
            </a:r>
          </a:p>
          <a:p>
            <a:r>
              <a:rPr lang="zh-CN" altLang="en-US" dirty="0"/>
              <a:t>       全面感知、可靠传输与智能处理是物联网的三个显著特点</a:t>
            </a:r>
            <a:r>
              <a:rPr lang="zh-CN" altLang="en-US" dirty="0" smtClean="0"/>
              <a:t>。物</a:t>
            </a:r>
            <a:r>
              <a:rPr lang="zh-CN" altLang="en-US" dirty="0"/>
              <a:t>联网与互联网、通信网相比有所不同，虽然都是能够按照特定的协议建立连接的应用网络</a:t>
            </a:r>
            <a:r>
              <a:rPr lang="en-US" altLang="zh-CN" dirty="0"/>
              <a:t>,</a:t>
            </a:r>
            <a:r>
              <a:rPr lang="zh-CN" altLang="en-US" dirty="0"/>
              <a:t>但物联网在应用范围、网络传输以及功能实现等方面都比现有的网络要明显增强，其中最显著的特点是感知范围扩大以及应用的智能化。</a:t>
            </a:r>
          </a:p>
          <a:p>
            <a:endParaRPr lang="zh-CN" altLang="en-US" dirty="0"/>
          </a:p>
        </p:txBody>
      </p:sp>
      <p:sp>
        <p:nvSpPr>
          <p:cNvPr id="3" name="内容占位符 1">
            <a:extLst>
              <a:ext uri="{FF2B5EF4-FFF2-40B4-BE49-F238E27FC236}">
                <a16:creationId xmlns="" xmlns:a16="http://schemas.microsoft.com/office/drawing/2014/main" id="{BF59C19C-5B73-4AC2-B449-C96CB8A629C0}"/>
              </a:ext>
            </a:extLst>
          </p:cNvPr>
          <p:cNvSpPr txBox="1">
            <a:spLocks/>
          </p:cNvSpPr>
          <p:nvPr/>
        </p:nvSpPr>
        <p:spPr>
          <a:xfrm>
            <a:off x="957263" y="2939934"/>
            <a:ext cx="10287000" cy="136605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１</a:t>
            </a:r>
            <a:r>
              <a:rPr lang="en-US" altLang="zh-CN" dirty="0"/>
              <a:t>)</a:t>
            </a:r>
            <a:r>
              <a:rPr lang="zh-CN" altLang="en-US" dirty="0"/>
              <a:t>全面</a:t>
            </a:r>
            <a:r>
              <a:rPr lang="zh-CN" altLang="en-US" dirty="0" smtClean="0"/>
              <a:t>感知</a:t>
            </a:r>
            <a:endParaRPr lang="en-US" altLang="zh-CN" dirty="0" smtClean="0"/>
          </a:p>
          <a:p>
            <a:r>
              <a:rPr lang="zh-CN" altLang="en-US" sz="1800" dirty="0"/>
              <a:t>物联网连接的是</a:t>
            </a:r>
            <a:r>
              <a:rPr lang="zh-CN" altLang="en-US" sz="1800" dirty="0" smtClean="0"/>
              <a:t>物，需要</a:t>
            </a:r>
            <a:r>
              <a:rPr lang="zh-CN" altLang="en-US" sz="1800" dirty="0"/>
              <a:t>能够感知</a:t>
            </a:r>
            <a:r>
              <a:rPr lang="zh-CN" altLang="en-US" sz="1800" dirty="0" smtClean="0"/>
              <a:t>物，并</a:t>
            </a:r>
            <a:r>
              <a:rPr lang="zh-CN" altLang="en-US" sz="1800" dirty="0"/>
              <a:t>赋予物</a:t>
            </a:r>
            <a:r>
              <a:rPr lang="zh-CN" altLang="en-US" sz="1800" dirty="0" smtClean="0"/>
              <a:t>智能，从而</a:t>
            </a:r>
            <a:r>
              <a:rPr lang="zh-CN" altLang="en-US" sz="1800" dirty="0"/>
              <a:t>实现对物的</a:t>
            </a:r>
            <a:r>
              <a:rPr lang="zh-CN" altLang="en-US" sz="1800" dirty="0" smtClean="0"/>
              <a:t>感知。</a:t>
            </a:r>
            <a:endParaRPr lang="en-US" altLang="zh-CN" sz="1800" dirty="0" smtClean="0"/>
          </a:p>
          <a:p>
            <a:r>
              <a:rPr lang="zh-CN" altLang="en-US" sz="1800" dirty="0"/>
              <a:t>物联网的感知层能够全面感知语音、图像、温度、湿度等信息并向上层</a:t>
            </a:r>
            <a:r>
              <a:rPr lang="zh-CN" altLang="en-US" sz="1800" dirty="0" smtClean="0"/>
              <a:t>传送。</a:t>
            </a:r>
            <a:endParaRPr lang="zh-CN" altLang="en-US" sz="1800" dirty="0"/>
          </a:p>
        </p:txBody>
      </p:sp>
      <p:sp>
        <p:nvSpPr>
          <p:cNvPr id="4" name="内容占位符 1">
            <a:extLst>
              <a:ext uri="{FF2B5EF4-FFF2-40B4-BE49-F238E27FC236}">
                <a16:creationId xmlns="" xmlns:a16="http://schemas.microsoft.com/office/drawing/2014/main" id="{BF59C19C-5B73-4AC2-B449-C96CB8A629C0}"/>
              </a:ext>
            </a:extLst>
          </p:cNvPr>
          <p:cNvSpPr txBox="1">
            <a:spLocks/>
          </p:cNvSpPr>
          <p:nvPr/>
        </p:nvSpPr>
        <p:spPr>
          <a:xfrm>
            <a:off x="957263" y="4289369"/>
            <a:ext cx="10287000" cy="116378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２</a:t>
            </a:r>
            <a:r>
              <a:rPr lang="en-US" altLang="zh-CN" dirty="0"/>
              <a:t>)</a:t>
            </a:r>
            <a:r>
              <a:rPr lang="zh-CN" altLang="en-US" dirty="0"/>
              <a:t>可靠</a:t>
            </a:r>
            <a:r>
              <a:rPr lang="zh-CN" altLang="en-US" dirty="0" smtClean="0"/>
              <a:t>传输</a:t>
            </a:r>
            <a:endParaRPr lang="en-US" altLang="zh-CN" dirty="0" smtClean="0"/>
          </a:p>
          <a:p>
            <a:r>
              <a:rPr lang="zh-CN" altLang="en-US" sz="1800" dirty="0"/>
              <a:t>物联网通过前端感知层收集各类</a:t>
            </a:r>
            <a:r>
              <a:rPr lang="zh-CN" altLang="en-US" sz="1800" dirty="0" smtClean="0"/>
              <a:t>信息，还</a:t>
            </a:r>
            <a:r>
              <a:rPr lang="zh-CN" altLang="en-US" sz="1800" dirty="0"/>
              <a:t>需要通过可靠的传输网络将感知的各种</a:t>
            </a:r>
            <a:r>
              <a:rPr lang="zh-CN" altLang="en-US" sz="1800" dirty="0" smtClean="0"/>
              <a:t>信息进行</a:t>
            </a:r>
            <a:r>
              <a:rPr lang="zh-CN" altLang="en-US" sz="1800" dirty="0"/>
              <a:t>实时</a:t>
            </a:r>
            <a:r>
              <a:rPr lang="zh-CN" altLang="en-US" sz="1800" dirty="0" smtClean="0"/>
              <a:t>传输，当然，在</a:t>
            </a:r>
            <a:r>
              <a:rPr lang="zh-CN" altLang="en-US" sz="1800" dirty="0"/>
              <a:t>信息传输过程</a:t>
            </a:r>
            <a:r>
              <a:rPr lang="zh-CN" altLang="en-US" sz="1800" dirty="0" smtClean="0"/>
              <a:t>中，为了</a:t>
            </a:r>
            <a:r>
              <a:rPr lang="zh-CN" altLang="en-US" sz="1800" dirty="0"/>
              <a:t>保障数据的正确性和及时</a:t>
            </a:r>
            <a:r>
              <a:rPr lang="zh-CN" altLang="en-US" sz="1800" dirty="0" smtClean="0"/>
              <a:t>性，必须</a:t>
            </a:r>
            <a:r>
              <a:rPr lang="zh-CN" altLang="en-US" sz="1800" dirty="0"/>
              <a:t>适应各种</a:t>
            </a:r>
            <a:r>
              <a:rPr lang="zh-CN" altLang="en-US" sz="1800" dirty="0" smtClean="0"/>
              <a:t>异构</a:t>
            </a:r>
            <a:r>
              <a:rPr lang="zh-CN" altLang="en-US" sz="1800" dirty="0"/>
              <a:t>网络和</a:t>
            </a:r>
            <a:r>
              <a:rPr lang="zh-CN" altLang="en-US" sz="1800" dirty="0" smtClean="0"/>
              <a:t>协议</a:t>
            </a:r>
            <a:r>
              <a:rPr lang="zh-CN" altLang="en-US" sz="1800" dirty="0"/>
              <a:t>。</a:t>
            </a:r>
          </a:p>
        </p:txBody>
      </p:sp>
      <p:sp>
        <p:nvSpPr>
          <p:cNvPr id="5" name="内容占位符 1">
            <a:extLst>
              <a:ext uri="{FF2B5EF4-FFF2-40B4-BE49-F238E27FC236}">
                <a16:creationId xmlns="" xmlns:a16="http://schemas.microsoft.com/office/drawing/2014/main" id="{BF59C19C-5B73-4AC2-B449-C96CB8A629C0}"/>
              </a:ext>
            </a:extLst>
          </p:cNvPr>
          <p:cNvSpPr txBox="1">
            <a:spLocks/>
          </p:cNvSpPr>
          <p:nvPr/>
        </p:nvSpPr>
        <p:spPr>
          <a:xfrm>
            <a:off x="957263" y="5486403"/>
            <a:ext cx="10287000" cy="58189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３</a:t>
            </a:r>
            <a:r>
              <a:rPr lang="en-US" altLang="zh-CN" dirty="0"/>
              <a:t>)</a:t>
            </a:r>
            <a:r>
              <a:rPr lang="zh-CN" altLang="en-US" dirty="0"/>
              <a:t>智能</a:t>
            </a:r>
            <a:r>
              <a:rPr lang="zh-CN" altLang="en-US" dirty="0" smtClean="0"/>
              <a:t>处理</a:t>
            </a:r>
            <a:endParaRPr lang="en-US" altLang="zh-CN" dirty="0" smtClean="0"/>
          </a:p>
        </p:txBody>
      </p:sp>
    </p:spTree>
    <p:extLst>
      <p:ext uri="{BB962C8B-B14F-4D97-AF65-F5344CB8AC3E}">
        <p14:creationId xmlns:p14="http://schemas.microsoft.com/office/powerpoint/2010/main" val="898346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6F26B3-2CAF-4769-81DC-C1F4AFF6D47F}"/>
              </a:ext>
            </a:extLst>
          </p:cNvPr>
          <p:cNvSpPr>
            <a:spLocks noGrp="1"/>
          </p:cNvSpPr>
          <p:nvPr>
            <p:ph type="title"/>
          </p:nvPr>
        </p:nvSpPr>
        <p:spPr/>
        <p:txBody>
          <a:bodyPr/>
          <a:lstStyle/>
          <a:p>
            <a:r>
              <a:rPr lang="en-US" altLang="zh-CN" dirty="0"/>
              <a:t>8.1.2</a:t>
            </a:r>
            <a:r>
              <a:rPr lang="zh-CN" altLang="en-US" dirty="0"/>
              <a:t>　物联网、互联网与泛在网</a:t>
            </a:r>
          </a:p>
        </p:txBody>
      </p:sp>
      <p:sp>
        <p:nvSpPr>
          <p:cNvPr id="3" name="内容占位符 2">
            <a:extLst>
              <a:ext uri="{FF2B5EF4-FFF2-40B4-BE49-F238E27FC236}">
                <a16:creationId xmlns="" xmlns:a16="http://schemas.microsoft.com/office/drawing/2014/main" id="{96F7E2CC-6CE7-459D-9B19-28ABB9FBCCCC}"/>
              </a:ext>
            </a:extLst>
          </p:cNvPr>
          <p:cNvSpPr>
            <a:spLocks noGrp="1"/>
          </p:cNvSpPr>
          <p:nvPr>
            <p:ph idx="1"/>
          </p:nvPr>
        </p:nvSpPr>
        <p:spPr/>
        <p:txBody>
          <a:bodyPr/>
          <a:lstStyle/>
          <a:p>
            <a:r>
              <a:rPr lang="zh-CN" altLang="en-US" sz="2000" b="0" dirty="0"/>
              <a:t>      美国权威咨询机构</a:t>
            </a:r>
            <a:r>
              <a:rPr lang="en-US" altLang="zh-CN" sz="2000" b="0" dirty="0"/>
              <a:t>Forrester Research</a:t>
            </a:r>
            <a:r>
              <a:rPr lang="zh-CN" altLang="en-US" sz="2000" b="0" dirty="0"/>
              <a:t>预测，到</a:t>
            </a:r>
            <a:r>
              <a:rPr lang="en-US" altLang="zh-CN" sz="2000" b="0" dirty="0"/>
              <a:t>2020</a:t>
            </a:r>
            <a:r>
              <a:rPr lang="zh-CN" altLang="en-US" sz="2000" b="0" dirty="0"/>
              <a:t>年，世界上物物互连的业务，跟人与人通信的业务相比，将达到</a:t>
            </a:r>
            <a:r>
              <a:rPr lang="en-US" altLang="zh-CN" sz="2000" b="0" dirty="0"/>
              <a:t>30∶1</a:t>
            </a:r>
            <a:r>
              <a:rPr lang="zh-CN" altLang="en-US" sz="2000" b="0" dirty="0"/>
              <a:t>，社会将进入全面的物联网时代。实际上</a:t>
            </a:r>
            <a:r>
              <a:rPr lang="en-US" altLang="zh-CN" sz="2000" b="0" dirty="0"/>
              <a:t>,</a:t>
            </a:r>
            <a:r>
              <a:rPr lang="zh-CN" altLang="en-US" sz="2000" b="0" dirty="0"/>
              <a:t>物联网并不是凭空出现的事物，它的神经末梢是传感器，它的信息通信网络则可以依靠传统的互联网和通信网等，对于海量信息的运算处理则主要依靠云计算、网格计算等计算方式。</a:t>
            </a:r>
          </a:p>
          <a:p>
            <a:r>
              <a:rPr lang="en-US" altLang="zh-CN" dirty="0"/>
              <a:t>1.</a:t>
            </a:r>
            <a:r>
              <a:rPr lang="zh-CN" altLang="en-US" dirty="0"/>
              <a:t>互联网是物联网的传输通信保障</a:t>
            </a:r>
          </a:p>
          <a:p>
            <a:r>
              <a:rPr lang="zh-CN" altLang="en-US" sz="2000" b="0" dirty="0"/>
              <a:t>      互联网在“智慧地球”提出之后，引起了强烈的反响。其实，在这个概念提出之初，很多人就将它与互联网相提并论，甚至有很多人预言，物联网不仅将重现互联网的辉煌，它的成就甚至会超过互联网。</a:t>
            </a:r>
          </a:p>
          <a:p>
            <a:endParaRPr lang="zh-CN" altLang="en-US" dirty="0"/>
          </a:p>
        </p:txBody>
      </p:sp>
    </p:spTree>
    <p:extLst>
      <p:ext uri="{BB962C8B-B14F-4D97-AF65-F5344CB8AC3E}">
        <p14:creationId xmlns:p14="http://schemas.microsoft.com/office/powerpoint/2010/main" val="978056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B359CB4-6298-4CC9-A318-F97EC907357A}"/>
              </a:ext>
            </a:extLst>
          </p:cNvPr>
          <p:cNvSpPr>
            <a:spLocks noGrp="1"/>
          </p:cNvSpPr>
          <p:nvPr>
            <p:ph idx="1"/>
          </p:nvPr>
        </p:nvSpPr>
        <p:spPr/>
        <p:txBody>
          <a:bodyPr/>
          <a:lstStyle/>
          <a:p>
            <a:r>
              <a:rPr lang="en-US" altLang="zh-CN" sz="2400" b="1" dirty="0"/>
              <a:t>2.</a:t>
            </a:r>
            <a:r>
              <a:rPr lang="zh-CN" altLang="en-US" sz="2400" b="1" dirty="0"/>
              <a:t>泛在网是物联网发展的方向</a:t>
            </a:r>
          </a:p>
          <a:p>
            <a:r>
              <a:rPr lang="zh-CN" altLang="en-US" dirty="0"/>
              <a:t>       泛在网是从人与人通信为主的电信网向人与物、物与物的通信广泛延伸的信息通信网络的发展趋势，是面向经济、社会、企业和家庭全面信息化的概括。当前，三网融合、两化融合、调整产业结构、转变经济增长方式、加快电信转型、建设资源节约型和环境友好型两型社会等都为泛在网的发展提供了极为良好的发展机遇。</a:t>
            </a:r>
          </a:p>
          <a:p>
            <a:r>
              <a:rPr lang="zh-CN" altLang="en-US" sz="2400" b="1" dirty="0"/>
              <a:t> </a:t>
            </a:r>
            <a:r>
              <a:rPr lang="en-US" altLang="zh-CN" sz="2400" b="1" dirty="0"/>
              <a:t>3.</a:t>
            </a:r>
            <a:r>
              <a:rPr lang="zh-CN" altLang="en-US" sz="2400" b="1" dirty="0"/>
              <a:t>网络融合是未来的发展趋势</a:t>
            </a:r>
          </a:p>
          <a:p>
            <a:r>
              <a:rPr lang="zh-CN" altLang="en-US" dirty="0"/>
              <a:t>       随着我国物联网战略的实施，物联网与互联网、移动互联网的融合应用为中国后金融时代经济快速复苏提供了前所未有的机会，未来业务的发展和新布局将会在物联网和互联网的融合应用上。随着融合的不断深入，创新的商业模式将出现更多的新机遇、新挑战。</a:t>
            </a:r>
          </a:p>
          <a:p>
            <a:endParaRPr lang="zh-CN" altLang="en-US" dirty="0"/>
          </a:p>
        </p:txBody>
      </p:sp>
    </p:spTree>
    <p:extLst>
      <p:ext uri="{BB962C8B-B14F-4D97-AF65-F5344CB8AC3E}">
        <p14:creationId xmlns:p14="http://schemas.microsoft.com/office/powerpoint/2010/main" val="1182423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F463970-7D91-419F-A126-50B0461CFB86}"/>
              </a:ext>
            </a:extLst>
          </p:cNvPr>
          <p:cNvSpPr>
            <a:spLocks noGrp="1"/>
          </p:cNvSpPr>
          <p:nvPr>
            <p:ph type="title"/>
          </p:nvPr>
        </p:nvSpPr>
        <p:spPr/>
        <p:txBody>
          <a:bodyPr/>
          <a:lstStyle/>
          <a:p>
            <a:r>
              <a:rPr lang="en-US" altLang="zh-CN" dirty="0"/>
              <a:t>8.1.3</a:t>
            </a:r>
            <a:r>
              <a:rPr lang="zh-CN" altLang="en-US" dirty="0"/>
              <a:t>　物联网体系结构与关键技术</a:t>
            </a:r>
          </a:p>
        </p:txBody>
      </p:sp>
      <p:sp>
        <p:nvSpPr>
          <p:cNvPr id="3" name="内容占位符 2">
            <a:extLst>
              <a:ext uri="{FF2B5EF4-FFF2-40B4-BE49-F238E27FC236}">
                <a16:creationId xmlns="" xmlns:a16="http://schemas.microsoft.com/office/drawing/2014/main" id="{6F761B63-5F60-4C72-B8CE-7E23DFFD4C99}"/>
              </a:ext>
            </a:extLst>
          </p:cNvPr>
          <p:cNvSpPr>
            <a:spLocks noGrp="1"/>
          </p:cNvSpPr>
          <p:nvPr>
            <p:ph idx="1"/>
          </p:nvPr>
        </p:nvSpPr>
        <p:spPr>
          <a:xfrm>
            <a:off x="971550" y="1825624"/>
            <a:ext cx="10382250" cy="4743617"/>
          </a:xfrm>
        </p:spPr>
        <p:txBody>
          <a:bodyPr>
            <a:normAutofit fontScale="92500" lnSpcReduction="10000"/>
          </a:bodyPr>
          <a:lstStyle/>
          <a:p>
            <a:r>
              <a:rPr lang="zh-CN" altLang="en-US" sz="2600" dirty="0"/>
              <a:t> </a:t>
            </a:r>
            <a:r>
              <a:rPr lang="en-US" altLang="zh-CN" sz="2600" dirty="0"/>
              <a:t>1.</a:t>
            </a:r>
            <a:r>
              <a:rPr lang="zh-CN" altLang="en-US" sz="2600" dirty="0"/>
              <a:t>物联网的体系结构</a:t>
            </a:r>
          </a:p>
          <a:p>
            <a:r>
              <a:rPr lang="zh-CN" altLang="en-US" sz="2200" b="0" dirty="0"/>
              <a:t>       关于物联网的体系结构，目前业界普遍可以接受的是三层体系结构，从下到上依次是感知层、网络层和应用层。这也体现了物联网的三个基本特征，即全面感知、可靠传输和智能处理。</a:t>
            </a:r>
          </a:p>
          <a:p>
            <a:r>
              <a:rPr lang="en-US" altLang="zh-CN" sz="2200" b="0" dirty="0"/>
              <a:t>	1)</a:t>
            </a:r>
            <a:r>
              <a:rPr lang="zh-CN" altLang="en-US" sz="2200" b="0" dirty="0"/>
              <a:t>感知层：全面感知，无处不在</a:t>
            </a:r>
          </a:p>
          <a:p>
            <a:r>
              <a:rPr lang="en-US" altLang="zh-CN" sz="2200" b="0" dirty="0"/>
              <a:t>	2)</a:t>
            </a:r>
            <a:r>
              <a:rPr lang="zh-CN" altLang="en-US" sz="2200" b="0" dirty="0"/>
              <a:t>网络层</a:t>
            </a:r>
            <a:r>
              <a:rPr lang="en-US" altLang="zh-CN" sz="2200" b="0" dirty="0"/>
              <a:t>:</a:t>
            </a:r>
            <a:r>
              <a:rPr lang="zh-CN" altLang="en-US" sz="2200" b="0" dirty="0"/>
              <a:t>智慧连接，无所不容</a:t>
            </a:r>
          </a:p>
          <a:p>
            <a:r>
              <a:rPr lang="en-US" altLang="zh-CN" sz="2200" b="0" dirty="0"/>
              <a:t>	3)</a:t>
            </a:r>
            <a:r>
              <a:rPr lang="zh-CN" altLang="en-US" sz="2200" b="0" dirty="0"/>
              <a:t>应用层：广泛应用，无所不能</a:t>
            </a:r>
          </a:p>
          <a:p>
            <a:r>
              <a:rPr lang="en-US" altLang="zh-CN" sz="2800" dirty="0"/>
              <a:t>2.</a:t>
            </a:r>
            <a:r>
              <a:rPr lang="zh-CN" altLang="en-US" sz="2800" dirty="0"/>
              <a:t>物联网自主体系结构</a:t>
            </a:r>
          </a:p>
          <a:p>
            <a:r>
              <a:rPr lang="zh-CN" altLang="en-US" sz="2200" b="0" dirty="0"/>
              <a:t>物联网研究人员建议，物联网体系结构在设计时应该遵循以下</a:t>
            </a:r>
            <a:r>
              <a:rPr lang="en-US" altLang="zh-CN" sz="2200" b="0" dirty="0"/>
              <a:t>6</a:t>
            </a:r>
            <a:r>
              <a:rPr lang="zh-CN" altLang="en-US" sz="2200" b="0" dirty="0"/>
              <a:t>条原则。</a:t>
            </a:r>
          </a:p>
          <a:p>
            <a:r>
              <a:rPr lang="en-US" altLang="zh-CN" sz="2200" b="0" dirty="0"/>
              <a:t>	1)</a:t>
            </a:r>
            <a:r>
              <a:rPr lang="zh-CN" altLang="en-US" sz="2200" b="0" dirty="0"/>
              <a:t>多样性原则</a:t>
            </a:r>
            <a:r>
              <a:rPr lang="en-US" altLang="zh-CN" sz="2200" b="0" dirty="0"/>
              <a:t>	2)</a:t>
            </a:r>
            <a:r>
              <a:rPr lang="zh-CN" altLang="en-US" sz="2200" b="0" dirty="0"/>
              <a:t>时空性原则</a:t>
            </a:r>
          </a:p>
          <a:p>
            <a:r>
              <a:rPr lang="en-US" altLang="zh-CN" sz="2200" b="0" dirty="0"/>
              <a:t>	3)</a:t>
            </a:r>
            <a:r>
              <a:rPr lang="zh-CN" altLang="en-US" sz="2200" b="0" dirty="0"/>
              <a:t>互联性原则</a:t>
            </a:r>
            <a:r>
              <a:rPr lang="en-US" altLang="zh-CN" sz="2200" b="0" dirty="0"/>
              <a:t>	4)</a:t>
            </a:r>
            <a:r>
              <a:rPr lang="zh-CN" altLang="en-US" sz="2200" b="0" dirty="0"/>
              <a:t>安全性原则</a:t>
            </a:r>
          </a:p>
          <a:p>
            <a:r>
              <a:rPr lang="en-US" altLang="zh-CN" sz="2200" b="0" dirty="0"/>
              <a:t>	5)</a:t>
            </a:r>
            <a:r>
              <a:rPr lang="zh-CN" altLang="en-US" sz="2200" b="0" dirty="0"/>
              <a:t>扩展性原则</a:t>
            </a:r>
            <a:r>
              <a:rPr lang="en-US" altLang="zh-CN" sz="2200" b="0" dirty="0"/>
              <a:t>	6)</a:t>
            </a:r>
            <a:r>
              <a:rPr lang="zh-CN" altLang="en-US" sz="2200" b="0" dirty="0"/>
              <a:t>健壮性原则</a:t>
            </a:r>
            <a:endParaRPr lang="zh-CN" altLang="en-US" b="0" dirty="0"/>
          </a:p>
        </p:txBody>
      </p:sp>
    </p:spTree>
    <p:extLst>
      <p:ext uri="{BB962C8B-B14F-4D97-AF65-F5344CB8AC3E}">
        <p14:creationId xmlns:p14="http://schemas.microsoft.com/office/powerpoint/2010/main" val="2462296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6F761B63-5F60-4C72-B8CE-7E23DFFD4C99}"/>
              </a:ext>
            </a:extLst>
          </p:cNvPr>
          <p:cNvSpPr>
            <a:spLocks noGrp="1"/>
          </p:cNvSpPr>
          <p:nvPr>
            <p:ph idx="1"/>
          </p:nvPr>
        </p:nvSpPr>
        <p:spPr>
          <a:xfrm>
            <a:off x="971550" y="645218"/>
            <a:ext cx="10382250" cy="485314"/>
          </a:xfrm>
        </p:spPr>
        <p:txBody>
          <a:bodyPr>
            <a:normAutofit lnSpcReduction="10000"/>
          </a:bodyPr>
          <a:lstStyle/>
          <a:p>
            <a:r>
              <a:rPr lang="en-US" altLang="zh-CN" sz="2600" dirty="0" smtClean="0"/>
              <a:t>3. </a:t>
            </a:r>
            <a:r>
              <a:rPr lang="zh-CN" altLang="en-US" sz="2600" dirty="0" smtClean="0"/>
              <a:t>物</a:t>
            </a:r>
            <a:r>
              <a:rPr lang="zh-CN" altLang="en-US" sz="2600" dirty="0"/>
              <a:t>联网关键</a:t>
            </a:r>
            <a:r>
              <a:rPr lang="zh-CN" altLang="en-US" sz="2600" dirty="0" smtClean="0"/>
              <a:t>技术</a:t>
            </a:r>
            <a:endParaRPr lang="zh-CN" altLang="en-US" sz="2200" b="0" dirty="0"/>
          </a:p>
        </p:txBody>
      </p:sp>
      <p:sp>
        <p:nvSpPr>
          <p:cNvPr id="5" name="内容占位符 2">
            <a:extLst>
              <a:ext uri="{FF2B5EF4-FFF2-40B4-BE49-F238E27FC236}">
                <a16:creationId xmlns="" xmlns:a16="http://schemas.microsoft.com/office/drawing/2014/main" id="{6F761B63-5F60-4C72-B8CE-7E23DFFD4C99}"/>
              </a:ext>
            </a:extLst>
          </p:cNvPr>
          <p:cNvSpPr txBox="1">
            <a:spLocks/>
          </p:cNvSpPr>
          <p:nvPr/>
        </p:nvSpPr>
        <p:spPr>
          <a:xfrm>
            <a:off x="971550" y="1160606"/>
            <a:ext cx="10382250" cy="46869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200" b="0" dirty="0"/>
              <a:t>１</a:t>
            </a:r>
            <a:r>
              <a:rPr lang="en-US" altLang="zh-CN" sz="2200" b="0" dirty="0"/>
              <a:t>)</a:t>
            </a:r>
            <a:r>
              <a:rPr lang="zh-CN" altLang="en-US" sz="2200" b="0" dirty="0"/>
              <a:t>感知层</a:t>
            </a:r>
            <a:r>
              <a:rPr lang="en-US" altLang="zh-CN" sz="2200" b="0" dirty="0"/>
              <a:t>———</a:t>
            </a:r>
            <a:r>
              <a:rPr lang="zh-CN" altLang="en-US" sz="2200" b="0" dirty="0"/>
              <a:t>感知与识别技术</a:t>
            </a:r>
            <a:endParaRPr lang="zh-CN" altLang="en-US" b="0" dirty="0"/>
          </a:p>
        </p:txBody>
      </p:sp>
      <p:sp>
        <p:nvSpPr>
          <p:cNvPr id="6" name="内容占位符 2">
            <a:extLst>
              <a:ext uri="{FF2B5EF4-FFF2-40B4-BE49-F238E27FC236}">
                <a16:creationId xmlns="" xmlns:a16="http://schemas.microsoft.com/office/drawing/2014/main" id="{6F761B63-5F60-4C72-B8CE-7E23DFFD4C99}"/>
              </a:ext>
            </a:extLst>
          </p:cNvPr>
          <p:cNvSpPr txBox="1">
            <a:spLocks/>
          </p:cNvSpPr>
          <p:nvPr/>
        </p:nvSpPr>
        <p:spPr>
          <a:xfrm>
            <a:off x="971550" y="1645923"/>
            <a:ext cx="3766705" cy="96427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a:t>(</a:t>
            </a:r>
            <a:r>
              <a:rPr lang="zh-CN" altLang="en-US" sz="2000" b="0" dirty="0"/>
              <a:t>１</a:t>
            </a:r>
            <a:r>
              <a:rPr lang="en-US" altLang="zh-CN" sz="2000" b="0" dirty="0"/>
              <a:t>)</a:t>
            </a:r>
            <a:r>
              <a:rPr lang="zh-CN" altLang="en-US" sz="2000" b="0" dirty="0"/>
              <a:t>射频识别</a:t>
            </a:r>
            <a:r>
              <a:rPr lang="en-US" altLang="zh-CN" sz="2000" b="0" dirty="0"/>
              <a:t>(</a:t>
            </a:r>
            <a:r>
              <a:rPr lang="zh-CN" altLang="en-US" sz="2000" b="0" dirty="0"/>
              <a:t>ＲＦＩＤ</a:t>
            </a:r>
            <a:r>
              <a:rPr lang="en-US" altLang="zh-CN" sz="2000" b="0" dirty="0"/>
              <a:t>)</a:t>
            </a:r>
            <a:r>
              <a:rPr lang="zh-CN" altLang="en-US" sz="2000" b="0" dirty="0" smtClean="0"/>
              <a:t>技术</a:t>
            </a:r>
            <a:endParaRPr lang="en-US" altLang="zh-CN" sz="2000" b="0" dirty="0" smtClean="0"/>
          </a:p>
          <a:p>
            <a:r>
              <a:rPr lang="en-US" altLang="zh-CN" sz="2000" b="0" dirty="0" smtClean="0"/>
              <a:t>(</a:t>
            </a:r>
            <a:r>
              <a:rPr lang="zh-CN" altLang="en-US" sz="2000" b="0" dirty="0"/>
              <a:t>３</a:t>
            </a:r>
            <a:r>
              <a:rPr lang="en-US" altLang="zh-CN" sz="2000" b="0" dirty="0"/>
              <a:t>)</a:t>
            </a:r>
            <a:r>
              <a:rPr lang="zh-CN" altLang="en-US" sz="2000" b="0" dirty="0"/>
              <a:t>激光扫描</a:t>
            </a:r>
            <a:r>
              <a:rPr lang="zh-CN" altLang="en-US" sz="2000" b="0" dirty="0" smtClean="0"/>
              <a:t>技术</a:t>
            </a:r>
            <a:endParaRPr lang="zh-CN" altLang="en-US" sz="2000" b="0" dirty="0"/>
          </a:p>
        </p:txBody>
      </p:sp>
      <p:sp>
        <p:nvSpPr>
          <p:cNvPr id="7" name="内容占位符 2">
            <a:extLst>
              <a:ext uri="{FF2B5EF4-FFF2-40B4-BE49-F238E27FC236}">
                <a16:creationId xmlns="" xmlns:a16="http://schemas.microsoft.com/office/drawing/2014/main" id="{6F761B63-5F60-4C72-B8CE-7E23DFFD4C99}"/>
              </a:ext>
            </a:extLst>
          </p:cNvPr>
          <p:cNvSpPr txBox="1">
            <a:spLocks/>
          </p:cNvSpPr>
          <p:nvPr/>
        </p:nvSpPr>
        <p:spPr>
          <a:xfrm>
            <a:off x="5659928" y="1645923"/>
            <a:ext cx="3766705" cy="96427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a:t>(</a:t>
            </a:r>
            <a:r>
              <a:rPr lang="zh-CN" altLang="en-US" sz="2000" b="0" dirty="0"/>
              <a:t>２</a:t>
            </a:r>
            <a:r>
              <a:rPr lang="en-US" altLang="zh-CN" sz="2000" b="0" dirty="0"/>
              <a:t>)</a:t>
            </a:r>
            <a:r>
              <a:rPr lang="zh-CN" altLang="en-US" sz="2000" b="0" dirty="0"/>
              <a:t>传感技术</a:t>
            </a:r>
            <a:endParaRPr lang="en-US" altLang="zh-CN" sz="2000" b="0" dirty="0"/>
          </a:p>
          <a:p>
            <a:r>
              <a:rPr lang="en-US" altLang="zh-CN" sz="2000" b="0" dirty="0" smtClean="0"/>
              <a:t>(</a:t>
            </a:r>
            <a:r>
              <a:rPr lang="zh-CN" altLang="en-US" sz="2000" b="0" dirty="0"/>
              <a:t>４</a:t>
            </a:r>
            <a:r>
              <a:rPr lang="en-US" altLang="zh-CN" sz="2000" b="0" dirty="0"/>
              <a:t>)</a:t>
            </a:r>
            <a:r>
              <a:rPr lang="zh-CN" altLang="en-US" sz="2000" b="0" dirty="0"/>
              <a:t>定位</a:t>
            </a:r>
            <a:r>
              <a:rPr lang="zh-CN" altLang="en-US" sz="2000" b="0" dirty="0" smtClean="0"/>
              <a:t>技术</a:t>
            </a:r>
            <a:endParaRPr lang="zh-CN" altLang="en-US" sz="2000" b="0" dirty="0"/>
          </a:p>
        </p:txBody>
      </p:sp>
      <p:sp>
        <p:nvSpPr>
          <p:cNvPr id="8" name="内容占位符 2">
            <a:extLst>
              <a:ext uri="{FF2B5EF4-FFF2-40B4-BE49-F238E27FC236}">
                <a16:creationId xmlns="" xmlns:a16="http://schemas.microsoft.com/office/drawing/2014/main" id="{6F761B63-5F60-4C72-B8CE-7E23DFFD4C99}"/>
              </a:ext>
            </a:extLst>
          </p:cNvPr>
          <p:cNvSpPr txBox="1">
            <a:spLocks/>
          </p:cNvSpPr>
          <p:nvPr/>
        </p:nvSpPr>
        <p:spPr>
          <a:xfrm>
            <a:off x="971550" y="2610200"/>
            <a:ext cx="10382250" cy="46869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200" b="0" dirty="0"/>
              <a:t>２</a:t>
            </a:r>
            <a:r>
              <a:rPr lang="en-US" altLang="zh-CN" sz="2200" b="0" dirty="0"/>
              <a:t>)</a:t>
            </a:r>
            <a:r>
              <a:rPr lang="zh-CN" altLang="en-US" sz="2200" b="0" dirty="0"/>
              <a:t>网络层</a:t>
            </a:r>
            <a:r>
              <a:rPr lang="en-US" altLang="zh-CN" sz="2200" b="0" dirty="0"/>
              <a:t>———</a:t>
            </a:r>
            <a:r>
              <a:rPr lang="zh-CN" altLang="en-US" sz="2200" b="0" dirty="0"/>
              <a:t>通信与网络技术</a:t>
            </a:r>
            <a:endParaRPr lang="zh-CN" altLang="en-US" b="0" dirty="0"/>
          </a:p>
        </p:txBody>
      </p:sp>
      <p:sp>
        <p:nvSpPr>
          <p:cNvPr id="9" name="内容占位符 2">
            <a:extLst>
              <a:ext uri="{FF2B5EF4-FFF2-40B4-BE49-F238E27FC236}">
                <a16:creationId xmlns="" xmlns:a16="http://schemas.microsoft.com/office/drawing/2014/main" id="{6F761B63-5F60-4C72-B8CE-7E23DFFD4C99}"/>
              </a:ext>
            </a:extLst>
          </p:cNvPr>
          <p:cNvSpPr txBox="1">
            <a:spLocks/>
          </p:cNvSpPr>
          <p:nvPr/>
        </p:nvSpPr>
        <p:spPr>
          <a:xfrm>
            <a:off x="971550" y="3095517"/>
            <a:ext cx="3766705" cy="96427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0" dirty="0"/>
              <a:t>(</a:t>
            </a:r>
            <a:r>
              <a:rPr lang="zh-CN" altLang="en-US" sz="2000" b="0" dirty="0"/>
              <a:t>１</a:t>
            </a:r>
            <a:r>
              <a:rPr lang="en-US" altLang="zh-CN" sz="2000" b="0" dirty="0"/>
              <a:t>)</a:t>
            </a:r>
            <a:r>
              <a:rPr lang="zh-CN" altLang="en-US" sz="2000" b="0" dirty="0"/>
              <a:t>有线通信</a:t>
            </a:r>
            <a:r>
              <a:rPr lang="zh-CN" altLang="en-US" sz="2000" b="0" dirty="0" smtClean="0"/>
              <a:t>技术</a:t>
            </a:r>
            <a:endParaRPr lang="en-US" altLang="zh-CN" sz="2000" b="0" dirty="0" smtClean="0"/>
          </a:p>
          <a:p>
            <a:r>
              <a:rPr lang="en-US" altLang="zh-CN" sz="2000" b="0" dirty="0"/>
              <a:t>(</a:t>
            </a:r>
            <a:r>
              <a:rPr lang="zh-CN" altLang="en-US" sz="2000" b="0" dirty="0"/>
              <a:t>２</a:t>
            </a:r>
            <a:r>
              <a:rPr lang="en-US" altLang="zh-CN" sz="2000" b="0" dirty="0"/>
              <a:t>)</a:t>
            </a:r>
            <a:r>
              <a:rPr lang="zh-CN" altLang="en-US" sz="2000" b="0" dirty="0"/>
              <a:t>无线通信</a:t>
            </a:r>
            <a:r>
              <a:rPr lang="zh-CN" altLang="en-US" sz="2000" b="0" dirty="0" smtClean="0"/>
              <a:t>技术</a:t>
            </a:r>
            <a:endParaRPr lang="zh-CN" altLang="en-US" sz="2000" b="0" dirty="0"/>
          </a:p>
        </p:txBody>
      </p:sp>
      <p:sp>
        <p:nvSpPr>
          <p:cNvPr id="10" name="内容占位符 2">
            <a:extLst>
              <a:ext uri="{FF2B5EF4-FFF2-40B4-BE49-F238E27FC236}">
                <a16:creationId xmlns="" xmlns:a16="http://schemas.microsoft.com/office/drawing/2014/main" id="{6F761B63-5F60-4C72-B8CE-7E23DFFD4C99}"/>
              </a:ext>
            </a:extLst>
          </p:cNvPr>
          <p:cNvSpPr txBox="1">
            <a:spLocks/>
          </p:cNvSpPr>
          <p:nvPr/>
        </p:nvSpPr>
        <p:spPr>
          <a:xfrm>
            <a:off x="971550" y="4059791"/>
            <a:ext cx="10382250" cy="46869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200" b="0" dirty="0"/>
              <a:t>３</a:t>
            </a:r>
            <a:r>
              <a:rPr lang="en-US" altLang="zh-CN" sz="2200" b="0" dirty="0"/>
              <a:t>)</a:t>
            </a:r>
            <a:r>
              <a:rPr lang="zh-CN" altLang="en-US" sz="2200" b="0" dirty="0"/>
              <a:t>应用层</a:t>
            </a:r>
            <a:r>
              <a:rPr lang="en-US" altLang="zh-CN" sz="2200" b="0" dirty="0"/>
              <a:t>———</a:t>
            </a:r>
            <a:r>
              <a:rPr lang="zh-CN" altLang="en-US" sz="2200" b="0" dirty="0"/>
              <a:t>数据存储与处理</a:t>
            </a:r>
            <a:endParaRPr lang="zh-CN" altLang="en-US" b="0" dirty="0"/>
          </a:p>
        </p:txBody>
      </p:sp>
      <p:sp>
        <p:nvSpPr>
          <p:cNvPr id="11" name="内容占位符 2">
            <a:extLst>
              <a:ext uri="{FF2B5EF4-FFF2-40B4-BE49-F238E27FC236}">
                <a16:creationId xmlns="" xmlns:a16="http://schemas.microsoft.com/office/drawing/2014/main" id="{6F761B63-5F60-4C72-B8CE-7E23DFFD4C99}"/>
              </a:ext>
            </a:extLst>
          </p:cNvPr>
          <p:cNvSpPr txBox="1">
            <a:spLocks/>
          </p:cNvSpPr>
          <p:nvPr/>
        </p:nvSpPr>
        <p:spPr>
          <a:xfrm>
            <a:off x="971550" y="4545108"/>
            <a:ext cx="10217381" cy="14234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b="0" dirty="0"/>
              <a:t>应用层是物联网技术与相关行业的深度</a:t>
            </a:r>
            <a:r>
              <a:rPr lang="zh-CN" altLang="en-US" sz="2000" b="0" dirty="0" smtClean="0"/>
              <a:t>融合，与</a:t>
            </a:r>
            <a:r>
              <a:rPr lang="zh-CN" altLang="en-US" sz="2000" b="0" dirty="0"/>
              <a:t>行业实际需求相</a:t>
            </a:r>
            <a:r>
              <a:rPr lang="zh-CN" altLang="en-US" sz="2000" b="0" dirty="0" smtClean="0"/>
              <a:t>结合，从而</a:t>
            </a:r>
            <a:r>
              <a:rPr lang="zh-CN" altLang="en-US" sz="2000" b="0" dirty="0"/>
              <a:t>实现广泛</a:t>
            </a:r>
            <a:r>
              <a:rPr lang="zh-CN" altLang="en-US" sz="2000" b="0" dirty="0" smtClean="0"/>
              <a:t>智能化，物</a:t>
            </a:r>
            <a:r>
              <a:rPr lang="zh-CN" altLang="en-US" sz="2000" b="0" dirty="0"/>
              <a:t>联网应用层利用经过处理的感知</a:t>
            </a:r>
            <a:r>
              <a:rPr lang="zh-CN" altLang="en-US" sz="2000" b="0" dirty="0" smtClean="0"/>
              <a:t>数据，为</a:t>
            </a:r>
            <a:r>
              <a:rPr lang="zh-CN" altLang="en-US" sz="2000" b="0" dirty="0"/>
              <a:t>用户提供丰富的特定</a:t>
            </a:r>
            <a:r>
              <a:rPr lang="zh-CN" altLang="en-US" sz="2000" b="0" dirty="0" smtClean="0"/>
              <a:t>服务，以</a:t>
            </a:r>
            <a:r>
              <a:rPr lang="zh-CN" altLang="en-US" sz="2000" b="0" dirty="0"/>
              <a:t>实现</a:t>
            </a:r>
            <a:r>
              <a:rPr lang="zh-CN" altLang="en-US" sz="2000" b="0" dirty="0" smtClean="0"/>
              <a:t>智能化的</a:t>
            </a:r>
            <a:r>
              <a:rPr lang="zh-CN" altLang="en-US" sz="2000" b="0" dirty="0"/>
              <a:t>识别、定位、跟踪、监控和</a:t>
            </a:r>
            <a:r>
              <a:rPr lang="zh-CN" altLang="en-US" sz="2000" b="0" dirty="0" smtClean="0"/>
              <a:t>管理。</a:t>
            </a:r>
            <a:endParaRPr lang="zh-CN" altLang="en-US" sz="2000" b="0" dirty="0"/>
          </a:p>
        </p:txBody>
      </p:sp>
    </p:spTree>
    <p:extLst>
      <p:ext uri="{BB962C8B-B14F-4D97-AF65-F5344CB8AC3E}">
        <p14:creationId xmlns:p14="http://schemas.microsoft.com/office/powerpoint/2010/main" val="418027176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1412</TotalTime>
  <Words>1321</Words>
  <Application>Microsoft Office PowerPoint</Application>
  <PresentationFormat>自定义</PresentationFormat>
  <Paragraphs>91</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计算机网络技术基础</vt:lpstr>
      <vt:lpstr>PowerPoint 演示文稿</vt:lpstr>
      <vt:lpstr>项目八   物联网与现代通信技术</vt:lpstr>
      <vt:lpstr>8.1　物联网基础知识</vt:lpstr>
      <vt:lpstr>PowerPoint 演示文稿</vt:lpstr>
      <vt:lpstr>8.1.2　物联网、互联网与泛在网</vt:lpstr>
      <vt:lpstr>PowerPoint 演示文稿</vt:lpstr>
      <vt:lpstr>8.1.3　物联网体系结构与关键技术</vt:lpstr>
      <vt:lpstr>PowerPoint 演示文稿</vt:lpstr>
      <vt:lpstr>8.1.4　物联网的应用</vt:lpstr>
      <vt:lpstr>8.2　现代通信新技术</vt:lpstr>
      <vt:lpstr>PowerPoint 演示文稿</vt:lpstr>
      <vt:lpstr>8.2.2　三网融合技术</vt:lpstr>
      <vt:lpstr>8.2.3　智能光网络技术</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91</cp:revision>
  <dcterms:created xsi:type="dcterms:W3CDTF">2017-08-31T04:48:03Z</dcterms:created>
  <dcterms:modified xsi:type="dcterms:W3CDTF">2017-09-25T06:45:30Z</dcterms:modified>
</cp:coreProperties>
</file>