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57"/>
  </p:notesMasterIdLst>
  <p:sldIdLst>
    <p:sldId id="512" r:id="rId2"/>
    <p:sldId id="514"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9" r:id="rId33"/>
    <p:sldId id="290" r:id="rId34"/>
    <p:sldId id="288"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9" r:id="rId103"/>
    <p:sldId id="360" r:id="rId104"/>
    <p:sldId id="361" r:id="rId105"/>
    <p:sldId id="362" r:id="rId106"/>
    <p:sldId id="363" r:id="rId107"/>
    <p:sldId id="364" r:id="rId108"/>
    <p:sldId id="365" r:id="rId109"/>
    <p:sldId id="366" r:id="rId110"/>
    <p:sldId id="367" r:id="rId111"/>
    <p:sldId id="368" r:id="rId112"/>
    <p:sldId id="369" r:id="rId113"/>
    <p:sldId id="370" r:id="rId114"/>
    <p:sldId id="371" r:id="rId115"/>
    <p:sldId id="372" r:id="rId116"/>
    <p:sldId id="373" r:id="rId117"/>
    <p:sldId id="374" r:id="rId118"/>
    <p:sldId id="375" r:id="rId119"/>
    <p:sldId id="376" r:id="rId120"/>
    <p:sldId id="377" r:id="rId121"/>
    <p:sldId id="378" r:id="rId122"/>
    <p:sldId id="379" r:id="rId123"/>
    <p:sldId id="380" r:id="rId124"/>
    <p:sldId id="381" r:id="rId125"/>
    <p:sldId id="382" r:id="rId126"/>
    <p:sldId id="383" r:id="rId127"/>
    <p:sldId id="384" r:id="rId128"/>
    <p:sldId id="385" r:id="rId129"/>
    <p:sldId id="386" r:id="rId130"/>
    <p:sldId id="387" r:id="rId131"/>
    <p:sldId id="388" r:id="rId132"/>
    <p:sldId id="389" r:id="rId133"/>
    <p:sldId id="390" r:id="rId134"/>
    <p:sldId id="394" r:id="rId135"/>
    <p:sldId id="395" r:id="rId136"/>
    <p:sldId id="392" r:id="rId137"/>
    <p:sldId id="393" r:id="rId138"/>
    <p:sldId id="396" r:id="rId139"/>
    <p:sldId id="397" r:id="rId140"/>
    <p:sldId id="398" r:id="rId141"/>
    <p:sldId id="399" r:id="rId142"/>
    <p:sldId id="401" r:id="rId143"/>
    <p:sldId id="402" r:id="rId144"/>
    <p:sldId id="400" r:id="rId145"/>
    <p:sldId id="403" r:id="rId146"/>
    <p:sldId id="404" r:id="rId147"/>
    <p:sldId id="405" r:id="rId148"/>
    <p:sldId id="406" r:id="rId149"/>
    <p:sldId id="407" r:id="rId150"/>
    <p:sldId id="408" r:id="rId151"/>
    <p:sldId id="409" r:id="rId152"/>
    <p:sldId id="410" r:id="rId153"/>
    <p:sldId id="411" r:id="rId154"/>
    <p:sldId id="412" r:id="rId155"/>
    <p:sldId id="413" r:id="rId156"/>
    <p:sldId id="414" r:id="rId157"/>
    <p:sldId id="415" r:id="rId158"/>
    <p:sldId id="416" r:id="rId159"/>
    <p:sldId id="515" r:id="rId160"/>
    <p:sldId id="417" r:id="rId161"/>
    <p:sldId id="418" r:id="rId162"/>
    <p:sldId id="419" r:id="rId163"/>
    <p:sldId id="420" r:id="rId164"/>
    <p:sldId id="421" r:id="rId165"/>
    <p:sldId id="422" r:id="rId166"/>
    <p:sldId id="423" r:id="rId167"/>
    <p:sldId id="424" r:id="rId168"/>
    <p:sldId id="425" r:id="rId169"/>
    <p:sldId id="426" r:id="rId170"/>
    <p:sldId id="427" r:id="rId171"/>
    <p:sldId id="428" r:id="rId172"/>
    <p:sldId id="429" r:id="rId173"/>
    <p:sldId id="430" r:id="rId174"/>
    <p:sldId id="431" r:id="rId175"/>
    <p:sldId id="432" r:id="rId176"/>
    <p:sldId id="433" r:id="rId177"/>
    <p:sldId id="434" r:id="rId178"/>
    <p:sldId id="435" r:id="rId179"/>
    <p:sldId id="436" r:id="rId180"/>
    <p:sldId id="437" r:id="rId181"/>
    <p:sldId id="438" r:id="rId182"/>
    <p:sldId id="439" r:id="rId183"/>
    <p:sldId id="440" r:id="rId184"/>
    <p:sldId id="441" r:id="rId185"/>
    <p:sldId id="442" r:id="rId186"/>
    <p:sldId id="443" r:id="rId187"/>
    <p:sldId id="444" r:id="rId188"/>
    <p:sldId id="445" r:id="rId189"/>
    <p:sldId id="446" r:id="rId190"/>
    <p:sldId id="447" r:id="rId191"/>
    <p:sldId id="448" r:id="rId192"/>
    <p:sldId id="449" r:id="rId193"/>
    <p:sldId id="450" r:id="rId194"/>
    <p:sldId id="451" r:id="rId195"/>
    <p:sldId id="452" r:id="rId196"/>
    <p:sldId id="453" r:id="rId197"/>
    <p:sldId id="456" r:id="rId198"/>
    <p:sldId id="454" r:id="rId199"/>
    <p:sldId id="455" r:id="rId200"/>
    <p:sldId id="457" r:id="rId201"/>
    <p:sldId id="458" r:id="rId202"/>
    <p:sldId id="459" r:id="rId203"/>
    <p:sldId id="460" r:id="rId204"/>
    <p:sldId id="461" r:id="rId205"/>
    <p:sldId id="462" r:id="rId206"/>
    <p:sldId id="463" r:id="rId207"/>
    <p:sldId id="464" r:id="rId208"/>
    <p:sldId id="465" r:id="rId209"/>
    <p:sldId id="466" r:id="rId210"/>
    <p:sldId id="467" r:id="rId211"/>
    <p:sldId id="468" r:id="rId212"/>
    <p:sldId id="469" r:id="rId213"/>
    <p:sldId id="470" r:id="rId214"/>
    <p:sldId id="471" r:id="rId215"/>
    <p:sldId id="472" r:id="rId216"/>
    <p:sldId id="473" r:id="rId217"/>
    <p:sldId id="474" r:id="rId218"/>
    <p:sldId id="475" r:id="rId219"/>
    <p:sldId id="476" r:id="rId220"/>
    <p:sldId id="477" r:id="rId221"/>
    <p:sldId id="478" r:id="rId222"/>
    <p:sldId id="479" r:id="rId223"/>
    <p:sldId id="480" r:id="rId224"/>
    <p:sldId id="481" r:id="rId225"/>
    <p:sldId id="482" r:id="rId226"/>
    <p:sldId id="483" r:id="rId227"/>
    <p:sldId id="484" r:id="rId228"/>
    <p:sldId id="485" r:id="rId229"/>
    <p:sldId id="486" r:id="rId230"/>
    <p:sldId id="487" r:id="rId231"/>
    <p:sldId id="488" r:id="rId232"/>
    <p:sldId id="489" r:id="rId233"/>
    <p:sldId id="490" r:id="rId234"/>
    <p:sldId id="491" r:id="rId235"/>
    <p:sldId id="492" r:id="rId236"/>
    <p:sldId id="493" r:id="rId237"/>
    <p:sldId id="494" r:id="rId238"/>
    <p:sldId id="495" r:id="rId239"/>
    <p:sldId id="496" r:id="rId240"/>
    <p:sldId id="497" r:id="rId241"/>
    <p:sldId id="498" r:id="rId242"/>
    <p:sldId id="499" r:id="rId243"/>
    <p:sldId id="500" r:id="rId244"/>
    <p:sldId id="501" r:id="rId245"/>
    <p:sldId id="502" r:id="rId246"/>
    <p:sldId id="503" r:id="rId247"/>
    <p:sldId id="504" r:id="rId248"/>
    <p:sldId id="505" r:id="rId249"/>
    <p:sldId id="506" r:id="rId250"/>
    <p:sldId id="507" r:id="rId251"/>
    <p:sldId id="508" r:id="rId252"/>
    <p:sldId id="509" r:id="rId253"/>
    <p:sldId id="510" r:id="rId254"/>
    <p:sldId id="511" r:id="rId255"/>
    <p:sldId id="513" r:id="rId2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C71A755-9EC9-4989-83B0-19279A49A0DA}">
          <p14:sldIdLst>
            <p14:sldId id="512"/>
            <p14:sldId id="514"/>
            <p14:sldId id="258"/>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9"/>
            <p14:sldId id="290"/>
            <p14:sldId id="288"/>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9"/>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87"/>
            <p14:sldId id="388"/>
            <p14:sldId id="389"/>
            <p14:sldId id="390"/>
            <p14:sldId id="394"/>
            <p14:sldId id="395"/>
            <p14:sldId id="392"/>
            <p14:sldId id="393"/>
            <p14:sldId id="396"/>
            <p14:sldId id="397"/>
            <p14:sldId id="398"/>
            <p14:sldId id="399"/>
            <p14:sldId id="401"/>
            <p14:sldId id="402"/>
            <p14:sldId id="400"/>
            <p14:sldId id="403"/>
            <p14:sldId id="404"/>
            <p14:sldId id="405"/>
            <p14:sldId id="406"/>
            <p14:sldId id="407"/>
            <p14:sldId id="408"/>
            <p14:sldId id="409"/>
            <p14:sldId id="410"/>
            <p14:sldId id="411"/>
            <p14:sldId id="412"/>
            <p14:sldId id="413"/>
            <p14:sldId id="414"/>
            <p14:sldId id="415"/>
            <p14:sldId id="416"/>
            <p14:sldId id="515"/>
            <p14:sldId id="417"/>
            <p14:sldId id="418"/>
            <p14:sldId id="419"/>
            <p14:sldId id="420"/>
            <p14:sldId id="421"/>
            <p14:sldId id="422"/>
            <p14:sldId id="423"/>
            <p14:sldId id="424"/>
            <p14:sldId id="425"/>
            <p14:sldId id="426"/>
            <p14:sldId id="427"/>
            <p14:sldId id="428"/>
            <p14:sldId id="429"/>
            <p14:sldId id="430"/>
            <p14:sldId id="431"/>
            <p14:sldId id="432"/>
            <p14:sldId id="433"/>
            <p14:sldId id="434"/>
            <p14:sldId id="435"/>
            <p14:sldId id="436"/>
            <p14:sldId id="437"/>
            <p14:sldId id="438"/>
            <p14:sldId id="439"/>
            <p14:sldId id="440"/>
            <p14:sldId id="441"/>
            <p14:sldId id="442"/>
            <p14:sldId id="443"/>
            <p14:sldId id="444"/>
            <p14:sldId id="445"/>
            <p14:sldId id="446"/>
            <p14:sldId id="447"/>
            <p14:sldId id="448"/>
            <p14:sldId id="449"/>
            <p14:sldId id="450"/>
            <p14:sldId id="451"/>
            <p14:sldId id="452"/>
            <p14:sldId id="453"/>
            <p14:sldId id="456"/>
            <p14:sldId id="454"/>
            <p14:sldId id="455"/>
            <p14:sldId id="457"/>
            <p14:sldId id="458"/>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79D"/>
    <a:srgbClr val="F15A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5" autoAdjust="0"/>
    <p:restoredTop sz="94660"/>
  </p:normalViewPr>
  <p:slideViewPr>
    <p:cSldViewPr snapToGrid="0">
      <p:cViewPr varScale="1">
        <p:scale>
          <a:sx n="71" d="100"/>
          <a:sy n="71" d="100"/>
        </p:scale>
        <p:origin x="66" y="2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presProps" Target="pres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viewProps" Target="viewProps.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theme" Target="theme/theme1.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tableStyles" Target="tableStyles.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notesMaster" Target="notesMasters/notesMaster1.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6.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29FCAB-48ED-4FD8-937A-A80A484D9384}" type="datetimeFigureOut">
              <a:rPr lang="zh-CN" altLang="en-US" smtClean="0"/>
              <a:t>2018/7/31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A5282D-78BD-42D9-8408-D5546A267AA6}" type="slidenum">
              <a:rPr lang="zh-CN" altLang="en-US" smtClean="0"/>
              <a:t>‹#›</a:t>
            </a:fld>
            <a:endParaRPr lang="zh-CN" altLang="en-US"/>
          </a:p>
        </p:txBody>
      </p:sp>
    </p:spTree>
    <p:extLst>
      <p:ext uri="{BB962C8B-B14F-4D97-AF65-F5344CB8AC3E}">
        <p14:creationId xmlns:p14="http://schemas.microsoft.com/office/powerpoint/2010/main" val="3009872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D742F1-AC15-4A3F-8361-04C32C652DA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8B8CB8E-7F0E-4D80-AE82-AD27395DE6B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D975F75-8C7D-4C32-AA9D-D1C4AA4304F7}"/>
              </a:ext>
            </a:extLst>
          </p:cNvPr>
          <p:cNvSpPr>
            <a:spLocks noGrp="1"/>
          </p:cNvSpPr>
          <p:nvPr>
            <p:ph type="dt" sz="half" idx="10"/>
          </p:nvPr>
        </p:nvSpPr>
        <p:spPr/>
        <p:txBody>
          <a:bodyPr/>
          <a:lstStyle/>
          <a:p>
            <a:fld id="{7DBEB6CB-C9E3-461B-8938-08A65CB30C27}" type="datetimeFigureOut">
              <a:rPr lang="zh-CN" altLang="en-US" smtClean="0"/>
              <a:t>2018/7/31</a:t>
            </a:fld>
            <a:endParaRPr lang="zh-CN" altLang="en-US"/>
          </a:p>
        </p:txBody>
      </p:sp>
      <p:sp>
        <p:nvSpPr>
          <p:cNvPr id="5" name="页脚占位符 4">
            <a:extLst>
              <a:ext uri="{FF2B5EF4-FFF2-40B4-BE49-F238E27FC236}">
                <a16:creationId xmlns:a16="http://schemas.microsoft.com/office/drawing/2014/main" id="{BDE5F572-EB82-4E2D-B6A9-52EB8A2F0A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608AFAE-DC8C-485A-919C-5214BD7D7667}"/>
              </a:ext>
            </a:extLst>
          </p:cNvPr>
          <p:cNvSpPr>
            <a:spLocks noGrp="1"/>
          </p:cNvSpPr>
          <p:nvPr>
            <p:ph type="sldNum" sz="quarter" idx="12"/>
          </p:nvPr>
        </p:nvSpPr>
        <p:spPr/>
        <p:txBody>
          <a:bodyPr/>
          <a:lstStyle/>
          <a:p>
            <a:fld id="{E4B05803-9CF4-4B2D-96CF-8EBC6BB46527}" type="slidenum">
              <a:rPr lang="zh-CN" altLang="en-US" smtClean="0"/>
              <a:t>‹#›</a:t>
            </a:fld>
            <a:endParaRPr lang="zh-CN" altLang="en-US"/>
          </a:p>
        </p:txBody>
      </p:sp>
    </p:spTree>
    <p:extLst>
      <p:ext uri="{BB962C8B-B14F-4D97-AF65-F5344CB8AC3E}">
        <p14:creationId xmlns:p14="http://schemas.microsoft.com/office/powerpoint/2010/main" val="899401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9E54C39-D49F-4657-B68B-09CA7198855C}"/>
              </a:ext>
            </a:extLst>
          </p:cNvPr>
          <p:cNvSpPr>
            <a:spLocks noGrp="1"/>
          </p:cNvSpPr>
          <p:nvPr>
            <p:ph type="dt" sz="half" idx="10"/>
          </p:nvPr>
        </p:nvSpPr>
        <p:spPr/>
        <p:txBody>
          <a:bodyPr/>
          <a:lstStyle/>
          <a:p>
            <a:fld id="{7DBEB6CB-C9E3-461B-8938-08A65CB30C27}" type="datetimeFigureOut">
              <a:rPr lang="zh-CN" altLang="en-US" smtClean="0"/>
              <a:t>2018/7/31</a:t>
            </a:fld>
            <a:endParaRPr lang="zh-CN" altLang="en-US"/>
          </a:p>
        </p:txBody>
      </p:sp>
      <p:sp>
        <p:nvSpPr>
          <p:cNvPr id="3" name="页脚占位符 2">
            <a:extLst>
              <a:ext uri="{FF2B5EF4-FFF2-40B4-BE49-F238E27FC236}">
                <a16:creationId xmlns:a16="http://schemas.microsoft.com/office/drawing/2014/main" id="{AB769507-5197-4909-8E2B-DDFD33BAEA1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36DAAA7-825D-4C4F-B37B-BC9206BB8FCC}"/>
              </a:ext>
            </a:extLst>
          </p:cNvPr>
          <p:cNvSpPr>
            <a:spLocks noGrp="1"/>
          </p:cNvSpPr>
          <p:nvPr>
            <p:ph type="sldNum" sz="quarter" idx="12"/>
          </p:nvPr>
        </p:nvSpPr>
        <p:spPr/>
        <p:txBody>
          <a:bodyPr/>
          <a:lstStyle/>
          <a:p>
            <a:fld id="{E4B05803-9CF4-4B2D-96CF-8EBC6BB46527}" type="slidenum">
              <a:rPr lang="zh-CN" altLang="en-US" smtClean="0"/>
              <a:t>‹#›</a:t>
            </a:fld>
            <a:endParaRPr lang="zh-CN" altLang="en-US"/>
          </a:p>
        </p:txBody>
      </p:sp>
    </p:spTree>
    <p:extLst>
      <p:ext uri="{BB962C8B-B14F-4D97-AF65-F5344CB8AC3E}">
        <p14:creationId xmlns:p14="http://schemas.microsoft.com/office/powerpoint/2010/main" val="1816526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D985D8-AE1D-44F9-9FAA-D92C1D3E45F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E32B573-F413-41B1-BE09-FAE2D3248B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F4D15F3-C121-4C0C-925B-C8A52CA277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2C85EAD-16F1-448D-82E3-3AD790669C86}"/>
              </a:ext>
            </a:extLst>
          </p:cNvPr>
          <p:cNvSpPr>
            <a:spLocks noGrp="1"/>
          </p:cNvSpPr>
          <p:nvPr>
            <p:ph type="dt" sz="half" idx="10"/>
          </p:nvPr>
        </p:nvSpPr>
        <p:spPr/>
        <p:txBody>
          <a:bodyPr/>
          <a:lstStyle/>
          <a:p>
            <a:fld id="{7DBEB6CB-C9E3-461B-8938-08A65CB30C27}" type="datetimeFigureOut">
              <a:rPr lang="zh-CN" altLang="en-US" smtClean="0"/>
              <a:t>2018/7/31</a:t>
            </a:fld>
            <a:endParaRPr lang="zh-CN" altLang="en-US"/>
          </a:p>
        </p:txBody>
      </p:sp>
      <p:sp>
        <p:nvSpPr>
          <p:cNvPr id="6" name="页脚占位符 5">
            <a:extLst>
              <a:ext uri="{FF2B5EF4-FFF2-40B4-BE49-F238E27FC236}">
                <a16:creationId xmlns:a16="http://schemas.microsoft.com/office/drawing/2014/main" id="{118B7509-EBC1-4054-A636-EB4B172A172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B699989-1EAE-4C3E-B974-C6B217936080}"/>
              </a:ext>
            </a:extLst>
          </p:cNvPr>
          <p:cNvSpPr>
            <a:spLocks noGrp="1"/>
          </p:cNvSpPr>
          <p:nvPr>
            <p:ph type="sldNum" sz="quarter" idx="12"/>
          </p:nvPr>
        </p:nvSpPr>
        <p:spPr/>
        <p:txBody>
          <a:bodyPr/>
          <a:lstStyle/>
          <a:p>
            <a:fld id="{E4B05803-9CF4-4B2D-96CF-8EBC6BB46527}" type="slidenum">
              <a:rPr lang="zh-CN" altLang="en-US" smtClean="0"/>
              <a:t>‹#›</a:t>
            </a:fld>
            <a:endParaRPr lang="zh-CN" altLang="en-US"/>
          </a:p>
        </p:txBody>
      </p:sp>
    </p:spTree>
    <p:extLst>
      <p:ext uri="{BB962C8B-B14F-4D97-AF65-F5344CB8AC3E}">
        <p14:creationId xmlns:p14="http://schemas.microsoft.com/office/powerpoint/2010/main" val="9719998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9ADA37-52E6-458E-96CD-35C2FF1473F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2B91002-FC1A-49E4-855D-93E62957F8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B09C2C9-5B95-4276-B196-060DB76447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8734857-486B-4EA8-BF83-2FA54BDBD571}"/>
              </a:ext>
            </a:extLst>
          </p:cNvPr>
          <p:cNvSpPr>
            <a:spLocks noGrp="1"/>
          </p:cNvSpPr>
          <p:nvPr>
            <p:ph type="dt" sz="half" idx="10"/>
          </p:nvPr>
        </p:nvSpPr>
        <p:spPr/>
        <p:txBody>
          <a:bodyPr/>
          <a:lstStyle/>
          <a:p>
            <a:fld id="{7DBEB6CB-C9E3-461B-8938-08A65CB30C27}" type="datetimeFigureOut">
              <a:rPr lang="zh-CN" altLang="en-US" smtClean="0"/>
              <a:t>2018/7/31</a:t>
            </a:fld>
            <a:endParaRPr lang="zh-CN" altLang="en-US"/>
          </a:p>
        </p:txBody>
      </p:sp>
      <p:sp>
        <p:nvSpPr>
          <p:cNvPr id="6" name="页脚占位符 5">
            <a:extLst>
              <a:ext uri="{FF2B5EF4-FFF2-40B4-BE49-F238E27FC236}">
                <a16:creationId xmlns:a16="http://schemas.microsoft.com/office/drawing/2014/main" id="{5414F281-9241-41FC-ACF9-46C936D70BA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1F796EB-06A6-4793-918F-44758D509614}"/>
              </a:ext>
            </a:extLst>
          </p:cNvPr>
          <p:cNvSpPr>
            <a:spLocks noGrp="1"/>
          </p:cNvSpPr>
          <p:nvPr>
            <p:ph type="sldNum" sz="quarter" idx="12"/>
          </p:nvPr>
        </p:nvSpPr>
        <p:spPr/>
        <p:txBody>
          <a:bodyPr/>
          <a:lstStyle/>
          <a:p>
            <a:fld id="{E4B05803-9CF4-4B2D-96CF-8EBC6BB46527}" type="slidenum">
              <a:rPr lang="zh-CN" altLang="en-US" smtClean="0"/>
              <a:t>‹#›</a:t>
            </a:fld>
            <a:endParaRPr lang="zh-CN" altLang="en-US"/>
          </a:p>
        </p:txBody>
      </p:sp>
    </p:spTree>
    <p:extLst>
      <p:ext uri="{BB962C8B-B14F-4D97-AF65-F5344CB8AC3E}">
        <p14:creationId xmlns:p14="http://schemas.microsoft.com/office/powerpoint/2010/main" val="17572616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E7E7C6-51F6-42B6-B85B-F554B9C1641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3302576-E240-45CD-B6F7-5E5A248F6BA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57539A7-4BB5-4ACE-B53C-7F47B755D9FB}"/>
              </a:ext>
            </a:extLst>
          </p:cNvPr>
          <p:cNvSpPr>
            <a:spLocks noGrp="1"/>
          </p:cNvSpPr>
          <p:nvPr>
            <p:ph type="dt" sz="half" idx="10"/>
          </p:nvPr>
        </p:nvSpPr>
        <p:spPr/>
        <p:txBody>
          <a:bodyPr/>
          <a:lstStyle/>
          <a:p>
            <a:fld id="{7DBEB6CB-C9E3-461B-8938-08A65CB30C27}" type="datetimeFigureOut">
              <a:rPr lang="zh-CN" altLang="en-US" smtClean="0"/>
              <a:t>2018/7/31</a:t>
            </a:fld>
            <a:endParaRPr lang="zh-CN" altLang="en-US"/>
          </a:p>
        </p:txBody>
      </p:sp>
      <p:sp>
        <p:nvSpPr>
          <p:cNvPr id="5" name="页脚占位符 4">
            <a:extLst>
              <a:ext uri="{FF2B5EF4-FFF2-40B4-BE49-F238E27FC236}">
                <a16:creationId xmlns:a16="http://schemas.microsoft.com/office/drawing/2014/main" id="{30D2F4E8-3473-48D5-90E7-49C5FF01D91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0A82B62-0058-442A-A68A-095F179E0902}"/>
              </a:ext>
            </a:extLst>
          </p:cNvPr>
          <p:cNvSpPr>
            <a:spLocks noGrp="1"/>
          </p:cNvSpPr>
          <p:nvPr>
            <p:ph type="sldNum" sz="quarter" idx="12"/>
          </p:nvPr>
        </p:nvSpPr>
        <p:spPr/>
        <p:txBody>
          <a:bodyPr/>
          <a:lstStyle/>
          <a:p>
            <a:fld id="{E4B05803-9CF4-4B2D-96CF-8EBC6BB46527}" type="slidenum">
              <a:rPr lang="zh-CN" altLang="en-US" smtClean="0"/>
              <a:t>‹#›</a:t>
            </a:fld>
            <a:endParaRPr lang="zh-CN" altLang="en-US"/>
          </a:p>
        </p:txBody>
      </p:sp>
    </p:spTree>
    <p:extLst>
      <p:ext uri="{BB962C8B-B14F-4D97-AF65-F5344CB8AC3E}">
        <p14:creationId xmlns:p14="http://schemas.microsoft.com/office/powerpoint/2010/main" val="33074953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35655F6-0B67-4C11-8C3F-9867B706CCE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6362D27-29F5-49B8-A9DC-B823718A707F}"/>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709CE79-2318-4D34-97BC-BE7354B9B42C}"/>
              </a:ext>
            </a:extLst>
          </p:cNvPr>
          <p:cNvSpPr>
            <a:spLocks noGrp="1"/>
          </p:cNvSpPr>
          <p:nvPr>
            <p:ph type="dt" sz="half" idx="10"/>
          </p:nvPr>
        </p:nvSpPr>
        <p:spPr/>
        <p:txBody>
          <a:bodyPr/>
          <a:lstStyle/>
          <a:p>
            <a:fld id="{7DBEB6CB-C9E3-461B-8938-08A65CB30C27}" type="datetimeFigureOut">
              <a:rPr lang="zh-CN" altLang="en-US" smtClean="0"/>
              <a:t>2018/7/31</a:t>
            </a:fld>
            <a:endParaRPr lang="zh-CN" altLang="en-US"/>
          </a:p>
        </p:txBody>
      </p:sp>
      <p:sp>
        <p:nvSpPr>
          <p:cNvPr id="5" name="页脚占位符 4">
            <a:extLst>
              <a:ext uri="{FF2B5EF4-FFF2-40B4-BE49-F238E27FC236}">
                <a16:creationId xmlns:a16="http://schemas.microsoft.com/office/drawing/2014/main" id="{B739DC91-9C1D-479D-9A31-482A08390DC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AB71C71-9B8A-472B-8A91-5742DFF9F125}"/>
              </a:ext>
            </a:extLst>
          </p:cNvPr>
          <p:cNvSpPr>
            <a:spLocks noGrp="1"/>
          </p:cNvSpPr>
          <p:nvPr>
            <p:ph type="sldNum" sz="quarter" idx="12"/>
          </p:nvPr>
        </p:nvSpPr>
        <p:spPr/>
        <p:txBody>
          <a:bodyPr/>
          <a:lstStyle/>
          <a:p>
            <a:fld id="{E4B05803-9CF4-4B2D-96CF-8EBC6BB46527}" type="slidenum">
              <a:rPr lang="zh-CN" altLang="en-US" smtClean="0"/>
              <a:t>‹#›</a:t>
            </a:fld>
            <a:endParaRPr lang="zh-CN" altLang="en-US"/>
          </a:p>
        </p:txBody>
      </p:sp>
    </p:spTree>
    <p:extLst>
      <p:ext uri="{BB962C8B-B14F-4D97-AF65-F5344CB8AC3E}">
        <p14:creationId xmlns:p14="http://schemas.microsoft.com/office/powerpoint/2010/main" val="2811654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p:cNvSpPr/>
          <p:nvPr userDrawn="1"/>
        </p:nvSpPr>
        <p:spPr>
          <a:xfrm>
            <a:off x="0" y="6363730"/>
            <a:ext cx="568411" cy="494270"/>
          </a:xfrm>
          <a:prstGeom prst="rect">
            <a:avLst/>
          </a:prstGeom>
          <a:solidFill>
            <a:srgbClr val="00A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40985"/>
          <p:cNvSpPr>
            <a:spLocks noChangeArrowheads="1"/>
          </p:cNvSpPr>
          <p:nvPr userDrawn="1"/>
        </p:nvSpPr>
        <p:spPr bwMode="auto">
          <a:xfrm>
            <a:off x="838200" y="6376086"/>
            <a:ext cx="11348235" cy="493213"/>
          </a:xfrm>
          <a:prstGeom prst="rect">
            <a:avLst/>
          </a:prstGeom>
          <a:solidFill>
            <a:srgbClr val="EDE8C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9" name="矩形 8"/>
          <p:cNvSpPr/>
          <p:nvPr userDrawn="1"/>
        </p:nvSpPr>
        <p:spPr>
          <a:xfrm>
            <a:off x="640490" y="6363730"/>
            <a:ext cx="125626" cy="494270"/>
          </a:xfrm>
          <a:prstGeom prst="rect">
            <a:avLst/>
          </a:prstGeom>
          <a:solidFill>
            <a:srgbClr val="00A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209"/>
          <p:cNvGrpSpPr/>
          <p:nvPr userDrawn="1"/>
        </p:nvGrpSpPr>
        <p:grpSpPr bwMode="auto">
          <a:xfrm>
            <a:off x="10579886" y="6501651"/>
            <a:ext cx="1606549" cy="99483"/>
            <a:chOff x="4886" y="1938"/>
            <a:chExt cx="759" cy="47"/>
          </a:xfrm>
        </p:grpSpPr>
        <p:sp>
          <p:nvSpPr>
            <p:cNvPr id="11" name="Rectangle 210"/>
            <p:cNvSpPr>
              <a:spLocks noChangeArrowheads="1"/>
            </p:cNvSpPr>
            <p:nvPr/>
          </p:nvSpPr>
          <p:spPr bwMode="auto">
            <a:xfrm>
              <a:off x="5468" y="1938"/>
              <a:ext cx="177" cy="47"/>
            </a:xfrm>
            <a:prstGeom prst="rect">
              <a:avLst/>
            </a:prstGeom>
            <a:solidFill>
              <a:schemeClr val="accent1">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2" name="Rectangle 211"/>
            <p:cNvSpPr>
              <a:spLocks noChangeArrowheads="1"/>
            </p:cNvSpPr>
            <p:nvPr/>
          </p:nvSpPr>
          <p:spPr bwMode="auto">
            <a:xfrm>
              <a:off x="4886" y="1938"/>
              <a:ext cx="524" cy="47"/>
            </a:xfrm>
            <a:prstGeom prst="rect">
              <a:avLst/>
            </a:prstGeom>
            <a:solidFill>
              <a:schemeClr val="accent1">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sp>
        <p:nvSpPr>
          <p:cNvPr id="3" name="日期占位符 2">
            <a:extLst>
              <a:ext uri="{FF2B5EF4-FFF2-40B4-BE49-F238E27FC236}">
                <a16:creationId xmlns:a16="http://schemas.microsoft.com/office/drawing/2014/main" id="{D5D2009F-DB65-47CD-83D7-A54ABE7AA7CD}"/>
              </a:ext>
            </a:extLst>
          </p:cNvPr>
          <p:cNvSpPr>
            <a:spLocks noGrp="1"/>
          </p:cNvSpPr>
          <p:nvPr>
            <p:ph type="dt" sz="half" idx="10"/>
          </p:nvPr>
        </p:nvSpPr>
        <p:spPr/>
        <p:txBody>
          <a:bodyPr/>
          <a:lstStyle/>
          <a:p>
            <a:fld id="{7DBEB6CB-C9E3-461B-8938-08A65CB30C27}" type="datetimeFigureOut">
              <a:rPr lang="zh-CN" altLang="en-US" smtClean="0"/>
              <a:t>2018/7/31</a:t>
            </a:fld>
            <a:endParaRPr lang="zh-CN" altLang="en-US"/>
          </a:p>
        </p:txBody>
      </p:sp>
      <p:sp>
        <p:nvSpPr>
          <p:cNvPr id="4" name="页脚占位符 3">
            <a:extLst>
              <a:ext uri="{FF2B5EF4-FFF2-40B4-BE49-F238E27FC236}">
                <a16:creationId xmlns:a16="http://schemas.microsoft.com/office/drawing/2014/main" id="{372783AE-A9AB-41D4-9522-EEB0BC970AA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7FABA6F-95F9-401D-90D3-632D13851B84}"/>
              </a:ext>
            </a:extLst>
          </p:cNvPr>
          <p:cNvSpPr>
            <a:spLocks noGrp="1"/>
          </p:cNvSpPr>
          <p:nvPr>
            <p:ph type="sldNum" sz="quarter" idx="12"/>
          </p:nvPr>
        </p:nvSpPr>
        <p:spPr/>
        <p:txBody>
          <a:bodyPr/>
          <a:lstStyle/>
          <a:p>
            <a:fld id="{E4B05803-9CF4-4B2D-96CF-8EBC6BB46527}" type="slidenum">
              <a:rPr lang="zh-CN" altLang="en-US" smtClean="0"/>
              <a:t>‹#›</a:t>
            </a:fld>
            <a:endParaRPr lang="zh-CN" altLang="en-US"/>
          </a:p>
        </p:txBody>
      </p:sp>
      <p:sp>
        <p:nvSpPr>
          <p:cNvPr id="7" name="内容占位符 6">
            <a:extLst>
              <a:ext uri="{FF2B5EF4-FFF2-40B4-BE49-F238E27FC236}">
                <a16:creationId xmlns:a16="http://schemas.microsoft.com/office/drawing/2014/main" id="{CA523F90-57ED-4ACA-9E0D-2730599B8B86}"/>
              </a:ext>
            </a:extLst>
          </p:cNvPr>
          <p:cNvSpPr>
            <a:spLocks noGrp="1"/>
          </p:cNvSpPr>
          <p:nvPr>
            <p:ph sz="quarter" idx="13"/>
          </p:nvPr>
        </p:nvSpPr>
        <p:spPr>
          <a:xfrm>
            <a:off x="838200" y="742951"/>
            <a:ext cx="10515600" cy="5243512"/>
          </a:xfrm>
        </p:spPr>
        <p:txBody>
          <a:bodyPr>
            <a:normAutofit/>
          </a:bodyPr>
          <a:lstStyle>
            <a:lvl1pPr>
              <a:lnSpc>
                <a:spcPct val="120000"/>
              </a:lnSpc>
              <a:defRPr sz="2000">
                <a:latin typeface="微软雅黑" panose="020B0503020204020204" pitchFamily="34" charset="-122"/>
                <a:ea typeface="微软雅黑" panose="020B0503020204020204" pitchFamily="34" charset="-122"/>
              </a:defRPr>
            </a:lvl1pPr>
            <a:lvl2pPr marL="457200" indent="0">
              <a:lnSpc>
                <a:spcPct val="120000"/>
              </a:lnSpc>
              <a:buNone/>
              <a:defRPr sz="2000">
                <a:latin typeface="微软雅黑" panose="020B0503020204020204" pitchFamily="34" charset="-122"/>
                <a:ea typeface="微软雅黑" panose="020B0503020204020204" pitchFamily="34" charset="-122"/>
              </a:defRPr>
            </a:lvl2pPr>
            <a:lvl3pPr>
              <a:lnSpc>
                <a:spcPct val="120000"/>
              </a:lnSpc>
              <a:defRPr sz="2000">
                <a:latin typeface="微软雅黑" panose="020B0503020204020204" pitchFamily="34" charset="-122"/>
                <a:ea typeface="微软雅黑" panose="020B0503020204020204" pitchFamily="34" charset="-122"/>
              </a:defRPr>
            </a:lvl3pPr>
            <a:lvl4pPr>
              <a:lnSpc>
                <a:spcPct val="120000"/>
              </a:lnSpc>
              <a:defRPr sz="2000">
                <a:latin typeface="微软雅黑" panose="020B0503020204020204" pitchFamily="34" charset="-122"/>
                <a:ea typeface="微软雅黑" panose="020B0503020204020204" pitchFamily="34" charset="-122"/>
              </a:defRPr>
            </a:lvl4pPr>
            <a:lvl5pPr>
              <a:lnSpc>
                <a:spcPct val="120000"/>
              </a:lnSpc>
              <a:defRPr sz="2000">
                <a:latin typeface="微软雅黑" panose="020B0503020204020204" pitchFamily="34" charset="-122"/>
                <a:ea typeface="微软雅黑" panose="020B0503020204020204" pitchFamily="34" charset="-122"/>
              </a:defRPr>
            </a:lvl5pPr>
          </a:lstStyle>
          <a:p>
            <a:pPr lvl="0"/>
            <a:r>
              <a:rPr lang="zh-CN" altLang="en-US" dirty="0"/>
              <a:t>编辑母版文本样式</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grpSp>
        <p:nvGrpSpPr>
          <p:cNvPr id="13" name="组合 12"/>
          <p:cNvGrpSpPr/>
          <p:nvPr userDrawn="1"/>
        </p:nvGrpSpPr>
        <p:grpSpPr>
          <a:xfrm>
            <a:off x="11353800" y="0"/>
            <a:ext cx="276215" cy="498386"/>
            <a:chOff x="11442109" y="-20598"/>
            <a:chExt cx="276215" cy="498386"/>
          </a:xfrm>
        </p:grpSpPr>
        <p:sp>
          <p:nvSpPr>
            <p:cNvPr id="14" name="矩形 13"/>
            <p:cNvSpPr/>
            <p:nvPr/>
          </p:nvSpPr>
          <p:spPr>
            <a:xfrm flipH="1">
              <a:off x="11635697" y="-20598"/>
              <a:ext cx="82627" cy="494270"/>
            </a:xfrm>
            <a:prstGeom prst="rect">
              <a:avLst/>
            </a:prstGeom>
            <a:solidFill>
              <a:srgbClr val="00A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flipH="1">
              <a:off x="11442109" y="-16482"/>
              <a:ext cx="82627" cy="494270"/>
            </a:xfrm>
            <a:prstGeom prst="rect">
              <a:avLst/>
            </a:prstGeom>
            <a:solidFill>
              <a:srgbClr val="00A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527504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7" name="Line 333"/>
          <p:cNvSpPr>
            <a:spLocks noChangeShapeType="1"/>
          </p:cNvSpPr>
          <p:nvPr userDrawn="1"/>
        </p:nvSpPr>
        <p:spPr bwMode="auto">
          <a:xfrm flipV="1">
            <a:off x="-6673851" y="2287060"/>
            <a:ext cx="18865851" cy="29633"/>
          </a:xfrm>
          <a:prstGeom prst="line">
            <a:avLst/>
          </a:prstGeom>
          <a:noFill/>
          <a:ln w="25400">
            <a:solidFill>
              <a:srgbClr val="EDE8C7"/>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grpSp>
        <p:nvGrpSpPr>
          <p:cNvPr id="8" name="Group 216"/>
          <p:cNvGrpSpPr/>
          <p:nvPr userDrawn="1"/>
        </p:nvGrpSpPr>
        <p:grpSpPr bwMode="auto">
          <a:xfrm>
            <a:off x="334434" y="3717925"/>
            <a:ext cx="1602317" cy="95251"/>
            <a:chOff x="4759" y="1740"/>
            <a:chExt cx="757" cy="45"/>
          </a:xfrm>
        </p:grpSpPr>
        <p:sp>
          <p:nvSpPr>
            <p:cNvPr id="9" name="Rectangle 217"/>
            <p:cNvSpPr>
              <a:spLocks noChangeArrowheads="1"/>
            </p:cNvSpPr>
            <p:nvPr/>
          </p:nvSpPr>
          <p:spPr bwMode="auto">
            <a:xfrm>
              <a:off x="5339" y="1740"/>
              <a:ext cx="177" cy="45"/>
            </a:xfrm>
            <a:prstGeom prst="rect">
              <a:avLst/>
            </a:prstGeom>
            <a:solidFill>
              <a:schemeClr val="accent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0" name="Rectangle 218"/>
            <p:cNvSpPr>
              <a:spLocks noChangeArrowheads="1"/>
            </p:cNvSpPr>
            <p:nvPr/>
          </p:nvSpPr>
          <p:spPr bwMode="auto">
            <a:xfrm>
              <a:off x="4759" y="1740"/>
              <a:ext cx="522" cy="45"/>
            </a:xfrm>
            <a:prstGeom prst="rect">
              <a:avLst/>
            </a:prstGeom>
            <a:solidFill>
              <a:schemeClr val="accent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11" name="Group 203"/>
          <p:cNvGrpSpPr/>
          <p:nvPr userDrawn="1"/>
        </p:nvGrpSpPr>
        <p:grpSpPr bwMode="auto">
          <a:xfrm>
            <a:off x="5293785" y="4196293"/>
            <a:ext cx="1602316" cy="99484"/>
            <a:chOff x="4477" y="2290"/>
            <a:chExt cx="757" cy="47"/>
          </a:xfrm>
        </p:grpSpPr>
        <p:sp>
          <p:nvSpPr>
            <p:cNvPr id="12" name="Rectangle 204"/>
            <p:cNvSpPr>
              <a:spLocks noChangeArrowheads="1"/>
            </p:cNvSpPr>
            <p:nvPr/>
          </p:nvSpPr>
          <p:spPr bwMode="auto">
            <a:xfrm>
              <a:off x="4477" y="2290"/>
              <a:ext cx="176" cy="47"/>
            </a:xfrm>
            <a:prstGeom prst="rect">
              <a:avLst/>
            </a:prstGeom>
            <a:solidFill>
              <a:schemeClr val="accent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3" name="Rectangle 205"/>
            <p:cNvSpPr>
              <a:spLocks noChangeArrowheads="1"/>
            </p:cNvSpPr>
            <p:nvPr/>
          </p:nvSpPr>
          <p:spPr bwMode="auto">
            <a:xfrm>
              <a:off x="4710" y="2290"/>
              <a:ext cx="524" cy="47"/>
            </a:xfrm>
            <a:prstGeom prst="rect">
              <a:avLst/>
            </a:prstGeom>
            <a:solidFill>
              <a:schemeClr val="accent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17" name="Group 209"/>
          <p:cNvGrpSpPr/>
          <p:nvPr userDrawn="1"/>
        </p:nvGrpSpPr>
        <p:grpSpPr bwMode="auto">
          <a:xfrm>
            <a:off x="9628368" y="3277166"/>
            <a:ext cx="1606549" cy="99483"/>
            <a:chOff x="4886" y="1938"/>
            <a:chExt cx="759" cy="47"/>
          </a:xfrm>
        </p:grpSpPr>
        <p:sp>
          <p:nvSpPr>
            <p:cNvPr id="18" name="Rectangle 210"/>
            <p:cNvSpPr>
              <a:spLocks noChangeArrowheads="1"/>
            </p:cNvSpPr>
            <p:nvPr/>
          </p:nvSpPr>
          <p:spPr bwMode="auto">
            <a:xfrm>
              <a:off x="5468" y="1938"/>
              <a:ext cx="177" cy="47"/>
            </a:xfrm>
            <a:prstGeom prst="rect">
              <a:avLst/>
            </a:prstGeom>
            <a:solidFill>
              <a:schemeClr val="accent1">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9" name="Rectangle 211"/>
            <p:cNvSpPr>
              <a:spLocks noChangeArrowheads="1"/>
            </p:cNvSpPr>
            <p:nvPr/>
          </p:nvSpPr>
          <p:spPr bwMode="auto">
            <a:xfrm>
              <a:off x="4886" y="1938"/>
              <a:ext cx="524" cy="47"/>
            </a:xfrm>
            <a:prstGeom prst="rect">
              <a:avLst/>
            </a:prstGeom>
            <a:solidFill>
              <a:schemeClr val="accent1">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20" name="Group 212"/>
          <p:cNvGrpSpPr/>
          <p:nvPr userDrawn="1"/>
        </p:nvGrpSpPr>
        <p:grpSpPr bwMode="auto">
          <a:xfrm>
            <a:off x="6479118" y="2564344"/>
            <a:ext cx="1602316" cy="95249"/>
            <a:chOff x="4759" y="1740"/>
            <a:chExt cx="757" cy="45"/>
          </a:xfrm>
        </p:grpSpPr>
        <p:sp>
          <p:nvSpPr>
            <p:cNvPr id="21" name="Rectangle 213"/>
            <p:cNvSpPr>
              <a:spLocks noChangeArrowheads="1"/>
            </p:cNvSpPr>
            <p:nvPr/>
          </p:nvSpPr>
          <p:spPr bwMode="auto">
            <a:xfrm>
              <a:off x="5339" y="1740"/>
              <a:ext cx="177" cy="45"/>
            </a:xfrm>
            <a:prstGeom prst="rect">
              <a:avLst/>
            </a:prstGeom>
            <a:solidFill>
              <a:schemeClr val="accent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22" name="Rectangle 214"/>
            <p:cNvSpPr>
              <a:spLocks noChangeArrowheads="1"/>
            </p:cNvSpPr>
            <p:nvPr/>
          </p:nvSpPr>
          <p:spPr bwMode="auto">
            <a:xfrm>
              <a:off x="4759" y="1740"/>
              <a:ext cx="522" cy="45"/>
            </a:xfrm>
            <a:prstGeom prst="rect">
              <a:avLst/>
            </a:prstGeom>
            <a:solidFill>
              <a:schemeClr val="accent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23" name="Group 200"/>
          <p:cNvGrpSpPr/>
          <p:nvPr userDrawn="1"/>
        </p:nvGrpSpPr>
        <p:grpSpPr bwMode="auto">
          <a:xfrm rot="10800000">
            <a:off x="-113649" y="2970439"/>
            <a:ext cx="2887133" cy="1443567"/>
            <a:chOff x="1837" y="302"/>
            <a:chExt cx="1364" cy="682"/>
          </a:xfrm>
        </p:grpSpPr>
        <p:sp>
          <p:nvSpPr>
            <p:cNvPr id="24" name="Freeform 14"/>
            <p:cNvSpPr/>
            <p:nvPr/>
          </p:nvSpPr>
          <p:spPr bwMode="auto">
            <a:xfrm>
              <a:off x="1839" y="302"/>
              <a:ext cx="1360" cy="71"/>
            </a:xfrm>
            <a:custGeom>
              <a:avLst/>
              <a:gdLst>
                <a:gd name="T0" fmla="*/ 1360 w 686"/>
                <a:gd name="T1" fmla="*/ 71 h 36"/>
                <a:gd name="T2" fmla="*/ 0 w 686"/>
                <a:gd name="T3" fmla="*/ 61 h 36"/>
                <a:gd name="T4" fmla="*/ 61 w 686"/>
                <a:gd name="T5" fmla="*/ 0 h 36"/>
                <a:gd name="T6" fmla="*/ 1299 w 686"/>
                <a:gd name="T7" fmla="*/ 10 h 36"/>
                <a:gd name="T8" fmla="*/ 1360 w 686"/>
                <a:gd name="T9" fmla="*/ 71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6" h="36">
                  <a:moveTo>
                    <a:pt x="686" y="36"/>
                  </a:moveTo>
                  <a:cubicBezTo>
                    <a:pt x="0" y="31"/>
                    <a:pt x="0" y="31"/>
                    <a:pt x="0" y="31"/>
                  </a:cubicBezTo>
                  <a:cubicBezTo>
                    <a:pt x="0" y="13"/>
                    <a:pt x="14" y="0"/>
                    <a:pt x="31" y="0"/>
                  </a:cubicBezTo>
                  <a:cubicBezTo>
                    <a:pt x="655" y="5"/>
                    <a:pt x="655" y="5"/>
                    <a:pt x="655" y="5"/>
                  </a:cubicBezTo>
                  <a:cubicBezTo>
                    <a:pt x="672" y="5"/>
                    <a:pt x="686" y="19"/>
                    <a:pt x="686" y="3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5" name="Freeform 15"/>
            <p:cNvSpPr/>
            <p:nvPr/>
          </p:nvSpPr>
          <p:spPr bwMode="auto">
            <a:xfrm>
              <a:off x="1920" y="363"/>
              <a:ext cx="1192" cy="621"/>
            </a:xfrm>
            <a:custGeom>
              <a:avLst/>
              <a:gdLst>
                <a:gd name="T0" fmla="*/ 1148 w 601"/>
                <a:gd name="T1" fmla="*/ 621 h 313"/>
                <a:gd name="T2" fmla="*/ 38 w 601"/>
                <a:gd name="T3" fmla="*/ 611 h 313"/>
                <a:gd name="T4" fmla="*/ 0 w 601"/>
                <a:gd name="T5" fmla="*/ 573 h 313"/>
                <a:gd name="T6" fmla="*/ 4 w 601"/>
                <a:gd name="T7" fmla="*/ 0 h 313"/>
                <a:gd name="T8" fmla="*/ 1192 w 601"/>
                <a:gd name="T9" fmla="*/ 10 h 313"/>
                <a:gd name="T10" fmla="*/ 1188 w 601"/>
                <a:gd name="T11" fmla="*/ 583 h 313"/>
                <a:gd name="T12" fmla="*/ 1148 w 601"/>
                <a:gd name="T13" fmla="*/ 621 h 3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1" h="313">
                  <a:moveTo>
                    <a:pt x="579" y="313"/>
                  </a:moveTo>
                  <a:cubicBezTo>
                    <a:pt x="19" y="308"/>
                    <a:pt x="19" y="308"/>
                    <a:pt x="19" y="308"/>
                  </a:cubicBezTo>
                  <a:cubicBezTo>
                    <a:pt x="8" y="308"/>
                    <a:pt x="0" y="299"/>
                    <a:pt x="0" y="289"/>
                  </a:cubicBezTo>
                  <a:cubicBezTo>
                    <a:pt x="2" y="0"/>
                    <a:pt x="2" y="0"/>
                    <a:pt x="2" y="0"/>
                  </a:cubicBezTo>
                  <a:cubicBezTo>
                    <a:pt x="601" y="5"/>
                    <a:pt x="601" y="5"/>
                    <a:pt x="601" y="5"/>
                  </a:cubicBezTo>
                  <a:cubicBezTo>
                    <a:pt x="599" y="294"/>
                    <a:pt x="599" y="294"/>
                    <a:pt x="599" y="294"/>
                  </a:cubicBezTo>
                  <a:cubicBezTo>
                    <a:pt x="599" y="304"/>
                    <a:pt x="590" y="313"/>
                    <a:pt x="579" y="31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6" name="Freeform 16"/>
            <p:cNvSpPr/>
            <p:nvPr/>
          </p:nvSpPr>
          <p:spPr bwMode="auto">
            <a:xfrm>
              <a:off x="1900" y="340"/>
              <a:ext cx="1192" cy="620"/>
            </a:xfrm>
            <a:custGeom>
              <a:avLst/>
              <a:gdLst>
                <a:gd name="T0" fmla="*/ 1148 w 601"/>
                <a:gd name="T1" fmla="*/ 620 h 313"/>
                <a:gd name="T2" fmla="*/ 38 w 601"/>
                <a:gd name="T3" fmla="*/ 610 h 313"/>
                <a:gd name="T4" fmla="*/ 0 w 601"/>
                <a:gd name="T5" fmla="*/ 570 h 313"/>
                <a:gd name="T6" fmla="*/ 4 w 601"/>
                <a:gd name="T7" fmla="*/ 0 h 313"/>
                <a:gd name="T8" fmla="*/ 1192 w 601"/>
                <a:gd name="T9" fmla="*/ 10 h 313"/>
                <a:gd name="T10" fmla="*/ 1188 w 601"/>
                <a:gd name="T11" fmla="*/ 580 h 313"/>
                <a:gd name="T12" fmla="*/ 1148 w 601"/>
                <a:gd name="T13" fmla="*/ 620 h 3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1" h="313">
                  <a:moveTo>
                    <a:pt x="579" y="313"/>
                  </a:moveTo>
                  <a:cubicBezTo>
                    <a:pt x="19" y="308"/>
                    <a:pt x="19" y="308"/>
                    <a:pt x="19" y="308"/>
                  </a:cubicBezTo>
                  <a:cubicBezTo>
                    <a:pt x="8" y="308"/>
                    <a:pt x="0" y="299"/>
                    <a:pt x="0" y="288"/>
                  </a:cubicBezTo>
                  <a:cubicBezTo>
                    <a:pt x="2" y="0"/>
                    <a:pt x="2" y="0"/>
                    <a:pt x="2" y="0"/>
                  </a:cubicBezTo>
                  <a:cubicBezTo>
                    <a:pt x="601" y="5"/>
                    <a:pt x="601" y="5"/>
                    <a:pt x="601" y="5"/>
                  </a:cubicBezTo>
                  <a:cubicBezTo>
                    <a:pt x="599" y="293"/>
                    <a:pt x="599" y="293"/>
                    <a:pt x="599" y="293"/>
                  </a:cubicBezTo>
                  <a:cubicBezTo>
                    <a:pt x="599" y="304"/>
                    <a:pt x="590" y="313"/>
                    <a:pt x="579" y="313"/>
                  </a:cubicBezTo>
                </a:path>
              </a:pathLst>
            </a:custGeom>
            <a:solidFill>
              <a:srgbClr val="F5EBE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7" name="Freeform 17"/>
            <p:cNvSpPr/>
            <p:nvPr/>
          </p:nvSpPr>
          <p:spPr bwMode="auto">
            <a:xfrm>
              <a:off x="1924" y="361"/>
              <a:ext cx="1188" cy="14"/>
            </a:xfrm>
            <a:custGeom>
              <a:avLst/>
              <a:gdLst>
                <a:gd name="T0" fmla="*/ 0 w 1188"/>
                <a:gd name="T1" fmla="*/ 2 h 14"/>
                <a:gd name="T2" fmla="*/ 0 w 1188"/>
                <a:gd name="T3" fmla="*/ 4 h 14"/>
                <a:gd name="T4" fmla="*/ 1188 w 1188"/>
                <a:gd name="T5" fmla="*/ 14 h 14"/>
                <a:gd name="T6" fmla="*/ 1188 w 1188"/>
                <a:gd name="T7" fmla="*/ 10 h 14"/>
                <a:gd name="T8" fmla="*/ 0 w 1188"/>
                <a:gd name="T9" fmla="*/ 0 h 14"/>
                <a:gd name="T10" fmla="*/ 0 w 1188"/>
                <a:gd name="T11" fmla="*/ 4 h 14"/>
                <a:gd name="T12" fmla="*/ 0 w 1188"/>
                <a:gd name="T13" fmla="*/ 2 h 14"/>
                <a:gd name="T14" fmla="*/ 0 w 1188"/>
                <a:gd name="T15" fmla="*/ 4 h 14"/>
                <a:gd name="T16" fmla="*/ 1188 w 1188"/>
                <a:gd name="T17" fmla="*/ 14 h 14"/>
                <a:gd name="T18" fmla="*/ 1188 w 1188"/>
                <a:gd name="T19" fmla="*/ 10 h 14"/>
                <a:gd name="T20" fmla="*/ 0 w 1188"/>
                <a:gd name="T21" fmla="*/ 0 h 14"/>
                <a:gd name="T22" fmla="*/ 0 w 1188"/>
                <a:gd name="T23" fmla="*/ 4 h 14"/>
                <a:gd name="T24" fmla="*/ 0 w 1188"/>
                <a:gd name="T25" fmla="*/ 2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88" h="14">
                  <a:moveTo>
                    <a:pt x="0" y="2"/>
                  </a:moveTo>
                  <a:lnTo>
                    <a:pt x="0" y="4"/>
                  </a:lnTo>
                  <a:lnTo>
                    <a:pt x="1188" y="14"/>
                  </a:lnTo>
                  <a:lnTo>
                    <a:pt x="1188" y="10"/>
                  </a:lnTo>
                  <a:lnTo>
                    <a:pt x="0" y="0"/>
                  </a:lnTo>
                  <a:lnTo>
                    <a:pt x="0" y="4"/>
                  </a:lnTo>
                  <a:lnTo>
                    <a:pt x="0" y="2"/>
                  </a:lnTo>
                  <a:lnTo>
                    <a:pt x="0" y="4"/>
                  </a:lnTo>
                  <a:lnTo>
                    <a:pt x="1188" y="14"/>
                  </a:lnTo>
                  <a:lnTo>
                    <a:pt x="1188" y="10"/>
                  </a:lnTo>
                  <a:lnTo>
                    <a:pt x="0" y="0"/>
                  </a:lnTo>
                  <a:lnTo>
                    <a:pt x="0" y="4"/>
                  </a:lnTo>
                  <a:lnTo>
                    <a:pt x="0" y="2"/>
                  </a:lnTo>
                  <a:close/>
                </a:path>
              </a:pathLst>
            </a:custGeom>
            <a:solidFill>
              <a:srgbClr val="A1A1A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8" name="Freeform 18"/>
            <p:cNvSpPr/>
            <p:nvPr/>
          </p:nvSpPr>
          <p:spPr bwMode="auto">
            <a:xfrm>
              <a:off x="1924" y="361"/>
              <a:ext cx="1188" cy="14"/>
            </a:xfrm>
            <a:custGeom>
              <a:avLst/>
              <a:gdLst>
                <a:gd name="T0" fmla="*/ 0 w 1188"/>
                <a:gd name="T1" fmla="*/ 2 h 14"/>
                <a:gd name="T2" fmla="*/ 0 w 1188"/>
                <a:gd name="T3" fmla="*/ 4 h 14"/>
                <a:gd name="T4" fmla="*/ 1188 w 1188"/>
                <a:gd name="T5" fmla="*/ 14 h 14"/>
                <a:gd name="T6" fmla="*/ 1188 w 1188"/>
                <a:gd name="T7" fmla="*/ 10 h 14"/>
                <a:gd name="T8" fmla="*/ 0 w 1188"/>
                <a:gd name="T9" fmla="*/ 0 h 14"/>
                <a:gd name="T10" fmla="*/ 0 w 1188"/>
                <a:gd name="T11" fmla="*/ 4 h 14"/>
                <a:gd name="T12" fmla="*/ 0 w 1188"/>
                <a:gd name="T13" fmla="*/ 2 h 14"/>
                <a:gd name="T14" fmla="*/ 0 w 1188"/>
                <a:gd name="T15" fmla="*/ 4 h 14"/>
                <a:gd name="T16" fmla="*/ 1188 w 1188"/>
                <a:gd name="T17" fmla="*/ 14 h 14"/>
                <a:gd name="T18" fmla="*/ 1188 w 1188"/>
                <a:gd name="T19" fmla="*/ 10 h 14"/>
                <a:gd name="T20" fmla="*/ 0 w 1188"/>
                <a:gd name="T21" fmla="*/ 0 h 14"/>
                <a:gd name="T22" fmla="*/ 0 w 1188"/>
                <a:gd name="T23" fmla="*/ 4 h 14"/>
                <a:gd name="T24" fmla="*/ 0 w 1188"/>
                <a:gd name="T25" fmla="*/ 2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88" h="14">
                  <a:moveTo>
                    <a:pt x="0" y="2"/>
                  </a:moveTo>
                  <a:lnTo>
                    <a:pt x="0" y="4"/>
                  </a:lnTo>
                  <a:lnTo>
                    <a:pt x="1188" y="14"/>
                  </a:lnTo>
                  <a:lnTo>
                    <a:pt x="1188" y="10"/>
                  </a:lnTo>
                  <a:lnTo>
                    <a:pt x="0" y="0"/>
                  </a:lnTo>
                  <a:lnTo>
                    <a:pt x="0" y="4"/>
                  </a:lnTo>
                  <a:lnTo>
                    <a:pt x="0" y="2"/>
                  </a:lnTo>
                  <a:lnTo>
                    <a:pt x="0" y="4"/>
                  </a:lnTo>
                  <a:lnTo>
                    <a:pt x="1188" y="14"/>
                  </a:lnTo>
                  <a:lnTo>
                    <a:pt x="1188" y="10"/>
                  </a:lnTo>
                  <a:lnTo>
                    <a:pt x="0" y="0"/>
                  </a:lnTo>
                  <a:lnTo>
                    <a:pt x="0" y="4"/>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9" name="Freeform 19"/>
            <p:cNvSpPr>
              <a:spLocks noEditPoints="1"/>
            </p:cNvSpPr>
            <p:nvPr/>
          </p:nvSpPr>
          <p:spPr bwMode="auto">
            <a:xfrm>
              <a:off x="1837" y="348"/>
              <a:ext cx="1364" cy="27"/>
            </a:xfrm>
            <a:custGeom>
              <a:avLst/>
              <a:gdLst>
                <a:gd name="T0" fmla="*/ 0 w 688"/>
                <a:gd name="T1" fmla="*/ 15 h 14"/>
                <a:gd name="T2" fmla="*/ 0 w 688"/>
                <a:gd name="T3" fmla="*/ 15 h 14"/>
                <a:gd name="T4" fmla="*/ 0 w 688"/>
                <a:gd name="T5" fmla="*/ 15 h 14"/>
                <a:gd name="T6" fmla="*/ 0 w 688"/>
                <a:gd name="T7" fmla="*/ 15 h 14"/>
                <a:gd name="T8" fmla="*/ 1360 w 688"/>
                <a:gd name="T9" fmla="*/ 10 h 14"/>
                <a:gd name="T10" fmla="*/ 1362 w 688"/>
                <a:gd name="T11" fmla="*/ 25 h 14"/>
                <a:gd name="T12" fmla="*/ 1275 w 688"/>
                <a:gd name="T13" fmla="*/ 25 h 14"/>
                <a:gd name="T14" fmla="*/ 1275 w 688"/>
                <a:gd name="T15" fmla="*/ 25 h 14"/>
                <a:gd name="T16" fmla="*/ 1275 w 688"/>
                <a:gd name="T17" fmla="*/ 27 h 14"/>
                <a:gd name="T18" fmla="*/ 1275 w 688"/>
                <a:gd name="T19" fmla="*/ 27 h 14"/>
                <a:gd name="T20" fmla="*/ 1364 w 688"/>
                <a:gd name="T21" fmla="*/ 27 h 14"/>
                <a:gd name="T22" fmla="*/ 1364 w 688"/>
                <a:gd name="T23" fmla="*/ 10 h 14"/>
                <a:gd name="T24" fmla="*/ 1360 w 688"/>
                <a:gd name="T25" fmla="*/ 10 h 14"/>
                <a:gd name="T26" fmla="*/ 0 w 688"/>
                <a:gd name="T27" fmla="*/ 8 h 14"/>
                <a:gd name="T28" fmla="*/ 0 w 688"/>
                <a:gd name="T29" fmla="*/ 15 h 14"/>
                <a:gd name="T30" fmla="*/ 0 w 688"/>
                <a:gd name="T31" fmla="*/ 8 h 14"/>
                <a:gd name="T32" fmla="*/ 0 w 688"/>
                <a:gd name="T33" fmla="*/ 8 h 14"/>
                <a:gd name="T34" fmla="*/ 0 w 688"/>
                <a:gd name="T35" fmla="*/ 8 h 14"/>
                <a:gd name="T36" fmla="*/ 0 w 688"/>
                <a:gd name="T37" fmla="*/ 8 h 14"/>
                <a:gd name="T38" fmla="*/ 0 w 688"/>
                <a:gd name="T39" fmla="*/ 15 h 14"/>
                <a:gd name="T40" fmla="*/ 0 w 688"/>
                <a:gd name="T41" fmla="*/ 8 h 14"/>
                <a:gd name="T42" fmla="*/ 0 w 688"/>
                <a:gd name="T43" fmla="*/ 0 h 14"/>
                <a:gd name="T44" fmla="*/ 0 w 688"/>
                <a:gd name="T45" fmla="*/ 15 h 14"/>
                <a:gd name="T46" fmla="*/ 87 w 688"/>
                <a:gd name="T47" fmla="*/ 17 h 14"/>
                <a:gd name="T48" fmla="*/ 87 w 688"/>
                <a:gd name="T49" fmla="*/ 15 h 14"/>
                <a:gd name="T50" fmla="*/ 87 w 688"/>
                <a:gd name="T51" fmla="*/ 15 h 14"/>
                <a:gd name="T52" fmla="*/ 2 w 688"/>
                <a:gd name="T53" fmla="*/ 15 h 14"/>
                <a:gd name="T54" fmla="*/ 4 w 688"/>
                <a:gd name="T55" fmla="*/ 0 h 14"/>
                <a:gd name="T56" fmla="*/ 0 w 688"/>
                <a:gd name="T57" fmla="*/ 0 h 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8" h="14">
                  <a:moveTo>
                    <a:pt x="0" y="8"/>
                  </a:moveTo>
                  <a:cubicBezTo>
                    <a:pt x="0" y="8"/>
                    <a:pt x="0" y="8"/>
                    <a:pt x="0" y="8"/>
                  </a:cubicBezTo>
                  <a:moveTo>
                    <a:pt x="0" y="8"/>
                  </a:moveTo>
                  <a:cubicBezTo>
                    <a:pt x="0" y="8"/>
                    <a:pt x="0" y="8"/>
                    <a:pt x="0" y="8"/>
                  </a:cubicBezTo>
                  <a:moveTo>
                    <a:pt x="686" y="5"/>
                  </a:moveTo>
                  <a:cubicBezTo>
                    <a:pt x="686" y="8"/>
                    <a:pt x="687" y="10"/>
                    <a:pt x="687" y="13"/>
                  </a:cubicBezTo>
                  <a:cubicBezTo>
                    <a:pt x="643" y="13"/>
                    <a:pt x="643" y="13"/>
                    <a:pt x="643" y="13"/>
                  </a:cubicBezTo>
                  <a:cubicBezTo>
                    <a:pt x="643" y="13"/>
                    <a:pt x="643" y="13"/>
                    <a:pt x="643" y="13"/>
                  </a:cubicBezTo>
                  <a:cubicBezTo>
                    <a:pt x="643" y="14"/>
                    <a:pt x="643" y="14"/>
                    <a:pt x="643" y="14"/>
                  </a:cubicBezTo>
                  <a:cubicBezTo>
                    <a:pt x="643" y="14"/>
                    <a:pt x="643" y="14"/>
                    <a:pt x="643" y="14"/>
                  </a:cubicBezTo>
                  <a:cubicBezTo>
                    <a:pt x="688" y="14"/>
                    <a:pt x="688" y="14"/>
                    <a:pt x="688" y="14"/>
                  </a:cubicBezTo>
                  <a:cubicBezTo>
                    <a:pt x="688" y="5"/>
                    <a:pt x="688" y="5"/>
                    <a:pt x="688" y="5"/>
                  </a:cubicBezTo>
                  <a:cubicBezTo>
                    <a:pt x="686" y="5"/>
                    <a:pt x="686" y="5"/>
                    <a:pt x="686" y="5"/>
                  </a:cubicBezTo>
                  <a:moveTo>
                    <a:pt x="0" y="4"/>
                  </a:moveTo>
                  <a:cubicBezTo>
                    <a:pt x="0" y="8"/>
                    <a:pt x="0" y="8"/>
                    <a:pt x="0" y="8"/>
                  </a:cubicBezTo>
                  <a:cubicBezTo>
                    <a:pt x="0" y="4"/>
                    <a:pt x="0" y="4"/>
                    <a:pt x="0" y="4"/>
                  </a:cubicBezTo>
                  <a:moveTo>
                    <a:pt x="0" y="4"/>
                  </a:moveTo>
                  <a:cubicBezTo>
                    <a:pt x="0" y="4"/>
                    <a:pt x="0" y="4"/>
                    <a:pt x="0" y="4"/>
                  </a:cubicBezTo>
                  <a:moveTo>
                    <a:pt x="0" y="4"/>
                  </a:moveTo>
                  <a:cubicBezTo>
                    <a:pt x="0" y="8"/>
                    <a:pt x="0" y="8"/>
                    <a:pt x="0" y="8"/>
                  </a:cubicBezTo>
                  <a:cubicBezTo>
                    <a:pt x="0" y="4"/>
                    <a:pt x="0" y="4"/>
                    <a:pt x="0" y="4"/>
                  </a:cubicBezTo>
                  <a:moveTo>
                    <a:pt x="0" y="0"/>
                  </a:moveTo>
                  <a:cubicBezTo>
                    <a:pt x="0" y="8"/>
                    <a:pt x="0" y="8"/>
                    <a:pt x="0" y="8"/>
                  </a:cubicBezTo>
                  <a:cubicBezTo>
                    <a:pt x="44" y="9"/>
                    <a:pt x="44" y="9"/>
                    <a:pt x="44" y="9"/>
                  </a:cubicBezTo>
                  <a:cubicBezTo>
                    <a:pt x="44" y="8"/>
                    <a:pt x="44" y="8"/>
                    <a:pt x="44" y="8"/>
                  </a:cubicBezTo>
                  <a:cubicBezTo>
                    <a:pt x="44" y="8"/>
                    <a:pt x="44" y="8"/>
                    <a:pt x="44" y="8"/>
                  </a:cubicBezTo>
                  <a:cubicBezTo>
                    <a:pt x="1" y="8"/>
                    <a:pt x="1" y="8"/>
                    <a:pt x="1" y="8"/>
                  </a:cubicBezTo>
                  <a:cubicBezTo>
                    <a:pt x="1" y="5"/>
                    <a:pt x="1" y="2"/>
                    <a:pt x="2" y="0"/>
                  </a:cubicBezTo>
                  <a:cubicBezTo>
                    <a:pt x="0" y="0"/>
                    <a:pt x="0" y="0"/>
                    <a:pt x="0" y="0"/>
                  </a:cubicBezTo>
                </a:path>
              </a:pathLst>
            </a:custGeom>
            <a:solidFill>
              <a:srgbClr val="D0D0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0" name="Freeform 20"/>
            <p:cNvSpPr/>
            <p:nvPr/>
          </p:nvSpPr>
          <p:spPr bwMode="auto">
            <a:xfrm>
              <a:off x="1839" y="348"/>
              <a:ext cx="1360" cy="25"/>
            </a:xfrm>
            <a:custGeom>
              <a:avLst/>
              <a:gdLst>
                <a:gd name="T0" fmla="*/ 2 w 686"/>
                <a:gd name="T1" fmla="*/ 0 h 13"/>
                <a:gd name="T2" fmla="*/ 0 w 686"/>
                <a:gd name="T3" fmla="*/ 15 h 13"/>
                <a:gd name="T4" fmla="*/ 85 w 686"/>
                <a:gd name="T5" fmla="*/ 15 h 13"/>
                <a:gd name="T6" fmla="*/ 85 w 686"/>
                <a:gd name="T7" fmla="*/ 13 h 13"/>
                <a:gd name="T8" fmla="*/ 1273 w 686"/>
                <a:gd name="T9" fmla="*/ 23 h 13"/>
                <a:gd name="T10" fmla="*/ 1273 w 686"/>
                <a:gd name="T11" fmla="*/ 25 h 13"/>
                <a:gd name="T12" fmla="*/ 1360 w 686"/>
                <a:gd name="T13" fmla="*/ 25 h 13"/>
                <a:gd name="T14" fmla="*/ 1358 w 686"/>
                <a:gd name="T15" fmla="*/ 10 h 13"/>
                <a:gd name="T16" fmla="*/ 2 w 686"/>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6" h="13">
                  <a:moveTo>
                    <a:pt x="1" y="0"/>
                  </a:moveTo>
                  <a:cubicBezTo>
                    <a:pt x="0" y="2"/>
                    <a:pt x="0" y="5"/>
                    <a:pt x="0" y="8"/>
                  </a:cubicBezTo>
                  <a:cubicBezTo>
                    <a:pt x="43" y="8"/>
                    <a:pt x="43" y="8"/>
                    <a:pt x="43" y="8"/>
                  </a:cubicBezTo>
                  <a:cubicBezTo>
                    <a:pt x="43" y="7"/>
                    <a:pt x="43" y="7"/>
                    <a:pt x="43" y="7"/>
                  </a:cubicBezTo>
                  <a:cubicBezTo>
                    <a:pt x="642" y="12"/>
                    <a:pt x="642" y="12"/>
                    <a:pt x="642" y="12"/>
                  </a:cubicBezTo>
                  <a:cubicBezTo>
                    <a:pt x="642" y="13"/>
                    <a:pt x="642" y="13"/>
                    <a:pt x="642" y="13"/>
                  </a:cubicBezTo>
                  <a:cubicBezTo>
                    <a:pt x="686" y="13"/>
                    <a:pt x="686" y="13"/>
                    <a:pt x="686" y="13"/>
                  </a:cubicBezTo>
                  <a:cubicBezTo>
                    <a:pt x="686" y="10"/>
                    <a:pt x="685" y="8"/>
                    <a:pt x="685" y="5"/>
                  </a:cubicBezTo>
                  <a:cubicBezTo>
                    <a:pt x="1" y="0"/>
                    <a:pt x="1" y="0"/>
                    <a:pt x="1" y="0"/>
                  </a:cubicBezTo>
                </a:path>
              </a:pathLst>
            </a:custGeom>
            <a:solidFill>
              <a:srgbClr val="D0D0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1" name="Freeform 21"/>
            <p:cNvSpPr>
              <a:spLocks noEditPoints="1"/>
            </p:cNvSpPr>
            <p:nvPr/>
          </p:nvSpPr>
          <p:spPr bwMode="auto">
            <a:xfrm>
              <a:off x="3092" y="373"/>
              <a:ext cx="20" cy="2"/>
            </a:xfrm>
            <a:custGeom>
              <a:avLst/>
              <a:gdLst>
                <a:gd name="T0" fmla="*/ 0 w 20"/>
                <a:gd name="T1" fmla="*/ 2 h 2"/>
                <a:gd name="T2" fmla="*/ 0 w 20"/>
                <a:gd name="T3" fmla="*/ 2 h 2"/>
                <a:gd name="T4" fmla="*/ 20 w 20"/>
                <a:gd name="T5" fmla="*/ 2 h 2"/>
                <a:gd name="T6" fmla="*/ 20 w 20"/>
                <a:gd name="T7" fmla="*/ 2 h 2"/>
                <a:gd name="T8" fmla="*/ 0 w 20"/>
                <a:gd name="T9" fmla="*/ 2 h 2"/>
                <a:gd name="T10" fmla="*/ 20 w 20"/>
                <a:gd name="T11" fmla="*/ 0 h 2"/>
                <a:gd name="T12" fmla="*/ 20 w 20"/>
                <a:gd name="T13" fmla="*/ 0 h 2"/>
                <a:gd name="T14" fmla="*/ 20 w 20"/>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2">
                  <a:moveTo>
                    <a:pt x="0" y="2"/>
                  </a:moveTo>
                  <a:lnTo>
                    <a:pt x="0" y="2"/>
                  </a:lnTo>
                  <a:lnTo>
                    <a:pt x="20" y="2"/>
                  </a:lnTo>
                  <a:lnTo>
                    <a:pt x="0" y="2"/>
                  </a:lnTo>
                  <a:close/>
                  <a:moveTo>
                    <a:pt x="20" y="0"/>
                  </a:moveTo>
                  <a:lnTo>
                    <a:pt x="20" y="0"/>
                  </a:lnTo>
                  <a:close/>
                </a:path>
              </a:pathLst>
            </a:custGeom>
            <a:solidFill>
              <a:srgbClr val="D0D0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2" name="Freeform 22"/>
            <p:cNvSpPr>
              <a:spLocks noEditPoints="1"/>
            </p:cNvSpPr>
            <p:nvPr/>
          </p:nvSpPr>
          <p:spPr bwMode="auto">
            <a:xfrm>
              <a:off x="3092" y="373"/>
              <a:ext cx="20" cy="2"/>
            </a:xfrm>
            <a:custGeom>
              <a:avLst/>
              <a:gdLst>
                <a:gd name="T0" fmla="*/ 0 w 20"/>
                <a:gd name="T1" fmla="*/ 2 h 2"/>
                <a:gd name="T2" fmla="*/ 0 w 20"/>
                <a:gd name="T3" fmla="*/ 2 h 2"/>
                <a:gd name="T4" fmla="*/ 20 w 20"/>
                <a:gd name="T5" fmla="*/ 2 h 2"/>
                <a:gd name="T6" fmla="*/ 20 w 20"/>
                <a:gd name="T7" fmla="*/ 2 h 2"/>
                <a:gd name="T8" fmla="*/ 0 w 20"/>
                <a:gd name="T9" fmla="*/ 2 h 2"/>
                <a:gd name="T10" fmla="*/ 20 w 20"/>
                <a:gd name="T11" fmla="*/ 0 h 2"/>
                <a:gd name="T12" fmla="*/ 20 w 20"/>
                <a:gd name="T13" fmla="*/ 0 h 2"/>
                <a:gd name="T14" fmla="*/ 20 w 20"/>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2">
                  <a:moveTo>
                    <a:pt x="0" y="2"/>
                  </a:moveTo>
                  <a:lnTo>
                    <a:pt x="0" y="2"/>
                  </a:lnTo>
                  <a:lnTo>
                    <a:pt x="20" y="2"/>
                  </a:lnTo>
                  <a:lnTo>
                    <a:pt x="0" y="2"/>
                  </a:lnTo>
                  <a:moveTo>
                    <a:pt x="20" y="0"/>
                  </a:move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3" name="Freeform 23"/>
            <p:cNvSpPr>
              <a:spLocks noEditPoints="1"/>
            </p:cNvSpPr>
            <p:nvPr/>
          </p:nvSpPr>
          <p:spPr bwMode="auto">
            <a:xfrm>
              <a:off x="1924" y="363"/>
              <a:ext cx="1168" cy="12"/>
            </a:xfrm>
            <a:custGeom>
              <a:avLst/>
              <a:gdLst>
                <a:gd name="T0" fmla="*/ 527 w 1168"/>
                <a:gd name="T1" fmla="*/ 6 h 12"/>
                <a:gd name="T2" fmla="*/ 1168 w 1168"/>
                <a:gd name="T3" fmla="*/ 12 h 12"/>
                <a:gd name="T4" fmla="*/ 1168 w 1168"/>
                <a:gd name="T5" fmla="*/ 12 h 12"/>
                <a:gd name="T6" fmla="*/ 527 w 1168"/>
                <a:gd name="T7" fmla="*/ 6 h 12"/>
                <a:gd name="T8" fmla="*/ 0 w 1168"/>
                <a:gd name="T9" fmla="*/ 0 h 12"/>
                <a:gd name="T10" fmla="*/ 0 w 1168"/>
                <a:gd name="T11" fmla="*/ 2 h 12"/>
                <a:gd name="T12" fmla="*/ 0 w 1168"/>
                <a:gd name="T13" fmla="*/ 2 h 12"/>
                <a:gd name="T14" fmla="*/ 0 w 1168"/>
                <a:gd name="T15" fmla="*/ 0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68" h="12">
                  <a:moveTo>
                    <a:pt x="527" y="6"/>
                  </a:moveTo>
                  <a:lnTo>
                    <a:pt x="1168" y="12"/>
                  </a:lnTo>
                  <a:lnTo>
                    <a:pt x="527" y="6"/>
                  </a:lnTo>
                  <a:close/>
                  <a:moveTo>
                    <a:pt x="0" y="0"/>
                  </a:moveTo>
                  <a:lnTo>
                    <a:pt x="0" y="2"/>
                  </a:lnTo>
                  <a:lnTo>
                    <a:pt x="0" y="0"/>
                  </a:lnTo>
                  <a:close/>
                </a:path>
              </a:pathLst>
            </a:custGeom>
            <a:solidFill>
              <a:srgbClr val="CBC6C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4" name="Freeform 24"/>
            <p:cNvSpPr>
              <a:spLocks noEditPoints="1"/>
            </p:cNvSpPr>
            <p:nvPr/>
          </p:nvSpPr>
          <p:spPr bwMode="auto">
            <a:xfrm>
              <a:off x="1924" y="363"/>
              <a:ext cx="1168" cy="12"/>
            </a:xfrm>
            <a:custGeom>
              <a:avLst/>
              <a:gdLst>
                <a:gd name="T0" fmla="*/ 527 w 1168"/>
                <a:gd name="T1" fmla="*/ 6 h 12"/>
                <a:gd name="T2" fmla="*/ 1168 w 1168"/>
                <a:gd name="T3" fmla="*/ 12 h 12"/>
                <a:gd name="T4" fmla="*/ 1168 w 1168"/>
                <a:gd name="T5" fmla="*/ 12 h 12"/>
                <a:gd name="T6" fmla="*/ 527 w 1168"/>
                <a:gd name="T7" fmla="*/ 6 h 12"/>
                <a:gd name="T8" fmla="*/ 0 w 1168"/>
                <a:gd name="T9" fmla="*/ 0 h 12"/>
                <a:gd name="T10" fmla="*/ 0 w 1168"/>
                <a:gd name="T11" fmla="*/ 2 h 12"/>
                <a:gd name="T12" fmla="*/ 0 w 1168"/>
                <a:gd name="T13" fmla="*/ 2 h 12"/>
                <a:gd name="T14" fmla="*/ 0 w 1168"/>
                <a:gd name="T15" fmla="*/ 0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68" h="12">
                  <a:moveTo>
                    <a:pt x="527" y="6"/>
                  </a:moveTo>
                  <a:lnTo>
                    <a:pt x="1168" y="12"/>
                  </a:lnTo>
                  <a:lnTo>
                    <a:pt x="527" y="6"/>
                  </a:lnTo>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5" name="Freeform 25"/>
            <p:cNvSpPr/>
            <p:nvPr/>
          </p:nvSpPr>
          <p:spPr bwMode="auto">
            <a:xfrm>
              <a:off x="1924" y="361"/>
              <a:ext cx="1188" cy="14"/>
            </a:xfrm>
            <a:custGeom>
              <a:avLst/>
              <a:gdLst>
                <a:gd name="T0" fmla="*/ 0 w 1188"/>
                <a:gd name="T1" fmla="*/ 0 h 14"/>
                <a:gd name="T2" fmla="*/ 0 w 1188"/>
                <a:gd name="T3" fmla="*/ 2 h 14"/>
                <a:gd name="T4" fmla="*/ 0 w 1188"/>
                <a:gd name="T5" fmla="*/ 2 h 14"/>
                <a:gd name="T6" fmla="*/ 0 w 1188"/>
                <a:gd name="T7" fmla="*/ 4 h 14"/>
                <a:gd name="T8" fmla="*/ 527 w 1188"/>
                <a:gd name="T9" fmla="*/ 8 h 14"/>
                <a:gd name="T10" fmla="*/ 1168 w 1188"/>
                <a:gd name="T11" fmla="*/ 14 h 14"/>
                <a:gd name="T12" fmla="*/ 1188 w 1188"/>
                <a:gd name="T13" fmla="*/ 14 h 14"/>
                <a:gd name="T14" fmla="*/ 1188 w 1188"/>
                <a:gd name="T15" fmla="*/ 12 h 14"/>
                <a:gd name="T16" fmla="*/ 1188 w 1188"/>
                <a:gd name="T17" fmla="*/ 12 h 14"/>
                <a:gd name="T18" fmla="*/ 1188 w 1188"/>
                <a:gd name="T19" fmla="*/ 10 h 14"/>
                <a:gd name="T20" fmla="*/ 0 w 1188"/>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88" h="14">
                  <a:moveTo>
                    <a:pt x="0" y="0"/>
                  </a:moveTo>
                  <a:lnTo>
                    <a:pt x="0" y="2"/>
                  </a:lnTo>
                  <a:lnTo>
                    <a:pt x="0" y="4"/>
                  </a:lnTo>
                  <a:lnTo>
                    <a:pt x="527" y="8"/>
                  </a:lnTo>
                  <a:lnTo>
                    <a:pt x="1168" y="14"/>
                  </a:lnTo>
                  <a:lnTo>
                    <a:pt x="1188" y="14"/>
                  </a:lnTo>
                  <a:lnTo>
                    <a:pt x="1188" y="12"/>
                  </a:lnTo>
                  <a:lnTo>
                    <a:pt x="1188" y="10"/>
                  </a:lnTo>
                  <a:lnTo>
                    <a:pt x="0" y="0"/>
                  </a:lnTo>
                  <a:close/>
                </a:path>
              </a:pathLst>
            </a:custGeom>
            <a:solidFill>
              <a:srgbClr val="A1A1A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6" name="Freeform 26"/>
            <p:cNvSpPr/>
            <p:nvPr/>
          </p:nvSpPr>
          <p:spPr bwMode="auto">
            <a:xfrm>
              <a:off x="1924" y="361"/>
              <a:ext cx="1188" cy="14"/>
            </a:xfrm>
            <a:custGeom>
              <a:avLst/>
              <a:gdLst>
                <a:gd name="T0" fmla="*/ 0 w 1188"/>
                <a:gd name="T1" fmla="*/ 0 h 14"/>
                <a:gd name="T2" fmla="*/ 0 w 1188"/>
                <a:gd name="T3" fmla="*/ 2 h 14"/>
                <a:gd name="T4" fmla="*/ 0 w 1188"/>
                <a:gd name="T5" fmla="*/ 2 h 14"/>
                <a:gd name="T6" fmla="*/ 0 w 1188"/>
                <a:gd name="T7" fmla="*/ 4 h 14"/>
                <a:gd name="T8" fmla="*/ 527 w 1188"/>
                <a:gd name="T9" fmla="*/ 8 h 14"/>
                <a:gd name="T10" fmla="*/ 1168 w 1188"/>
                <a:gd name="T11" fmla="*/ 14 h 14"/>
                <a:gd name="T12" fmla="*/ 1188 w 1188"/>
                <a:gd name="T13" fmla="*/ 14 h 14"/>
                <a:gd name="T14" fmla="*/ 1188 w 1188"/>
                <a:gd name="T15" fmla="*/ 12 h 14"/>
                <a:gd name="T16" fmla="*/ 1188 w 1188"/>
                <a:gd name="T17" fmla="*/ 12 h 14"/>
                <a:gd name="T18" fmla="*/ 1188 w 1188"/>
                <a:gd name="T19" fmla="*/ 10 h 14"/>
                <a:gd name="T20" fmla="*/ 0 w 1188"/>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88" h="14">
                  <a:moveTo>
                    <a:pt x="0" y="0"/>
                  </a:moveTo>
                  <a:lnTo>
                    <a:pt x="0" y="2"/>
                  </a:lnTo>
                  <a:lnTo>
                    <a:pt x="0" y="4"/>
                  </a:lnTo>
                  <a:lnTo>
                    <a:pt x="527" y="8"/>
                  </a:lnTo>
                  <a:lnTo>
                    <a:pt x="1168" y="14"/>
                  </a:lnTo>
                  <a:lnTo>
                    <a:pt x="1188" y="14"/>
                  </a:lnTo>
                  <a:lnTo>
                    <a:pt x="1188" y="12"/>
                  </a:lnTo>
                  <a:lnTo>
                    <a:pt x="1188" y="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7" name="Freeform 27"/>
            <p:cNvSpPr/>
            <p:nvPr/>
          </p:nvSpPr>
          <p:spPr bwMode="auto">
            <a:xfrm>
              <a:off x="2265" y="798"/>
              <a:ext cx="250" cy="130"/>
            </a:xfrm>
            <a:custGeom>
              <a:avLst/>
              <a:gdLst>
                <a:gd name="T0" fmla="*/ 248 w 250"/>
                <a:gd name="T1" fmla="*/ 130 h 130"/>
                <a:gd name="T2" fmla="*/ 0 w 250"/>
                <a:gd name="T3" fmla="*/ 128 h 130"/>
                <a:gd name="T4" fmla="*/ 2 w 250"/>
                <a:gd name="T5" fmla="*/ 0 h 130"/>
                <a:gd name="T6" fmla="*/ 250 w 250"/>
                <a:gd name="T7" fmla="*/ 2 h 130"/>
                <a:gd name="T8" fmla="*/ 248 w 250"/>
                <a:gd name="T9" fmla="*/ 130 h 1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0" h="130">
                  <a:moveTo>
                    <a:pt x="248" y="130"/>
                  </a:moveTo>
                  <a:lnTo>
                    <a:pt x="0" y="128"/>
                  </a:lnTo>
                  <a:lnTo>
                    <a:pt x="2" y="0"/>
                  </a:lnTo>
                  <a:lnTo>
                    <a:pt x="250" y="2"/>
                  </a:lnTo>
                  <a:lnTo>
                    <a:pt x="248" y="130"/>
                  </a:lnTo>
                  <a:close/>
                </a:path>
              </a:pathLst>
            </a:custGeom>
            <a:solidFill>
              <a:srgbClr val="E3D8D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8" name="Freeform 28"/>
            <p:cNvSpPr/>
            <p:nvPr/>
          </p:nvSpPr>
          <p:spPr bwMode="auto">
            <a:xfrm>
              <a:off x="2265" y="796"/>
              <a:ext cx="250" cy="134"/>
            </a:xfrm>
            <a:custGeom>
              <a:avLst/>
              <a:gdLst>
                <a:gd name="T0" fmla="*/ 248 w 250"/>
                <a:gd name="T1" fmla="*/ 132 h 134"/>
                <a:gd name="T2" fmla="*/ 248 w 250"/>
                <a:gd name="T3" fmla="*/ 132 h 134"/>
                <a:gd name="T4" fmla="*/ 2 w 250"/>
                <a:gd name="T5" fmla="*/ 130 h 134"/>
                <a:gd name="T6" fmla="*/ 4 w 250"/>
                <a:gd name="T7" fmla="*/ 2 h 134"/>
                <a:gd name="T8" fmla="*/ 248 w 250"/>
                <a:gd name="T9" fmla="*/ 4 h 134"/>
                <a:gd name="T10" fmla="*/ 246 w 250"/>
                <a:gd name="T11" fmla="*/ 132 h 134"/>
                <a:gd name="T12" fmla="*/ 248 w 250"/>
                <a:gd name="T13" fmla="*/ 132 h 134"/>
                <a:gd name="T14" fmla="*/ 248 w 250"/>
                <a:gd name="T15" fmla="*/ 132 h 134"/>
                <a:gd name="T16" fmla="*/ 248 w 250"/>
                <a:gd name="T17" fmla="*/ 132 h 134"/>
                <a:gd name="T18" fmla="*/ 250 w 250"/>
                <a:gd name="T19" fmla="*/ 132 h 134"/>
                <a:gd name="T20" fmla="*/ 250 w 250"/>
                <a:gd name="T21" fmla="*/ 2 h 134"/>
                <a:gd name="T22" fmla="*/ 0 w 250"/>
                <a:gd name="T23" fmla="*/ 0 h 134"/>
                <a:gd name="T24" fmla="*/ 0 w 250"/>
                <a:gd name="T25" fmla="*/ 132 h 134"/>
                <a:gd name="T26" fmla="*/ 250 w 250"/>
                <a:gd name="T27" fmla="*/ 134 h 134"/>
                <a:gd name="T28" fmla="*/ 250 w 250"/>
                <a:gd name="T29" fmla="*/ 132 h 134"/>
                <a:gd name="T30" fmla="*/ 248 w 250"/>
                <a:gd name="T31" fmla="*/ 132 h 1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0" h="134">
                  <a:moveTo>
                    <a:pt x="248" y="132"/>
                  </a:moveTo>
                  <a:lnTo>
                    <a:pt x="248" y="132"/>
                  </a:lnTo>
                  <a:lnTo>
                    <a:pt x="2" y="130"/>
                  </a:lnTo>
                  <a:lnTo>
                    <a:pt x="4" y="2"/>
                  </a:lnTo>
                  <a:lnTo>
                    <a:pt x="248" y="4"/>
                  </a:lnTo>
                  <a:lnTo>
                    <a:pt x="246" y="132"/>
                  </a:lnTo>
                  <a:lnTo>
                    <a:pt x="248" y="132"/>
                  </a:lnTo>
                  <a:lnTo>
                    <a:pt x="250" y="132"/>
                  </a:lnTo>
                  <a:lnTo>
                    <a:pt x="250" y="2"/>
                  </a:lnTo>
                  <a:lnTo>
                    <a:pt x="0" y="0"/>
                  </a:lnTo>
                  <a:lnTo>
                    <a:pt x="0" y="132"/>
                  </a:lnTo>
                  <a:lnTo>
                    <a:pt x="250" y="134"/>
                  </a:lnTo>
                  <a:lnTo>
                    <a:pt x="250" y="132"/>
                  </a:lnTo>
                  <a:lnTo>
                    <a:pt x="248" y="132"/>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9" name="Freeform 29"/>
            <p:cNvSpPr/>
            <p:nvPr/>
          </p:nvSpPr>
          <p:spPr bwMode="auto">
            <a:xfrm>
              <a:off x="2265" y="800"/>
              <a:ext cx="250" cy="130"/>
            </a:xfrm>
            <a:custGeom>
              <a:avLst/>
              <a:gdLst>
                <a:gd name="T0" fmla="*/ 250 w 250"/>
                <a:gd name="T1" fmla="*/ 130 h 130"/>
                <a:gd name="T2" fmla="*/ 0 w 250"/>
                <a:gd name="T3" fmla="*/ 128 h 130"/>
                <a:gd name="T4" fmla="*/ 0 w 250"/>
                <a:gd name="T5" fmla="*/ 126 h 130"/>
                <a:gd name="T6" fmla="*/ 246 w 250"/>
                <a:gd name="T7" fmla="*/ 128 h 130"/>
                <a:gd name="T8" fmla="*/ 248 w 250"/>
                <a:gd name="T9" fmla="*/ 0 h 130"/>
                <a:gd name="T10" fmla="*/ 250 w 250"/>
                <a:gd name="T11" fmla="*/ 0 h 130"/>
                <a:gd name="T12" fmla="*/ 250 w 250"/>
                <a:gd name="T13" fmla="*/ 130 h 1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0" h="130">
                  <a:moveTo>
                    <a:pt x="250" y="130"/>
                  </a:moveTo>
                  <a:lnTo>
                    <a:pt x="0" y="128"/>
                  </a:lnTo>
                  <a:lnTo>
                    <a:pt x="0" y="126"/>
                  </a:lnTo>
                  <a:lnTo>
                    <a:pt x="246" y="128"/>
                  </a:lnTo>
                  <a:lnTo>
                    <a:pt x="248" y="0"/>
                  </a:lnTo>
                  <a:lnTo>
                    <a:pt x="250" y="0"/>
                  </a:lnTo>
                  <a:lnTo>
                    <a:pt x="250" y="1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0" name="Freeform 30"/>
            <p:cNvSpPr/>
            <p:nvPr/>
          </p:nvSpPr>
          <p:spPr bwMode="auto">
            <a:xfrm>
              <a:off x="1974" y="439"/>
              <a:ext cx="1086" cy="339"/>
            </a:xfrm>
            <a:custGeom>
              <a:avLst/>
              <a:gdLst>
                <a:gd name="T0" fmla="*/ 1084 w 1086"/>
                <a:gd name="T1" fmla="*/ 339 h 339"/>
                <a:gd name="T2" fmla="*/ 0 w 1086"/>
                <a:gd name="T3" fmla="*/ 329 h 339"/>
                <a:gd name="T4" fmla="*/ 2 w 1086"/>
                <a:gd name="T5" fmla="*/ 0 h 339"/>
                <a:gd name="T6" fmla="*/ 1086 w 1086"/>
                <a:gd name="T7" fmla="*/ 10 h 339"/>
                <a:gd name="T8" fmla="*/ 1084 w 1086"/>
                <a:gd name="T9" fmla="*/ 339 h 3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6" h="339">
                  <a:moveTo>
                    <a:pt x="1084" y="339"/>
                  </a:moveTo>
                  <a:lnTo>
                    <a:pt x="0" y="329"/>
                  </a:lnTo>
                  <a:lnTo>
                    <a:pt x="2" y="0"/>
                  </a:lnTo>
                  <a:lnTo>
                    <a:pt x="1086" y="10"/>
                  </a:lnTo>
                  <a:lnTo>
                    <a:pt x="1084" y="339"/>
                  </a:lnTo>
                  <a:close/>
                </a:path>
              </a:pathLst>
            </a:custGeom>
            <a:solidFill>
              <a:srgbClr val="E3D8D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1" name="Freeform 31"/>
            <p:cNvSpPr/>
            <p:nvPr/>
          </p:nvSpPr>
          <p:spPr bwMode="auto">
            <a:xfrm>
              <a:off x="1974" y="439"/>
              <a:ext cx="1086" cy="339"/>
            </a:xfrm>
            <a:custGeom>
              <a:avLst/>
              <a:gdLst>
                <a:gd name="T0" fmla="*/ 1084 w 1086"/>
                <a:gd name="T1" fmla="*/ 339 h 339"/>
                <a:gd name="T2" fmla="*/ 0 w 1086"/>
                <a:gd name="T3" fmla="*/ 329 h 339"/>
                <a:gd name="T4" fmla="*/ 2 w 1086"/>
                <a:gd name="T5" fmla="*/ 0 h 339"/>
                <a:gd name="T6" fmla="*/ 1086 w 1086"/>
                <a:gd name="T7" fmla="*/ 10 h 339"/>
                <a:gd name="T8" fmla="*/ 1084 w 1086"/>
                <a:gd name="T9" fmla="*/ 339 h 3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6" h="339">
                  <a:moveTo>
                    <a:pt x="1084" y="339"/>
                  </a:moveTo>
                  <a:lnTo>
                    <a:pt x="0" y="329"/>
                  </a:lnTo>
                  <a:lnTo>
                    <a:pt x="2" y="0"/>
                  </a:lnTo>
                  <a:lnTo>
                    <a:pt x="1086" y="10"/>
                  </a:lnTo>
                  <a:lnTo>
                    <a:pt x="1084" y="3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2" name="Freeform 32"/>
            <p:cNvSpPr/>
            <p:nvPr/>
          </p:nvSpPr>
          <p:spPr bwMode="auto">
            <a:xfrm>
              <a:off x="1968" y="435"/>
              <a:ext cx="1098" cy="347"/>
            </a:xfrm>
            <a:custGeom>
              <a:avLst/>
              <a:gdLst>
                <a:gd name="T0" fmla="*/ 1090 w 1098"/>
                <a:gd name="T1" fmla="*/ 343 h 347"/>
                <a:gd name="T2" fmla="*/ 1090 w 1098"/>
                <a:gd name="T3" fmla="*/ 337 h 347"/>
                <a:gd name="T4" fmla="*/ 10 w 1098"/>
                <a:gd name="T5" fmla="*/ 329 h 347"/>
                <a:gd name="T6" fmla="*/ 14 w 1098"/>
                <a:gd name="T7" fmla="*/ 10 h 347"/>
                <a:gd name="T8" fmla="*/ 1086 w 1098"/>
                <a:gd name="T9" fmla="*/ 18 h 347"/>
                <a:gd name="T10" fmla="*/ 1084 w 1098"/>
                <a:gd name="T11" fmla="*/ 343 h 347"/>
                <a:gd name="T12" fmla="*/ 1090 w 1098"/>
                <a:gd name="T13" fmla="*/ 343 h 347"/>
                <a:gd name="T14" fmla="*/ 1090 w 1098"/>
                <a:gd name="T15" fmla="*/ 337 h 347"/>
                <a:gd name="T16" fmla="*/ 1090 w 1098"/>
                <a:gd name="T17" fmla="*/ 343 h 347"/>
                <a:gd name="T18" fmla="*/ 1094 w 1098"/>
                <a:gd name="T19" fmla="*/ 343 h 347"/>
                <a:gd name="T20" fmla="*/ 1098 w 1098"/>
                <a:gd name="T21" fmla="*/ 8 h 347"/>
                <a:gd name="T22" fmla="*/ 2 w 1098"/>
                <a:gd name="T23" fmla="*/ 0 h 347"/>
                <a:gd name="T24" fmla="*/ 0 w 1098"/>
                <a:gd name="T25" fmla="*/ 339 h 347"/>
                <a:gd name="T26" fmla="*/ 1094 w 1098"/>
                <a:gd name="T27" fmla="*/ 347 h 347"/>
                <a:gd name="T28" fmla="*/ 1094 w 1098"/>
                <a:gd name="T29" fmla="*/ 343 h 347"/>
                <a:gd name="T30" fmla="*/ 1090 w 1098"/>
                <a:gd name="T31" fmla="*/ 343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98" h="347">
                  <a:moveTo>
                    <a:pt x="1090" y="343"/>
                  </a:moveTo>
                  <a:lnTo>
                    <a:pt x="1090" y="337"/>
                  </a:lnTo>
                  <a:lnTo>
                    <a:pt x="10" y="329"/>
                  </a:lnTo>
                  <a:lnTo>
                    <a:pt x="14" y="10"/>
                  </a:lnTo>
                  <a:lnTo>
                    <a:pt x="1086" y="18"/>
                  </a:lnTo>
                  <a:lnTo>
                    <a:pt x="1084" y="343"/>
                  </a:lnTo>
                  <a:lnTo>
                    <a:pt x="1090" y="343"/>
                  </a:lnTo>
                  <a:lnTo>
                    <a:pt x="1090" y="337"/>
                  </a:lnTo>
                  <a:lnTo>
                    <a:pt x="1090" y="343"/>
                  </a:lnTo>
                  <a:lnTo>
                    <a:pt x="1094" y="343"/>
                  </a:lnTo>
                  <a:lnTo>
                    <a:pt x="1098" y="8"/>
                  </a:lnTo>
                  <a:lnTo>
                    <a:pt x="2" y="0"/>
                  </a:lnTo>
                  <a:lnTo>
                    <a:pt x="0" y="339"/>
                  </a:lnTo>
                  <a:lnTo>
                    <a:pt x="1094" y="347"/>
                  </a:lnTo>
                  <a:lnTo>
                    <a:pt x="1094" y="343"/>
                  </a:lnTo>
                  <a:lnTo>
                    <a:pt x="1090" y="343"/>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3" name="Freeform 33"/>
            <p:cNvSpPr/>
            <p:nvPr/>
          </p:nvSpPr>
          <p:spPr bwMode="auto">
            <a:xfrm>
              <a:off x="1968" y="435"/>
              <a:ext cx="1098" cy="347"/>
            </a:xfrm>
            <a:custGeom>
              <a:avLst/>
              <a:gdLst>
                <a:gd name="T0" fmla="*/ 1090 w 1098"/>
                <a:gd name="T1" fmla="*/ 343 h 347"/>
                <a:gd name="T2" fmla="*/ 1090 w 1098"/>
                <a:gd name="T3" fmla="*/ 337 h 347"/>
                <a:gd name="T4" fmla="*/ 10 w 1098"/>
                <a:gd name="T5" fmla="*/ 329 h 347"/>
                <a:gd name="T6" fmla="*/ 14 w 1098"/>
                <a:gd name="T7" fmla="*/ 10 h 347"/>
                <a:gd name="T8" fmla="*/ 1086 w 1098"/>
                <a:gd name="T9" fmla="*/ 18 h 347"/>
                <a:gd name="T10" fmla="*/ 1084 w 1098"/>
                <a:gd name="T11" fmla="*/ 343 h 347"/>
                <a:gd name="T12" fmla="*/ 1090 w 1098"/>
                <a:gd name="T13" fmla="*/ 343 h 347"/>
                <a:gd name="T14" fmla="*/ 1090 w 1098"/>
                <a:gd name="T15" fmla="*/ 337 h 347"/>
                <a:gd name="T16" fmla="*/ 1090 w 1098"/>
                <a:gd name="T17" fmla="*/ 343 h 347"/>
                <a:gd name="T18" fmla="*/ 1094 w 1098"/>
                <a:gd name="T19" fmla="*/ 343 h 347"/>
                <a:gd name="T20" fmla="*/ 1098 w 1098"/>
                <a:gd name="T21" fmla="*/ 8 h 347"/>
                <a:gd name="T22" fmla="*/ 2 w 1098"/>
                <a:gd name="T23" fmla="*/ 0 h 347"/>
                <a:gd name="T24" fmla="*/ 0 w 1098"/>
                <a:gd name="T25" fmla="*/ 339 h 347"/>
                <a:gd name="T26" fmla="*/ 1094 w 1098"/>
                <a:gd name="T27" fmla="*/ 347 h 347"/>
                <a:gd name="T28" fmla="*/ 1094 w 1098"/>
                <a:gd name="T29" fmla="*/ 343 h 347"/>
                <a:gd name="T30" fmla="*/ 1090 w 1098"/>
                <a:gd name="T31" fmla="*/ 343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98" h="347">
                  <a:moveTo>
                    <a:pt x="1090" y="343"/>
                  </a:moveTo>
                  <a:lnTo>
                    <a:pt x="1090" y="337"/>
                  </a:lnTo>
                  <a:lnTo>
                    <a:pt x="10" y="329"/>
                  </a:lnTo>
                  <a:lnTo>
                    <a:pt x="14" y="10"/>
                  </a:lnTo>
                  <a:lnTo>
                    <a:pt x="1086" y="18"/>
                  </a:lnTo>
                  <a:lnTo>
                    <a:pt x="1084" y="343"/>
                  </a:lnTo>
                  <a:lnTo>
                    <a:pt x="1090" y="343"/>
                  </a:lnTo>
                  <a:lnTo>
                    <a:pt x="1090" y="337"/>
                  </a:lnTo>
                  <a:lnTo>
                    <a:pt x="1090" y="343"/>
                  </a:lnTo>
                  <a:lnTo>
                    <a:pt x="1094" y="343"/>
                  </a:lnTo>
                  <a:lnTo>
                    <a:pt x="1098" y="8"/>
                  </a:lnTo>
                  <a:lnTo>
                    <a:pt x="2" y="0"/>
                  </a:lnTo>
                  <a:lnTo>
                    <a:pt x="0" y="339"/>
                  </a:lnTo>
                  <a:lnTo>
                    <a:pt x="1094" y="347"/>
                  </a:lnTo>
                  <a:lnTo>
                    <a:pt x="1094" y="343"/>
                  </a:lnTo>
                  <a:lnTo>
                    <a:pt x="1090" y="3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4" name="Freeform 34"/>
            <p:cNvSpPr/>
            <p:nvPr/>
          </p:nvSpPr>
          <p:spPr bwMode="auto">
            <a:xfrm>
              <a:off x="1974" y="449"/>
              <a:ext cx="1092" cy="333"/>
            </a:xfrm>
            <a:custGeom>
              <a:avLst/>
              <a:gdLst>
                <a:gd name="T0" fmla="*/ 1088 w 1092"/>
                <a:gd name="T1" fmla="*/ 333 h 333"/>
                <a:gd name="T2" fmla="*/ 0 w 1092"/>
                <a:gd name="T3" fmla="*/ 325 h 333"/>
                <a:gd name="T4" fmla="*/ 0 w 1092"/>
                <a:gd name="T5" fmla="*/ 315 h 333"/>
                <a:gd name="T6" fmla="*/ 1078 w 1092"/>
                <a:gd name="T7" fmla="*/ 323 h 333"/>
                <a:gd name="T8" fmla="*/ 1080 w 1092"/>
                <a:gd name="T9" fmla="*/ 0 h 333"/>
                <a:gd name="T10" fmla="*/ 1092 w 1092"/>
                <a:gd name="T11" fmla="*/ 0 h 333"/>
                <a:gd name="T12" fmla="*/ 1088 w 1092"/>
                <a:gd name="T13" fmla="*/ 333 h 3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92" h="333">
                  <a:moveTo>
                    <a:pt x="1088" y="333"/>
                  </a:moveTo>
                  <a:lnTo>
                    <a:pt x="0" y="325"/>
                  </a:lnTo>
                  <a:lnTo>
                    <a:pt x="0" y="315"/>
                  </a:lnTo>
                  <a:lnTo>
                    <a:pt x="1078" y="323"/>
                  </a:lnTo>
                  <a:lnTo>
                    <a:pt x="1080" y="0"/>
                  </a:lnTo>
                  <a:lnTo>
                    <a:pt x="1092" y="0"/>
                  </a:lnTo>
                  <a:lnTo>
                    <a:pt x="1088" y="3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5" name="Freeform 35"/>
            <p:cNvSpPr/>
            <p:nvPr/>
          </p:nvSpPr>
          <p:spPr bwMode="auto">
            <a:xfrm>
              <a:off x="2001" y="530"/>
              <a:ext cx="64" cy="50"/>
            </a:xfrm>
            <a:custGeom>
              <a:avLst/>
              <a:gdLst>
                <a:gd name="T0" fmla="*/ 64 w 32"/>
                <a:gd name="T1" fmla="*/ 50 h 25"/>
                <a:gd name="T2" fmla="*/ 0 w 32"/>
                <a:gd name="T3" fmla="*/ 48 h 25"/>
                <a:gd name="T4" fmla="*/ 0 w 32"/>
                <a:gd name="T5" fmla="*/ 10 h 25"/>
                <a:gd name="T6" fmla="*/ 12 w 32"/>
                <a:gd name="T7" fmla="*/ 0 h 25"/>
                <a:gd name="T8" fmla="*/ 64 w 32"/>
                <a:gd name="T9" fmla="*/ 0 h 25"/>
                <a:gd name="T10" fmla="*/ 64 w 32"/>
                <a:gd name="T11" fmla="*/ 5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32" y="25"/>
                  </a:moveTo>
                  <a:cubicBezTo>
                    <a:pt x="0" y="24"/>
                    <a:pt x="0" y="24"/>
                    <a:pt x="0" y="24"/>
                  </a:cubicBezTo>
                  <a:cubicBezTo>
                    <a:pt x="0" y="5"/>
                    <a:pt x="0" y="5"/>
                    <a:pt x="0" y="5"/>
                  </a:cubicBezTo>
                  <a:cubicBezTo>
                    <a:pt x="0" y="2"/>
                    <a:pt x="3" y="0"/>
                    <a:pt x="6" y="0"/>
                  </a:cubicBezTo>
                  <a:cubicBezTo>
                    <a:pt x="32" y="0"/>
                    <a:pt x="32" y="0"/>
                    <a:pt x="32" y="0"/>
                  </a:cubicBezTo>
                  <a:lnTo>
                    <a:pt x="32"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6" name="Freeform 36"/>
            <p:cNvSpPr>
              <a:spLocks noEditPoints="1"/>
            </p:cNvSpPr>
            <p:nvPr/>
          </p:nvSpPr>
          <p:spPr bwMode="auto">
            <a:xfrm>
              <a:off x="1999" y="528"/>
              <a:ext cx="70" cy="52"/>
            </a:xfrm>
            <a:custGeom>
              <a:avLst/>
              <a:gdLst>
                <a:gd name="T0" fmla="*/ 62 w 35"/>
                <a:gd name="T1" fmla="*/ 0 h 26"/>
                <a:gd name="T2" fmla="*/ 8 w 35"/>
                <a:gd name="T3" fmla="*/ 0 h 26"/>
                <a:gd name="T4" fmla="*/ 0 w 35"/>
                <a:gd name="T5" fmla="*/ 8 h 26"/>
                <a:gd name="T6" fmla="*/ 0 w 35"/>
                <a:gd name="T7" fmla="*/ 42 h 26"/>
                <a:gd name="T8" fmla="*/ 8 w 35"/>
                <a:gd name="T9" fmla="*/ 52 h 26"/>
                <a:gd name="T10" fmla="*/ 62 w 35"/>
                <a:gd name="T11" fmla="*/ 52 h 26"/>
                <a:gd name="T12" fmla="*/ 70 w 35"/>
                <a:gd name="T13" fmla="*/ 44 h 26"/>
                <a:gd name="T14" fmla="*/ 70 w 35"/>
                <a:gd name="T15" fmla="*/ 8 h 26"/>
                <a:gd name="T16" fmla="*/ 62 w 35"/>
                <a:gd name="T17" fmla="*/ 0 h 26"/>
                <a:gd name="T18" fmla="*/ 12 w 35"/>
                <a:gd name="T19" fmla="*/ 4 h 26"/>
                <a:gd name="T20" fmla="*/ 56 w 35"/>
                <a:gd name="T21" fmla="*/ 4 h 26"/>
                <a:gd name="T22" fmla="*/ 64 w 35"/>
                <a:gd name="T23" fmla="*/ 14 h 26"/>
                <a:gd name="T24" fmla="*/ 64 w 35"/>
                <a:gd name="T25" fmla="*/ 40 h 26"/>
                <a:gd name="T26" fmla="*/ 56 w 35"/>
                <a:gd name="T27" fmla="*/ 50 h 26"/>
                <a:gd name="T28" fmla="*/ 12 w 35"/>
                <a:gd name="T29" fmla="*/ 50 h 26"/>
                <a:gd name="T30" fmla="*/ 4 w 35"/>
                <a:gd name="T31" fmla="*/ 40 h 26"/>
                <a:gd name="T32" fmla="*/ 4 w 35"/>
                <a:gd name="T33" fmla="*/ 12 h 26"/>
                <a:gd name="T34" fmla="*/ 12 w 35"/>
                <a:gd name="T35" fmla="*/ 4 h 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6">
                  <a:moveTo>
                    <a:pt x="31" y="0"/>
                  </a:moveTo>
                  <a:cubicBezTo>
                    <a:pt x="4" y="0"/>
                    <a:pt x="4" y="0"/>
                    <a:pt x="4" y="0"/>
                  </a:cubicBezTo>
                  <a:cubicBezTo>
                    <a:pt x="2" y="0"/>
                    <a:pt x="0" y="2"/>
                    <a:pt x="0" y="4"/>
                  </a:cubicBezTo>
                  <a:cubicBezTo>
                    <a:pt x="0" y="21"/>
                    <a:pt x="0" y="21"/>
                    <a:pt x="0" y="21"/>
                  </a:cubicBezTo>
                  <a:cubicBezTo>
                    <a:pt x="0" y="24"/>
                    <a:pt x="2" y="26"/>
                    <a:pt x="4" y="26"/>
                  </a:cubicBezTo>
                  <a:cubicBezTo>
                    <a:pt x="31" y="26"/>
                    <a:pt x="31" y="26"/>
                    <a:pt x="31" y="26"/>
                  </a:cubicBezTo>
                  <a:cubicBezTo>
                    <a:pt x="33" y="26"/>
                    <a:pt x="34" y="24"/>
                    <a:pt x="35" y="22"/>
                  </a:cubicBezTo>
                  <a:cubicBezTo>
                    <a:pt x="35" y="4"/>
                    <a:pt x="35" y="4"/>
                    <a:pt x="35" y="4"/>
                  </a:cubicBezTo>
                  <a:cubicBezTo>
                    <a:pt x="35" y="2"/>
                    <a:pt x="33" y="0"/>
                    <a:pt x="31" y="0"/>
                  </a:cubicBezTo>
                  <a:close/>
                  <a:moveTo>
                    <a:pt x="6" y="2"/>
                  </a:moveTo>
                  <a:cubicBezTo>
                    <a:pt x="28" y="2"/>
                    <a:pt x="28" y="2"/>
                    <a:pt x="28" y="2"/>
                  </a:cubicBezTo>
                  <a:cubicBezTo>
                    <a:pt x="30" y="2"/>
                    <a:pt x="32" y="4"/>
                    <a:pt x="32" y="7"/>
                  </a:cubicBezTo>
                  <a:cubicBezTo>
                    <a:pt x="32" y="20"/>
                    <a:pt x="32" y="20"/>
                    <a:pt x="32" y="20"/>
                  </a:cubicBezTo>
                  <a:cubicBezTo>
                    <a:pt x="32" y="23"/>
                    <a:pt x="30" y="25"/>
                    <a:pt x="28" y="25"/>
                  </a:cubicBezTo>
                  <a:cubicBezTo>
                    <a:pt x="6" y="25"/>
                    <a:pt x="6" y="25"/>
                    <a:pt x="6" y="25"/>
                  </a:cubicBezTo>
                  <a:cubicBezTo>
                    <a:pt x="4" y="25"/>
                    <a:pt x="2" y="23"/>
                    <a:pt x="2" y="20"/>
                  </a:cubicBezTo>
                  <a:cubicBezTo>
                    <a:pt x="2" y="6"/>
                    <a:pt x="2" y="6"/>
                    <a:pt x="2" y="6"/>
                  </a:cubicBezTo>
                  <a:cubicBezTo>
                    <a:pt x="2" y="4"/>
                    <a:pt x="4" y="2"/>
                    <a:pt x="6"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7" name="Freeform 37"/>
            <p:cNvSpPr/>
            <p:nvPr/>
          </p:nvSpPr>
          <p:spPr bwMode="auto">
            <a:xfrm>
              <a:off x="2085" y="530"/>
              <a:ext cx="63" cy="50"/>
            </a:xfrm>
            <a:custGeom>
              <a:avLst/>
              <a:gdLst>
                <a:gd name="T0" fmla="*/ 63 w 32"/>
                <a:gd name="T1" fmla="*/ 50 h 25"/>
                <a:gd name="T2" fmla="*/ 0 w 32"/>
                <a:gd name="T3" fmla="*/ 50 h 25"/>
                <a:gd name="T4" fmla="*/ 0 w 32"/>
                <a:gd name="T5" fmla="*/ 12 h 25"/>
                <a:gd name="T6" fmla="*/ 12 w 32"/>
                <a:gd name="T7" fmla="*/ 0 h 25"/>
                <a:gd name="T8" fmla="*/ 63 w 32"/>
                <a:gd name="T9" fmla="*/ 0 h 25"/>
                <a:gd name="T10" fmla="*/ 63 w 32"/>
                <a:gd name="T11" fmla="*/ 5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32" y="25"/>
                  </a:moveTo>
                  <a:cubicBezTo>
                    <a:pt x="0" y="25"/>
                    <a:pt x="0" y="25"/>
                    <a:pt x="0" y="25"/>
                  </a:cubicBezTo>
                  <a:cubicBezTo>
                    <a:pt x="0" y="6"/>
                    <a:pt x="0" y="6"/>
                    <a:pt x="0" y="6"/>
                  </a:cubicBezTo>
                  <a:cubicBezTo>
                    <a:pt x="0" y="3"/>
                    <a:pt x="2" y="0"/>
                    <a:pt x="6" y="0"/>
                  </a:cubicBezTo>
                  <a:cubicBezTo>
                    <a:pt x="32" y="0"/>
                    <a:pt x="32" y="0"/>
                    <a:pt x="32" y="0"/>
                  </a:cubicBezTo>
                  <a:lnTo>
                    <a:pt x="32"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8" name="Freeform 38"/>
            <p:cNvSpPr>
              <a:spLocks noEditPoints="1"/>
            </p:cNvSpPr>
            <p:nvPr/>
          </p:nvSpPr>
          <p:spPr bwMode="auto">
            <a:xfrm>
              <a:off x="2083" y="528"/>
              <a:ext cx="67" cy="54"/>
            </a:xfrm>
            <a:custGeom>
              <a:avLst/>
              <a:gdLst>
                <a:gd name="T0" fmla="*/ 61 w 34"/>
                <a:gd name="T1" fmla="*/ 0 h 27"/>
                <a:gd name="T2" fmla="*/ 8 w 34"/>
                <a:gd name="T3" fmla="*/ 0 h 27"/>
                <a:gd name="T4" fmla="*/ 0 w 34"/>
                <a:gd name="T5" fmla="*/ 8 h 27"/>
                <a:gd name="T6" fmla="*/ 0 w 34"/>
                <a:gd name="T7" fmla="*/ 44 h 27"/>
                <a:gd name="T8" fmla="*/ 6 w 34"/>
                <a:gd name="T9" fmla="*/ 52 h 27"/>
                <a:gd name="T10" fmla="*/ 59 w 34"/>
                <a:gd name="T11" fmla="*/ 54 h 27"/>
                <a:gd name="T12" fmla="*/ 67 w 34"/>
                <a:gd name="T13" fmla="*/ 44 h 27"/>
                <a:gd name="T14" fmla="*/ 67 w 34"/>
                <a:gd name="T15" fmla="*/ 10 h 27"/>
                <a:gd name="T16" fmla="*/ 61 w 34"/>
                <a:gd name="T17" fmla="*/ 0 h 27"/>
                <a:gd name="T18" fmla="*/ 12 w 34"/>
                <a:gd name="T19" fmla="*/ 4 h 27"/>
                <a:gd name="T20" fmla="*/ 55 w 34"/>
                <a:gd name="T21" fmla="*/ 4 h 27"/>
                <a:gd name="T22" fmla="*/ 61 w 34"/>
                <a:gd name="T23" fmla="*/ 14 h 27"/>
                <a:gd name="T24" fmla="*/ 61 w 34"/>
                <a:gd name="T25" fmla="*/ 42 h 27"/>
                <a:gd name="T26" fmla="*/ 55 w 34"/>
                <a:gd name="T27" fmla="*/ 50 h 27"/>
                <a:gd name="T28" fmla="*/ 10 w 34"/>
                <a:gd name="T29" fmla="*/ 50 h 27"/>
                <a:gd name="T30" fmla="*/ 4 w 34"/>
                <a:gd name="T31" fmla="*/ 40 h 27"/>
                <a:gd name="T32" fmla="*/ 4 w 34"/>
                <a:gd name="T33" fmla="*/ 14 h 27"/>
                <a:gd name="T34" fmla="*/ 12 w 34"/>
                <a:gd name="T35" fmla="*/ 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27">
                  <a:moveTo>
                    <a:pt x="31" y="0"/>
                  </a:moveTo>
                  <a:cubicBezTo>
                    <a:pt x="4" y="0"/>
                    <a:pt x="4" y="0"/>
                    <a:pt x="4" y="0"/>
                  </a:cubicBezTo>
                  <a:cubicBezTo>
                    <a:pt x="2" y="0"/>
                    <a:pt x="0" y="2"/>
                    <a:pt x="0" y="4"/>
                  </a:cubicBezTo>
                  <a:cubicBezTo>
                    <a:pt x="0" y="22"/>
                    <a:pt x="0" y="22"/>
                    <a:pt x="0" y="22"/>
                  </a:cubicBezTo>
                  <a:cubicBezTo>
                    <a:pt x="0" y="24"/>
                    <a:pt x="1" y="26"/>
                    <a:pt x="3" y="26"/>
                  </a:cubicBezTo>
                  <a:cubicBezTo>
                    <a:pt x="30" y="27"/>
                    <a:pt x="30" y="27"/>
                    <a:pt x="30" y="27"/>
                  </a:cubicBezTo>
                  <a:cubicBezTo>
                    <a:pt x="32" y="27"/>
                    <a:pt x="34" y="25"/>
                    <a:pt x="34" y="22"/>
                  </a:cubicBezTo>
                  <a:cubicBezTo>
                    <a:pt x="34" y="5"/>
                    <a:pt x="34" y="5"/>
                    <a:pt x="34" y="5"/>
                  </a:cubicBezTo>
                  <a:cubicBezTo>
                    <a:pt x="34" y="2"/>
                    <a:pt x="33" y="0"/>
                    <a:pt x="31" y="0"/>
                  </a:cubicBezTo>
                  <a:close/>
                  <a:moveTo>
                    <a:pt x="6" y="2"/>
                  </a:moveTo>
                  <a:cubicBezTo>
                    <a:pt x="28" y="2"/>
                    <a:pt x="28" y="2"/>
                    <a:pt x="28" y="2"/>
                  </a:cubicBezTo>
                  <a:cubicBezTo>
                    <a:pt x="30" y="2"/>
                    <a:pt x="31" y="4"/>
                    <a:pt x="31" y="7"/>
                  </a:cubicBezTo>
                  <a:cubicBezTo>
                    <a:pt x="31" y="21"/>
                    <a:pt x="31" y="21"/>
                    <a:pt x="31" y="21"/>
                  </a:cubicBezTo>
                  <a:cubicBezTo>
                    <a:pt x="31" y="23"/>
                    <a:pt x="30" y="25"/>
                    <a:pt x="28" y="25"/>
                  </a:cubicBezTo>
                  <a:cubicBezTo>
                    <a:pt x="5" y="25"/>
                    <a:pt x="5" y="25"/>
                    <a:pt x="5" y="25"/>
                  </a:cubicBezTo>
                  <a:cubicBezTo>
                    <a:pt x="3" y="25"/>
                    <a:pt x="2" y="23"/>
                    <a:pt x="2" y="20"/>
                  </a:cubicBezTo>
                  <a:cubicBezTo>
                    <a:pt x="2" y="7"/>
                    <a:pt x="2" y="7"/>
                    <a:pt x="2" y="7"/>
                  </a:cubicBezTo>
                  <a:cubicBezTo>
                    <a:pt x="2" y="4"/>
                    <a:pt x="3" y="2"/>
                    <a:pt x="6"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9" name="Freeform 39"/>
            <p:cNvSpPr/>
            <p:nvPr/>
          </p:nvSpPr>
          <p:spPr bwMode="auto">
            <a:xfrm>
              <a:off x="2166" y="530"/>
              <a:ext cx="65" cy="50"/>
            </a:xfrm>
            <a:custGeom>
              <a:avLst/>
              <a:gdLst>
                <a:gd name="T0" fmla="*/ 63 w 33"/>
                <a:gd name="T1" fmla="*/ 50 h 25"/>
                <a:gd name="T2" fmla="*/ 0 w 33"/>
                <a:gd name="T3" fmla="*/ 50 h 25"/>
                <a:gd name="T4" fmla="*/ 0 w 33"/>
                <a:gd name="T5" fmla="*/ 12 h 25"/>
                <a:gd name="T6" fmla="*/ 12 w 33"/>
                <a:gd name="T7" fmla="*/ 0 h 25"/>
                <a:gd name="T8" fmla="*/ 65 w 33"/>
                <a:gd name="T9" fmla="*/ 2 h 25"/>
                <a:gd name="T10" fmla="*/ 63 w 33"/>
                <a:gd name="T11" fmla="*/ 5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5">
                  <a:moveTo>
                    <a:pt x="32" y="25"/>
                  </a:moveTo>
                  <a:cubicBezTo>
                    <a:pt x="0" y="25"/>
                    <a:pt x="0" y="25"/>
                    <a:pt x="0" y="25"/>
                  </a:cubicBezTo>
                  <a:cubicBezTo>
                    <a:pt x="0" y="6"/>
                    <a:pt x="0" y="6"/>
                    <a:pt x="0" y="6"/>
                  </a:cubicBezTo>
                  <a:cubicBezTo>
                    <a:pt x="1" y="3"/>
                    <a:pt x="3" y="0"/>
                    <a:pt x="6" y="0"/>
                  </a:cubicBezTo>
                  <a:cubicBezTo>
                    <a:pt x="33" y="1"/>
                    <a:pt x="33" y="1"/>
                    <a:pt x="33" y="1"/>
                  </a:cubicBezTo>
                  <a:lnTo>
                    <a:pt x="32"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0" name="Freeform 40"/>
            <p:cNvSpPr>
              <a:spLocks noEditPoints="1"/>
            </p:cNvSpPr>
            <p:nvPr/>
          </p:nvSpPr>
          <p:spPr bwMode="auto">
            <a:xfrm>
              <a:off x="2164" y="528"/>
              <a:ext cx="69" cy="54"/>
            </a:xfrm>
            <a:custGeom>
              <a:avLst/>
              <a:gdLst>
                <a:gd name="T0" fmla="*/ 61 w 35"/>
                <a:gd name="T1" fmla="*/ 0 h 27"/>
                <a:gd name="T2" fmla="*/ 8 w 35"/>
                <a:gd name="T3" fmla="*/ 0 h 27"/>
                <a:gd name="T4" fmla="*/ 2 w 35"/>
                <a:gd name="T5" fmla="*/ 10 h 27"/>
                <a:gd name="T6" fmla="*/ 0 w 35"/>
                <a:gd name="T7" fmla="*/ 44 h 27"/>
                <a:gd name="T8" fmla="*/ 8 w 35"/>
                <a:gd name="T9" fmla="*/ 54 h 27"/>
                <a:gd name="T10" fmla="*/ 61 w 35"/>
                <a:gd name="T11" fmla="*/ 54 h 27"/>
                <a:gd name="T12" fmla="*/ 69 w 35"/>
                <a:gd name="T13" fmla="*/ 44 h 27"/>
                <a:gd name="T14" fmla="*/ 69 w 35"/>
                <a:gd name="T15" fmla="*/ 10 h 27"/>
                <a:gd name="T16" fmla="*/ 61 w 35"/>
                <a:gd name="T17" fmla="*/ 0 h 27"/>
                <a:gd name="T18" fmla="*/ 12 w 35"/>
                <a:gd name="T19" fmla="*/ 4 h 27"/>
                <a:gd name="T20" fmla="*/ 55 w 35"/>
                <a:gd name="T21" fmla="*/ 6 h 27"/>
                <a:gd name="T22" fmla="*/ 63 w 35"/>
                <a:gd name="T23" fmla="*/ 14 h 27"/>
                <a:gd name="T24" fmla="*/ 63 w 35"/>
                <a:gd name="T25" fmla="*/ 42 h 27"/>
                <a:gd name="T26" fmla="*/ 55 w 35"/>
                <a:gd name="T27" fmla="*/ 50 h 27"/>
                <a:gd name="T28" fmla="*/ 12 w 35"/>
                <a:gd name="T29" fmla="*/ 50 h 27"/>
                <a:gd name="T30" fmla="*/ 4 w 35"/>
                <a:gd name="T31" fmla="*/ 42 h 27"/>
                <a:gd name="T32" fmla="*/ 4 w 35"/>
                <a:gd name="T33" fmla="*/ 14 h 27"/>
                <a:gd name="T34" fmla="*/ 12 w 35"/>
                <a:gd name="T35" fmla="*/ 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7">
                  <a:moveTo>
                    <a:pt x="31" y="0"/>
                  </a:moveTo>
                  <a:cubicBezTo>
                    <a:pt x="4" y="0"/>
                    <a:pt x="4" y="0"/>
                    <a:pt x="4" y="0"/>
                  </a:cubicBezTo>
                  <a:cubicBezTo>
                    <a:pt x="2" y="0"/>
                    <a:pt x="1" y="2"/>
                    <a:pt x="1" y="5"/>
                  </a:cubicBezTo>
                  <a:cubicBezTo>
                    <a:pt x="0" y="22"/>
                    <a:pt x="0" y="22"/>
                    <a:pt x="0" y="22"/>
                  </a:cubicBezTo>
                  <a:cubicBezTo>
                    <a:pt x="0" y="25"/>
                    <a:pt x="2" y="27"/>
                    <a:pt x="4" y="27"/>
                  </a:cubicBezTo>
                  <a:cubicBezTo>
                    <a:pt x="31" y="27"/>
                    <a:pt x="31" y="27"/>
                    <a:pt x="31" y="27"/>
                  </a:cubicBezTo>
                  <a:cubicBezTo>
                    <a:pt x="33" y="27"/>
                    <a:pt x="35" y="25"/>
                    <a:pt x="35" y="22"/>
                  </a:cubicBezTo>
                  <a:cubicBezTo>
                    <a:pt x="35" y="5"/>
                    <a:pt x="35" y="5"/>
                    <a:pt x="35" y="5"/>
                  </a:cubicBezTo>
                  <a:cubicBezTo>
                    <a:pt x="35" y="3"/>
                    <a:pt x="33" y="0"/>
                    <a:pt x="31" y="0"/>
                  </a:cubicBezTo>
                  <a:close/>
                  <a:moveTo>
                    <a:pt x="6" y="2"/>
                  </a:moveTo>
                  <a:cubicBezTo>
                    <a:pt x="28" y="3"/>
                    <a:pt x="28" y="3"/>
                    <a:pt x="28" y="3"/>
                  </a:cubicBezTo>
                  <a:cubicBezTo>
                    <a:pt x="31" y="3"/>
                    <a:pt x="32" y="5"/>
                    <a:pt x="32" y="7"/>
                  </a:cubicBezTo>
                  <a:cubicBezTo>
                    <a:pt x="32" y="21"/>
                    <a:pt x="32" y="21"/>
                    <a:pt x="32" y="21"/>
                  </a:cubicBezTo>
                  <a:cubicBezTo>
                    <a:pt x="32" y="23"/>
                    <a:pt x="30" y="25"/>
                    <a:pt x="28" y="25"/>
                  </a:cubicBezTo>
                  <a:cubicBezTo>
                    <a:pt x="6" y="25"/>
                    <a:pt x="6" y="25"/>
                    <a:pt x="6" y="25"/>
                  </a:cubicBezTo>
                  <a:cubicBezTo>
                    <a:pt x="4" y="25"/>
                    <a:pt x="2" y="23"/>
                    <a:pt x="2" y="21"/>
                  </a:cubicBezTo>
                  <a:cubicBezTo>
                    <a:pt x="2" y="7"/>
                    <a:pt x="2" y="7"/>
                    <a:pt x="2" y="7"/>
                  </a:cubicBezTo>
                  <a:cubicBezTo>
                    <a:pt x="2" y="4"/>
                    <a:pt x="4" y="2"/>
                    <a:pt x="6"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1" name="Freeform 41"/>
            <p:cNvSpPr/>
            <p:nvPr/>
          </p:nvSpPr>
          <p:spPr bwMode="auto">
            <a:xfrm>
              <a:off x="2249" y="532"/>
              <a:ext cx="64" cy="50"/>
            </a:xfrm>
            <a:custGeom>
              <a:avLst/>
              <a:gdLst>
                <a:gd name="T0" fmla="*/ 64 w 32"/>
                <a:gd name="T1" fmla="*/ 50 h 25"/>
                <a:gd name="T2" fmla="*/ 0 w 32"/>
                <a:gd name="T3" fmla="*/ 48 h 25"/>
                <a:gd name="T4" fmla="*/ 0 w 32"/>
                <a:gd name="T5" fmla="*/ 10 h 25"/>
                <a:gd name="T6" fmla="*/ 12 w 32"/>
                <a:gd name="T7" fmla="*/ 0 h 25"/>
                <a:gd name="T8" fmla="*/ 64 w 32"/>
                <a:gd name="T9" fmla="*/ 0 h 25"/>
                <a:gd name="T10" fmla="*/ 64 w 32"/>
                <a:gd name="T11" fmla="*/ 5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32" y="25"/>
                  </a:moveTo>
                  <a:cubicBezTo>
                    <a:pt x="0" y="24"/>
                    <a:pt x="0" y="24"/>
                    <a:pt x="0" y="24"/>
                  </a:cubicBezTo>
                  <a:cubicBezTo>
                    <a:pt x="0" y="5"/>
                    <a:pt x="0" y="5"/>
                    <a:pt x="0" y="5"/>
                  </a:cubicBezTo>
                  <a:cubicBezTo>
                    <a:pt x="0" y="2"/>
                    <a:pt x="3" y="0"/>
                    <a:pt x="6" y="0"/>
                  </a:cubicBezTo>
                  <a:cubicBezTo>
                    <a:pt x="32" y="0"/>
                    <a:pt x="32" y="0"/>
                    <a:pt x="32" y="0"/>
                  </a:cubicBezTo>
                  <a:cubicBezTo>
                    <a:pt x="32" y="25"/>
                    <a:pt x="32" y="25"/>
                    <a:pt x="32" y="25"/>
                  </a:cubicBezTo>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2" name="Freeform 42"/>
            <p:cNvSpPr>
              <a:spLocks noEditPoints="1"/>
            </p:cNvSpPr>
            <p:nvPr/>
          </p:nvSpPr>
          <p:spPr bwMode="auto">
            <a:xfrm>
              <a:off x="2247" y="530"/>
              <a:ext cx="70" cy="52"/>
            </a:xfrm>
            <a:custGeom>
              <a:avLst/>
              <a:gdLst>
                <a:gd name="T0" fmla="*/ 62 w 35"/>
                <a:gd name="T1" fmla="*/ 0 h 26"/>
                <a:gd name="T2" fmla="*/ 8 w 35"/>
                <a:gd name="T3" fmla="*/ 0 h 26"/>
                <a:gd name="T4" fmla="*/ 0 w 35"/>
                <a:gd name="T5" fmla="*/ 8 h 26"/>
                <a:gd name="T6" fmla="*/ 0 w 35"/>
                <a:gd name="T7" fmla="*/ 44 h 26"/>
                <a:gd name="T8" fmla="*/ 8 w 35"/>
                <a:gd name="T9" fmla="*/ 52 h 26"/>
                <a:gd name="T10" fmla="*/ 62 w 35"/>
                <a:gd name="T11" fmla="*/ 52 h 26"/>
                <a:gd name="T12" fmla="*/ 70 w 35"/>
                <a:gd name="T13" fmla="*/ 44 h 26"/>
                <a:gd name="T14" fmla="*/ 70 w 35"/>
                <a:gd name="T15" fmla="*/ 8 h 26"/>
                <a:gd name="T16" fmla="*/ 62 w 35"/>
                <a:gd name="T17" fmla="*/ 0 h 26"/>
                <a:gd name="T18" fmla="*/ 12 w 35"/>
                <a:gd name="T19" fmla="*/ 4 h 26"/>
                <a:gd name="T20" fmla="*/ 56 w 35"/>
                <a:gd name="T21" fmla="*/ 4 h 26"/>
                <a:gd name="T22" fmla="*/ 64 w 35"/>
                <a:gd name="T23" fmla="*/ 14 h 26"/>
                <a:gd name="T24" fmla="*/ 64 w 35"/>
                <a:gd name="T25" fmla="*/ 40 h 26"/>
                <a:gd name="T26" fmla="*/ 56 w 35"/>
                <a:gd name="T27" fmla="*/ 50 h 26"/>
                <a:gd name="T28" fmla="*/ 12 w 35"/>
                <a:gd name="T29" fmla="*/ 50 h 26"/>
                <a:gd name="T30" fmla="*/ 4 w 35"/>
                <a:gd name="T31" fmla="*/ 40 h 26"/>
                <a:gd name="T32" fmla="*/ 4 w 35"/>
                <a:gd name="T33" fmla="*/ 12 h 26"/>
                <a:gd name="T34" fmla="*/ 12 w 35"/>
                <a:gd name="T35" fmla="*/ 4 h 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6">
                  <a:moveTo>
                    <a:pt x="31" y="0"/>
                  </a:moveTo>
                  <a:cubicBezTo>
                    <a:pt x="4" y="0"/>
                    <a:pt x="4" y="0"/>
                    <a:pt x="4" y="0"/>
                  </a:cubicBezTo>
                  <a:cubicBezTo>
                    <a:pt x="2" y="0"/>
                    <a:pt x="0" y="2"/>
                    <a:pt x="0" y="4"/>
                  </a:cubicBezTo>
                  <a:cubicBezTo>
                    <a:pt x="0" y="22"/>
                    <a:pt x="0" y="22"/>
                    <a:pt x="0" y="22"/>
                  </a:cubicBezTo>
                  <a:cubicBezTo>
                    <a:pt x="0" y="24"/>
                    <a:pt x="2" y="26"/>
                    <a:pt x="4" y="26"/>
                  </a:cubicBezTo>
                  <a:cubicBezTo>
                    <a:pt x="31" y="26"/>
                    <a:pt x="31" y="26"/>
                    <a:pt x="31" y="26"/>
                  </a:cubicBezTo>
                  <a:cubicBezTo>
                    <a:pt x="33" y="26"/>
                    <a:pt x="35" y="24"/>
                    <a:pt x="35" y="22"/>
                  </a:cubicBezTo>
                  <a:cubicBezTo>
                    <a:pt x="35" y="4"/>
                    <a:pt x="35" y="4"/>
                    <a:pt x="35" y="4"/>
                  </a:cubicBezTo>
                  <a:cubicBezTo>
                    <a:pt x="35" y="2"/>
                    <a:pt x="33" y="0"/>
                    <a:pt x="31" y="0"/>
                  </a:cubicBezTo>
                  <a:moveTo>
                    <a:pt x="6" y="2"/>
                  </a:moveTo>
                  <a:cubicBezTo>
                    <a:pt x="28" y="2"/>
                    <a:pt x="28" y="2"/>
                    <a:pt x="28" y="2"/>
                  </a:cubicBezTo>
                  <a:cubicBezTo>
                    <a:pt x="30" y="2"/>
                    <a:pt x="32" y="4"/>
                    <a:pt x="32" y="7"/>
                  </a:cubicBezTo>
                  <a:cubicBezTo>
                    <a:pt x="32" y="20"/>
                    <a:pt x="32" y="20"/>
                    <a:pt x="32" y="20"/>
                  </a:cubicBezTo>
                  <a:cubicBezTo>
                    <a:pt x="32" y="23"/>
                    <a:pt x="30" y="25"/>
                    <a:pt x="28" y="25"/>
                  </a:cubicBezTo>
                  <a:cubicBezTo>
                    <a:pt x="6" y="25"/>
                    <a:pt x="6" y="25"/>
                    <a:pt x="6" y="25"/>
                  </a:cubicBezTo>
                  <a:cubicBezTo>
                    <a:pt x="4" y="25"/>
                    <a:pt x="2" y="23"/>
                    <a:pt x="2" y="20"/>
                  </a:cubicBezTo>
                  <a:cubicBezTo>
                    <a:pt x="2" y="6"/>
                    <a:pt x="2" y="6"/>
                    <a:pt x="2" y="6"/>
                  </a:cubicBezTo>
                  <a:cubicBezTo>
                    <a:pt x="2" y="4"/>
                    <a:pt x="4" y="2"/>
                    <a:pt x="6" y="2"/>
                  </a:cubicBezTo>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3" name="Freeform 43"/>
            <p:cNvSpPr/>
            <p:nvPr/>
          </p:nvSpPr>
          <p:spPr bwMode="auto">
            <a:xfrm>
              <a:off x="2333" y="532"/>
              <a:ext cx="63" cy="50"/>
            </a:xfrm>
            <a:custGeom>
              <a:avLst/>
              <a:gdLst>
                <a:gd name="T0" fmla="*/ 63 w 32"/>
                <a:gd name="T1" fmla="*/ 50 h 25"/>
                <a:gd name="T2" fmla="*/ 0 w 32"/>
                <a:gd name="T3" fmla="*/ 50 h 25"/>
                <a:gd name="T4" fmla="*/ 0 w 32"/>
                <a:gd name="T5" fmla="*/ 12 h 25"/>
                <a:gd name="T6" fmla="*/ 12 w 32"/>
                <a:gd name="T7" fmla="*/ 0 h 25"/>
                <a:gd name="T8" fmla="*/ 63 w 32"/>
                <a:gd name="T9" fmla="*/ 0 h 25"/>
                <a:gd name="T10" fmla="*/ 63 w 32"/>
                <a:gd name="T11" fmla="*/ 5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32" y="25"/>
                  </a:moveTo>
                  <a:cubicBezTo>
                    <a:pt x="0" y="25"/>
                    <a:pt x="0" y="25"/>
                    <a:pt x="0" y="25"/>
                  </a:cubicBezTo>
                  <a:cubicBezTo>
                    <a:pt x="0" y="6"/>
                    <a:pt x="0" y="6"/>
                    <a:pt x="0" y="6"/>
                  </a:cubicBezTo>
                  <a:cubicBezTo>
                    <a:pt x="0" y="3"/>
                    <a:pt x="3" y="0"/>
                    <a:pt x="6" y="0"/>
                  </a:cubicBezTo>
                  <a:cubicBezTo>
                    <a:pt x="32" y="0"/>
                    <a:pt x="32" y="0"/>
                    <a:pt x="32" y="0"/>
                  </a:cubicBezTo>
                  <a:cubicBezTo>
                    <a:pt x="32" y="25"/>
                    <a:pt x="32" y="25"/>
                    <a:pt x="32" y="25"/>
                  </a:cubicBezTo>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4" name="Freeform 44"/>
            <p:cNvSpPr>
              <a:spLocks noEditPoints="1"/>
            </p:cNvSpPr>
            <p:nvPr/>
          </p:nvSpPr>
          <p:spPr bwMode="auto">
            <a:xfrm>
              <a:off x="2331" y="530"/>
              <a:ext cx="67" cy="53"/>
            </a:xfrm>
            <a:custGeom>
              <a:avLst/>
              <a:gdLst>
                <a:gd name="T0" fmla="*/ 61 w 34"/>
                <a:gd name="T1" fmla="*/ 0 h 27"/>
                <a:gd name="T2" fmla="*/ 8 w 34"/>
                <a:gd name="T3" fmla="*/ 0 h 27"/>
                <a:gd name="T4" fmla="*/ 0 w 34"/>
                <a:gd name="T5" fmla="*/ 8 h 27"/>
                <a:gd name="T6" fmla="*/ 0 w 34"/>
                <a:gd name="T7" fmla="*/ 43 h 27"/>
                <a:gd name="T8" fmla="*/ 8 w 34"/>
                <a:gd name="T9" fmla="*/ 51 h 27"/>
                <a:gd name="T10" fmla="*/ 59 w 34"/>
                <a:gd name="T11" fmla="*/ 53 h 27"/>
                <a:gd name="T12" fmla="*/ 67 w 34"/>
                <a:gd name="T13" fmla="*/ 43 h 27"/>
                <a:gd name="T14" fmla="*/ 67 w 34"/>
                <a:gd name="T15" fmla="*/ 10 h 27"/>
                <a:gd name="T16" fmla="*/ 61 w 34"/>
                <a:gd name="T17" fmla="*/ 0 h 27"/>
                <a:gd name="T18" fmla="*/ 12 w 34"/>
                <a:gd name="T19" fmla="*/ 4 h 27"/>
                <a:gd name="T20" fmla="*/ 55 w 34"/>
                <a:gd name="T21" fmla="*/ 4 h 27"/>
                <a:gd name="T22" fmla="*/ 63 w 34"/>
                <a:gd name="T23" fmla="*/ 14 h 27"/>
                <a:gd name="T24" fmla="*/ 61 w 34"/>
                <a:gd name="T25" fmla="*/ 41 h 27"/>
                <a:gd name="T26" fmla="*/ 55 w 34"/>
                <a:gd name="T27" fmla="*/ 49 h 27"/>
                <a:gd name="T28" fmla="*/ 10 w 34"/>
                <a:gd name="T29" fmla="*/ 49 h 27"/>
                <a:gd name="T30" fmla="*/ 4 w 34"/>
                <a:gd name="T31" fmla="*/ 39 h 27"/>
                <a:gd name="T32" fmla="*/ 4 w 34"/>
                <a:gd name="T33" fmla="*/ 14 h 27"/>
                <a:gd name="T34" fmla="*/ 12 w 34"/>
                <a:gd name="T35" fmla="*/ 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27">
                  <a:moveTo>
                    <a:pt x="31" y="0"/>
                  </a:moveTo>
                  <a:cubicBezTo>
                    <a:pt x="4" y="0"/>
                    <a:pt x="4" y="0"/>
                    <a:pt x="4" y="0"/>
                  </a:cubicBezTo>
                  <a:cubicBezTo>
                    <a:pt x="2" y="0"/>
                    <a:pt x="0" y="2"/>
                    <a:pt x="0" y="4"/>
                  </a:cubicBezTo>
                  <a:cubicBezTo>
                    <a:pt x="0" y="22"/>
                    <a:pt x="0" y="22"/>
                    <a:pt x="0" y="22"/>
                  </a:cubicBezTo>
                  <a:cubicBezTo>
                    <a:pt x="0" y="24"/>
                    <a:pt x="1" y="26"/>
                    <a:pt x="4" y="26"/>
                  </a:cubicBezTo>
                  <a:cubicBezTo>
                    <a:pt x="30" y="27"/>
                    <a:pt x="30" y="27"/>
                    <a:pt x="30" y="27"/>
                  </a:cubicBezTo>
                  <a:cubicBezTo>
                    <a:pt x="32" y="27"/>
                    <a:pt x="34" y="25"/>
                    <a:pt x="34" y="22"/>
                  </a:cubicBezTo>
                  <a:cubicBezTo>
                    <a:pt x="34" y="5"/>
                    <a:pt x="34" y="5"/>
                    <a:pt x="34" y="5"/>
                  </a:cubicBezTo>
                  <a:cubicBezTo>
                    <a:pt x="34" y="2"/>
                    <a:pt x="33" y="0"/>
                    <a:pt x="31" y="0"/>
                  </a:cubicBezTo>
                  <a:moveTo>
                    <a:pt x="6" y="2"/>
                  </a:moveTo>
                  <a:cubicBezTo>
                    <a:pt x="28" y="2"/>
                    <a:pt x="28" y="2"/>
                    <a:pt x="28" y="2"/>
                  </a:cubicBezTo>
                  <a:cubicBezTo>
                    <a:pt x="30" y="2"/>
                    <a:pt x="32" y="4"/>
                    <a:pt x="32" y="7"/>
                  </a:cubicBezTo>
                  <a:cubicBezTo>
                    <a:pt x="31" y="21"/>
                    <a:pt x="31" y="21"/>
                    <a:pt x="31" y="21"/>
                  </a:cubicBezTo>
                  <a:cubicBezTo>
                    <a:pt x="31" y="23"/>
                    <a:pt x="30" y="25"/>
                    <a:pt x="28" y="25"/>
                  </a:cubicBezTo>
                  <a:cubicBezTo>
                    <a:pt x="5" y="25"/>
                    <a:pt x="5" y="25"/>
                    <a:pt x="5" y="25"/>
                  </a:cubicBezTo>
                  <a:cubicBezTo>
                    <a:pt x="3" y="25"/>
                    <a:pt x="2" y="23"/>
                    <a:pt x="2" y="20"/>
                  </a:cubicBezTo>
                  <a:cubicBezTo>
                    <a:pt x="2" y="7"/>
                    <a:pt x="2" y="7"/>
                    <a:pt x="2" y="7"/>
                  </a:cubicBezTo>
                  <a:cubicBezTo>
                    <a:pt x="2" y="4"/>
                    <a:pt x="4" y="2"/>
                    <a:pt x="6" y="2"/>
                  </a:cubicBezTo>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5" name="Freeform 45"/>
            <p:cNvSpPr/>
            <p:nvPr/>
          </p:nvSpPr>
          <p:spPr bwMode="auto">
            <a:xfrm>
              <a:off x="2414" y="532"/>
              <a:ext cx="65" cy="50"/>
            </a:xfrm>
            <a:custGeom>
              <a:avLst/>
              <a:gdLst>
                <a:gd name="T0" fmla="*/ 63 w 33"/>
                <a:gd name="T1" fmla="*/ 50 h 25"/>
                <a:gd name="T2" fmla="*/ 0 w 33"/>
                <a:gd name="T3" fmla="*/ 50 h 25"/>
                <a:gd name="T4" fmla="*/ 2 w 33"/>
                <a:gd name="T5" fmla="*/ 12 h 25"/>
                <a:gd name="T6" fmla="*/ 12 w 33"/>
                <a:gd name="T7" fmla="*/ 0 h 25"/>
                <a:gd name="T8" fmla="*/ 65 w 33"/>
                <a:gd name="T9" fmla="*/ 2 h 25"/>
                <a:gd name="T10" fmla="*/ 63 w 33"/>
                <a:gd name="T11" fmla="*/ 5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5">
                  <a:moveTo>
                    <a:pt x="32" y="25"/>
                  </a:moveTo>
                  <a:cubicBezTo>
                    <a:pt x="0" y="25"/>
                    <a:pt x="0" y="25"/>
                    <a:pt x="0" y="25"/>
                  </a:cubicBezTo>
                  <a:cubicBezTo>
                    <a:pt x="1" y="6"/>
                    <a:pt x="1" y="6"/>
                    <a:pt x="1" y="6"/>
                  </a:cubicBezTo>
                  <a:cubicBezTo>
                    <a:pt x="1" y="3"/>
                    <a:pt x="3" y="0"/>
                    <a:pt x="6" y="0"/>
                  </a:cubicBezTo>
                  <a:cubicBezTo>
                    <a:pt x="33" y="1"/>
                    <a:pt x="33" y="1"/>
                    <a:pt x="33" y="1"/>
                  </a:cubicBezTo>
                  <a:lnTo>
                    <a:pt x="32"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6" name="Freeform 46"/>
            <p:cNvSpPr>
              <a:spLocks noEditPoints="1"/>
            </p:cNvSpPr>
            <p:nvPr/>
          </p:nvSpPr>
          <p:spPr bwMode="auto">
            <a:xfrm>
              <a:off x="2412" y="530"/>
              <a:ext cx="69" cy="53"/>
            </a:xfrm>
            <a:custGeom>
              <a:avLst/>
              <a:gdLst>
                <a:gd name="T0" fmla="*/ 61 w 35"/>
                <a:gd name="T1" fmla="*/ 0 h 27"/>
                <a:gd name="T2" fmla="*/ 8 w 35"/>
                <a:gd name="T3" fmla="*/ 0 h 27"/>
                <a:gd name="T4" fmla="*/ 2 w 35"/>
                <a:gd name="T5" fmla="*/ 10 h 27"/>
                <a:gd name="T6" fmla="*/ 0 w 35"/>
                <a:gd name="T7" fmla="*/ 43 h 27"/>
                <a:gd name="T8" fmla="*/ 8 w 35"/>
                <a:gd name="T9" fmla="*/ 53 h 27"/>
                <a:gd name="T10" fmla="*/ 61 w 35"/>
                <a:gd name="T11" fmla="*/ 53 h 27"/>
                <a:gd name="T12" fmla="*/ 69 w 35"/>
                <a:gd name="T13" fmla="*/ 43 h 27"/>
                <a:gd name="T14" fmla="*/ 69 w 35"/>
                <a:gd name="T15" fmla="*/ 10 h 27"/>
                <a:gd name="T16" fmla="*/ 61 w 35"/>
                <a:gd name="T17" fmla="*/ 0 h 27"/>
                <a:gd name="T18" fmla="*/ 12 w 35"/>
                <a:gd name="T19" fmla="*/ 4 h 27"/>
                <a:gd name="T20" fmla="*/ 55 w 35"/>
                <a:gd name="T21" fmla="*/ 6 h 27"/>
                <a:gd name="T22" fmla="*/ 63 w 35"/>
                <a:gd name="T23" fmla="*/ 14 h 27"/>
                <a:gd name="T24" fmla="*/ 63 w 35"/>
                <a:gd name="T25" fmla="*/ 41 h 27"/>
                <a:gd name="T26" fmla="*/ 55 w 35"/>
                <a:gd name="T27" fmla="*/ 49 h 27"/>
                <a:gd name="T28" fmla="*/ 12 w 35"/>
                <a:gd name="T29" fmla="*/ 49 h 27"/>
                <a:gd name="T30" fmla="*/ 4 w 35"/>
                <a:gd name="T31" fmla="*/ 41 h 27"/>
                <a:gd name="T32" fmla="*/ 4 w 35"/>
                <a:gd name="T33" fmla="*/ 14 h 27"/>
                <a:gd name="T34" fmla="*/ 12 w 35"/>
                <a:gd name="T35" fmla="*/ 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7">
                  <a:moveTo>
                    <a:pt x="31" y="0"/>
                  </a:moveTo>
                  <a:cubicBezTo>
                    <a:pt x="4" y="0"/>
                    <a:pt x="4" y="0"/>
                    <a:pt x="4" y="0"/>
                  </a:cubicBezTo>
                  <a:cubicBezTo>
                    <a:pt x="2" y="0"/>
                    <a:pt x="1" y="2"/>
                    <a:pt x="1" y="5"/>
                  </a:cubicBezTo>
                  <a:cubicBezTo>
                    <a:pt x="0" y="22"/>
                    <a:pt x="0" y="22"/>
                    <a:pt x="0" y="22"/>
                  </a:cubicBezTo>
                  <a:cubicBezTo>
                    <a:pt x="0" y="25"/>
                    <a:pt x="2" y="27"/>
                    <a:pt x="4" y="27"/>
                  </a:cubicBezTo>
                  <a:cubicBezTo>
                    <a:pt x="31" y="27"/>
                    <a:pt x="31" y="27"/>
                    <a:pt x="31" y="27"/>
                  </a:cubicBezTo>
                  <a:cubicBezTo>
                    <a:pt x="33" y="27"/>
                    <a:pt x="35" y="25"/>
                    <a:pt x="35" y="22"/>
                  </a:cubicBezTo>
                  <a:cubicBezTo>
                    <a:pt x="35" y="5"/>
                    <a:pt x="35" y="5"/>
                    <a:pt x="35" y="5"/>
                  </a:cubicBezTo>
                  <a:cubicBezTo>
                    <a:pt x="35" y="3"/>
                    <a:pt x="33" y="0"/>
                    <a:pt x="31" y="0"/>
                  </a:cubicBezTo>
                  <a:close/>
                  <a:moveTo>
                    <a:pt x="6" y="2"/>
                  </a:moveTo>
                  <a:cubicBezTo>
                    <a:pt x="28" y="3"/>
                    <a:pt x="28" y="3"/>
                    <a:pt x="28" y="3"/>
                  </a:cubicBezTo>
                  <a:cubicBezTo>
                    <a:pt x="31" y="3"/>
                    <a:pt x="32" y="5"/>
                    <a:pt x="32" y="7"/>
                  </a:cubicBezTo>
                  <a:cubicBezTo>
                    <a:pt x="32" y="21"/>
                    <a:pt x="32" y="21"/>
                    <a:pt x="32" y="21"/>
                  </a:cubicBezTo>
                  <a:cubicBezTo>
                    <a:pt x="32" y="23"/>
                    <a:pt x="30" y="25"/>
                    <a:pt x="28" y="25"/>
                  </a:cubicBezTo>
                  <a:cubicBezTo>
                    <a:pt x="6" y="25"/>
                    <a:pt x="6" y="25"/>
                    <a:pt x="6" y="25"/>
                  </a:cubicBezTo>
                  <a:cubicBezTo>
                    <a:pt x="4" y="25"/>
                    <a:pt x="2" y="23"/>
                    <a:pt x="2" y="21"/>
                  </a:cubicBezTo>
                  <a:cubicBezTo>
                    <a:pt x="2" y="7"/>
                    <a:pt x="2" y="7"/>
                    <a:pt x="2" y="7"/>
                  </a:cubicBezTo>
                  <a:cubicBezTo>
                    <a:pt x="2" y="4"/>
                    <a:pt x="4" y="2"/>
                    <a:pt x="6"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7" name="Freeform 47"/>
            <p:cNvSpPr/>
            <p:nvPr/>
          </p:nvSpPr>
          <p:spPr bwMode="auto">
            <a:xfrm>
              <a:off x="2497" y="534"/>
              <a:ext cx="64" cy="49"/>
            </a:xfrm>
            <a:custGeom>
              <a:avLst/>
              <a:gdLst>
                <a:gd name="T0" fmla="*/ 64 w 32"/>
                <a:gd name="T1" fmla="*/ 49 h 25"/>
                <a:gd name="T2" fmla="*/ 0 w 32"/>
                <a:gd name="T3" fmla="*/ 47 h 25"/>
                <a:gd name="T4" fmla="*/ 0 w 32"/>
                <a:gd name="T5" fmla="*/ 10 h 25"/>
                <a:gd name="T6" fmla="*/ 12 w 32"/>
                <a:gd name="T7" fmla="*/ 0 h 25"/>
                <a:gd name="T8" fmla="*/ 64 w 32"/>
                <a:gd name="T9" fmla="*/ 0 h 25"/>
                <a:gd name="T10" fmla="*/ 64 w 32"/>
                <a:gd name="T11" fmla="*/ 49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32" y="25"/>
                  </a:moveTo>
                  <a:cubicBezTo>
                    <a:pt x="0" y="24"/>
                    <a:pt x="0" y="24"/>
                    <a:pt x="0" y="24"/>
                  </a:cubicBezTo>
                  <a:cubicBezTo>
                    <a:pt x="0" y="5"/>
                    <a:pt x="0" y="5"/>
                    <a:pt x="0" y="5"/>
                  </a:cubicBezTo>
                  <a:cubicBezTo>
                    <a:pt x="0" y="2"/>
                    <a:pt x="3" y="0"/>
                    <a:pt x="6" y="0"/>
                  </a:cubicBezTo>
                  <a:cubicBezTo>
                    <a:pt x="32" y="0"/>
                    <a:pt x="32" y="0"/>
                    <a:pt x="32" y="0"/>
                  </a:cubicBezTo>
                  <a:lnTo>
                    <a:pt x="32"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8" name="Freeform 48"/>
            <p:cNvSpPr>
              <a:spLocks noEditPoints="1"/>
            </p:cNvSpPr>
            <p:nvPr/>
          </p:nvSpPr>
          <p:spPr bwMode="auto">
            <a:xfrm>
              <a:off x="2495" y="532"/>
              <a:ext cx="69" cy="51"/>
            </a:xfrm>
            <a:custGeom>
              <a:avLst/>
              <a:gdLst>
                <a:gd name="T0" fmla="*/ 61 w 35"/>
                <a:gd name="T1" fmla="*/ 0 h 26"/>
                <a:gd name="T2" fmla="*/ 8 w 35"/>
                <a:gd name="T3" fmla="*/ 0 h 26"/>
                <a:gd name="T4" fmla="*/ 0 w 35"/>
                <a:gd name="T5" fmla="*/ 8 h 26"/>
                <a:gd name="T6" fmla="*/ 0 w 35"/>
                <a:gd name="T7" fmla="*/ 43 h 26"/>
                <a:gd name="T8" fmla="*/ 8 w 35"/>
                <a:gd name="T9" fmla="*/ 51 h 26"/>
                <a:gd name="T10" fmla="*/ 61 w 35"/>
                <a:gd name="T11" fmla="*/ 51 h 26"/>
                <a:gd name="T12" fmla="*/ 69 w 35"/>
                <a:gd name="T13" fmla="*/ 43 h 26"/>
                <a:gd name="T14" fmla="*/ 69 w 35"/>
                <a:gd name="T15" fmla="*/ 8 h 26"/>
                <a:gd name="T16" fmla="*/ 61 w 35"/>
                <a:gd name="T17" fmla="*/ 0 h 26"/>
                <a:gd name="T18" fmla="*/ 12 w 35"/>
                <a:gd name="T19" fmla="*/ 4 h 26"/>
                <a:gd name="T20" fmla="*/ 55 w 35"/>
                <a:gd name="T21" fmla="*/ 4 h 26"/>
                <a:gd name="T22" fmla="*/ 63 w 35"/>
                <a:gd name="T23" fmla="*/ 14 h 26"/>
                <a:gd name="T24" fmla="*/ 63 w 35"/>
                <a:gd name="T25" fmla="*/ 39 h 26"/>
                <a:gd name="T26" fmla="*/ 55 w 35"/>
                <a:gd name="T27" fmla="*/ 49 h 26"/>
                <a:gd name="T28" fmla="*/ 12 w 35"/>
                <a:gd name="T29" fmla="*/ 49 h 26"/>
                <a:gd name="T30" fmla="*/ 4 w 35"/>
                <a:gd name="T31" fmla="*/ 39 h 26"/>
                <a:gd name="T32" fmla="*/ 4 w 35"/>
                <a:gd name="T33" fmla="*/ 12 h 26"/>
                <a:gd name="T34" fmla="*/ 12 w 35"/>
                <a:gd name="T35" fmla="*/ 4 h 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6">
                  <a:moveTo>
                    <a:pt x="31" y="0"/>
                  </a:moveTo>
                  <a:cubicBezTo>
                    <a:pt x="4" y="0"/>
                    <a:pt x="4" y="0"/>
                    <a:pt x="4" y="0"/>
                  </a:cubicBezTo>
                  <a:cubicBezTo>
                    <a:pt x="2" y="0"/>
                    <a:pt x="0" y="2"/>
                    <a:pt x="0" y="4"/>
                  </a:cubicBezTo>
                  <a:cubicBezTo>
                    <a:pt x="0" y="22"/>
                    <a:pt x="0" y="22"/>
                    <a:pt x="0" y="22"/>
                  </a:cubicBezTo>
                  <a:cubicBezTo>
                    <a:pt x="0" y="24"/>
                    <a:pt x="2" y="26"/>
                    <a:pt x="4" y="26"/>
                  </a:cubicBezTo>
                  <a:cubicBezTo>
                    <a:pt x="31" y="26"/>
                    <a:pt x="31" y="26"/>
                    <a:pt x="31" y="26"/>
                  </a:cubicBezTo>
                  <a:cubicBezTo>
                    <a:pt x="33" y="26"/>
                    <a:pt x="35" y="24"/>
                    <a:pt x="35" y="22"/>
                  </a:cubicBezTo>
                  <a:cubicBezTo>
                    <a:pt x="35" y="4"/>
                    <a:pt x="35" y="4"/>
                    <a:pt x="35" y="4"/>
                  </a:cubicBezTo>
                  <a:cubicBezTo>
                    <a:pt x="35" y="2"/>
                    <a:pt x="33" y="0"/>
                    <a:pt x="31" y="0"/>
                  </a:cubicBezTo>
                  <a:close/>
                  <a:moveTo>
                    <a:pt x="6" y="2"/>
                  </a:moveTo>
                  <a:cubicBezTo>
                    <a:pt x="28" y="2"/>
                    <a:pt x="28" y="2"/>
                    <a:pt x="28" y="2"/>
                  </a:cubicBezTo>
                  <a:cubicBezTo>
                    <a:pt x="30" y="2"/>
                    <a:pt x="32" y="4"/>
                    <a:pt x="32" y="7"/>
                  </a:cubicBezTo>
                  <a:cubicBezTo>
                    <a:pt x="32" y="20"/>
                    <a:pt x="32" y="20"/>
                    <a:pt x="32" y="20"/>
                  </a:cubicBezTo>
                  <a:cubicBezTo>
                    <a:pt x="32" y="23"/>
                    <a:pt x="30" y="25"/>
                    <a:pt x="28" y="25"/>
                  </a:cubicBezTo>
                  <a:cubicBezTo>
                    <a:pt x="6" y="25"/>
                    <a:pt x="6" y="25"/>
                    <a:pt x="6" y="25"/>
                  </a:cubicBezTo>
                  <a:cubicBezTo>
                    <a:pt x="4" y="25"/>
                    <a:pt x="2" y="23"/>
                    <a:pt x="2" y="20"/>
                  </a:cubicBezTo>
                  <a:cubicBezTo>
                    <a:pt x="2" y="6"/>
                    <a:pt x="2" y="6"/>
                    <a:pt x="2" y="6"/>
                  </a:cubicBezTo>
                  <a:cubicBezTo>
                    <a:pt x="2" y="4"/>
                    <a:pt x="4" y="2"/>
                    <a:pt x="6"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9" name="Freeform 49"/>
            <p:cNvSpPr/>
            <p:nvPr/>
          </p:nvSpPr>
          <p:spPr bwMode="auto">
            <a:xfrm>
              <a:off x="2580" y="534"/>
              <a:ext cx="64" cy="49"/>
            </a:xfrm>
            <a:custGeom>
              <a:avLst/>
              <a:gdLst>
                <a:gd name="T0" fmla="*/ 64 w 32"/>
                <a:gd name="T1" fmla="*/ 49 h 25"/>
                <a:gd name="T2" fmla="*/ 0 w 32"/>
                <a:gd name="T3" fmla="*/ 49 h 25"/>
                <a:gd name="T4" fmla="*/ 0 w 32"/>
                <a:gd name="T5" fmla="*/ 12 h 25"/>
                <a:gd name="T6" fmla="*/ 12 w 32"/>
                <a:gd name="T7" fmla="*/ 0 h 25"/>
                <a:gd name="T8" fmla="*/ 64 w 32"/>
                <a:gd name="T9" fmla="*/ 0 h 25"/>
                <a:gd name="T10" fmla="*/ 64 w 32"/>
                <a:gd name="T11" fmla="*/ 49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32" y="25"/>
                  </a:moveTo>
                  <a:cubicBezTo>
                    <a:pt x="0" y="25"/>
                    <a:pt x="0" y="25"/>
                    <a:pt x="0" y="25"/>
                  </a:cubicBezTo>
                  <a:cubicBezTo>
                    <a:pt x="0" y="6"/>
                    <a:pt x="0" y="6"/>
                    <a:pt x="0" y="6"/>
                  </a:cubicBezTo>
                  <a:cubicBezTo>
                    <a:pt x="0" y="3"/>
                    <a:pt x="3" y="0"/>
                    <a:pt x="6" y="0"/>
                  </a:cubicBezTo>
                  <a:cubicBezTo>
                    <a:pt x="32" y="0"/>
                    <a:pt x="32" y="0"/>
                    <a:pt x="32" y="0"/>
                  </a:cubicBezTo>
                  <a:lnTo>
                    <a:pt x="32"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0" name="Freeform 50"/>
            <p:cNvSpPr>
              <a:spLocks noEditPoints="1"/>
            </p:cNvSpPr>
            <p:nvPr/>
          </p:nvSpPr>
          <p:spPr bwMode="auto">
            <a:xfrm>
              <a:off x="2578" y="532"/>
              <a:ext cx="68" cy="53"/>
            </a:xfrm>
            <a:custGeom>
              <a:avLst/>
              <a:gdLst>
                <a:gd name="T0" fmla="*/ 62 w 34"/>
                <a:gd name="T1" fmla="*/ 0 h 27"/>
                <a:gd name="T2" fmla="*/ 8 w 34"/>
                <a:gd name="T3" fmla="*/ 0 h 27"/>
                <a:gd name="T4" fmla="*/ 0 w 34"/>
                <a:gd name="T5" fmla="*/ 8 h 27"/>
                <a:gd name="T6" fmla="*/ 0 w 34"/>
                <a:gd name="T7" fmla="*/ 43 h 27"/>
                <a:gd name="T8" fmla="*/ 8 w 34"/>
                <a:gd name="T9" fmla="*/ 51 h 27"/>
                <a:gd name="T10" fmla="*/ 60 w 34"/>
                <a:gd name="T11" fmla="*/ 53 h 27"/>
                <a:gd name="T12" fmla="*/ 68 w 34"/>
                <a:gd name="T13" fmla="*/ 43 h 27"/>
                <a:gd name="T14" fmla="*/ 68 w 34"/>
                <a:gd name="T15" fmla="*/ 10 h 27"/>
                <a:gd name="T16" fmla="*/ 62 w 34"/>
                <a:gd name="T17" fmla="*/ 0 h 27"/>
                <a:gd name="T18" fmla="*/ 12 w 34"/>
                <a:gd name="T19" fmla="*/ 4 h 27"/>
                <a:gd name="T20" fmla="*/ 56 w 34"/>
                <a:gd name="T21" fmla="*/ 4 h 27"/>
                <a:gd name="T22" fmla="*/ 64 w 34"/>
                <a:gd name="T23" fmla="*/ 14 h 27"/>
                <a:gd name="T24" fmla="*/ 62 w 34"/>
                <a:gd name="T25" fmla="*/ 41 h 27"/>
                <a:gd name="T26" fmla="*/ 56 w 34"/>
                <a:gd name="T27" fmla="*/ 49 h 27"/>
                <a:gd name="T28" fmla="*/ 10 w 34"/>
                <a:gd name="T29" fmla="*/ 49 h 27"/>
                <a:gd name="T30" fmla="*/ 4 w 34"/>
                <a:gd name="T31" fmla="*/ 39 h 27"/>
                <a:gd name="T32" fmla="*/ 4 w 34"/>
                <a:gd name="T33" fmla="*/ 14 h 27"/>
                <a:gd name="T34" fmla="*/ 12 w 34"/>
                <a:gd name="T35" fmla="*/ 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27">
                  <a:moveTo>
                    <a:pt x="31" y="0"/>
                  </a:moveTo>
                  <a:cubicBezTo>
                    <a:pt x="4" y="0"/>
                    <a:pt x="4" y="0"/>
                    <a:pt x="4" y="0"/>
                  </a:cubicBezTo>
                  <a:cubicBezTo>
                    <a:pt x="2" y="0"/>
                    <a:pt x="0" y="2"/>
                    <a:pt x="0" y="4"/>
                  </a:cubicBezTo>
                  <a:cubicBezTo>
                    <a:pt x="0" y="22"/>
                    <a:pt x="0" y="22"/>
                    <a:pt x="0" y="22"/>
                  </a:cubicBezTo>
                  <a:cubicBezTo>
                    <a:pt x="0" y="24"/>
                    <a:pt x="1" y="26"/>
                    <a:pt x="4" y="26"/>
                  </a:cubicBezTo>
                  <a:cubicBezTo>
                    <a:pt x="30" y="27"/>
                    <a:pt x="30" y="27"/>
                    <a:pt x="30" y="27"/>
                  </a:cubicBezTo>
                  <a:cubicBezTo>
                    <a:pt x="33" y="27"/>
                    <a:pt x="34" y="25"/>
                    <a:pt x="34" y="22"/>
                  </a:cubicBezTo>
                  <a:cubicBezTo>
                    <a:pt x="34" y="5"/>
                    <a:pt x="34" y="5"/>
                    <a:pt x="34" y="5"/>
                  </a:cubicBezTo>
                  <a:cubicBezTo>
                    <a:pt x="34" y="2"/>
                    <a:pt x="33" y="0"/>
                    <a:pt x="31" y="0"/>
                  </a:cubicBezTo>
                  <a:close/>
                  <a:moveTo>
                    <a:pt x="6" y="2"/>
                  </a:moveTo>
                  <a:cubicBezTo>
                    <a:pt x="28" y="2"/>
                    <a:pt x="28" y="2"/>
                    <a:pt x="28" y="2"/>
                  </a:cubicBezTo>
                  <a:cubicBezTo>
                    <a:pt x="30" y="2"/>
                    <a:pt x="32" y="4"/>
                    <a:pt x="32" y="7"/>
                  </a:cubicBezTo>
                  <a:cubicBezTo>
                    <a:pt x="31" y="21"/>
                    <a:pt x="31" y="21"/>
                    <a:pt x="31" y="21"/>
                  </a:cubicBezTo>
                  <a:cubicBezTo>
                    <a:pt x="31" y="23"/>
                    <a:pt x="30" y="25"/>
                    <a:pt x="28" y="25"/>
                  </a:cubicBezTo>
                  <a:cubicBezTo>
                    <a:pt x="5" y="25"/>
                    <a:pt x="5" y="25"/>
                    <a:pt x="5" y="25"/>
                  </a:cubicBezTo>
                  <a:cubicBezTo>
                    <a:pt x="3" y="25"/>
                    <a:pt x="2" y="23"/>
                    <a:pt x="2" y="20"/>
                  </a:cubicBezTo>
                  <a:cubicBezTo>
                    <a:pt x="2" y="7"/>
                    <a:pt x="2" y="7"/>
                    <a:pt x="2" y="7"/>
                  </a:cubicBezTo>
                  <a:cubicBezTo>
                    <a:pt x="2" y="4"/>
                    <a:pt x="4" y="2"/>
                    <a:pt x="6"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1" name="Freeform 51"/>
            <p:cNvSpPr/>
            <p:nvPr/>
          </p:nvSpPr>
          <p:spPr bwMode="auto">
            <a:xfrm>
              <a:off x="2659" y="531"/>
              <a:ext cx="65" cy="49"/>
            </a:xfrm>
            <a:custGeom>
              <a:avLst/>
              <a:gdLst>
                <a:gd name="T0" fmla="*/ 65 w 33"/>
                <a:gd name="T1" fmla="*/ 49 h 25"/>
                <a:gd name="T2" fmla="*/ 0 w 33"/>
                <a:gd name="T3" fmla="*/ 49 h 25"/>
                <a:gd name="T4" fmla="*/ 2 w 33"/>
                <a:gd name="T5" fmla="*/ 12 h 25"/>
                <a:gd name="T6" fmla="*/ 12 w 33"/>
                <a:gd name="T7" fmla="*/ 0 h 25"/>
                <a:gd name="T8" fmla="*/ 65 w 33"/>
                <a:gd name="T9" fmla="*/ 2 h 25"/>
                <a:gd name="T10" fmla="*/ 65 w 33"/>
                <a:gd name="T11" fmla="*/ 49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5">
                  <a:moveTo>
                    <a:pt x="33" y="25"/>
                  </a:moveTo>
                  <a:cubicBezTo>
                    <a:pt x="0" y="25"/>
                    <a:pt x="0" y="25"/>
                    <a:pt x="0" y="25"/>
                  </a:cubicBezTo>
                  <a:cubicBezTo>
                    <a:pt x="1" y="6"/>
                    <a:pt x="1" y="6"/>
                    <a:pt x="1" y="6"/>
                  </a:cubicBezTo>
                  <a:cubicBezTo>
                    <a:pt x="1" y="3"/>
                    <a:pt x="3" y="0"/>
                    <a:pt x="6" y="0"/>
                  </a:cubicBezTo>
                  <a:cubicBezTo>
                    <a:pt x="33" y="1"/>
                    <a:pt x="33" y="1"/>
                    <a:pt x="33" y="1"/>
                  </a:cubicBezTo>
                  <a:cubicBezTo>
                    <a:pt x="33" y="25"/>
                    <a:pt x="33" y="25"/>
                    <a:pt x="33" y="25"/>
                  </a:cubicBezTo>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2" name="Freeform 52"/>
            <p:cNvSpPr>
              <a:spLocks noEditPoints="1"/>
            </p:cNvSpPr>
            <p:nvPr/>
          </p:nvSpPr>
          <p:spPr bwMode="auto">
            <a:xfrm>
              <a:off x="2660" y="532"/>
              <a:ext cx="69" cy="53"/>
            </a:xfrm>
            <a:custGeom>
              <a:avLst/>
              <a:gdLst>
                <a:gd name="T0" fmla="*/ 61 w 35"/>
                <a:gd name="T1" fmla="*/ 0 h 27"/>
                <a:gd name="T2" fmla="*/ 8 w 35"/>
                <a:gd name="T3" fmla="*/ 0 h 27"/>
                <a:gd name="T4" fmla="*/ 2 w 35"/>
                <a:gd name="T5" fmla="*/ 10 h 27"/>
                <a:gd name="T6" fmla="*/ 2 w 35"/>
                <a:gd name="T7" fmla="*/ 43 h 27"/>
                <a:gd name="T8" fmla="*/ 8 w 35"/>
                <a:gd name="T9" fmla="*/ 53 h 27"/>
                <a:gd name="T10" fmla="*/ 61 w 35"/>
                <a:gd name="T11" fmla="*/ 53 h 27"/>
                <a:gd name="T12" fmla="*/ 69 w 35"/>
                <a:gd name="T13" fmla="*/ 43 h 27"/>
                <a:gd name="T14" fmla="*/ 69 w 35"/>
                <a:gd name="T15" fmla="*/ 10 h 27"/>
                <a:gd name="T16" fmla="*/ 61 w 35"/>
                <a:gd name="T17" fmla="*/ 0 h 27"/>
                <a:gd name="T18" fmla="*/ 12 w 35"/>
                <a:gd name="T19" fmla="*/ 4 h 27"/>
                <a:gd name="T20" fmla="*/ 55 w 35"/>
                <a:gd name="T21" fmla="*/ 6 h 27"/>
                <a:gd name="T22" fmla="*/ 63 w 35"/>
                <a:gd name="T23" fmla="*/ 14 h 27"/>
                <a:gd name="T24" fmla="*/ 63 w 35"/>
                <a:gd name="T25" fmla="*/ 41 h 27"/>
                <a:gd name="T26" fmla="*/ 55 w 35"/>
                <a:gd name="T27" fmla="*/ 49 h 27"/>
                <a:gd name="T28" fmla="*/ 12 w 35"/>
                <a:gd name="T29" fmla="*/ 49 h 27"/>
                <a:gd name="T30" fmla="*/ 4 w 35"/>
                <a:gd name="T31" fmla="*/ 41 h 27"/>
                <a:gd name="T32" fmla="*/ 6 w 35"/>
                <a:gd name="T33" fmla="*/ 14 h 27"/>
                <a:gd name="T34" fmla="*/ 12 w 35"/>
                <a:gd name="T35" fmla="*/ 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7">
                  <a:moveTo>
                    <a:pt x="31" y="0"/>
                  </a:moveTo>
                  <a:cubicBezTo>
                    <a:pt x="4" y="0"/>
                    <a:pt x="4" y="0"/>
                    <a:pt x="4" y="0"/>
                  </a:cubicBezTo>
                  <a:cubicBezTo>
                    <a:pt x="2" y="0"/>
                    <a:pt x="1" y="2"/>
                    <a:pt x="1" y="5"/>
                  </a:cubicBezTo>
                  <a:cubicBezTo>
                    <a:pt x="1" y="22"/>
                    <a:pt x="1" y="22"/>
                    <a:pt x="1" y="22"/>
                  </a:cubicBezTo>
                  <a:cubicBezTo>
                    <a:pt x="0" y="25"/>
                    <a:pt x="2" y="27"/>
                    <a:pt x="4" y="27"/>
                  </a:cubicBezTo>
                  <a:cubicBezTo>
                    <a:pt x="31" y="27"/>
                    <a:pt x="31" y="27"/>
                    <a:pt x="31" y="27"/>
                  </a:cubicBezTo>
                  <a:cubicBezTo>
                    <a:pt x="33" y="27"/>
                    <a:pt x="35" y="25"/>
                    <a:pt x="35" y="22"/>
                  </a:cubicBezTo>
                  <a:cubicBezTo>
                    <a:pt x="35" y="5"/>
                    <a:pt x="35" y="5"/>
                    <a:pt x="35" y="5"/>
                  </a:cubicBezTo>
                  <a:cubicBezTo>
                    <a:pt x="35" y="3"/>
                    <a:pt x="33" y="0"/>
                    <a:pt x="31" y="0"/>
                  </a:cubicBezTo>
                  <a:moveTo>
                    <a:pt x="6" y="2"/>
                  </a:moveTo>
                  <a:cubicBezTo>
                    <a:pt x="28" y="3"/>
                    <a:pt x="28" y="3"/>
                    <a:pt x="28" y="3"/>
                  </a:cubicBezTo>
                  <a:cubicBezTo>
                    <a:pt x="31" y="3"/>
                    <a:pt x="32" y="5"/>
                    <a:pt x="32" y="7"/>
                  </a:cubicBezTo>
                  <a:cubicBezTo>
                    <a:pt x="32" y="21"/>
                    <a:pt x="32" y="21"/>
                    <a:pt x="32" y="21"/>
                  </a:cubicBezTo>
                  <a:cubicBezTo>
                    <a:pt x="32" y="23"/>
                    <a:pt x="30" y="26"/>
                    <a:pt x="28" y="25"/>
                  </a:cubicBezTo>
                  <a:cubicBezTo>
                    <a:pt x="6" y="25"/>
                    <a:pt x="6" y="25"/>
                    <a:pt x="6" y="25"/>
                  </a:cubicBezTo>
                  <a:cubicBezTo>
                    <a:pt x="4" y="25"/>
                    <a:pt x="2" y="23"/>
                    <a:pt x="2" y="21"/>
                  </a:cubicBezTo>
                  <a:cubicBezTo>
                    <a:pt x="3" y="7"/>
                    <a:pt x="3" y="7"/>
                    <a:pt x="3" y="7"/>
                  </a:cubicBezTo>
                  <a:cubicBezTo>
                    <a:pt x="3" y="4"/>
                    <a:pt x="4" y="2"/>
                    <a:pt x="6" y="2"/>
                  </a:cubicBezTo>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3" name="Freeform 53"/>
            <p:cNvSpPr/>
            <p:nvPr/>
          </p:nvSpPr>
          <p:spPr bwMode="auto">
            <a:xfrm>
              <a:off x="2745" y="536"/>
              <a:ext cx="63" cy="49"/>
            </a:xfrm>
            <a:custGeom>
              <a:avLst/>
              <a:gdLst>
                <a:gd name="T0" fmla="*/ 63 w 32"/>
                <a:gd name="T1" fmla="*/ 49 h 25"/>
                <a:gd name="T2" fmla="*/ 0 w 32"/>
                <a:gd name="T3" fmla="*/ 47 h 25"/>
                <a:gd name="T4" fmla="*/ 0 w 32"/>
                <a:gd name="T5" fmla="*/ 10 h 25"/>
                <a:gd name="T6" fmla="*/ 12 w 32"/>
                <a:gd name="T7" fmla="*/ 0 h 25"/>
                <a:gd name="T8" fmla="*/ 63 w 32"/>
                <a:gd name="T9" fmla="*/ 0 h 25"/>
                <a:gd name="T10" fmla="*/ 63 w 32"/>
                <a:gd name="T11" fmla="*/ 49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32" y="25"/>
                  </a:moveTo>
                  <a:cubicBezTo>
                    <a:pt x="0" y="24"/>
                    <a:pt x="0" y="24"/>
                    <a:pt x="0" y="24"/>
                  </a:cubicBezTo>
                  <a:cubicBezTo>
                    <a:pt x="0" y="5"/>
                    <a:pt x="0" y="5"/>
                    <a:pt x="0" y="5"/>
                  </a:cubicBezTo>
                  <a:cubicBezTo>
                    <a:pt x="0" y="2"/>
                    <a:pt x="3" y="0"/>
                    <a:pt x="6" y="0"/>
                  </a:cubicBezTo>
                  <a:cubicBezTo>
                    <a:pt x="32" y="0"/>
                    <a:pt x="32" y="0"/>
                    <a:pt x="32" y="0"/>
                  </a:cubicBezTo>
                  <a:cubicBezTo>
                    <a:pt x="32" y="25"/>
                    <a:pt x="32" y="25"/>
                    <a:pt x="32" y="25"/>
                  </a:cubicBezTo>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4" name="Freeform 54"/>
            <p:cNvSpPr>
              <a:spLocks noEditPoints="1"/>
            </p:cNvSpPr>
            <p:nvPr/>
          </p:nvSpPr>
          <p:spPr bwMode="auto">
            <a:xfrm>
              <a:off x="2743" y="534"/>
              <a:ext cx="69" cy="51"/>
            </a:xfrm>
            <a:custGeom>
              <a:avLst/>
              <a:gdLst>
                <a:gd name="T0" fmla="*/ 61 w 35"/>
                <a:gd name="T1" fmla="*/ 0 h 26"/>
                <a:gd name="T2" fmla="*/ 8 w 35"/>
                <a:gd name="T3" fmla="*/ 0 h 26"/>
                <a:gd name="T4" fmla="*/ 0 w 35"/>
                <a:gd name="T5" fmla="*/ 8 h 26"/>
                <a:gd name="T6" fmla="*/ 0 w 35"/>
                <a:gd name="T7" fmla="*/ 43 h 26"/>
                <a:gd name="T8" fmla="*/ 8 w 35"/>
                <a:gd name="T9" fmla="*/ 51 h 26"/>
                <a:gd name="T10" fmla="*/ 61 w 35"/>
                <a:gd name="T11" fmla="*/ 51 h 26"/>
                <a:gd name="T12" fmla="*/ 69 w 35"/>
                <a:gd name="T13" fmla="*/ 43 h 26"/>
                <a:gd name="T14" fmla="*/ 69 w 35"/>
                <a:gd name="T15" fmla="*/ 8 h 26"/>
                <a:gd name="T16" fmla="*/ 61 w 35"/>
                <a:gd name="T17" fmla="*/ 0 h 26"/>
                <a:gd name="T18" fmla="*/ 12 w 35"/>
                <a:gd name="T19" fmla="*/ 4 h 26"/>
                <a:gd name="T20" fmla="*/ 55 w 35"/>
                <a:gd name="T21" fmla="*/ 4 h 26"/>
                <a:gd name="T22" fmla="*/ 63 w 35"/>
                <a:gd name="T23" fmla="*/ 14 h 26"/>
                <a:gd name="T24" fmla="*/ 63 w 35"/>
                <a:gd name="T25" fmla="*/ 39 h 26"/>
                <a:gd name="T26" fmla="*/ 55 w 35"/>
                <a:gd name="T27" fmla="*/ 49 h 26"/>
                <a:gd name="T28" fmla="*/ 12 w 35"/>
                <a:gd name="T29" fmla="*/ 49 h 26"/>
                <a:gd name="T30" fmla="*/ 4 w 35"/>
                <a:gd name="T31" fmla="*/ 39 h 26"/>
                <a:gd name="T32" fmla="*/ 4 w 35"/>
                <a:gd name="T33" fmla="*/ 12 h 26"/>
                <a:gd name="T34" fmla="*/ 12 w 35"/>
                <a:gd name="T35" fmla="*/ 4 h 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6">
                  <a:moveTo>
                    <a:pt x="31" y="0"/>
                  </a:moveTo>
                  <a:cubicBezTo>
                    <a:pt x="4" y="0"/>
                    <a:pt x="4" y="0"/>
                    <a:pt x="4" y="0"/>
                  </a:cubicBezTo>
                  <a:cubicBezTo>
                    <a:pt x="2" y="0"/>
                    <a:pt x="0" y="2"/>
                    <a:pt x="0" y="4"/>
                  </a:cubicBezTo>
                  <a:cubicBezTo>
                    <a:pt x="0" y="22"/>
                    <a:pt x="0" y="22"/>
                    <a:pt x="0" y="22"/>
                  </a:cubicBezTo>
                  <a:cubicBezTo>
                    <a:pt x="0" y="24"/>
                    <a:pt x="2" y="26"/>
                    <a:pt x="4" y="26"/>
                  </a:cubicBezTo>
                  <a:cubicBezTo>
                    <a:pt x="31" y="26"/>
                    <a:pt x="31" y="26"/>
                    <a:pt x="31" y="26"/>
                  </a:cubicBezTo>
                  <a:cubicBezTo>
                    <a:pt x="33" y="26"/>
                    <a:pt x="35" y="24"/>
                    <a:pt x="35" y="22"/>
                  </a:cubicBezTo>
                  <a:cubicBezTo>
                    <a:pt x="35" y="4"/>
                    <a:pt x="35" y="4"/>
                    <a:pt x="35" y="4"/>
                  </a:cubicBezTo>
                  <a:cubicBezTo>
                    <a:pt x="35" y="2"/>
                    <a:pt x="33" y="0"/>
                    <a:pt x="31" y="0"/>
                  </a:cubicBezTo>
                  <a:moveTo>
                    <a:pt x="6" y="2"/>
                  </a:moveTo>
                  <a:cubicBezTo>
                    <a:pt x="28" y="2"/>
                    <a:pt x="28" y="2"/>
                    <a:pt x="28" y="2"/>
                  </a:cubicBezTo>
                  <a:cubicBezTo>
                    <a:pt x="30" y="2"/>
                    <a:pt x="32" y="4"/>
                    <a:pt x="32" y="7"/>
                  </a:cubicBezTo>
                  <a:cubicBezTo>
                    <a:pt x="32" y="20"/>
                    <a:pt x="32" y="20"/>
                    <a:pt x="32" y="20"/>
                  </a:cubicBezTo>
                  <a:cubicBezTo>
                    <a:pt x="32" y="23"/>
                    <a:pt x="30" y="25"/>
                    <a:pt x="28" y="25"/>
                  </a:cubicBezTo>
                  <a:cubicBezTo>
                    <a:pt x="6" y="25"/>
                    <a:pt x="6" y="25"/>
                    <a:pt x="6" y="25"/>
                  </a:cubicBezTo>
                  <a:cubicBezTo>
                    <a:pt x="4" y="25"/>
                    <a:pt x="2" y="23"/>
                    <a:pt x="2" y="20"/>
                  </a:cubicBezTo>
                  <a:cubicBezTo>
                    <a:pt x="2" y="6"/>
                    <a:pt x="2" y="6"/>
                    <a:pt x="2" y="6"/>
                  </a:cubicBezTo>
                  <a:cubicBezTo>
                    <a:pt x="2" y="4"/>
                    <a:pt x="4" y="2"/>
                    <a:pt x="6" y="2"/>
                  </a:cubicBezTo>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5" name="Freeform 55"/>
            <p:cNvSpPr/>
            <p:nvPr/>
          </p:nvSpPr>
          <p:spPr bwMode="auto">
            <a:xfrm>
              <a:off x="2828" y="536"/>
              <a:ext cx="64" cy="49"/>
            </a:xfrm>
            <a:custGeom>
              <a:avLst/>
              <a:gdLst>
                <a:gd name="T0" fmla="*/ 64 w 32"/>
                <a:gd name="T1" fmla="*/ 49 h 25"/>
                <a:gd name="T2" fmla="*/ 0 w 32"/>
                <a:gd name="T3" fmla="*/ 49 h 25"/>
                <a:gd name="T4" fmla="*/ 0 w 32"/>
                <a:gd name="T5" fmla="*/ 12 h 25"/>
                <a:gd name="T6" fmla="*/ 12 w 32"/>
                <a:gd name="T7" fmla="*/ 0 h 25"/>
                <a:gd name="T8" fmla="*/ 64 w 32"/>
                <a:gd name="T9" fmla="*/ 0 h 25"/>
                <a:gd name="T10" fmla="*/ 64 w 32"/>
                <a:gd name="T11" fmla="*/ 49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32" y="25"/>
                  </a:moveTo>
                  <a:cubicBezTo>
                    <a:pt x="0" y="25"/>
                    <a:pt x="0" y="25"/>
                    <a:pt x="0" y="25"/>
                  </a:cubicBezTo>
                  <a:cubicBezTo>
                    <a:pt x="0" y="6"/>
                    <a:pt x="0" y="6"/>
                    <a:pt x="0" y="6"/>
                  </a:cubicBezTo>
                  <a:cubicBezTo>
                    <a:pt x="0" y="3"/>
                    <a:pt x="3" y="0"/>
                    <a:pt x="6" y="0"/>
                  </a:cubicBezTo>
                  <a:cubicBezTo>
                    <a:pt x="32" y="0"/>
                    <a:pt x="32" y="0"/>
                    <a:pt x="32" y="0"/>
                  </a:cubicBezTo>
                  <a:lnTo>
                    <a:pt x="32"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6" name="Freeform 56"/>
            <p:cNvSpPr>
              <a:spLocks noEditPoints="1"/>
            </p:cNvSpPr>
            <p:nvPr/>
          </p:nvSpPr>
          <p:spPr bwMode="auto">
            <a:xfrm>
              <a:off x="2826" y="534"/>
              <a:ext cx="68" cy="53"/>
            </a:xfrm>
            <a:custGeom>
              <a:avLst/>
              <a:gdLst>
                <a:gd name="T0" fmla="*/ 62 w 34"/>
                <a:gd name="T1" fmla="*/ 0 h 27"/>
                <a:gd name="T2" fmla="*/ 8 w 34"/>
                <a:gd name="T3" fmla="*/ 0 h 27"/>
                <a:gd name="T4" fmla="*/ 0 w 34"/>
                <a:gd name="T5" fmla="*/ 8 h 27"/>
                <a:gd name="T6" fmla="*/ 0 w 34"/>
                <a:gd name="T7" fmla="*/ 43 h 27"/>
                <a:gd name="T8" fmla="*/ 8 w 34"/>
                <a:gd name="T9" fmla="*/ 51 h 27"/>
                <a:gd name="T10" fmla="*/ 60 w 34"/>
                <a:gd name="T11" fmla="*/ 53 h 27"/>
                <a:gd name="T12" fmla="*/ 68 w 34"/>
                <a:gd name="T13" fmla="*/ 43 h 27"/>
                <a:gd name="T14" fmla="*/ 68 w 34"/>
                <a:gd name="T15" fmla="*/ 10 h 27"/>
                <a:gd name="T16" fmla="*/ 62 w 34"/>
                <a:gd name="T17" fmla="*/ 0 h 27"/>
                <a:gd name="T18" fmla="*/ 12 w 34"/>
                <a:gd name="T19" fmla="*/ 4 h 27"/>
                <a:gd name="T20" fmla="*/ 56 w 34"/>
                <a:gd name="T21" fmla="*/ 4 h 27"/>
                <a:gd name="T22" fmla="*/ 64 w 34"/>
                <a:gd name="T23" fmla="*/ 14 h 27"/>
                <a:gd name="T24" fmla="*/ 62 w 34"/>
                <a:gd name="T25" fmla="*/ 41 h 27"/>
                <a:gd name="T26" fmla="*/ 56 w 34"/>
                <a:gd name="T27" fmla="*/ 49 h 27"/>
                <a:gd name="T28" fmla="*/ 10 w 34"/>
                <a:gd name="T29" fmla="*/ 49 h 27"/>
                <a:gd name="T30" fmla="*/ 4 w 34"/>
                <a:gd name="T31" fmla="*/ 39 h 27"/>
                <a:gd name="T32" fmla="*/ 4 w 34"/>
                <a:gd name="T33" fmla="*/ 14 h 27"/>
                <a:gd name="T34" fmla="*/ 12 w 34"/>
                <a:gd name="T35" fmla="*/ 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27">
                  <a:moveTo>
                    <a:pt x="31" y="0"/>
                  </a:moveTo>
                  <a:cubicBezTo>
                    <a:pt x="4" y="0"/>
                    <a:pt x="4" y="0"/>
                    <a:pt x="4" y="0"/>
                  </a:cubicBezTo>
                  <a:cubicBezTo>
                    <a:pt x="2" y="0"/>
                    <a:pt x="0" y="2"/>
                    <a:pt x="0" y="4"/>
                  </a:cubicBezTo>
                  <a:cubicBezTo>
                    <a:pt x="0" y="22"/>
                    <a:pt x="0" y="22"/>
                    <a:pt x="0" y="22"/>
                  </a:cubicBezTo>
                  <a:cubicBezTo>
                    <a:pt x="0" y="24"/>
                    <a:pt x="2" y="26"/>
                    <a:pt x="4" y="26"/>
                  </a:cubicBezTo>
                  <a:cubicBezTo>
                    <a:pt x="30" y="27"/>
                    <a:pt x="30" y="27"/>
                    <a:pt x="30" y="27"/>
                  </a:cubicBezTo>
                  <a:cubicBezTo>
                    <a:pt x="33" y="27"/>
                    <a:pt x="34" y="25"/>
                    <a:pt x="34" y="22"/>
                  </a:cubicBezTo>
                  <a:cubicBezTo>
                    <a:pt x="34" y="5"/>
                    <a:pt x="34" y="5"/>
                    <a:pt x="34" y="5"/>
                  </a:cubicBezTo>
                  <a:cubicBezTo>
                    <a:pt x="34" y="2"/>
                    <a:pt x="33" y="0"/>
                    <a:pt x="31" y="0"/>
                  </a:cubicBezTo>
                  <a:close/>
                  <a:moveTo>
                    <a:pt x="6" y="2"/>
                  </a:moveTo>
                  <a:cubicBezTo>
                    <a:pt x="28" y="2"/>
                    <a:pt x="28" y="2"/>
                    <a:pt x="28" y="2"/>
                  </a:cubicBezTo>
                  <a:cubicBezTo>
                    <a:pt x="30" y="2"/>
                    <a:pt x="32" y="4"/>
                    <a:pt x="32" y="7"/>
                  </a:cubicBezTo>
                  <a:cubicBezTo>
                    <a:pt x="31" y="21"/>
                    <a:pt x="31" y="21"/>
                    <a:pt x="31" y="21"/>
                  </a:cubicBezTo>
                  <a:cubicBezTo>
                    <a:pt x="31" y="23"/>
                    <a:pt x="30" y="25"/>
                    <a:pt x="28" y="25"/>
                  </a:cubicBezTo>
                  <a:cubicBezTo>
                    <a:pt x="5" y="25"/>
                    <a:pt x="5" y="25"/>
                    <a:pt x="5" y="25"/>
                  </a:cubicBezTo>
                  <a:cubicBezTo>
                    <a:pt x="3" y="25"/>
                    <a:pt x="2" y="23"/>
                    <a:pt x="2" y="20"/>
                  </a:cubicBezTo>
                  <a:cubicBezTo>
                    <a:pt x="2" y="7"/>
                    <a:pt x="2" y="7"/>
                    <a:pt x="2" y="7"/>
                  </a:cubicBezTo>
                  <a:cubicBezTo>
                    <a:pt x="2" y="4"/>
                    <a:pt x="4" y="2"/>
                    <a:pt x="6"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7" name="Freeform 57"/>
            <p:cNvSpPr/>
            <p:nvPr/>
          </p:nvSpPr>
          <p:spPr bwMode="auto">
            <a:xfrm>
              <a:off x="2909" y="536"/>
              <a:ext cx="123" cy="49"/>
            </a:xfrm>
            <a:custGeom>
              <a:avLst/>
              <a:gdLst>
                <a:gd name="T0" fmla="*/ 123 w 62"/>
                <a:gd name="T1" fmla="*/ 49 h 25"/>
                <a:gd name="T2" fmla="*/ 0 w 62"/>
                <a:gd name="T3" fmla="*/ 49 h 25"/>
                <a:gd name="T4" fmla="*/ 2 w 62"/>
                <a:gd name="T5" fmla="*/ 12 h 25"/>
                <a:gd name="T6" fmla="*/ 12 w 62"/>
                <a:gd name="T7" fmla="*/ 0 h 25"/>
                <a:gd name="T8" fmla="*/ 123 w 62"/>
                <a:gd name="T9" fmla="*/ 2 h 25"/>
                <a:gd name="T10" fmla="*/ 123 w 62"/>
                <a:gd name="T11" fmla="*/ 49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 h="25">
                  <a:moveTo>
                    <a:pt x="62" y="25"/>
                  </a:moveTo>
                  <a:cubicBezTo>
                    <a:pt x="0" y="25"/>
                    <a:pt x="0" y="25"/>
                    <a:pt x="0" y="25"/>
                  </a:cubicBezTo>
                  <a:cubicBezTo>
                    <a:pt x="1" y="6"/>
                    <a:pt x="1" y="6"/>
                    <a:pt x="1" y="6"/>
                  </a:cubicBezTo>
                  <a:cubicBezTo>
                    <a:pt x="1" y="3"/>
                    <a:pt x="3" y="0"/>
                    <a:pt x="6" y="0"/>
                  </a:cubicBezTo>
                  <a:cubicBezTo>
                    <a:pt x="62" y="1"/>
                    <a:pt x="62" y="1"/>
                    <a:pt x="62" y="1"/>
                  </a:cubicBezTo>
                  <a:lnTo>
                    <a:pt x="62"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8" name="Freeform 58"/>
            <p:cNvSpPr>
              <a:spLocks noEditPoints="1"/>
            </p:cNvSpPr>
            <p:nvPr/>
          </p:nvSpPr>
          <p:spPr bwMode="auto">
            <a:xfrm>
              <a:off x="2909" y="534"/>
              <a:ext cx="127" cy="53"/>
            </a:xfrm>
            <a:custGeom>
              <a:avLst/>
              <a:gdLst>
                <a:gd name="T0" fmla="*/ 119 w 64"/>
                <a:gd name="T1" fmla="*/ 2 h 27"/>
                <a:gd name="T2" fmla="*/ 8 w 64"/>
                <a:gd name="T3" fmla="*/ 0 h 27"/>
                <a:gd name="T4" fmla="*/ 0 w 64"/>
                <a:gd name="T5" fmla="*/ 10 h 27"/>
                <a:gd name="T6" fmla="*/ 0 w 64"/>
                <a:gd name="T7" fmla="*/ 43 h 27"/>
                <a:gd name="T8" fmla="*/ 6 w 64"/>
                <a:gd name="T9" fmla="*/ 53 h 27"/>
                <a:gd name="T10" fmla="*/ 119 w 64"/>
                <a:gd name="T11" fmla="*/ 53 h 27"/>
                <a:gd name="T12" fmla="*/ 125 w 64"/>
                <a:gd name="T13" fmla="*/ 45 h 27"/>
                <a:gd name="T14" fmla="*/ 127 w 64"/>
                <a:gd name="T15" fmla="*/ 10 h 27"/>
                <a:gd name="T16" fmla="*/ 119 w 64"/>
                <a:gd name="T17" fmla="*/ 2 h 27"/>
                <a:gd name="T18" fmla="*/ 10 w 64"/>
                <a:gd name="T19" fmla="*/ 4 h 27"/>
                <a:gd name="T20" fmla="*/ 113 w 64"/>
                <a:gd name="T21" fmla="*/ 6 h 27"/>
                <a:gd name="T22" fmla="*/ 121 w 64"/>
                <a:gd name="T23" fmla="*/ 14 h 27"/>
                <a:gd name="T24" fmla="*/ 121 w 64"/>
                <a:gd name="T25" fmla="*/ 41 h 27"/>
                <a:gd name="T26" fmla="*/ 113 w 64"/>
                <a:gd name="T27" fmla="*/ 51 h 27"/>
                <a:gd name="T28" fmla="*/ 10 w 64"/>
                <a:gd name="T29" fmla="*/ 49 h 27"/>
                <a:gd name="T30" fmla="*/ 2 w 64"/>
                <a:gd name="T31" fmla="*/ 41 h 27"/>
                <a:gd name="T32" fmla="*/ 4 w 64"/>
                <a:gd name="T33" fmla="*/ 14 h 27"/>
                <a:gd name="T34" fmla="*/ 10 w 64"/>
                <a:gd name="T35" fmla="*/ 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4" h="27">
                  <a:moveTo>
                    <a:pt x="60" y="1"/>
                  </a:moveTo>
                  <a:cubicBezTo>
                    <a:pt x="4" y="0"/>
                    <a:pt x="4" y="0"/>
                    <a:pt x="4" y="0"/>
                  </a:cubicBezTo>
                  <a:cubicBezTo>
                    <a:pt x="1" y="0"/>
                    <a:pt x="0" y="2"/>
                    <a:pt x="0" y="5"/>
                  </a:cubicBezTo>
                  <a:cubicBezTo>
                    <a:pt x="0" y="22"/>
                    <a:pt x="0" y="22"/>
                    <a:pt x="0" y="22"/>
                  </a:cubicBezTo>
                  <a:cubicBezTo>
                    <a:pt x="0" y="25"/>
                    <a:pt x="1" y="27"/>
                    <a:pt x="3" y="27"/>
                  </a:cubicBezTo>
                  <a:cubicBezTo>
                    <a:pt x="60" y="27"/>
                    <a:pt x="60" y="27"/>
                    <a:pt x="60" y="27"/>
                  </a:cubicBezTo>
                  <a:cubicBezTo>
                    <a:pt x="62" y="27"/>
                    <a:pt x="63" y="25"/>
                    <a:pt x="63" y="23"/>
                  </a:cubicBezTo>
                  <a:cubicBezTo>
                    <a:pt x="64" y="5"/>
                    <a:pt x="64" y="5"/>
                    <a:pt x="64" y="5"/>
                  </a:cubicBezTo>
                  <a:cubicBezTo>
                    <a:pt x="64" y="3"/>
                    <a:pt x="62" y="1"/>
                    <a:pt x="60" y="1"/>
                  </a:cubicBezTo>
                  <a:close/>
                  <a:moveTo>
                    <a:pt x="5" y="2"/>
                  </a:moveTo>
                  <a:cubicBezTo>
                    <a:pt x="57" y="3"/>
                    <a:pt x="57" y="3"/>
                    <a:pt x="57" y="3"/>
                  </a:cubicBezTo>
                  <a:cubicBezTo>
                    <a:pt x="59" y="3"/>
                    <a:pt x="61" y="5"/>
                    <a:pt x="61" y="7"/>
                  </a:cubicBezTo>
                  <a:cubicBezTo>
                    <a:pt x="61" y="21"/>
                    <a:pt x="61" y="21"/>
                    <a:pt x="61" y="21"/>
                  </a:cubicBezTo>
                  <a:cubicBezTo>
                    <a:pt x="61" y="24"/>
                    <a:pt x="59" y="26"/>
                    <a:pt x="57" y="26"/>
                  </a:cubicBezTo>
                  <a:cubicBezTo>
                    <a:pt x="5" y="25"/>
                    <a:pt x="5" y="25"/>
                    <a:pt x="5" y="25"/>
                  </a:cubicBezTo>
                  <a:cubicBezTo>
                    <a:pt x="3" y="25"/>
                    <a:pt x="1" y="23"/>
                    <a:pt x="1" y="21"/>
                  </a:cubicBezTo>
                  <a:cubicBezTo>
                    <a:pt x="2" y="7"/>
                    <a:pt x="2" y="7"/>
                    <a:pt x="2" y="7"/>
                  </a:cubicBezTo>
                  <a:cubicBezTo>
                    <a:pt x="2" y="4"/>
                    <a:pt x="3" y="2"/>
                    <a:pt x="5"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9" name="Freeform 59"/>
            <p:cNvSpPr/>
            <p:nvPr/>
          </p:nvSpPr>
          <p:spPr bwMode="auto">
            <a:xfrm>
              <a:off x="2969" y="605"/>
              <a:ext cx="63" cy="50"/>
            </a:xfrm>
            <a:custGeom>
              <a:avLst/>
              <a:gdLst>
                <a:gd name="T0" fmla="*/ 0 w 32"/>
                <a:gd name="T1" fmla="*/ 50 h 25"/>
                <a:gd name="T2" fmla="*/ 63 w 32"/>
                <a:gd name="T3" fmla="*/ 50 h 25"/>
                <a:gd name="T4" fmla="*/ 63 w 32"/>
                <a:gd name="T5" fmla="*/ 12 h 25"/>
                <a:gd name="T6" fmla="*/ 53 w 32"/>
                <a:gd name="T7" fmla="*/ 0 h 25"/>
                <a:gd name="T8" fmla="*/ 0 w 32"/>
                <a:gd name="T9" fmla="*/ 0 h 25"/>
                <a:gd name="T10" fmla="*/ 0 w 32"/>
                <a:gd name="T11" fmla="*/ 5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0" y="25"/>
                  </a:moveTo>
                  <a:cubicBezTo>
                    <a:pt x="32" y="25"/>
                    <a:pt x="32" y="25"/>
                    <a:pt x="32" y="25"/>
                  </a:cubicBezTo>
                  <a:cubicBezTo>
                    <a:pt x="32" y="6"/>
                    <a:pt x="32" y="6"/>
                    <a:pt x="32" y="6"/>
                  </a:cubicBezTo>
                  <a:cubicBezTo>
                    <a:pt x="32" y="3"/>
                    <a:pt x="30" y="0"/>
                    <a:pt x="27" y="0"/>
                  </a:cubicBezTo>
                  <a:cubicBezTo>
                    <a:pt x="0" y="0"/>
                    <a:pt x="0" y="0"/>
                    <a:pt x="0" y="0"/>
                  </a:cubicBezTo>
                  <a:lnTo>
                    <a:pt x="0"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0" name="Freeform 60"/>
            <p:cNvSpPr>
              <a:spLocks noEditPoints="1"/>
            </p:cNvSpPr>
            <p:nvPr/>
          </p:nvSpPr>
          <p:spPr bwMode="auto">
            <a:xfrm>
              <a:off x="2967" y="603"/>
              <a:ext cx="67" cy="54"/>
            </a:xfrm>
            <a:custGeom>
              <a:avLst/>
              <a:gdLst>
                <a:gd name="T0" fmla="*/ 0 w 34"/>
                <a:gd name="T1" fmla="*/ 10 h 27"/>
                <a:gd name="T2" fmla="*/ 0 w 34"/>
                <a:gd name="T3" fmla="*/ 44 h 27"/>
                <a:gd name="T4" fmla="*/ 6 w 34"/>
                <a:gd name="T5" fmla="*/ 54 h 27"/>
                <a:gd name="T6" fmla="*/ 59 w 34"/>
                <a:gd name="T7" fmla="*/ 54 h 27"/>
                <a:gd name="T8" fmla="*/ 67 w 34"/>
                <a:gd name="T9" fmla="*/ 44 h 27"/>
                <a:gd name="T10" fmla="*/ 67 w 34"/>
                <a:gd name="T11" fmla="*/ 10 h 27"/>
                <a:gd name="T12" fmla="*/ 61 w 34"/>
                <a:gd name="T13" fmla="*/ 0 h 27"/>
                <a:gd name="T14" fmla="*/ 8 w 34"/>
                <a:gd name="T15" fmla="*/ 0 h 27"/>
                <a:gd name="T16" fmla="*/ 0 w 34"/>
                <a:gd name="T17" fmla="*/ 10 h 27"/>
                <a:gd name="T18" fmla="*/ 63 w 34"/>
                <a:gd name="T19" fmla="*/ 14 h 27"/>
                <a:gd name="T20" fmla="*/ 63 w 34"/>
                <a:gd name="T21" fmla="*/ 42 h 27"/>
                <a:gd name="T22" fmla="*/ 55 w 34"/>
                <a:gd name="T23" fmla="*/ 50 h 27"/>
                <a:gd name="T24" fmla="*/ 12 w 34"/>
                <a:gd name="T25" fmla="*/ 50 h 27"/>
                <a:gd name="T26" fmla="*/ 6 w 34"/>
                <a:gd name="T27" fmla="*/ 42 h 27"/>
                <a:gd name="T28" fmla="*/ 6 w 34"/>
                <a:gd name="T29" fmla="*/ 14 h 27"/>
                <a:gd name="T30" fmla="*/ 12 w 34"/>
                <a:gd name="T31" fmla="*/ 4 h 27"/>
                <a:gd name="T32" fmla="*/ 57 w 34"/>
                <a:gd name="T33" fmla="*/ 4 h 27"/>
                <a:gd name="T34" fmla="*/ 63 w 34"/>
                <a:gd name="T35" fmla="*/ 1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27">
                  <a:moveTo>
                    <a:pt x="0" y="5"/>
                  </a:moveTo>
                  <a:cubicBezTo>
                    <a:pt x="0" y="22"/>
                    <a:pt x="0" y="22"/>
                    <a:pt x="0" y="22"/>
                  </a:cubicBezTo>
                  <a:cubicBezTo>
                    <a:pt x="0" y="25"/>
                    <a:pt x="1" y="27"/>
                    <a:pt x="3" y="27"/>
                  </a:cubicBezTo>
                  <a:cubicBezTo>
                    <a:pt x="30" y="27"/>
                    <a:pt x="30" y="27"/>
                    <a:pt x="30" y="27"/>
                  </a:cubicBezTo>
                  <a:cubicBezTo>
                    <a:pt x="32" y="27"/>
                    <a:pt x="34" y="25"/>
                    <a:pt x="34" y="22"/>
                  </a:cubicBezTo>
                  <a:cubicBezTo>
                    <a:pt x="34" y="5"/>
                    <a:pt x="34" y="5"/>
                    <a:pt x="34" y="5"/>
                  </a:cubicBezTo>
                  <a:cubicBezTo>
                    <a:pt x="34" y="2"/>
                    <a:pt x="33" y="0"/>
                    <a:pt x="31" y="0"/>
                  </a:cubicBezTo>
                  <a:cubicBezTo>
                    <a:pt x="4" y="0"/>
                    <a:pt x="4" y="0"/>
                    <a:pt x="4" y="0"/>
                  </a:cubicBezTo>
                  <a:cubicBezTo>
                    <a:pt x="2" y="0"/>
                    <a:pt x="0" y="2"/>
                    <a:pt x="0" y="5"/>
                  </a:cubicBezTo>
                  <a:close/>
                  <a:moveTo>
                    <a:pt x="32" y="7"/>
                  </a:moveTo>
                  <a:cubicBezTo>
                    <a:pt x="32" y="21"/>
                    <a:pt x="32" y="21"/>
                    <a:pt x="32" y="21"/>
                  </a:cubicBezTo>
                  <a:cubicBezTo>
                    <a:pt x="32" y="23"/>
                    <a:pt x="31" y="25"/>
                    <a:pt x="28" y="25"/>
                  </a:cubicBezTo>
                  <a:cubicBezTo>
                    <a:pt x="6" y="25"/>
                    <a:pt x="6" y="25"/>
                    <a:pt x="6" y="25"/>
                  </a:cubicBezTo>
                  <a:cubicBezTo>
                    <a:pt x="4" y="25"/>
                    <a:pt x="3" y="23"/>
                    <a:pt x="3" y="21"/>
                  </a:cubicBezTo>
                  <a:cubicBezTo>
                    <a:pt x="3" y="7"/>
                    <a:pt x="3" y="7"/>
                    <a:pt x="3" y="7"/>
                  </a:cubicBezTo>
                  <a:cubicBezTo>
                    <a:pt x="3" y="4"/>
                    <a:pt x="4" y="2"/>
                    <a:pt x="6" y="2"/>
                  </a:cubicBezTo>
                  <a:cubicBezTo>
                    <a:pt x="29" y="2"/>
                    <a:pt x="29" y="2"/>
                    <a:pt x="29" y="2"/>
                  </a:cubicBezTo>
                  <a:cubicBezTo>
                    <a:pt x="31" y="3"/>
                    <a:pt x="32" y="5"/>
                    <a:pt x="32" y="7"/>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1" name="Freeform 61"/>
            <p:cNvSpPr/>
            <p:nvPr/>
          </p:nvSpPr>
          <p:spPr bwMode="auto">
            <a:xfrm>
              <a:off x="2886" y="605"/>
              <a:ext cx="65" cy="50"/>
            </a:xfrm>
            <a:custGeom>
              <a:avLst/>
              <a:gdLst>
                <a:gd name="T0" fmla="*/ 0 w 33"/>
                <a:gd name="T1" fmla="*/ 50 h 25"/>
                <a:gd name="T2" fmla="*/ 63 w 33"/>
                <a:gd name="T3" fmla="*/ 50 h 25"/>
                <a:gd name="T4" fmla="*/ 65 w 33"/>
                <a:gd name="T5" fmla="*/ 12 h 25"/>
                <a:gd name="T6" fmla="*/ 53 w 33"/>
                <a:gd name="T7" fmla="*/ 0 h 25"/>
                <a:gd name="T8" fmla="*/ 2 w 33"/>
                <a:gd name="T9" fmla="*/ 0 h 25"/>
                <a:gd name="T10" fmla="*/ 0 w 33"/>
                <a:gd name="T11" fmla="*/ 5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5">
                  <a:moveTo>
                    <a:pt x="0" y="25"/>
                  </a:moveTo>
                  <a:cubicBezTo>
                    <a:pt x="32" y="25"/>
                    <a:pt x="32" y="25"/>
                    <a:pt x="32" y="25"/>
                  </a:cubicBezTo>
                  <a:cubicBezTo>
                    <a:pt x="33" y="6"/>
                    <a:pt x="33" y="6"/>
                    <a:pt x="33" y="6"/>
                  </a:cubicBezTo>
                  <a:cubicBezTo>
                    <a:pt x="33" y="3"/>
                    <a:pt x="30" y="0"/>
                    <a:pt x="27" y="0"/>
                  </a:cubicBezTo>
                  <a:cubicBezTo>
                    <a:pt x="1" y="0"/>
                    <a:pt x="1" y="0"/>
                    <a:pt x="1" y="0"/>
                  </a:cubicBezTo>
                  <a:lnTo>
                    <a:pt x="0"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2" name="Freeform 62"/>
            <p:cNvSpPr>
              <a:spLocks noEditPoints="1"/>
            </p:cNvSpPr>
            <p:nvPr/>
          </p:nvSpPr>
          <p:spPr bwMode="auto">
            <a:xfrm>
              <a:off x="2884" y="603"/>
              <a:ext cx="69" cy="54"/>
            </a:xfrm>
            <a:custGeom>
              <a:avLst/>
              <a:gdLst>
                <a:gd name="T0" fmla="*/ 0 w 35"/>
                <a:gd name="T1" fmla="*/ 8 h 27"/>
                <a:gd name="T2" fmla="*/ 0 w 35"/>
                <a:gd name="T3" fmla="*/ 44 h 27"/>
                <a:gd name="T4" fmla="*/ 8 w 35"/>
                <a:gd name="T5" fmla="*/ 52 h 27"/>
                <a:gd name="T6" fmla="*/ 61 w 35"/>
                <a:gd name="T7" fmla="*/ 52 h 27"/>
                <a:gd name="T8" fmla="*/ 67 w 35"/>
                <a:gd name="T9" fmla="*/ 44 h 27"/>
                <a:gd name="T10" fmla="*/ 69 w 35"/>
                <a:gd name="T11" fmla="*/ 10 h 27"/>
                <a:gd name="T12" fmla="*/ 61 w 35"/>
                <a:gd name="T13" fmla="*/ 0 h 27"/>
                <a:gd name="T14" fmla="*/ 8 w 35"/>
                <a:gd name="T15" fmla="*/ 0 h 27"/>
                <a:gd name="T16" fmla="*/ 0 w 35"/>
                <a:gd name="T17" fmla="*/ 8 h 27"/>
                <a:gd name="T18" fmla="*/ 65 w 35"/>
                <a:gd name="T19" fmla="*/ 14 h 27"/>
                <a:gd name="T20" fmla="*/ 65 w 35"/>
                <a:gd name="T21" fmla="*/ 42 h 27"/>
                <a:gd name="T22" fmla="*/ 57 w 35"/>
                <a:gd name="T23" fmla="*/ 50 h 27"/>
                <a:gd name="T24" fmla="*/ 14 w 35"/>
                <a:gd name="T25" fmla="*/ 50 h 27"/>
                <a:gd name="T26" fmla="*/ 6 w 35"/>
                <a:gd name="T27" fmla="*/ 40 h 27"/>
                <a:gd name="T28" fmla="*/ 6 w 35"/>
                <a:gd name="T29" fmla="*/ 12 h 27"/>
                <a:gd name="T30" fmla="*/ 14 w 35"/>
                <a:gd name="T31" fmla="*/ 4 h 27"/>
                <a:gd name="T32" fmla="*/ 57 w 35"/>
                <a:gd name="T33" fmla="*/ 4 h 27"/>
                <a:gd name="T34" fmla="*/ 65 w 35"/>
                <a:gd name="T35" fmla="*/ 1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7">
                  <a:moveTo>
                    <a:pt x="0" y="4"/>
                  </a:moveTo>
                  <a:cubicBezTo>
                    <a:pt x="0" y="22"/>
                    <a:pt x="0" y="22"/>
                    <a:pt x="0" y="22"/>
                  </a:cubicBezTo>
                  <a:cubicBezTo>
                    <a:pt x="0" y="24"/>
                    <a:pt x="2" y="26"/>
                    <a:pt x="4" y="26"/>
                  </a:cubicBezTo>
                  <a:cubicBezTo>
                    <a:pt x="31" y="26"/>
                    <a:pt x="31" y="26"/>
                    <a:pt x="31" y="26"/>
                  </a:cubicBezTo>
                  <a:cubicBezTo>
                    <a:pt x="33" y="27"/>
                    <a:pt x="34" y="24"/>
                    <a:pt x="34" y="22"/>
                  </a:cubicBezTo>
                  <a:cubicBezTo>
                    <a:pt x="35" y="5"/>
                    <a:pt x="35" y="5"/>
                    <a:pt x="35" y="5"/>
                  </a:cubicBezTo>
                  <a:cubicBezTo>
                    <a:pt x="35" y="2"/>
                    <a:pt x="33" y="0"/>
                    <a:pt x="31" y="0"/>
                  </a:cubicBezTo>
                  <a:cubicBezTo>
                    <a:pt x="4" y="0"/>
                    <a:pt x="4" y="0"/>
                    <a:pt x="4" y="0"/>
                  </a:cubicBezTo>
                  <a:cubicBezTo>
                    <a:pt x="2" y="0"/>
                    <a:pt x="0" y="2"/>
                    <a:pt x="0" y="4"/>
                  </a:cubicBezTo>
                  <a:close/>
                  <a:moveTo>
                    <a:pt x="33" y="7"/>
                  </a:moveTo>
                  <a:cubicBezTo>
                    <a:pt x="33" y="21"/>
                    <a:pt x="33" y="21"/>
                    <a:pt x="33" y="21"/>
                  </a:cubicBezTo>
                  <a:cubicBezTo>
                    <a:pt x="33" y="23"/>
                    <a:pt x="31" y="25"/>
                    <a:pt x="29" y="25"/>
                  </a:cubicBezTo>
                  <a:cubicBezTo>
                    <a:pt x="7" y="25"/>
                    <a:pt x="7" y="25"/>
                    <a:pt x="7" y="25"/>
                  </a:cubicBezTo>
                  <a:cubicBezTo>
                    <a:pt x="5" y="25"/>
                    <a:pt x="3" y="23"/>
                    <a:pt x="3" y="20"/>
                  </a:cubicBezTo>
                  <a:cubicBezTo>
                    <a:pt x="3" y="6"/>
                    <a:pt x="3" y="6"/>
                    <a:pt x="3" y="6"/>
                  </a:cubicBezTo>
                  <a:cubicBezTo>
                    <a:pt x="3" y="4"/>
                    <a:pt x="5" y="2"/>
                    <a:pt x="7" y="2"/>
                  </a:cubicBezTo>
                  <a:cubicBezTo>
                    <a:pt x="29" y="2"/>
                    <a:pt x="29" y="2"/>
                    <a:pt x="29" y="2"/>
                  </a:cubicBezTo>
                  <a:cubicBezTo>
                    <a:pt x="31" y="2"/>
                    <a:pt x="33" y="4"/>
                    <a:pt x="33" y="7"/>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3" name="Freeform 63"/>
            <p:cNvSpPr/>
            <p:nvPr/>
          </p:nvSpPr>
          <p:spPr bwMode="auto">
            <a:xfrm>
              <a:off x="2804" y="605"/>
              <a:ext cx="64" cy="48"/>
            </a:xfrm>
            <a:custGeom>
              <a:avLst/>
              <a:gdLst>
                <a:gd name="T0" fmla="*/ 0 w 32"/>
                <a:gd name="T1" fmla="*/ 48 h 24"/>
                <a:gd name="T2" fmla="*/ 64 w 32"/>
                <a:gd name="T3" fmla="*/ 48 h 24"/>
                <a:gd name="T4" fmla="*/ 64 w 32"/>
                <a:gd name="T5" fmla="*/ 12 h 24"/>
                <a:gd name="T6" fmla="*/ 52 w 32"/>
                <a:gd name="T7" fmla="*/ 0 h 24"/>
                <a:gd name="T8" fmla="*/ 0 w 32"/>
                <a:gd name="T9" fmla="*/ 0 h 24"/>
                <a:gd name="T10" fmla="*/ 0 w 32"/>
                <a:gd name="T11" fmla="*/ 48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4">
                  <a:moveTo>
                    <a:pt x="0" y="24"/>
                  </a:moveTo>
                  <a:cubicBezTo>
                    <a:pt x="32" y="24"/>
                    <a:pt x="32" y="24"/>
                    <a:pt x="32" y="24"/>
                  </a:cubicBezTo>
                  <a:cubicBezTo>
                    <a:pt x="32" y="6"/>
                    <a:pt x="32" y="6"/>
                    <a:pt x="32" y="6"/>
                  </a:cubicBezTo>
                  <a:cubicBezTo>
                    <a:pt x="32" y="2"/>
                    <a:pt x="29" y="0"/>
                    <a:pt x="26" y="0"/>
                  </a:cubicBezTo>
                  <a:cubicBezTo>
                    <a:pt x="0" y="0"/>
                    <a:pt x="0" y="0"/>
                    <a:pt x="0" y="0"/>
                  </a:cubicBezTo>
                  <a:cubicBezTo>
                    <a:pt x="0" y="24"/>
                    <a:pt x="0" y="24"/>
                    <a:pt x="0" y="24"/>
                  </a:cubicBezTo>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4" name="Freeform 64"/>
            <p:cNvSpPr>
              <a:spLocks noEditPoints="1"/>
            </p:cNvSpPr>
            <p:nvPr/>
          </p:nvSpPr>
          <p:spPr bwMode="auto">
            <a:xfrm>
              <a:off x="2800" y="601"/>
              <a:ext cx="70" cy="54"/>
            </a:xfrm>
            <a:custGeom>
              <a:avLst/>
              <a:gdLst>
                <a:gd name="T0" fmla="*/ 0 w 35"/>
                <a:gd name="T1" fmla="*/ 10 h 27"/>
                <a:gd name="T2" fmla="*/ 0 w 35"/>
                <a:gd name="T3" fmla="*/ 44 h 27"/>
                <a:gd name="T4" fmla="*/ 8 w 35"/>
                <a:gd name="T5" fmla="*/ 54 h 27"/>
                <a:gd name="T6" fmla="*/ 62 w 35"/>
                <a:gd name="T7" fmla="*/ 54 h 27"/>
                <a:gd name="T8" fmla="*/ 70 w 35"/>
                <a:gd name="T9" fmla="*/ 46 h 27"/>
                <a:gd name="T10" fmla="*/ 70 w 35"/>
                <a:gd name="T11" fmla="*/ 10 h 27"/>
                <a:gd name="T12" fmla="*/ 62 w 35"/>
                <a:gd name="T13" fmla="*/ 2 h 27"/>
                <a:gd name="T14" fmla="*/ 8 w 35"/>
                <a:gd name="T15" fmla="*/ 0 h 27"/>
                <a:gd name="T16" fmla="*/ 0 w 35"/>
                <a:gd name="T17" fmla="*/ 10 h 27"/>
                <a:gd name="T18" fmla="*/ 66 w 35"/>
                <a:gd name="T19" fmla="*/ 14 h 27"/>
                <a:gd name="T20" fmla="*/ 66 w 35"/>
                <a:gd name="T21" fmla="*/ 42 h 27"/>
                <a:gd name="T22" fmla="*/ 58 w 35"/>
                <a:gd name="T23" fmla="*/ 52 h 27"/>
                <a:gd name="T24" fmla="*/ 14 w 35"/>
                <a:gd name="T25" fmla="*/ 52 h 27"/>
                <a:gd name="T26" fmla="*/ 6 w 35"/>
                <a:gd name="T27" fmla="*/ 42 h 27"/>
                <a:gd name="T28" fmla="*/ 6 w 35"/>
                <a:gd name="T29" fmla="*/ 14 h 27"/>
                <a:gd name="T30" fmla="*/ 14 w 35"/>
                <a:gd name="T31" fmla="*/ 6 h 27"/>
                <a:gd name="T32" fmla="*/ 58 w 35"/>
                <a:gd name="T33" fmla="*/ 6 h 27"/>
                <a:gd name="T34" fmla="*/ 66 w 35"/>
                <a:gd name="T35" fmla="*/ 1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7">
                  <a:moveTo>
                    <a:pt x="0" y="5"/>
                  </a:moveTo>
                  <a:cubicBezTo>
                    <a:pt x="0" y="22"/>
                    <a:pt x="0" y="22"/>
                    <a:pt x="0" y="22"/>
                  </a:cubicBezTo>
                  <a:cubicBezTo>
                    <a:pt x="0" y="25"/>
                    <a:pt x="2" y="27"/>
                    <a:pt x="4" y="27"/>
                  </a:cubicBezTo>
                  <a:cubicBezTo>
                    <a:pt x="31" y="27"/>
                    <a:pt x="31" y="27"/>
                    <a:pt x="31" y="27"/>
                  </a:cubicBezTo>
                  <a:cubicBezTo>
                    <a:pt x="33" y="27"/>
                    <a:pt x="35" y="25"/>
                    <a:pt x="35" y="23"/>
                  </a:cubicBezTo>
                  <a:cubicBezTo>
                    <a:pt x="35" y="5"/>
                    <a:pt x="35" y="5"/>
                    <a:pt x="35" y="5"/>
                  </a:cubicBezTo>
                  <a:cubicBezTo>
                    <a:pt x="35" y="3"/>
                    <a:pt x="33" y="1"/>
                    <a:pt x="31" y="1"/>
                  </a:cubicBezTo>
                  <a:cubicBezTo>
                    <a:pt x="4" y="0"/>
                    <a:pt x="4" y="0"/>
                    <a:pt x="4" y="0"/>
                  </a:cubicBezTo>
                  <a:cubicBezTo>
                    <a:pt x="2" y="0"/>
                    <a:pt x="1" y="2"/>
                    <a:pt x="0" y="5"/>
                  </a:cubicBezTo>
                  <a:moveTo>
                    <a:pt x="33" y="7"/>
                  </a:moveTo>
                  <a:cubicBezTo>
                    <a:pt x="33" y="21"/>
                    <a:pt x="33" y="21"/>
                    <a:pt x="33" y="21"/>
                  </a:cubicBezTo>
                  <a:cubicBezTo>
                    <a:pt x="33" y="24"/>
                    <a:pt x="31" y="26"/>
                    <a:pt x="29" y="26"/>
                  </a:cubicBezTo>
                  <a:cubicBezTo>
                    <a:pt x="7" y="26"/>
                    <a:pt x="7" y="26"/>
                    <a:pt x="7" y="26"/>
                  </a:cubicBezTo>
                  <a:cubicBezTo>
                    <a:pt x="5" y="25"/>
                    <a:pt x="3" y="23"/>
                    <a:pt x="3" y="21"/>
                  </a:cubicBezTo>
                  <a:cubicBezTo>
                    <a:pt x="3" y="7"/>
                    <a:pt x="3" y="7"/>
                    <a:pt x="3" y="7"/>
                  </a:cubicBezTo>
                  <a:cubicBezTo>
                    <a:pt x="3" y="5"/>
                    <a:pt x="5" y="3"/>
                    <a:pt x="7" y="3"/>
                  </a:cubicBezTo>
                  <a:cubicBezTo>
                    <a:pt x="29" y="3"/>
                    <a:pt x="29" y="3"/>
                    <a:pt x="29" y="3"/>
                  </a:cubicBezTo>
                  <a:cubicBezTo>
                    <a:pt x="31" y="3"/>
                    <a:pt x="33" y="5"/>
                    <a:pt x="33" y="7"/>
                  </a:cubicBezTo>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5" name="Freeform 65"/>
            <p:cNvSpPr/>
            <p:nvPr/>
          </p:nvSpPr>
          <p:spPr bwMode="auto">
            <a:xfrm>
              <a:off x="2721" y="603"/>
              <a:ext cx="64" cy="50"/>
            </a:xfrm>
            <a:custGeom>
              <a:avLst/>
              <a:gdLst>
                <a:gd name="T0" fmla="*/ 0 w 32"/>
                <a:gd name="T1" fmla="*/ 50 h 25"/>
                <a:gd name="T2" fmla="*/ 64 w 32"/>
                <a:gd name="T3" fmla="*/ 50 h 25"/>
                <a:gd name="T4" fmla="*/ 64 w 32"/>
                <a:gd name="T5" fmla="*/ 12 h 25"/>
                <a:gd name="T6" fmla="*/ 52 w 32"/>
                <a:gd name="T7" fmla="*/ 0 h 25"/>
                <a:gd name="T8" fmla="*/ 0 w 32"/>
                <a:gd name="T9" fmla="*/ 0 h 25"/>
                <a:gd name="T10" fmla="*/ 0 w 32"/>
                <a:gd name="T11" fmla="*/ 5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0" y="25"/>
                  </a:moveTo>
                  <a:cubicBezTo>
                    <a:pt x="32" y="25"/>
                    <a:pt x="32" y="25"/>
                    <a:pt x="32" y="25"/>
                  </a:cubicBezTo>
                  <a:cubicBezTo>
                    <a:pt x="32" y="6"/>
                    <a:pt x="32" y="6"/>
                    <a:pt x="32" y="6"/>
                  </a:cubicBezTo>
                  <a:cubicBezTo>
                    <a:pt x="32" y="3"/>
                    <a:pt x="30" y="0"/>
                    <a:pt x="26" y="0"/>
                  </a:cubicBezTo>
                  <a:cubicBezTo>
                    <a:pt x="0" y="0"/>
                    <a:pt x="0" y="0"/>
                    <a:pt x="0" y="0"/>
                  </a:cubicBezTo>
                  <a:lnTo>
                    <a:pt x="0"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6" name="Freeform 66"/>
            <p:cNvSpPr>
              <a:spLocks noEditPoints="1"/>
            </p:cNvSpPr>
            <p:nvPr/>
          </p:nvSpPr>
          <p:spPr bwMode="auto">
            <a:xfrm>
              <a:off x="2719" y="601"/>
              <a:ext cx="68" cy="54"/>
            </a:xfrm>
            <a:custGeom>
              <a:avLst/>
              <a:gdLst>
                <a:gd name="T0" fmla="*/ 0 w 34"/>
                <a:gd name="T1" fmla="*/ 10 h 27"/>
                <a:gd name="T2" fmla="*/ 0 w 34"/>
                <a:gd name="T3" fmla="*/ 44 h 27"/>
                <a:gd name="T4" fmla="*/ 6 w 34"/>
                <a:gd name="T5" fmla="*/ 54 h 27"/>
                <a:gd name="T6" fmla="*/ 60 w 34"/>
                <a:gd name="T7" fmla="*/ 54 h 27"/>
                <a:gd name="T8" fmla="*/ 68 w 34"/>
                <a:gd name="T9" fmla="*/ 44 h 27"/>
                <a:gd name="T10" fmla="*/ 68 w 34"/>
                <a:gd name="T11" fmla="*/ 10 h 27"/>
                <a:gd name="T12" fmla="*/ 60 w 34"/>
                <a:gd name="T13" fmla="*/ 0 h 27"/>
                <a:gd name="T14" fmla="*/ 8 w 34"/>
                <a:gd name="T15" fmla="*/ 0 h 27"/>
                <a:gd name="T16" fmla="*/ 0 w 34"/>
                <a:gd name="T17" fmla="*/ 10 h 27"/>
                <a:gd name="T18" fmla="*/ 64 w 34"/>
                <a:gd name="T19" fmla="*/ 14 h 27"/>
                <a:gd name="T20" fmla="*/ 64 w 34"/>
                <a:gd name="T21" fmla="*/ 42 h 27"/>
                <a:gd name="T22" fmla="*/ 56 w 34"/>
                <a:gd name="T23" fmla="*/ 50 h 27"/>
                <a:gd name="T24" fmla="*/ 12 w 34"/>
                <a:gd name="T25" fmla="*/ 50 h 27"/>
                <a:gd name="T26" fmla="*/ 4 w 34"/>
                <a:gd name="T27" fmla="*/ 42 h 27"/>
                <a:gd name="T28" fmla="*/ 6 w 34"/>
                <a:gd name="T29" fmla="*/ 14 h 27"/>
                <a:gd name="T30" fmla="*/ 12 w 34"/>
                <a:gd name="T31" fmla="*/ 4 h 27"/>
                <a:gd name="T32" fmla="*/ 58 w 34"/>
                <a:gd name="T33" fmla="*/ 4 h 27"/>
                <a:gd name="T34" fmla="*/ 64 w 34"/>
                <a:gd name="T35" fmla="*/ 1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27">
                  <a:moveTo>
                    <a:pt x="0" y="5"/>
                  </a:moveTo>
                  <a:cubicBezTo>
                    <a:pt x="0" y="22"/>
                    <a:pt x="0" y="22"/>
                    <a:pt x="0" y="22"/>
                  </a:cubicBezTo>
                  <a:cubicBezTo>
                    <a:pt x="0" y="25"/>
                    <a:pt x="1" y="27"/>
                    <a:pt x="3" y="27"/>
                  </a:cubicBezTo>
                  <a:cubicBezTo>
                    <a:pt x="30" y="27"/>
                    <a:pt x="30" y="27"/>
                    <a:pt x="30" y="27"/>
                  </a:cubicBezTo>
                  <a:cubicBezTo>
                    <a:pt x="32" y="27"/>
                    <a:pt x="34" y="25"/>
                    <a:pt x="34" y="22"/>
                  </a:cubicBezTo>
                  <a:cubicBezTo>
                    <a:pt x="34" y="5"/>
                    <a:pt x="34" y="5"/>
                    <a:pt x="34" y="5"/>
                  </a:cubicBezTo>
                  <a:cubicBezTo>
                    <a:pt x="34" y="2"/>
                    <a:pt x="33" y="0"/>
                    <a:pt x="30" y="0"/>
                  </a:cubicBezTo>
                  <a:cubicBezTo>
                    <a:pt x="4" y="0"/>
                    <a:pt x="4" y="0"/>
                    <a:pt x="4" y="0"/>
                  </a:cubicBezTo>
                  <a:cubicBezTo>
                    <a:pt x="2" y="0"/>
                    <a:pt x="0" y="2"/>
                    <a:pt x="0" y="5"/>
                  </a:cubicBezTo>
                  <a:close/>
                  <a:moveTo>
                    <a:pt x="32" y="7"/>
                  </a:moveTo>
                  <a:cubicBezTo>
                    <a:pt x="32" y="21"/>
                    <a:pt x="32" y="21"/>
                    <a:pt x="32" y="21"/>
                  </a:cubicBezTo>
                  <a:cubicBezTo>
                    <a:pt x="32" y="23"/>
                    <a:pt x="30" y="25"/>
                    <a:pt x="28" y="25"/>
                  </a:cubicBezTo>
                  <a:cubicBezTo>
                    <a:pt x="6" y="25"/>
                    <a:pt x="6" y="25"/>
                    <a:pt x="6" y="25"/>
                  </a:cubicBezTo>
                  <a:cubicBezTo>
                    <a:pt x="4" y="25"/>
                    <a:pt x="2" y="23"/>
                    <a:pt x="2" y="21"/>
                  </a:cubicBezTo>
                  <a:cubicBezTo>
                    <a:pt x="3" y="7"/>
                    <a:pt x="3" y="7"/>
                    <a:pt x="3" y="7"/>
                  </a:cubicBezTo>
                  <a:cubicBezTo>
                    <a:pt x="3" y="4"/>
                    <a:pt x="4" y="2"/>
                    <a:pt x="6" y="2"/>
                  </a:cubicBezTo>
                  <a:cubicBezTo>
                    <a:pt x="29" y="2"/>
                    <a:pt x="29" y="2"/>
                    <a:pt x="29" y="2"/>
                  </a:cubicBezTo>
                  <a:cubicBezTo>
                    <a:pt x="31" y="3"/>
                    <a:pt x="32" y="5"/>
                    <a:pt x="32" y="7"/>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7" name="Freeform 67"/>
            <p:cNvSpPr/>
            <p:nvPr/>
          </p:nvSpPr>
          <p:spPr bwMode="auto">
            <a:xfrm>
              <a:off x="2638" y="603"/>
              <a:ext cx="65" cy="50"/>
            </a:xfrm>
            <a:custGeom>
              <a:avLst/>
              <a:gdLst>
                <a:gd name="T0" fmla="*/ 0 w 33"/>
                <a:gd name="T1" fmla="*/ 50 h 25"/>
                <a:gd name="T2" fmla="*/ 63 w 33"/>
                <a:gd name="T3" fmla="*/ 50 h 25"/>
                <a:gd name="T4" fmla="*/ 65 w 33"/>
                <a:gd name="T5" fmla="*/ 12 h 25"/>
                <a:gd name="T6" fmla="*/ 53 w 33"/>
                <a:gd name="T7" fmla="*/ 0 h 25"/>
                <a:gd name="T8" fmla="*/ 2 w 33"/>
                <a:gd name="T9" fmla="*/ 0 h 25"/>
                <a:gd name="T10" fmla="*/ 0 w 33"/>
                <a:gd name="T11" fmla="*/ 5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5">
                  <a:moveTo>
                    <a:pt x="0" y="25"/>
                  </a:moveTo>
                  <a:cubicBezTo>
                    <a:pt x="32" y="25"/>
                    <a:pt x="32" y="25"/>
                    <a:pt x="32" y="25"/>
                  </a:cubicBezTo>
                  <a:cubicBezTo>
                    <a:pt x="33" y="6"/>
                    <a:pt x="33" y="6"/>
                    <a:pt x="33" y="6"/>
                  </a:cubicBezTo>
                  <a:cubicBezTo>
                    <a:pt x="33" y="3"/>
                    <a:pt x="30" y="0"/>
                    <a:pt x="27" y="0"/>
                  </a:cubicBezTo>
                  <a:cubicBezTo>
                    <a:pt x="1" y="0"/>
                    <a:pt x="1" y="0"/>
                    <a:pt x="1" y="0"/>
                  </a:cubicBezTo>
                  <a:cubicBezTo>
                    <a:pt x="0" y="25"/>
                    <a:pt x="0" y="25"/>
                    <a:pt x="0" y="25"/>
                  </a:cubicBezTo>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8" name="Freeform 68"/>
            <p:cNvSpPr>
              <a:spLocks noEditPoints="1"/>
            </p:cNvSpPr>
            <p:nvPr/>
          </p:nvSpPr>
          <p:spPr bwMode="auto">
            <a:xfrm>
              <a:off x="2636" y="601"/>
              <a:ext cx="69" cy="52"/>
            </a:xfrm>
            <a:custGeom>
              <a:avLst/>
              <a:gdLst>
                <a:gd name="T0" fmla="*/ 0 w 35"/>
                <a:gd name="T1" fmla="*/ 8 h 26"/>
                <a:gd name="T2" fmla="*/ 0 w 35"/>
                <a:gd name="T3" fmla="*/ 44 h 26"/>
                <a:gd name="T4" fmla="*/ 8 w 35"/>
                <a:gd name="T5" fmla="*/ 52 h 26"/>
                <a:gd name="T6" fmla="*/ 61 w 35"/>
                <a:gd name="T7" fmla="*/ 52 h 26"/>
                <a:gd name="T8" fmla="*/ 67 w 35"/>
                <a:gd name="T9" fmla="*/ 44 h 26"/>
                <a:gd name="T10" fmla="*/ 69 w 35"/>
                <a:gd name="T11" fmla="*/ 10 h 26"/>
                <a:gd name="T12" fmla="*/ 61 w 35"/>
                <a:gd name="T13" fmla="*/ 0 h 26"/>
                <a:gd name="T14" fmla="*/ 8 w 35"/>
                <a:gd name="T15" fmla="*/ 0 h 26"/>
                <a:gd name="T16" fmla="*/ 0 w 35"/>
                <a:gd name="T17" fmla="*/ 8 h 26"/>
                <a:gd name="T18" fmla="*/ 65 w 35"/>
                <a:gd name="T19" fmla="*/ 14 h 26"/>
                <a:gd name="T20" fmla="*/ 65 w 35"/>
                <a:gd name="T21" fmla="*/ 42 h 26"/>
                <a:gd name="T22" fmla="*/ 57 w 35"/>
                <a:gd name="T23" fmla="*/ 50 h 26"/>
                <a:gd name="T24" fmla="*/ 14 w 35"/>
                <a:gd name="T25" fmla="*/ 50 h 26"/>
                <a:gd name="T26" fmla="*/ 6 w 35"/>
                <a:gd name="T27" fmla="*/ 40 h 26"/>
                <a:gd name="T28" fmla="*/ 6 w 35"/>
                <a:gd name="T29" fmla="*/ 12 h 26"/>
                <a:gd name="T30" fmla="*/ 14 w 35"/>
                <a:gd name="T31" fmla="*/ 4 h 26"/>
                <a:gd name="T32" fmla="*/ 57 w 35"/>
                <a:gd name="T33" fmla="*/ 4 h 26"/>
                <a:gd name="T34" fmla="*/ 65 w 35"/>
                <a:gd name="T35" fmla="*/ 14 h 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6">
                  <a:moveTo>
                    <a:pt x="0" y="4"/>
                  </a:moveTo>
                  <a:cubicBezTo>
                    <a:pt x="0" y="22"/>
                    <a:pt x="0" y="22"/>
                    <a:pt x="0" y="22"/>
                  </a:cubicBezTo>
                  <a:cubicBezTo>
                    <a:pt x="0" y="24"/>
                    <a:pt x="2" y="26"/>
                    <a:pt x="4" y="26"/>
                  </a:cubicBezTo>
                  <a:cubicBezTo>
                    <a:pt x="31" y="26"/>
                    <a:pt x="31" y="26"/>
                    <a:pt x="31" y="26"/>
                  </a:cubicBezTo>
                  <a:cubicBezTo>
                    <a:pt x="33" y="26"/>
                    <a:pt x="34" y="24"/>
                    <a:pt x="34" y="22"/>
                  </a:cubicBezTo>
                  <a:cubicBezTo>
                    <a:pt x="35" y="5"/>
                    <a:pt x="35" y="5"/>
                    <a:pt x="35" y="5"/>
                  </a:cubicBezTo>
                  <a:cubicBezTo>
                    <a:pt x="35" y="2"/>
                    <a:pt x="33" y="0"/>
                    <a:pt x="31" y="0"/>
                  </a:cubicBezTo>
                  <a:cubicBezTo>
                    <a:pt x="4" y="0"/>
                    <a:pt x="4" y="0"/>
                    <a:pt x="4" y="0"/>
                  </a:cubicBezTo>
                  <a:cubicBezTo>
                    <a:pt x="2" y="0"/>
                    <a:pt x="0" y="2"/>
                    <a:pt x="0" y="4"/>
                  </a:cubicBezTo>
                  <a:moveTo>
                    <a:pt x="33" y="7"/>
                  </a:moveTo>
                  <a:cubicBezTo>
                    <a:pt x="33" y="21"/>
                    <a:pt x="33" y="21"/>
                    <a:pt x="33" y="21"/>
                  </a:cubicBezTo>
                  <a:cubicBezTo>
                    <a:pt x="33" y="23"/>
                    <a:pt x="31" y="25"/>
                    <a:pt x="29" y="25"/>
                  </a:cubicBezTo>
                  <a:cubicBezTo>
                    <a:pt x="7" y="25"/>
                    <a:pt x="7" y="25"/>
                    <a:pt x="7" y="25"/>
                  </a:cubicBezTo>
                  <a:cubicBezTo>
                    <a:pt x="4" y="25"/>
                    <a:pt x="3" y="23"/>
                    <a:pt x="3" y="20"/>
                  </a:cubicBezTo>
                  <a:cubicBezTo>
                    <a:pt x="3" y="6"/>
                    <a:pt x="3" y="6"/>
                    <a:pt x="3" y="6"/>
                  </a:cubicBezTo>
                  <a:cubicBezTo>
                    <a:pt x="3" y="4"/>
                    <a:pt x="5" y="2"/>
                    <a:pt x="7" y="2"/>
                  </a:cubicBezTo>
                  <a:cubicBezTo>
                    <a:pt x="29" y="2"/>
                    <a:pt x="29" y="2"/>
                    <a:pt x="29" y="2"/>
                  </a:cubicBezTo>
                  <a:cubicBezTo>
                    <a:pt x="31" y="2"/>
                    <a:pt x="33" y="4"/>
                    <a:pt x="33" y="7"/>
                  </a:cubicBezTo>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9" name="Freeform 69"/>
            <p:cNvSpPr/>
            <p:nvPr/>
          </p:nvSpPr>
          <p:spPr bwMode="auto">
            <a:xfrm>
              <a:off x="2557" y="603"/>
              <a:ext cx="63" cy="48"/>
            </a:xfrm>
            <a:custGeom>
              <a:avLst/>
              <a:gdLst>
                <a:gd name="T0" fmla="*/ 0 w 32"/>
                <a:gd name="T1" fmla="*/ 48 h 24"/>
                <a:gd name="T2" fmla="*/ 63 w 32"/>
                <a:gd name="T3" fmla="*/ 48 h 24"/>
                <a:gd name="T4" fmla="*/ 63 w 32"/>
                <a:gd name="T5" fmla="*/ 12 h 24"/>
                <a:gd name="T6" fmla="*/ 51 w 32"/>
                <a:gd name="T7" fmla="*/ 0 h 24"/>
                <a:gd name="T8" fmla="*/ 0 w 32"/>
                <a:gd name="T9" fmla="*/ 0 h 24"/>
                <a:gd name="T10" fmla="*/ 0 w 32"/>
                <a:gd name="T11" fmla="*/ 48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4">
                  <a:moveTo>
                    <a:pt x="0" y="24"/>
                  </a:moveTo>
                  <a:cubicBezTo>
                    <a:pt x="32" y="24"/>
                    <a:pt x="32" y="24"/>
                    <a:pt x="32" y="24"/>
                  </a:cubicBezTo>
                  <a:cubicBezTo>
                    <a:pt x="32" y="6"/>
                    <a:pt x="32" y="6"/>
                    <a:pt x="32" y="6"/>
                  </a:cubicBezTo>
                  <a:cubicBezTo>
                    <a:pt x="32" y="2"/>
                    <a:pt x="29" y="0"/>
                    <a:pt x="26" y="0"/>
                  </a:cubicBezTo>
                  <a:cubicBezTo>
                    <a:pt x="0" y="0"/>
                    <a:pt x="0" y="0"/>
                    <a:pt x="0" y="0"/>
                  </a:cubicBezTo>
                  <a:lnTo>
                    <a:pt x="0" y="24"/>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0" name="Freeform 70"/>
            <p:cNvSpPr>
              <a:spLocks noEditPoints="1"/>
            </p:cNvSpPr>
            <p:nvPr/>
          </p:nvSpPr>
          <p:spPr bwMode="auto">
            <a:xfrm>
              <a:off x="2553" y="599"/>
              <a:ext cx="69" cy="54"/>
            </a:xfrm>
            <a:custGeom>
              <a:avLst/>
              <a:gdLst>
                <a:gd name="T0" fmla="*/ 0 w 35"/>
                <a:gd name="T1" fmla="*/ 10 h 27"/>
                <a:gd name="T2" fmla="*/ 0 w 35"/>
                <a:gd name="T3" fmla="*/ 44 h 27"/>
                <a:gd name="T4" fmla="*/ 8 w 35"/>
                <a:gd name="T5" fmla="*/ 54 h 27"/>
                <a:gd name="T6" fmla="*/ 61 w 35"/>
                <a:gd name="T7" fmla="*/ 54 h 27"/>
                <a:gd name="T8" fmla="*/ 69 w 35"/>
                <a:gd name="T9" fmla="*/ 46 h 27"/>
                <a:gd name="T10" fmla="*/ 69 w 35"/>
                <a:gd name="T11" fmla="*/ 10 h 27"/>
                <a:gd name="T12" fmla="*/ 61 w 35"/>
                <a:gd name="T13" fmla="*/ 2 h 27"/>
                <a:gd name="T14" fmla="*/ 8 w 35"/>
                <a:gd name="T15" fmla="*/ 0 h 27"/>
                <a:gd name="T16" fmla="*/ 0 w 35"/>
                <a:gd name="T17" fmla="*/ 10 h 27"/>
                <a:gd name="T18" fmla="*/ 65 w 35"/>
                <a:gd name="T19" fmla="*/ 14 h 27"/>
                <a:gd name="T20" fmla="*/ 65 w 35"/>
                <a:gd name="T21" fmla="*/ 42 h 27"/>
                <a:gd name="T22" fmla="*/ 57 w 35"/>
                <a:gd name="T23" fmla="*/ 52 h 27"/>
                <a:gd name="T24" fmla="*/ 14 w 35"/>
                <a:gd name="T25" fmla="*/ 52 h 27"/>
                <a:gd name="T26" fmla="*/ 6 w 35"/>
                <a:gd name="T27" fmla="*/ 42 h 27"/>
                <a:gd name="T28" fmla="*/ 6 w 35"/>
                <a:gd name="T29" fmla="*/ 14 h 27"/>
                <a:gd name="T30" fmla="*/ 14 w 35"/>
                <a:gd name="T31" fmla="*/ 6 h 27"/>
                <a:gd name="T32" fmla="*/ 57 w 35"/>
                <a:gd name="T33" fmla="*/ 6 h 27"/>
                <a:gd name="T34" fmla="*/ 65 w 35"/>
                <a:gd name="T35" fmla="*/ 1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7">
                  <a:moveTo>
                    <a:pt x="0" y="5"/>
                  </a:moveTo>
                  <a:cubicBezTo>
                    <a:pt x="0" y="22"/>
                    <a:pt x="0" y="22"/>
                    <a:pt x="0" y="22"/>
                  </a:cubicBezTo>
                  <a:cubicBezTo>
                    <a:pt x="0" y="25"/>
                    <a:pt x="2" y="27"/>
                    <a:pt x="4" y="27"/>
                  </a:cubicBezTo>
                  <a:cubicBezTo>
                    <a:pt x="31" y="27"/>
                    <a:pt x="31" y="27"/>
                    <a:pt x="31" y="27"/>
                  </a:cubicBezTo>
                  <a:cubicBezTo>
                    <a:pt x="33" y="27"/>
                    <a:pt x="35" y="25"/>
                    <a:pt x="35" y="23"/>
                  </a:cubicBezTo>
                  <a:cubicBezTo>
                    <a:pt x="35" y="5"/>
                    <a:pt x="35" y="5"/>
                    <a:pt x="35" y="5"/>
                  </a:cubicBezTo>
                  <a:cubicBezTo>
                    <a:pt x="35" y="3"/>
                    <a:pt x="33" y="1"/>
                    <a:pt x="31" y="1"/>
                  </a:cubicBezTo>
                  <a:cubicBezTo>
                    <a:pt x="4" y="0"/>
                    <a:pt x="4" y="0"/>
                    <a:pt x="4" y="0"/>
                  </a:cubicBezTo>
                  <a:cubicBezTo>
                    <a:pt x="2" y="0"/>
                    <a:pt x="0" y="2"/>
                    <a:pt x="0" y="5"/>
                  </a:cubicBezTo>
                  <a:close/>
                  <a:moveTo>
                    <a:pt x="33" y="7"/>
                  </a:moveTo>
                  <a:cubicBezTo>
                    <a:pt x="33" y="21"/>
                    <a:pt x="33" y="21"/>
                    <a:pt x="33" y="21"/>
                  </a:cubicBezTo>
                  <a:cubicBezTo>
                    <a:pt x="33" y="24"/>
                    <a:pt x="31" y="26"/>
                    <a:pt x="29" y="26"/>
                  </a:cubicBezTo>
                  <a:cubicBezTo>
                    <a:pt x="7" y="26"/>
                    <a:pt x="7" y="26"/>
                    <a:pt x="7" y="26"/>
                  </a:cubicBezTo>
                  <a:cubicBezTo>
                    <a:pt x="5" y="25"/>
                    <a:pt x="3" y="23"/>
                    <a:pt x="3" y="21"/>
                  </a:cubicBezTo>
                  <a:cubicBezTo>
                    <a:pt x="3" y="7"/>
                    <a:pt x="3" y="7"/>
                    <a:pt x="3" y="7"/>
                  </a:cubicBezTo>
                  <a:cubicBezTo>
                    <a:pt x="3" y="5"/>
                    <a:pt x="5" y="3"/>
                    <a:pt x="7" y="3"/>
                  </a:cubicBezTo>
                  <a:cubicBezTo>
                    <a:pt x="29" y="3"/>
                    <a:pt x="29" y="3"/>
                    <a:pt x="29" y="3"/>
                  </a:cubicBezTo>
                  <a:cubicBezTo>
                    <a:pt x="31" y="3"/>
                    <a:pt x="33" y="5"/>
                    <a:pt x="33" y="7"/>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1" name="Freeform 71"/>
            <p:cNvSpPr/>
            <p:nvPr/>
          </p:nvSpPr>
          <p:spPr bwMode="auto">
            <a:xfrm>
              <a:off x="2473" y="601"/>
              <a:ext cx="64" cy="50"/>
            </a:xfrm>
            <a:custGeom>
              <a:avLst/>
              <a:gdLst>
                <a:gd name="T0" fmla="*/ 0 w 32"/>
                <a:gd name="T1" fmla="*/ 50 h 25"/>
                <a:gd name="T2" fmla="*/ 64 w 32"/>
                <a:gd name="T3" fmla="*/ 50 h 25"/>
                <a:gd name="T4" fmla="*/ 64 w 32"/>
                <a:gd name="T5" fmla="*/ 12 h 25"/>
                <a:gd name="T6" fmla="*/ 52 w 32"/>
                <a:gd name="T7" fmla="*/ 0 h 25"/>
                <a:gd name="T8" fmla="*/ 0 w 32"/>
                <a:gd name="T9" fmla="*/ 0 h 25"/>
                <a:gd name="T10" fmla="*/ 0 w 32"/>
                <a:gd name="T11" fmla="*/ 5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0" y="25"/>
                  </a:moveTo>
                  <a:cubicBezTo>
                    <a:pt x="32" y="25"/>
                    <a:pt x="32" y="25"/>
                    <a:pt x="32" y="25"/>
                  </a:cubicBezTo>
                  <a:cubicBezTo>
                    <a:pt x="32" y="6"/>
                    <a:pt x="32" y="6"/>
                    <a:pt x="32" y="6"/>
                  </a:cubicBezTo>
                  <a:cubicBezTo>
                    <a:pt x="32" y="3"/>
                    <a:pt x="30" y="0"/>
                    <a:pt x="26" y="0"/>
                  </a:cubicBezTo>
                  <a:cubicBezTo>
                    <a:pt x="0" y="0"/>
                    <a:pt x="0" y="0"/>
                    <a:pt x="0" y="0"/>
                  </a:cubicBezTo>
                  <a:lnTo>
                    <a:pt x="0"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2" name="Freeform 72"/>
            <p:cNvSpPr>
              <a:spLocks noEditPoints="1"/>
            </p:cNvSpPr>
            <p:nvPr/>
          </p:nvSpPr>
          <p:spPr bwMode="auto">
            <a:xfrm>
              <a:off x="2471" y="599"/>
              <a:ext cx="68" cy="54"/>
            </a:xfrm>
            <a:custGeom>
              <a:avLst/>
              <a:gdLst>
                <a:gd name="T0" fmla="*/ 0 w 34"/>
                <a:gd name="T1" fmla="*/ 10 h 27"/>
                <a:gd name="T2" fmla="*/ 0 w 34"/>
                <a:gd name="T3" fmla="*/ 44 h 27"/>
                <a:gd name="T4" fmla="*/ 6 w 34"/>
                <a:gd name="T5" fmla="*/ 54 h 27"/>
                <a:gd name="T6" fmla="*/ 60 w 34"/>
                <a:gd name="T7" fmla="*/ 54 h 27"/>
                <a:gd name="T8" fmla="*/ 68 w 34"/>
                <a:gd name="T9" fmla="*/ 44 h 27"/>
                <a:gd name="T10" fmla="*/ 68 w 34"/>
                <a:gd name="T11" fmla="*/ 10 h 27"/>
                <a:gd name="T12" fmla="*/ 60 w 34"/>
                <a:gd name="T13" fmla="*/ 0 h 27"/>
                <a:gd name="T14" fmla="*/ 8 w 34"/>
                <a:gd name="T15" fmla="*/ 0 h 27"/>
                <a:gd name="T16" fmla="*/ 0 w 34"/>
                <a:gd name="T17" fmla="*/ 10 h 27"/>
                <a:gd name="T18" fmla="*/ 64 w 34"/>
                <a:gd name="T19" fmla="*/ 14 h 27"/>
                <a:gd name="T20" fmla="*/ 64 w 34"/>
                <a:gd name="T21" fmla="*/ 42 h 27"/>
                <a:gd name="T22" fmla="*/ 56 w 34"/>
                <a:gd name="T23" fmla="*/ 50 h 27"/>
                <a:gd name="T24" fmla="*/ 12 w 34"/>
                <a:gd name="T25" fmla="*/ 50 h 27"/>
                <a:gd name="T26" fmla="*/ 4 w 34"/>
                <a:gd name="T27" fmla="*/ 42 h 27"/>
                <a:gd name="T28" fmla="*/ 6 w 34"/>
                <a:gd name="T29" fmla="*/ 14 h 27"/>
                <a:gd name="T30" fmla="*/ 12 w 34"/>
                <a:gd name="T31" fmla="*/ 4 h 27"/>
                <a:gd name="T32" fmla="*/ 58 w 34"/>
                <a:gd name="T33" fmla="*/ 4 h 27"/>
                <a:gd name="T34" fmla="*/ 64 w 34"/>
                <a:gd name="T35" fmla="*/ 1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27">
                  <a:moveTo>
                    <a:pt x="0" y="5"/>
                  </a:moveTo>
                  <a:cubicBezTo>
                    <a:pt x="0" y="22"/>
                    <a:pt x="0" y="22"/>
                    <a:pt x="0" y="22"/>
                  </a:cubicBezTo>
                  <a:cubicBezTo>
                    <a:pt x="0" y="25"/>
                    <a:pt x="1" y="27"/>
                    <a:pt x="3" y="27"/>
                  </a:cubicBezTo>
                  <a:cubicBezTo>
                    <a:pt x="30" y="27"/>
                    <a:pt x="30" y="27"/>
                    <a:pt x="30" y="27"/>
                  </a:cubicBezTo>
                  <a:cubicBezTo>
                    <a:pt x="32" y="27"/>
                    <a:pt x="34" y="25"/>
                    <a:pt x="34" y="22"/>
                  </a:cubicBezTo>
                  <a:cubicBezTo>
                    <a:pt x="34" y="5"/>
                    <a:pt x="34" y="5"/>
                    <a:pt x="34" y="5"/>
                  </a:cubicBezTo>
                  <a:cubicBezTo>
                    <a:pt x="34" y="2"/>
                    <a:pt x="33" y="0"/>
                    <a:pt x="30" y="0"/>
                  </a:cubicBezTo>
                  <a:cubicBezTo>
                    <a:pt x="4" y="0"/>
                    <a:pt x="4" y="0"/>
                    <a:pt x="4" y="0"/>
                  </a:cubicBezTo>
                  <a:cubicBezTo>
                    <a:pt x="2" y="0"/>
                    <a:pt x="0" y="2"/>
                    <a:pt x="0" y="5"/>
                  </a:cubicBezTo>
                  <a:close/>
                  <a:moveTo>
                    <a:pt x="32" y="7"/>
                  </a:moveTo>
                  <a:cubicBezTo>
                    <a:pt x="32" y="21"/>
                    <a:pt x="32" y="21"/>
                    <a:pt x="32" y="21"/>
                  </a:cubicBezTo>
                  <a:cubicBezTo>
                    <a:pt x="32" y="23"/>
                    <a:pt x="30" y="25"/>
                    <a:pt x="28" y="25"/>
                  </a:cubicBezTo>
                  <a:cubicBezTo>
                    <a:pt x="6" y="25"/>
                    <a:pt x="6" y="25"/>
                    <a:pt x="6" y="25"/>
                  </a:cubicBezTo>
                  <a:cubicBezTo>
                    <a:pt x="4" y="25"/>
                    <a:pt x="2" y="23"/>
                    <a:pt x="2" y="21"/>
                  </a:cubicBezTo>
                  <a:cubicBezTo>
                    <a:pt x="3" y="7"/>
                    <a:pt x="3" y="7"/>
                    <a:pt x="3" y="7"/>
                  </a:cubicBezTo>
                  <a:cubicBezTo>
                    <a:pt x="3" y="4"/>
                    <a:pt x="4" y="2"/>
                    <a:pt x="6" y="2"/>
                  </a:cubicBezTo>
                  <a:cubicBezTo>
                    <a:pt x="29" y="2"/>
                    <a:pt x="29" y="2"/>
                    <a:pt x="29" y="2"/>
                  </a:cubicBezTo>
                  <a:cubicBezTo>
                    <a:pt x="31" y="2"/>
                    <a:pt x="32" y="5"/>
                    <a:pt x="32" y="7"/>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3" name="Freeform 73"/>
            <p:cNvSpPr/>
            <p:nvPr/>
          </p:nvSpPr>
          <p:spPr bwMode="auto">
            <a:xfrm>
              <a:off x="2390" y="601"/>
              <a:ext cx="65" cy="50"/>
            </a:xfrm>
            <a:custGeom>
              <a:avLst/>
              <a:gdLst>
                <a:gd name="T0" fmla="*/ 0 w 33"/>
                <a:gd name="T1" fmla="*/ 50 h 25"/>
                <a:gd name="T2" fmla="*/ 63 w 33"/>
                <a:gd name="T3" fmla="*/ 50 h 25"/>
                <a:gd name="T4" fmla="*/ 65 w 33"/>
                <a:gd name="T5" fmla="*/ 12 h 25"/>
                <a:gd name="T6" fmla="*/ 53 w 33"/>
                <a:gd name="T7" fmla="*/ 0 h 25"/>
                <a:gd name="T8" fmla="*/ 2 w 33"/>
                <a:gd name="T9" fmla="*/ 0 h 25"/>
                <a:gd name="T10" fmla="*/ 0 w 33"/>
                <a:gd name="T11" fmla="*/ 5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5">
                  <a:moveTo>
                    <a:pt x="0" y="25"/>
                  </a:moveTo>
                  <a:cubicBezTo>
                    <a:pt x="32" y="25"/>
                    <a:pt x="32" y="25"/>
                    <a:pt x="32" y="25"/>
                  </a:cubicBezTo>
                  <a:cubicBezTo>
                    <a:pt x="33" y="6"/>
                    <a:pt x="33" y="6"/>
                    <a:pt x="33" y="6"/>
                  </a:cubicBezTo>
                  <a:cubicBezTo>
                    <a:pt x="33" y="3"/>
                    <a:pt x="30" y="0"/>
                    <a:pt x="27" y="0"/>
                  </a:cubicBezTo>
                  <a:cubicBezTo>
                    <a:pt x="1" y="0"/>
                    <a:pt x="1" y="0"/>
                    <a:pt x="1" y="0"/>
                  </a:cubicBezTo>
                  <a:cubicBezTo>
                    <a:pt x="0" y="25"/>
                    <a:pt x="0" y="25"/>
                    <a:pt x="0" y="25"/>
                  </a:cubicBezTo>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4" name="Freeform 74"/>
            <p:cNvSpPr>
              <a:spLocks noEditPoints="1"/>
            </p:cNvSpPr>
            <p:nvPr/>
          </p:nvSpPr>
          <p:spPr bwMode="auto">
            <a:xfrm>
              <a:off x="2388" y="599"/>
              <a:ext cx="69" cy="52"/>
            </a:xfrm>
            <a:custGeom>
              <a:avLst/>
              <a:gdLst>
                <a:gd name="T0" fmla="*/ 0 w 35"/>
                <a:gd name="T1" fmla="*/ 8 h 26"/>
                <a:gd name="T2" fmla="*/ 0 w 35"/>
                <a:gd name="T3" fmla="*/ 44 h 26"/>
                <a:gd name="T4" fmla="*/ 8 w 35"/>
                <a:gd name="T5" fmla="*/ 52 h 26"/>
                <a:gd name="T6" fmla="*/ 61 w 35"/>
                <a:gd name="T7" fmla="*/ 52 h 26"/>
                <a:gd name="T8" fmla="*/ 67 w 35"/>
                <a:gd name="T9" fmla="*/ 44 h 26"/>
                <a:gd name="T10" fmla="*/ 67 w 35"/>
                <a:gd name="T11" fmla="*/ 10 h 26"/>
                <a:gd name="T12" fmla="*/ 61 w 35"/>
                <a:gd name="T13" fmla="*/ 0 h 26"/>
                <a:gd name="T14" fmla="*/ 8 w 35"/>
                <a:gd name="T15" fmla="*/ 0 h 26"/>
                <a:gd name="T16" fmla="*/ 0 w 35"/>
                <a:gd name="T17" fmla="*/ 8 h 26"/>
                <a:gd name="T18" fmla="*/ 65 w 35"/>
                <a:gd name="T19" fmla="*/ 14 h 26"/>
                <a:gd name="T20" fmla="*/ 63 w 35"/>
                <a:gd name="T21" fmla="*/ 42 h 26"/>
                <a:gd name="T22" fmla="*/ 57 w 35"/>
                <a:gd name="T23" fmla="*/ 50 h 26"/>
                <a:gd name="T24" fmla="*/ 14 w 35"/>
                <a:gd name="T25" fmla="*/ 50 h 26"/>
                <a:gd name="T26" fmla="*/ 6 w 35"/>
                <a:gd name="T27" fmla="*/ 40 h 26"/>
                <a:gd name="T28" fmla="*/ 6 w 35"/>
                <a:gd name="T29" fmla="*/ 12 h 26"/>
                <a:gd name="T30" fmla="*/ 14 w 35"/>
                <a:gd name="T31" fmla="*/ 4 h 26"/>
                <a:gd name="T32" fmla="*/ 57 w 35"/>
                <a:gd name="T33" fmla="*/ 4 h 26"/>
                <a:gd name="T34" fmla="*/ 65 w 35"/>
                <a:gd name="T35" fmla="*/ 14 h 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6">
                  <a:moveTo>
                    <a:pt x="0" y="4"/>
                  </a:moveTo>
                  <a:cubicBezTo>
                    <a:pt x="0" y="22"/>
                    <a:pt x="0" y="22"/>
                    <a:pt x="0" y="22"/>
                  </a:cubicBezTo>
                  <a:cubicBezTo>
                    <a:pt x="0" y="24"/>
                    <a:pt x="2" y="26"/>
                    <a:pt x="4" y="26"/>
                  </a:cubicBezTo>
                  <a:cubicBezTo>
                    <a:pt x="31" y="26"/>
                    <a:pt x="31" y="26"/>
                    <a:pt x="31" y="26"/>
                  </a:cubicBezTo>
                  <a:cubicBezTo>
                    <a:pt x="33" y="26"/>
                    <a:pt x="34" y="24"/>
                    <a:pt x="34" y="22"/>
                  </a:cubicBezTo>
                  <a:cubicBezTo>
                    <a:pt x="34" y="5"/>
                    <a:pt x="34" y="5"/>
                    <a:pt x="34" y="5"/>
                  </a:cubicBezTo>
                  <a:cubicBezTo>
                    <a:pt x="35" y="2"/>
                    <a:pt x="33" y="0"/>
                    <a:pt x="31" y="0"/>
                  </a:cubicBezTo>
                  <a:cubicBezTo>
                    <a:pt x="4" y="0"/>
                    <a:pt x="4" y="0"/>
                    <a:pt x="4" y="0"/>
                  </a:cubicBezTo>
                  <a:cubicBezTo>
                    <a:pt x="2" y="0"/>
                    <a:pt x="0" y="2"/>
                    <a:pt x="0" y="4"/>
                  </a:cubicBezTo>
                  <a:moveTo>
                    <a:pt x="33" y="7"/>
                  </a:moveTo>
                  <a:cubicBezTo>
                    <a:pt x="32" y="21"/>
                    <a:pt x="32" y="21"/>
                    <a:pt x="32" y="21"/>
                  </a:cubicBezTo>
                  <a:cubicBezTo>
                    <a:pt x="32" y="23"/>
                    <a:pt x="31" y="25"/>
                    <a:pt x="29" y="25"/>
                  </a:cubicBezTo>
                  <a:cubicBezTo>
                    <a:pt x="7" y="25"/>
                    <a:pt x="7" y="25"/>
                    <a:pt x="7" y="25"/>
                  </a:cubicBezTo>
                  <a:cubicBezTo>
                    <a:pt x="4" y="25"/>
                    <a:pt x="3" y="23"/>
                    <a:pt x="3" y="20"/>
                  </a:cubicBezTo>
                  <a:cubicBezTo>
                    <a:pt x="3" y="6"/>
                    <a:pt x="3" y="6"/>
                    <a:pt x="3" y="6"/>
                  </a:cubicBezTo>
                  <a:cubicBezTo>
                    <a:pt x="3" y="4"/>
                    <a:pt x="5" y="2"/>
                    <a:pt x="7" y="2"/>
                  </a:cubicBezTo>
                  <a:cubicBezTo>
                    <a:pt x="29" y="2"/>
                    <a:pt x="29" y="2"/>
                    <a:pt x="29" y="2"/>
                  </a:cubicBezTo>
                  <a:cubicBezTo>
                    <a:pt x="31" y="2"/>
                    <a:pt x="33" y="4"/>
                    <a:pt x="33" y="7"/>
                  </a:cubicBezTo>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5" name="Freeform 75"/>
            <p:cNvSpPr/>
            <p:nvPr/>
          </p:nvSpPr>
          <p:spPr bwMode="auto">
            <a:xfrm>
              <a:off x="2309" y="599"/>
              <a:ext cx="63" cy="50"/>
            </a:xfrm>
            <a:custGeom>
              <a:avLst/>
              <a:gdLst>
                <a:gd name="T0" fmla="*/ 0 w 32"/>
                <a:gd name="T1" fmla="*/ 50 h 25"/>
                <a:gd name="T2" fmla="*/ 63 w 32"/>
                <a:gd name="T3" fmla="*/ 50 h 25"/>
                <a:gd name="T4" fmla="*/ 63 w 32"/>
                <a:gd name="T5" fmla="*/ 14 h 25"/>
                <a:gd name="T6" fmla="*/ 51 w 32"/>
                <a:gd name="T7" fmla="*/ 2 h 25"/>
                <a:gd name="T8" fmla="*/ 0 w 32"/>
                <a:gd name="T9" fmla="*/ 0 h 25"/>
                <a:gd name="T10" fmla="*/ 0 w 32"/>
                <a:gd name="T11" fmla="*/ 5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0" y="25"/>
                  </a:moveTo>
                  <a:cubicBezTo>
                    <a:pt x="32" y="25"/>
                    <a:pt x="32" y="25"/>
                    <a:pt x="32" y="25"/>
                  </a:cubicBezTo>
                  <a:cubicBezTo>
                    <a:pt x="32" y="7"/>
                    <a:pt x="32" y="7"/>
                    <a:pt x="32" y="7"/>
                  </a:cubicBezTo>
                  <a:cubicBezTo>
                    <a:pt x="32" y="3"/>
                    <a:pt x="29" y="1"/>
                    <a:pt x="26" y="1"/>
                  </a:cubicBezTo>
                  <a:cubicBezTo>
                    <a:pt x="0" y="0"/>
                    <a:pt x="0" y="0"/>
                    <a:pt x="0" y="0"/>
                  </a:cubicBezTo>
                  <a:lnTo>
                    <a:pt x="0"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6" name="Freeform 76"/>
            <p:cNvSpPr>
              <a:spLocks noEditPoints="1"/>
            </p:cNvSpPr>
            <p:nvPr/>
          </p:nvSpPr>
          <p:spPr bwMode="auto">
            <a:xfrm>
              <a:off x="2305" y="597"/>
              <a:ext cx="69" cy="54"/>
            </a:xfrm>
            <a:custGeom>
              <a:avLst/>
              <a:gdLst>
                <a:gd name="T0" fmla="*/ 0 w 35"/>
                <a:gd name="T1" fmla="*/ 10 h 27"/>
                <a:gd name="T2" fmla="*/ 0 w 35"/>
                <a:gd name="T3" fmla="*/ 44 h 27"/>
                <a:gd name="T4" fmla="*/ 8 w 35"/>
                <a:gd name="T5" fmla="*/ 54 h 27"/>
                <a:gd name="T6" fmla="*/ 61 w 35"/>
                <a:gd name="T7" fmla="*/ 54 h 27"/>
                <a:gd name="T8" fmla="*/ 69 w 35"/>
                <a:gd name="T9" fmla="*/ 46 h 27"/>
                <a:gd name="T10" fmla="*/ 69 w 35"/>
                <a:gd name="T11" fmla="*/ 10 h 27"/>
                <a:gd name="T12" fmla="*/ 61 w 35"/>
                <a:gd name="T13" fmla="*/ 2 h 27"/>
                <a:gd name="T14" fmla="*/ 8 w 35"/>
                <a:gd name="T15" fmla="*/ 0 h 27"/>
                <a:gd name="T16" fmla="*/ 0 w 35"/>
                <a:gd name="T17" fmla="*/ 10 h 27"/>
                <a:gd name="T18" fmla="*/ 65 w 35"/>
                <a:gd name="T19" fmla="*/ 14 h 27"/>
                <a:gd name="T20" fmla="*/ 65 w 35"/>
                <a:gd name="T21" fmla="*/ 42 h 27"/>
                <a:gd name="T22" fmla="*/ 57 w 35"/>
                <a:gd name="T23" fmla="*/ 52 h 27"/>
                <a:gd name="T24" fmla="*/ 14 w 35"/>
                <a:gd name="T25" fmla="*/ 52 h 27"/>
                <a:gd name="T26" fmla="*/ 6 w 35"/>
                <a:gd name="T27" fmla="*/ 42 h 27"/>
                <a:gd name="T28" fmla="*/ 6 w 35"/>
                <a:gd name="T29" fmla="*/ 14 h 27"/>
                <a:gd name="T30" fmla="*/ 14 w 35"/>
                <a:gd name="T31" fmla="*/ 6 h 27"/>
                <a:gd name="T32" fmla="*/ 57 w 35"/>
                <a:gd name="T33" fmla="*/ 6 h 27"/>
                <a:gd name="T34" fmla="*/ 65 w 35"/>
                <a:gd name="T35" fmla="*/ 1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7">
                  <a:moveTo>
                    <a:pt x="0" y="5"/>
                  </a:moveTo>
                  <a:cubicBezTo>
                    <a:pt x="0" y="22"/>
                    <a:pt x="0" y="22"/>
                    <a:pt x="0" y="22"/>
                  </a:cubicBezTo>
                  <a:cubicBezTo>
                    <a:pt x="0" y="25"/>
                    <a:pt x="2" y="27"/>
                    <a:pt x="4" y="27"/>
                  </a:cubicBezTo>
                  <a:cubicBezTo>
                    <a:pt x="31" y="27"/>
                    <a:pt x="31" y="27"/>
                    <a:pt x="31" y="27"/>
                  </a:cubicBezTo>
                  <a:cubicBezTo>
                    <a:pt x="33" y="27"/>
                    <a:pt x="35" y="25"/>
                    <a:pt x="35" y="23"/>
                  </a:cubicBezTo>
                  <a:cubicBezTo>
                    <a:pt x="35" y="5"/>
                    <a:pt x="35" y="5"/>
                    <a:pt x="35" y="5"/>
                  </a:cubicBezTo>
                  <a:cubicBezTo>
                    <a:pt x="35" y="3"/>
                    <a:pt x="33" y="1"/>
                    <a:pt x="31" y="1"/>
                  </a:cubicBezTo>
                  <a:cubicBezTo>
                    <a:pt x="4" y="0"/>
                    <a:pt x="4" y="0"/>
                    <a:pt x="4" y="0"/>
                  </a:cubicBezTo>
                  <a:cubicBezTo>
                    <a:pt x="2" y="0"/>
                    <a:pt x="0" y="2"/>
                    <a:pt x="0" y="5"/>
                  </a:cubicBezTo>
                  <a:close/>
                  <a:moveTo>
                    <a:pt x="33" y="7"/>
                  </a:moveTo>
                  <a:cubicBezTo>
                    <a:pt x="33" y="21"/>
                    <a:pt x="33" y="21"/>
                    <a:pt x="33" y="21"/>
                  </a:cubicBezTo>
                  <a:cubicBezTo>
                    <a:pt x="33" y="24"/>
                    <a:pt x="31" y="26"/>
                    <a:pt x="29" y="26"/>
                  </a:cubicBezTo>
                  <a:cubicBezTo>
                    <a:pt x="7" y="26"/>
                    <a:pt x="7" y="26"/>
                    <a:pt x="7" y="26"/>
                  </a:cubicBezTo>
                  <a:cubicBezTo>
                    <a:pt x="5" y="25"/>
                    <a:pt x="3" y="23"/>
                    <a:pt x="3" y="21"/>
                  </a:cubicBezTo>
                  <a:cubicBezTo>
                    <a:pt x="3" y="7"/>
                    <a:pt x="3" y="7"/>
                    <a:pt x="3" y="7"/>
                  </a:cubicBezTo>
                  <a:cubicBezTo>
                    <a:pt x="3" y="5"/>
                    <a:pt x="5" y="3"/>
                    <a:pt x="7" y="3"/>
                  </a:cubicBezTo>
                  <a:cubicBezTo>
                    <a:pt x="29" y="3"/>
                    <a:pt x="29" y="3"/>
                    <a:pt x="29" y="3"/>
                  </a:cubicBezTo>
                  <a:cubicBezTo>
                    <a:pt x="31" y="3"/>
                    <a:pt x="33" y="5"/>
                    <a:pt x="33" y="7"/>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7" name="Freeform 77"/>
            <p:cNvSpPr/>
            <p:nvPr/>
          </p:nvSpPr>
          <p:spPr bwMode="auto">
            <a:xfrm>
              <a:off x="2225" y="599"/>
              <a:ext cx="64" cy="50"/>
            </a:xfrm>
            <a:custGeom>
              <a:avLst/>
              <a:gdLst>
                <a:gd name="T0" fmla="*/ 0 w 32"/>
                <a:gd name="T1" fmla="*/ 50 h 25"/>
                <a:gd name="T2" fmla="*/ 64 w 32"/>
                <a:gd name="T3" fmla="*/ 50 h 25"/>
                <a:gd name="T4" fmla="*/ 64 w 32"/>
                <a:gd name="T5" fmla="*/ 12 h 25"/>
                <a:gd name="T6" fmla="*/ 52 w 32"/>
                <a:gd name="T7" fmla="*/ 0 h 25"/>
                <a:gd name="T8" fmla="*/ 0 w 32"/>
                <a:gd name="T9" fmla="*/ 0 h 25"/>
                <a:gd name="T10" fmla="*/ 0 w 32"/>
                <a:gd name="T11" fmla="*/ 5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0" y="25"/>
                  </a:moveTo>
                  <a:cubicBezTo>
                    <a:pt x="32" y="25"/>
                    <a:pt x="32" y="25"/>
                    <a:pt x="32" y="25"/>
                  </a:cubicBezTo>
                  <a:cubicBezTo>
                    <a:pt x="32" y="6"/>
                    <a:pt x="32" y="6"/>
                    <a:pt x="32" y="6"/>
                  </a:cubicBezTo>
                  <a:cubicBezTo>
                    <a:pt x="32" y="3"/>
                    <a:pt x="30" y="0"/>
                    <a:pt x="26" y="0"/>
                  </a:cubicBezTo>
                  <a:cubicBezTo>
                    <a:pt x="0" y="0"/>
                    <a:pt x="0" y="0"/>
                    <a:pt x="0" y="0"/>
                  </a:cubicBezTo>
                  <a:cubicBezTo>
                    <a:pt x="0" y="25"/>
                    <a:pt x="0" y="25"/>
                    <a:pt x="0" y="25"/>
                  </a:cubicBezTo>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8" name="Freeform 78"/>
            <p:cNvSpPr>
              <a:spLocks noEditPoints="1"/>
            </p:cNvSpPr>
            <p:nvPr/>
          </p:nvSpPr>
          <p:spPr bwMode="auto">
            <a:xfrm>
              <a:off x="2224" y="597"/>
              <a:ext cx="67" cy="54"/>
            </a:xfrm>
            <a:custGeom>
              <a:avLst/>
              <a:gdLst>
                <a:gd name="T0" fmla="*/ 0 w 34"/>
                <a:gd name="T1" fmla="*/ 10 h 27"/>
                <a:gd name="T2" fmla="*/ 0 w 34"/>
                <a:gd name="T3" fmla="*/ 44 h 27"/>
                <a:gd name="T4" fmla="*/ 6 w 34"/>
                <a:gd name="T5" fmla="*/ 54 h 27"/>
                <a:gd name="T6" fmla="*/ 59 w 34"/>
                <a:gd name="T7" fmla="*/ 54 h 27"/>
                <a:gd name="T8" fmla="*/ 67 w 34"/>
                <a:gd name="T9" fmla="*/ 44 h 27"/>
                <a:gd name="T10" fmla="*/ 67 w 34"/>
                <a:gd name="T11" fmla="*/ 10 h 27"/>
                <a:gd name="T12" fmla="*/ 59 w 34"/>
                <a:gd name="T13" fmla="*/ 0 h 27"/>
                <a:gd name="T14" fmla="*/ 8 w 34"/>
                <a:gd name="T15" fmla="*/ 0 h 27"/>
                <a:gd name="T16" fmla="*/ 0 w 34"/>
                <a:gd name="T17" fmla="*/ 10 h 27"/>
                <a:gd name="T18" fmla="*/ 63 w 34"/>
                <a:gd name="T19" fmla="*/ 14 h 27"/>
                <a:gd name="T20" fmla="*/ 63 w 34"/>
                <a:gd name="T21" fmla="*/ 42 h 27"/>
                <a:gd name="T22" fmla="*/ 55 w 34"/>
                <a:gd name="T23" fmla="*/ 50 h 27"/>
                <a:gd name="T24" fmla="*/ 12 w 34"/>
                <a:gd name="T25" fmla="*/ 50 h 27"/>
                <a:gd name="T26" fmla="*/ 4 w 34"/>
                <a:gd name="T27" fmla="*/ 42 h 27"/>
                <a:gd name="T28" fmla="*/ 6 w 34"/>
                <a:gd name="T29" fmla="*/ 14 h 27"/>
                <a:gd name="T30" fmla="*/ 12 w 34"/>
                <a:gd name="T31" fmla="*/ 4 h 27"/>
                <a:gd name="T32" fmla="*/ 57 w 34"/>
                <a:gd name="T33" fmla="*/ 4 h 27"/>
                <a:gd name="T34" fmla="*/ 63 w 34"/>
                <a:gd name="T35" fmla="*/ 1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27">
                  <a:moveTo>
                    <a:pt x="0" y="5"/>
                  </a:moveTo>
                  <a:cubicBezTo>
                    <a:pt x="0" y="22"/>
                    <a:pt x="0" y="22"/>
                    <a:pt x="0" y="22"/>
                  </a:cubicBezTo>
                  <a:cubicBezTo>
                    <a:pt x="0" y="25"/>
                    <a:pt x="1" y="27"/>
                    <a:pt x="3" y="27"/>
                  </a:cubicBezTo>
                  <a:cubicBezTo>
                    <a:pt x="30" y="27"/>
                    <a:pt x="30" y="27"/>
                    <a:pt x="30" y="27"/>
                  </a:cubicBezTo>
                  <a:cubicBezTo>
                    <a:pt x="32" y="27"/>
                    <a:pt x="34" y="25"/>
                    <a:pt x="34" y="22"/>
                  </a:cubicBezTo>
                  <a:cubicBezTo>
                    <a:pt x="34" y="5"/>
                    <a:pt x="34" y="5"/>
                    <a:pt x="34" y="5"/>
                  </a:cubicBezTo>
                  <a:cubicBezTo>
                    <a:pt x="34" y="2"/>
                    <a:pt x="32" y="0"/>
                    <a:pt x="30" y="0"/>
                  </a:cubicBezTo>
                  <a:cubicBezTo>
                    <a:pt x="4" y="0"/>
                    <a:pt x="4" y="0"/>
                    <a:pt x="4" y="0"/>
                  </a:cubicBezTo>
                  <a:cubicBezTo>
                    <a:pt x="1" y="0"/>
                    <a:pt x="0" y="2"/>
                    <a:pt x="0" y="5"/>
                  </a:cubicBezTo>
                  <a:moveTo>
                    <a:pt x="32" y="7"/>
                  </a:moveTo>
                  <a:cubicBezTo>
                    <a:pt x="32" y="21"/>
                    <a:pt x="32" y="21"/>
                    <a:pt x="32" y="21"/>
                  </a:cubicBezTo>
                  <a:cubicBezTo>
                    <a:pt x="32" y="23"/>
                    <a:pt x="30" y="25"/>
                    <a:pt x="28" y="25"/>
                  </a:cubicBezTo>
                  <a:cubicBezTo>
                    <a:pt x="6" y="25"/>
                    <a:pt x="6" y="25"/>
                    <a:pt x="6" y="25"/>
                  </a:cubicBezTo>
                  <a:cubicBezTo>
                    <a:pt x="4" y="25"/>
                    <a:pt x="2" y="23"/>
                    <a:pt x="2" y="21"/>
                  </a:cubicBezTo>
                  <a:cubicBezTo>
                    <a:pt x="3" y="7"/>
                    <a:pt x="3" y="7"/>
                    <a:pt x="3" y="7"/>
                  </a:cubicBezTo>
                  <a:cubicBezTo>
                    <a:pt x="3" y="4"/>
                    <a:pt x="4" y="2"/>
                    <a:pt x="6" y="2"/>
                  </a:cubicBezTo>
                  <a:cubicBezTo>
                    <a:pt x="29" y="2"/>
                    <a:pt x="29" y="2"/>
                    <a:pt x="29" y="2"/>
                  </a:cubicBezTo>
                  <a:cubicBezTo>
                    <a:pt x="31" y="2"/>
                    <a:pt x="32" y="5"/>
                    <a:pt x="32" y="7"/>
                  </a:cubicBezTo>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9" name="Freeform 79"/>
            <p:cNvSpPr/>
            <p:nvPr/>
          </p:nvSpPr>
          <p:spPr bwMode="auto">
            <a:xfrm>
              <a:off x="2142" y="599"/>
              <a:ext cx="66" cy="50"/>
            </a:xfrm>
            <a:custGeom>
              <a:avLst/>
              <a:gdLst>
                <a:gd name="T0" fmla="*/ 0 w 33"/>
                <a:gd name="T1" fmla="*/ 50 h 25"/>
                <a:gd name="T2" fmla="*/ 64 w 33"/>
                <a:gd name="T3" fmla="*/ 50 h 25"/>
                <a:gd name="T4" fmla="*/ 66 w 33"/>
                <a:gd name="T5" fmla="*/ 12 h 25"/>
                <a:gd name="T6" fmla="*/ 54 w 33"/>
                <a:gd name="T7" fmla="*/ 0 h 25"/>
                <a:gd name="T8" fmla="*/ 0 w 33"/>
                <a:gd name="T9" fmla="*/ 0 h 25"/>
                <a:gd name="T10" fmla="*/ 0 w 33"/>
                <a:gd name="T11" fmla="*/ 5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5">
                  <a:moveTo>
                    <a:pt x="0" y="25"/>
                  </a:moveTo>
                  <a:cubicBezTo>
                    <a:pt x="32" y="25"/>
                    <a:pt x="32" y="25"/>
                    <a:pt x="32" y="25"/>
                  </a:cubicBezTo>
                  <a:cubicBezTo>
                    <a:pt x="33" y="6"/>
                    <a:pt x="33" y="6"/>
                    <a:pt x="33" y="6"/>
                  </a:cubicBezTo>
                  <a:cubicBezTo>
                    <a:pt x="33" y="3"/>
                    <a:pt x="30" y="0"/>
                    <a:pt x="27" y="0"/>
                  </a:cubicBezTo>
                  <a:cubicBezTo>
                    <a:pt x="0" y="0"/>
                    <a:pt x="0" y="0"/>
                    <a:pt x="0" y="0"/>
                  </a:cubicBezTo>
                  <a:lnTo>
                    <a:pt x="0"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0" name="Freeform 80"/>
            <p:cNvSpPr>
              <a:spLocks noEditPoints="1"/>
            </p:cNvSpPr>
            <p:nvPr/>
          </p:nvSpPr>
          <p:spPr bwMode="auto">
            <a:xfrm>
              <a:off x="2140" y="597"/>
              <a:ext cx="68" cy="52"/>
            </a:xfrm>
            <a:custGeom>
              <a:avLst/>
              <a:gdLst>
                <a:gd name="T0" fmla="*/ 0 w 34"/>
                <a:gd name="T1" fmla="*/ 8 h 26"/>
                <a:gd name="T2" fmla="*/ 0 w 34"/>
                <a:gd name="T3" fmla="*/ 44 h 26"/>
                <a:gd name="T4" fmla="*/ 8 w 34"/>
                <a:gd name="T5" fmla="*/ 52 h 26"/>
                <a:gd name="T6" fmla="*/ 62 w 34"/>
                <a:gd name="T7" fmla="*/ 52 h 26"/>
                <a:gd name="T8" fmla="*/ 68 w 34"/>
                <a:gd name="T9" fmla="*/ 44 h 26"/>
                <a:gd name="T10" fmla="*/ 68 w 34"/>
                <a:gd name="T11" fmla="*/ 10 h 26"/>
                <a:gd name="T12" fmla="*/ 62 w 34"/>
                <a:gd name="T13" fmla="*/ 0 h 26"/>
                <a:gd name="T14" fmla="*/ 8 w 34"/>
                <a:gd name="T15" fmla="*/ 0 h 26"/>
                <a:gd name="T16" fmla="*/ 0 w 34"/>
                <a:gd name="T17" fmla="*/ 8 h 26"/>
                <a:gd name="T18" fmla="*/ 66 w 34"/>
                <a:gd name="T19" fmla="*/ 14 h 26"/>
                <a:gd name="T20" fmla="*/ 64 w 34"/>
                <a:gd name="T21" fmla="*/ 42 h 26"/>
                <a:gd name="T22" fmla="*/ 58 w 34"/>
                <a:gd name="T23" fmla="*/ 50 h 26"/>
                <a:gd name="T24" fmla="*/ 12 w 34"/>
                <a:gd name="T25" fmla="*/ 50 h 26"/>
                <a:gd name="T26" fmla="*/ 6 w 34"/>
                <a:gd name="T27" fmla="*/ 40 h 26"/>
                <a:gd name="T28" fmla="*/ 6 w 34"/>
                <a:gd name="T29" fmla="*/ 12 h 26"/>
                <a:gd name="T30" fmla="*/ 14 w 34"/>
                <a:gd name="T31" fmla="*/ 4 h 26"/>
                <a:gd name="T32" fmla="*/ 58 w 34"/>
                <a:gd name="T33" fmla="*/ 4 h 26"/>
                <a:gd name="T34" fmla="*/ 66 w 34"/>
                <a:gd name="T35" fmla="*/ 14 h 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26">
                  <a:moveTo>
                    <a:pt x="0" y="4"/>
                  </a:moveTo>
                  <a:cubicBezTo>
                    <a:pt x="0" y="22"/>
                    <a:pt x="0" y="22"/>
                    <a:pt x="0" y="22"/>
                  </a:cubicBezTo>
                  <a:cubicBezTo>
                    <a:pt x="0" y="24"/>
                    <a:pt x="2" y="26"/>
                    <a:pt x="4" y="26"/>
                  </a:cubicBezTo>
                  <a:cubicBezTo>
                    <a:pt x="31" y="26"/>
                    <a:pt x="31" y="26"/>
                    <a:pt x="31" y="26"/>
                  </a:cubicBezTo>
                  <a:cubicBezTo>
                    <a:pt x="33" y="26"/>
                    <a:pt x="34" y="24"/>
                    <a:pt x="34" y="22"/>
                  </a:cubicBezTo>
                  <a:cubicBezTo>
                    <a:pt x="34" y="5"/>
                    <a:pt x="34" y="5"/>
                    <a:pt x="34" y="5"/>
                  </a:cubicBezTo>
                  <a:cubicBezTo>
                    <a:pt x="34" y="2"/>
                    <a:pt x="33" y="0"/>
                    <a:pt x="31" y="0"/>
                  </a:cubicBezTo>
                  <a:cubicBezTo>
                    <a:pt x="4" y="0"/>
                    <a:pt x="4" y="0"/>
                    <a:pt x="4" y="0"/>
                  </a:cubicBezTo>
                  <a:cubicBezTo>
                    <a:pt x="2" y="0"/>
                    <a:pt x="0" y="2"/>
                    <a:pt x="0" y="4"/>
                  </a:cubicBezTo>
                  <a:close/>
                  <a:moveTo>
                    <a:pt x="33" y="7"/>
                  </a:moveTo>
                  <a:cubicBezTo>
                    <a:pt x="32" y="21"/>
                    <a:pt x="32" y="21"/>
                    <a:pt x="32" y="21"/>
                  </a:cubicBezTo>
                  <a:cubicBezTo>
                    <a:pt x="32" y="23"/>
                    <a:pt x="31" y="25"/>
                    <a:pt x="29" y="25"/>
                  </a:cubicBezTo>
                  <a:cubicBezTo>
                    <a:pt x="6" y="25"/>
                    <a:pt x="6" y="25"/>
                    <a:pt x="6" y="25"/>
                  </a:cubicBezTo>
                  <a:cubicBezTo>
                    <a:pt x="4" y="25"/>
                    <a:pt x="3" y="23"/>
                    <a:pt x="3" y="20"/>
                  </a:cubicBezTo>
                  <a:cubicBezTo>
                    <a:pt x="3" y="6"/>
                    <a:pt x="3" y="6"/>
                    <a:pt x="3" y="6"/>
                  </a:cubicBezTo>
                  <a:cubicBezTo>
                    <a:pt x="3" y="4"/>
                    <a:pt x="5" y="2"/>
                    <a:pt x="7" y="2"/>
                  </a:cubicBezTo>
                  <a:cubicBezTo>
                    <a:pt x="29" y="2"/>
                    <a:pt x="29" y="2"/>
                    <a:pt x="29" y="2"/>
                  </a:cubicBezTo>
                  <a:cubicBezTo>
                    <a:pt x="31" y="2"/>
                    <a:pt x="33" y="4"/>
                    <a:pt x="33" y="7"/>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1" name="Freeform 81"/>
            <p:cNvSpPr/>
            <p:nvPr/>
          </p:nvSpPr>
          <p:spPr bwMode="auto">
            <a:xfrm>
              <a:off x="2001" y="597"/>
              <a:ext cx="123" cy="50"/>
            </a:xfrm>
            <a:custGeom>
              <a:avLst/>
              <a:gdLst>
                <a:gd name="T0" fmla="*/ 0 w 62"/>
                <a:gd name="T1" fmla="*/ 50 h 25"/>
                <a:gd name="T2" fmla="*/ 123 w 62"/>
                <a:gd name="T3" fmla="*/ 50 h 25"/>
                <a:gd name="T4" fmla="*/ 123 w 62"/>
                <a:gd name="T5" fmla="*/ 14 h 25"/>
                <a:gd name="T6" fmla="*/ 111 w 62"/>
                <a:gd name="T7" fmla="*/ 2 h 25"/>
                <a:gd name="T8" fmla="*/ 0 w 62"/>
                <a:gd name="T9" fmla="*/ 0 h 25"/>
                <a:gd name="T10" fmla="*/ 0 w 62"/>
                <a:gd name="T11" fmla="*/ 5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 h="25">
                  <a:moveTo>
                    <a:pt x="0" y="25"/>
                  </a:moveTo>
                  <a:cubicBezTo>
                    <a:pt x="62" y="25"/>
                    <a:pt x="62" y="25"/>
                    <a:pt x="62" y="25"/>
                  </a:cubicBezTo>
                  <a:cubicBezTo>
                    <a:pt x="62" y="7"/>
                    <a:pt x="62" y="7"/>
                    <a:pt x="62" y="7"/>
                  </a:cubicBezTo>
                  <a:cubicBezTo>
                    <a:pt x="62" y="3"/>
                    <a:pt x="59" y="1"/>
                    <a:pt x="56" y="1"/>
                  </a:cubicBezTo>
                  <a:cubicBezTo>
                    <a:pt x="0" y="0"/>
                    <a:pt x="0" y="0"/>
                    <a:pt x="0" y="0"/>
                  </a:cubicBezTo>
                  <a:lnTo>
                    <a:pt x="0"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2" name="Freeform 82"/>
            <p:cNvSpPr>
              <a:spLocks noEditPoints="1"/>
            </p:cNvSpPr>
            <p:nvPr/>
          </p:nvSpPr>
          <p:spPr bwMode="auto">
            <a:xfrm>
              <a:off x="1999" y="595"/>
              <a:ext cx="127" cy="54"/>
            </a:xfrm>
            <a:custGeom>
              <a:avLst/>
              <a:gdLst>
                <a:gd name="T0" fmla="*/ 0 w 64"/>
                <a:gd name="T1" fmla="*/ 10 h 27"/>
                <a:gd name="T2" fmla="*/ 0 w 64"/>
                <a:gd name="T3" fmla="*/ 44 h 27"/>
                <a:gd name="T4" fmla="*/ 8 w 64"/>
                <a:gd name="T5" fmla="*/ 54 h 27"/>
                <a:gd name="T6" fmla="*/ 119 w 64"/>
                <a:gd name="T7" fmla="*/ 54 h 27"/>
                <a:gd name="T8" fmla="*/ 127 w 64"/>
                <a:gd name="T9" fmla="*/ 46 h 27"/>
                <a:gd name="T10" fmla="*/ 127 w 64"/>
                <a:gd name="T11" fmla="*/ 10 h 27"/>
                <a:gd name="T12" fmla="*/ 119 w 64"/>
                <a:gd name="T13" fmla="*/ 2 h 27"/>
                <a:gd name="T14" fmla="*/ 8 w 64"/>
                <a:gd name="T15" fmla="*/ 0 h 27"/>
                <a:gd name="T16" fmla="*/ 0 w 64"/>
                <a:gd name="T17" fmla="*/ 10 h 27"/>
                <a:gd name="T18" fmla="*/ 123 w 64"/>
                <a:gd name="T19" fmla="*/ 14 h 27"/>
                <a:gd name="T20" fmla="*/ 123 w 64"/>
                <a:gd name="T21" fmla="*/ 42 h 27"/>
                <a:gd name="T22" fmla="*/ 115 w 64"/>
                <a:gd name="T23" fmla="*/ 52 h 27"/>
                <a:gd name="T24" fmla="*/ 12 w 64"/>
                <a:gd name="T25" fmla="*/ 50 h 27"/>
                <a:gd name="T26" fmla="*/ 6 w 64"/>
                <a:gd name="T27" fmla="*/ 42 h 27"/>
                <a:gd name="T28" fmla="*/ 6 w 64"/>
                <a:gd name="T29" fmla="*/ 14 h 27"/>
                <a:gd name="T30" fmla="*/ 14 w 64"/>
                <a:gd name="T31" fmla="*/ 4 h 27"/>
                <a:gd name="T32" fmla="*/ 115 w 64"/>
                <a:gd name="T33" fmla="*/ 6 h 27"/>
                <a:gd name="T34" fmla="*/ 123 w 64"/>
                <a:gd name="T35" fmla="*/ 1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4" h="27">
                  <a:moveTo>
                    <a:pt x="0" y="5"/>
                  </a:moveTo>
                  <a:cubicBezTo>
                    <a:pt x="0" y="22"/>
                    <a:pt x="0" y="22"/>
                    <a:pt x="0" y="22"/>
                  </a:cubicBezTo>
                  <a:cubicBezTo>
                    <a:pt x="0" y="25"/>
                    <a:pt x="1" y="27"/>
                    <a:pt x="4" y="27"/>
                  </a:cubicBezTo>
                  <a:cubicBezTo>
                    <a:pt x="60" y="27"/>
                    <a:pt x="60" y="27"/>
                    <a:pt x="60" y="27"/>
                  </a:cubicBezTo>
                  <a:cubicBezTo>
                    <a:pt x="62" y="27"/>
                    <a:pt x="64" y="25"/>
                    <a:pt x="64" y="23"/>
                  </a:cubicBezTo>
                  <a:cubicBezTo>
                    <a:pt x="64" y="5"/>
                    <a:pt x="64" y="5"/>
                    <a:pt x="64" y="5"/>
                  </a:cubicBezTo>
                  <a:cubicBezTo>
                    <a:pt x="64" y="3"/>
                    <a:pt x="62" y="1"/>
                    <a:pt x="60" y="1"/>
                  </a:cubicBezTo>
                  <a:cubicBezTo>
                    <a:pt x="4" y="0"/>
                    <a:pt x="4" y="0"/>
                    <a:pt x="4" y="0"/>
                  </a:cubicBezTo>
                  <a:cubicBezTo>
                    <a:pt x="2" y="0"/>
                    <a:pt x="0" y="2"/>
                    <a:pt x="0" y="5"/>
                  </a:cubicBezTo>
                  <a:close/>
                  <a:moveTo>
                    <a:pt x="62" y="7"/>
                  </a:moveTo>
                  <a:cubicBezTo>
                    <a:pt x="62" y="21"/>
                    <a:pt x="62" y="21"/>
                    <a:pt x="62" y="21"/>
                  </a:cubicBezTo>
                  <a:cubicBezTo>
                    <a:pt x="62" y="24"/>
                    <a:pt x="60" y="26"/>
                    <a:pt x="58" y="26"/>
                  </a:cubicBezTo>
                  <a:cubicBezTo>
                    <a:pt x="6" y="25"/>
                    <a:pt x="6" y="25"/>
                    <a:pt x="6" y="25"/>
                  </a:cubicBezTo>
                  <a:cubicBezTo>
                    <a:pt x="4" y="25"/>
                    <a:pt x="3" y="23"/>
                    <a:pt x="3" y="21"/>
                  </a:cubicBezTo>
                  <a:cubicBezTo>
                    <a:pt x="3" y="7"/>
                    <a:pt x="3" y="7"/>
                    <a:pt x="3" y="7"/>
                  </a:cubicBezTo>
                  <a:cubicBezTo>
                    <a:pt x="3" y="4"/>
                    <a:pt x="4" y="2"/>
                    <a:pt x="7" y="2"/>
                  </a:cubicBezTo>
                  <a:cubicBezTo>
                    <a:pt x="58" y="3"/>
                    <a:pt x="58" y="3"/>
                    <a:pt x="58" y="3"/>
                  </a:cubicBezTo>
                  <a:cubicBezTo>
                    <a:pt x="60" y="3"/>
                    <a:pt x="62" y="5"/>
                    <a:pt x="62" y="7"/>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3" name="Freeform 83"/>
            <p:cNvSpPr/>
            <p:nvPr/>
          </p:nvSpPr>
          <p:spPr bwMode="auto">
            <a:xfrm>
              <a:off x="2969" y="675"/>
              <a:ext cx="63" cy="49"/>
            </a:xfrm>
            <a:custGeom>
              <a:avLst/>
              <a:gdLst>
                <a:gd name="T0" fmla="*/ 0 w 32"/>
                <a:gd name="T1" fmla="*/ 49 h 25"/>
                <a:gd name="T2" fmla="*/ 63 w 32"/>
                <a:gd name="T3" fmla="*/ 49 h 25"/>
                <a:gd name="T4" fmla="*/ 63 w 32"/>
                <a:gd name="T5" fmla="*/ 12 h 25"/>
                <a:gd name="T6" fmla="*/ 51 w 32"/>
                <a:gd name="T7" fmla="*/ 0 h 25"/>
                <a:gd name="T8" fmla="*/ 0 w 32"/>
                <a:gd name="T9" fmla="*/ 0 h 25"/>
                <a:gd name="T10" fmla="*/ 0 w 32"/>
                <a:gd name="T11" fmla="*/ 49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0" y="25"/>
                  </a:moveTo>
                  <a:cubicBezTo>
                    <a:pt x="32" y="25"/>
                    <a:pt x="32" y="25"/>
                    <a:pt x="32" y="25"/>
                  </a:cubicBezTo>
                  <a:cubicBezTo>
                    <a:pt x="32" y="6"/>
                    <a:pt x="32" y="6"/>
                    <a:pt x="32" y="6"/>
                  </a:cubicBezTo>
                  <a:cubicBezTo>
                    <a:pt x="32" y="3"/>
                    <a:pt x="29" y="0"/>
                    <a:pt x="26" y="0"/>
                  </a:cubicBezTo>
                  <a:cubicBezTo>
                    <a:pt x="0" y="0"/>
                    <a:pt x="0" y="0"/>
                    <a:pt x="0" y="0"/>
                  </a:cubicBezTo>
                  <a:lnTo>
                    <a:pt x="0"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4" name="Freeform 84"/>
            <p:cNvSpPr>
              <a:spLocks noEditPoints="1"/>
            </p:cNvSpPr>
            <p:nvPr/>
          </p:nvSpPr>
          <p:spPr bwMode="auto">
            <a:xfrm>
              <a:off x="2965" y="673"/>
              <a:ext cx="69" cy="51"/>
            </a:xfrm>
            <a:custGeom>
              <a:avLst/>
              <a:gdLst>
                <a:gd name="T0" fmla="*/ 2 w 35"/>
                <a:gd name="T1" fmla="*/ 8 h 26"/>
                <a:gd name="T2" fmla="*/ 0 w 35"/>
                <a:gd name="T3" fmla="*/ 43 h 26"/>
                <a:gd name="T4" fmla="*/ 8 w 35"/>
                <a:gd name="T5" fmla="*/ 51 h 26"/>
                <a:gd name="T6" fmla="*/ 61 w 35"/>
                <a:gd name="T7" fmla="*/ 51 h 26"/>
                <a:gd name="T8" fmla="*/ 69 w 35"/>
                <a:gd name="T9" fmla="*/ 43 h 26"/>
                <a:gd name="T10" fmla="*/ 69 w 35"/>
                <a:gd name="T11" fmla="*/ 10 h 26"/>
                <a:gd name="T12" fmla="*/ 61 w 35"/>
                <a:gd name="T13" fmla="*/ 0 h 26"/>
                <a:gd name="T14" fmla="*/ 8 w 35"/>
                <a:gd name="T15" fmla="*/ 0 h 26"/>
                <a:gd name="T16" fmla="*/ 2 w 35"/>
                <a:gd name="T17" fmla="*/ 8 h 26"/>
                <a:gd name="T18" fmla="*/ 65 w 35"/>
                <a:gd name="T19" fmla="*/ 14 h 26"/>
                <a:gd name="T20" fmla="*/ 65 w 35"/>
                <a:gd name="T21" fmla="*/ 39 h 26"/>
                <a:gd name="T22" fmla="*/ 57 w 35"/>
                <a:gd name="T23" fmla="*/ 49 h 26"/>
                <a:gd name="T24" fmla="*/ 14 w 35"/>
                <a:gd name="T25" fmla="*/ 49 h 26"/>
                <a:gd name="T26" fmla="*/ 6 w 35"/>
                <a:gd name="T27" fmla="*/ 39 h 26"/>
                <a:gd name="T28" fmla="*/ 6 w 35"/>
                <a:gd name="T29" fmla="*/ 12 h 26"/>
                <a:gd name="T30" fmla="*/ 14 w 35"/>
                <a:gd name="T31" fmla="*/ 4 h 26"/>
                <a:gd name="T32" fmla="*/ 57 w 35"/>
                <a:gd name="T33" fmla="*/ 4 h 26"/>
                <a:gd name="T34" fmla="*/ 65 w 35"/>
                <a:gd name="T35" fmla="*/ 14 h 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6">
                  <a:moveTo>
                    <a:pt x="1" y="4"/>
                  </a:moveTo>
                  <a:cubicBezTo>
                    <a:pt x="0" y="22"/>
                    <a:pt x="0" y="22"/>
                    <a:pt x="0" y="22"/>
                  </a:cubicBezTo>
                  <a:cubicBezTo>
                    <a:pt x="0" y="24"/>
                    <a:pt x="2" y="26"/>
                    <a:pt x="4" y="26"/>
                  </a:cubicBezTo>
                  <a:cubicBezTo>
                    <a:pt x="31" y="26"/>
                    <a:pt x="31" y="26"/>
                    <a:pt x="31" y="26"/>
                  </a:cubicBezTo>
                  <a:cubicBezTo>
                    <a:pt x="33" y="26"/>
                    <a:pt x="35" y="24"/>
                    <a:pt x="35" y="22"/>
                  </a:cubicBezTo>
                  <a:cubicBezTo>
                    <a:pt x="35" y="5"/>
                    <a:pt x="35" y="5"/>
                    <a:pt x="35" y="5"/>
                  </a:cubicBezTo>
                  <a:cubicBezTo>
                    <a:pt x="35" y="2"/>
                    <a:pt x="33" y="0"/>
                    <a:pt x="31" y="0"/>
                  </a:cubicBezTo>
                  <a:cubicBezTo>
                    <a:pt x="4" y="0"/>
                    <a:pt x="4" y="0"/>
                    <a:pt x="4" y="0"/>
                  </a:cubicBezTo>
                  <a:cubicBezTo>
                    <a:pt x="2" y="0"/>
                    <a:pt x="1" y="2"/>
                    <a:pt x="1" y="4"/>
                  </a:cubicBezTo>
                  <a:close/>
                  <a:moveTo>
                    <a:pt x="33" y="7"/>
                  </a:moveTo>
                  <a:cubicBezTo>
                    <a:pt x="33" y="20"/>
                    <a:pt x="33" y="20"/>
                    <a:pt x="33" y="20"/>
                  </a:cubicBezTo>
                  <a:cubicBezTo>
                    <a:pt x="33" y="23"/>
                    <a:pt x="31" y="25"/>
                    <a:pt x="29" y="25"/>
                  </a:cubicBezTo>
                  <a:cubicBezTo>
                    <a:pt x="7" y="25"/>
                    <a:pt x="7" y="25"/>
                    <a:pt x="7" y="25"/>
                  </a:cubicBezTo>
                  <a:cubicBezTo>
                    <a:pt x="5" y="25"/>
                    <a:pt x="3" y="23"/>
                    <a:pt x="3" y="20"/>
                  </a:cubicBezTo>
                  <a:cubicBezTo>
                    <a:pt x="3" y="6"/>
                    <a:pt x="3" y="6"/>
                    <a:pt x="3" y="6"/>
                  </a:cubicBezTo>
                  <a:cubicBezTo>
                    <a:pt x="3" y="4"/>
                    <a:pt x="5" y="2"/>
                    <a:pt x="7" y="2"/>
                  </a:cubicBezTo>
                  <a:cubicBezTo>
                    <a:pt x="29" y="2"/>
                    <a:pt x="29" y="2"/>
                    <a:pt x="29" y="2"/>
                  </a:cubicBezTo>
                  <a:cubicBezTo>
                    <a:pt x="31" y="2"/>
                    <a:pt x="33" y="4"/>
                    <a:pt x="33" y="7"/>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5" name="Freeform 85"/>
            <p:cNvSpPr/>
            <p:nvPr/>
          </p:nvSpPr>
          <p:spPr bwMode="auto">
            <a:xfrm>
              <a:off x="2886" y="673"/>
              <a:ext cx="63" cy="49"/>
            </a:xfrm>
            <a:custGeom>
              <a:avLst/>
              <a:gdLst>
                <a:gd name="T0" fmla="*/ 0 w 32"/>
                <a:gd name="T1" fmla="*/ 49 h 25"/>
                <a:gd name="T2" fmla="*/ 63 w 32"/>
                <a:gd name="T3" fmla="*/ 49 h 25"/>
                <a:gd name="T4" fmla="*/ 63 w 32"/>
                <a:gd name="T5" fmla="*/ 14 h 25"/>
                <a:gd name="T6" fmla="*/ 53 w 32"/>
                <a:gd name="T7" fmla="*/ 2 h 25"/>
                <a:gd name="T8" fmla="*/ 0 w 32"/>
                <a:gd name="T9" fmla="*/ 0 h 25"/>
                <a:gd name="T10" fmla="*/ 0 w 32"/>
                <a:gd name="T11" fmla="*/ 49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0" y="25"/>
                  </a:moveTo>
                  <a:cubicBezTo>
                    <a:pt x="32" y="25"/>
                    <a:pt x="32" y="25"/>
                    <a:pt x="32" y="25"/>
                  </a:cubicBezTo>
                  <a:cubicBezTo>
                    <a:pt x="32" y="7"/>
                    <a:pt x="32" y="7"/>
                    <a:pt x="32" y="7"/>
                  </a:cubicBezTo>
                  <a:cubicBezTo>
                    <a:pt x="32" y="3"/>
                    <a:pt x="30" y="1"/>
                    <a:pt x="27" y="1"/>
                  </a:cubicBezTo>
                  <a:cubicBezTo>
                    <a:pt x="0" y="0"/>
                    <a:pt x="0" y="0"/>
                    <a:pt x="0" y="0"/>
                  </a:cubicBezTo>
                  <a:lnTo>
                    <a:pt x="0"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6" name="Freeform 86"/>
            <p:cNvSpPr>
              <a:spLocks noEditPoints="1"/>
            </p:cNvSpPr>
            <p:nvPr/>
          </p:nvSpPr>
          <p:spPr bwMode="auto">
            <a:xfrm>
              <a:off x="2884" y="671"/>
              <a:ext cx="67" cy="53"/>
            </a:xfrm>
            <a:custGeom>
              <a:avLst/>
              <a:gdLst>
                <a:gd name="T0" fmla="*/ 0 w 34"/>
                <a:gd name="T1" fmla="*/ 10 h 27"/>
                <a:gd name="T2" fmla="*/ 0 w 34"/>
                <a:gd name="T3" fmla="*/ 43 h 27"/>
                <a:gd name="T4" fmla="*/ 6 w 34"/>
                <a:gd name="T5" fmla="*/ 53 h 27"/>
                <a:gd name="T6" fmla="*/ 59 w 34"/>
                <a:gd name="T7" fmla="*/ 53 h 27"/>
                <a:gd name="T8" fmla="*/ 67 w 34"/>
                <a:gd name="T9" fmla="*/ 45 h 27"/>
                <a:gd name="T10" fmla="*/ 67 w 34"/>
                <a:gd name="T11" fmla="*/ 10 h 27"/>
                <a:gd name="T12" fmla="*/ 61 w 34"/>
                <a:gd name="T13" fmla="*/ 2 h 27"/>
                <a:gd name="T14" fmla="*/ 8 w 34"/>
                <a:gd name="T15" fmla="*/ 0 h 27"/>
                <a:gd name="T16" fmla="*/ 0 w 34"/>
                <a:gd name="T17" fmla="*/ 10 h 27"/>
                <a:gd name="T18" fmla="*/ 63 w 34"/>
                <a:gd name="T19" fmla="*/ 14 h 27"/>
                <a:gd name="T20" fmla="*/ 63 w 34"/>
                <a:gd name="T21" fmla="*/ 41 h 27"/>
                <a:gd name="T22" fmla="*/ 55 w 34"/>
                <a:gd name="T23" fmla="*/ 51 h 27"/>
                <a:gd name="T24" fmla="*/ 12 w 34"/>
                <a:gd name="T25" fmla="*/ 49 h 27"/>
                <a:gd name="T26" fmla="*/ 6 w 34"/>
                <a:gd name="T27" fmla="*/ 41 h 27"/>
                <a:gd name="T28" fmla="*/ 6 w 34"/>
                <a:gd name="T29" fmla="*/ 14 h 27"/>
                <a:gd name="T30" fmla="*/ 12 w 34"/>
                <a:gd name="T31" fmla="*/ 6 h 27"/>
                <a:gd name="T32" fmla="*/ 57 w 34"/>
                <a:gd name="T33" fmla="*/ 6 h 27"/>
                <a:gd name="T34" fmla="*/ 63 w 34"/>
                <a:gd name="T35" fmla="*/ 1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27">
                  <a:moveTo>
                    <a:pt x="0" y="5"/>
                  </a:moveTo>
                  <a:cubicBezTo>
                    <a:pt x="0" y="22"/>
                    <a:pt x="0" y="22"/>
                    <a:pt x="0" y="22"/>
                  </a:cubicBezTo>
                  <a:cubicBezTo>
                    <a:pt x="0" y="25"/>
                    <a:pt x="1" y="27"/>
                    <a:pt x="3" y="27"/>
                  </a:cubicBezTo>
                  <a:cubicBezTo>
                    <a:pt x="30" y="27"/>
                    <a:pt x="30" y="27"/>
                    <a:pt x="30" y="27"/>
                  </a:cubicBezTo>
                  <a:cubicBezTo>
                    <a:pt x="32" y="27"/>
                    <a:pt x="34" y="25"/>
                    <a:pt x="34" y="23"/>
                  </a:cubicBezTo>
                  <a:cubicBezTo>
                    <a:pt x="34" y="5"/>
                    <a:pt x="34" y="5"/>
                    <a:pt x="34" y="5"/>
                  </a:cubicBezTo>
                  <a:cubicBezTo>
                    <a:pt x="34" y="3"/>
                    <a:pt x="33" y="1"/>
                    <a:pt x="31" y="1"/>
                  </a:cubicBezTo>
                  <a:cubicBezTo>
                    <a:pt x="4" y="0"/>
                    <a:pt x="4" y="0"/>
                    <a:pt x="4" y="0"/>
                  </a:cubicBezTo>
                  <a:cubicBezTo>
                    <a:pt x="2" y="0"/>
                    <a:pt x="0" y="2"/>
                    <a:pt x="0" y="5"/>
                  </a:cubicBezTo>
                  <a:close/>
                  <a:moveTo>
                    <a:pt x="32" y="7"/>
                  </a:moveTo>
                  <a:cubicBezTo>
                    <a:pt x="32" y="21"/>
                    <a:pt x="32" y="21"/>
                    <a:pt x="32" y="21"/>
                  </a:cubicBezTo>
                  <a:cubicBezTo>
                    <a:pt x="32" y="24"/>
                    <a:pt x="31" y="26"/>
                    <a:pt x="28" y="26"/>
                  </a:cubicBezTo>
                  <a:cubicBezTo>
                    <a:pt x="6" y="25"/>
                    <a:pt x="6" y="25"/>
                    <a:pt x="6" y="25"/>
                  </a:cubicBezTo>
                  <a:cubicBezTo>
                    <a:pt x="4" y="25"/>
                    <a:pt x="3" y="23"/>
                    <a:pt x="3" y="21"/>
                  </a:cubicBezTo>
                  <a:cubicBezTo>
                    <a:pt x="3" y="7"/>
                    <a:pt x="3" y="7"/>
                    <a:pt x="3" y="7"/>
                  </a:cubicBezTo>
                  <a:cubicBezTo>
                    <a:pt x="3" y="5"/>
                    <a:pt x="4" y="3"/>
                    <a:pt x="6" y="3"/>
                  </a:cubicBezTo>
                  <a:cubicBezTo>
                    <a:pt x="29" y="3"/>
                    <a:pt x="29" y="3"/>
                    <a:pt x="29" y="3"/>
                  </a:cubicBezTo>
                  <a:cubicBezTo>
                    <a:pt x="31" y="3"/>
                    <a:pt x="32" y="5"/>
                    <a:pt x="32" y="7"/>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7" name="Freeform 87"/>
            <p:cNvSpPr/>
            <p:nvPr/>
          </p:nvSpPr>
          <p:spPr bwMode="auto">
            <a:xfrm>
              <a:off x="2802" y="673"/>
              <a:ext cx="66" cy="49"/>
            </a:xfrm>
            <a:custGeom>
              <a:avLst/>
              <a:gdLst>
                <a:gd name="T0" fmla="*/ 0 w 33"/>
                <a:gd name="T1" fmla="*/ 49 h 25"/>
                <a:gd name="T2" fmla="*/ 66 w 33"/>
                <a:gd name="T3" fmla="*/ 49 h 25"/>
                <a:gd name="T4" fmla="*/ 66 w 33"/>
                <a:gd name="T5" fmla="*/ 12 h 25"/>
                <a:gd name="T6" fmla="*/ 54 w 33"/>
                <a:gd name="T7" fmla="*/ 0 h 25"/>
                <a:gd name="T8" fmla="*/ 2 w 33"/>
                <a:gd name="T9" fmla="*/ 0 h 25"/>
                <a:gd name="T10" fmla="*/ 0 w 33"/>
                <a:gd name="T11" fmla="*/ 49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5">
                  <a:moveTo>
                    <a:pt x="0" y="25"/>
                  </a:moveTo>
                  <a:cubicBezTo>
                    <a:pt x="33" y="25"/>
                    <a:pt x="33" y="25"/>
                    <a:pt x="33" y="25"/>
                  </a:cubicBezTo>
                  <a:cubicBezTo>
                    <a:pt x="33" y="6"/>
                    <a:pt x="33" y="6"/>
                    <a:pt x="33" y="6"/>
                  </a:cubicBezTo>
                  <a:cubicBezTo>
                    <a:pt x="33" y="3"/>
                    <a:pt x="30" y="0"/>
                    <a:pt x="27" y="0"/>
                  </a:cubicBezTo>
                  <a:cubicBezTo>
                    <a:pt x="1" y="0"/>
                    <a:pt x="1" y="0"/>
                    <a:pt x="1" y="0"/>
                  </a:cubicBezTo>
                  <a:lnTo>
                    <a:pt x="0"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8" name="Freeform 88"/>
            <p:cNvSpPr>
              <a:spLocks noEditPoints="1"/>
            </p:cNvSpPr>
            <p:nvPr/>
          </p:nvSpPr>
          <p:spPr bwMode="auto">
            <a:xfrm>
              <a:off x="2800" y="671"/>
              <a:ext cx="70" cy="53"/>
            </a:xfrm>
            <a:custGeom>
              <a:avLst/>
              <a:gdLst>
                <a:gd name="T0" fmla="*/ 0 w 35"/>
                <a:gd name="T1" fmla="*/ 10 h 27"/>
                <a:gd name="T2" fmla="*/ 0 w 35"/>
                <a:gd name="T3" fmla="*/ 43 h 27"/>
                <a:gd name="T4" fmla="*/ 8 w 35"/>
                <a:gd name="T5" fmla="*/ 53 h 27"/>
                <a:gd name="T6" fmla="*/ 62 w 35"/>
                <a:gd name="T7" fmla="*/ 53 h 27"/>
                <a:gd name="T8" fmla="*/ 68 w 35"/>
                <a:gd name="T9" fmla="*/ 43 h 27"/>
                <a:gd name="T10" fmla="*/ 70 w 35"/>
                <a:gd name="T11" fmla="*/ 10 h 27"/>
                <a:gd name="T12" fmla="*/ 62 w 35"/>
                <a:gd name="T13" fmla="*/ 0 h 27"/>
                <a:gd name="T14" fmla="*/ 8 w 35"/>
                <a:gd name="T15" fmla="*/ 0 h 27"/>
                <a:gd name="T16" fmla="*/ 0 w 35"/>
                <a:gd name="T17" fmla="*/ 10 h 27"/>
                <a:gd name="T18" fmla="*/ 66 w 35"/>
                <a:gd name="T19" fmla="*/ 14 h 27"/>
                <a:gd name="T20" fmla="*/ 66 w 35"/>
                <a:gd name="T21" fmla="*/ 41 h 27"/>
                <a:gd name="T22" fmla="*/ 58 w 35"/>
                <a:gd name="T23" fmla="*/ 49 h 27"/>
                <a:gd name="T24" fmla="*/ 14 w 35"/>
                <a:gd name="T25" fmla="*/ 49 h 27"/>
                <a:gd name="T26" fmla="*/ 6 w 35"/>
                <a:gd name="T27" fmla="*/ 41 h 27"/>
                <a:gd name="T28" fmla="*/ 6 w 35"/>
                <a:gd name="T29" fmla="*/ 14 h 27"/>
                <a:gd name="T30" fmla="*/ 14 w 35"/>
                <a:gd name="T31" fmla="*/ 4 h 27"/>
                <a:gd name="T32" fmla="*/ 58 w 35"/>
                <a:gd name="T33" fmla="*/ 4 h 27"/>
                <a:gd name="T34" fmla="*/ 66 w 35"/>
                <a:gd name="T35" fmla="*/ 1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7">
                  <a:moveTo>
                    <a:pt x="0" y="5"/>
                  </a:moveTo>
                  <a:cubicBezTo>
                    <a:pt x="0" y="22"/>
                    <a:pt x="0" y="22"/>
                    <a:pt x="0" y="22"/>
                  </a:cubicBezTo>
                  <a:cubicBezTo>
                    <a:pt x="0" y="25"/>
                    <a:pt x="2" y="27"/>
                    <a:pt x="4" y="27"/>
                  </a:cubicBezTo>
                  <a:cubicBezTo>
                    <a:pt x="31" y="27"/>
                    <a:pt x="31" y="27"/>
                    <a:pt x="31" y="27"/>
                  </a:cubicBezTo>
                  <a:cubicBezTo>
                    <a:pt x="33" y="27"/>
                    <a:pt x="34" y="25"/>
                    <a:pt x="34" y="22"/>
                  </a:cubicBezTo>
                  <a:cubicBezTo>
                    <a:pt x="35" y="5"/>
                    <a:pt x="35" y="5"/>
                    <a:pt x="35" y="5"/>
                  </a:cubicBezTo>
                  <a:cubicBezTo>
                    <a:pt x="35" y="2"/>
                    <a:pt x="33" y="0"/>
                    <a:pt x="31" y="0"/>
                  </a:cubicBezTo>
                  <a:cubicBezTo>
                    <a:pt x="4" y="0"/>
                    <a:pt x="4" y="0"/>
                    <a:pt x="4" y="0"/>
                  </a:cubicBezTo>
                  <a:cubicBezTo>
                    <a:pt x="2" y="0"/>
                    <a:pt x="0" y="2"/>
                    <a:pt x="0" y="5"/>
                  </a:cubicBezTo>
                  <a:close/>
                  <a:moveTo>
                    <a:pt x="33" y="7"/>
                  </a:moveTo>
                  <a:cubicBezTo>
                    <a:pt x="33" y="21"/>
                    <a:pt x="33" y="21"/>
                    <a:pt x="33" y="21"/>
                  </a:cubicBezTo>
                  <a:cubicBezTo>
                    <a:pt x="33" y="23"/>
                    <a:pt x="31" y="25"/>
                    <a:pt x="29" y="25"/>
                  </a:cubicBezTo>
                  <a:cubicBezTo>
                    <a:pt x="7" y="25"/>
                    <a:pt x="7" y="25"/>
                    <a:pt x="7" y="25"/>
                  </a:cubicBezTo>
                  <a:cubicBezTo>
                    <a:pt x="5" y="25"/>
                    <a:pt x="3" y="23"/>
                    <a:pt x="3" y="21"/>
                  </a:cubicBezTo>
                  <a:cubicBezTo>
                    <a:pt x="3" y="7"/>
                    <a:pt x="3" y="7"/>
                    <a:pt x="3" y="7"/>
                  </a:cubicBezTo>
                  <a:cubicBezTo>
                    <a:pt x="3" y="4"/>
                    <a:pt x="5" y="2"/>
                    <a:pt x="7" y="2"/>
                  </a:cubicBezTo>
                  <a:cubicBezTo>
                    <a:pt x="29" y="2"/>
                    <a:pt x="29" y="2"/>
                    <a:pt x="29" y="2"/>
                  </a:cubicBezTo>
                  <a:cubicBezTo>
                    <a:pt x="31" y="2"/>
                    <a:pt x="33" y="5"/>
                    <a:pt x="33" y="7"/>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9" name="Freeform 89"/>
            <p:cNvSpPr/>
            <p:nvPr/>
          </p:nvSpPr>
          <p:spPr bwMode="auto">
            <a:xfrm>
              <a:off x="2721" y="673"/>
              <a:ext cx="64" cy="49"/>
            </a:xfrm>
            <a:custGeom>
              <a:avLst/>
              <a:gdLst>
                <a:gd name="T0" fmla="*/ 0 w 32"/>
                <a:gd name="T1" fmla="*/ 47 h 25"/>
                <a:gd name="T2" fmla="*/ 64 w 32"/>
                <a:gd name="T3" fmla="*/ 49 h 25"/>
                <a:gd name="T4" fmla="*/ 64 w 32"/>
                <a:gd name="T5" fmla="*/ 12 h 25"/>
                <a:gd name="T6" fmla="*/ 52 w 32"/>
                <a:gd name="T7" fmla="*/ 0 h 25"/>
                <a:gd name="T8" fmla="*/ 0 w 32"/>
                <a:gd name="T9" fmla="*/ 0 h 25"/>
                <a:gd name="T10" fmla="*/ 0 w 32"/>
                <a:gd name="T11" fmla="*/ 47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0" y="24"/>
                  </a:moveTo>
                  <a:cubicBezTo>
                    <a:pt x="32" y="25"/>
                    <a:pt x="32" y="25"/>
                    <a:pt x="32" y="25"/>
                  </a:cubicBezTo>
                  <a:cubicBezTo>
                    <a:pt x="32" y="6"/>
                    <a:pt x="32" y="6"/>
                    <a:pt x="32" y="6"/>
                  </a:cubicBezTo>
                  <a:cubicBezTo>
                    <a:pt x="32" y="3"/>
                    <a:pt x="29" y="0"/>
                    <a:pt x="26" y="0"/>
                  </a:cubicBezTo>
                  <a:cubicBezTo>
                    <a:pt x="0" y="0"/>
                    <a:pt x="0" y="0"/>
                    <a:pt x="0" y="0"/>
                  </a:cubicBezTo>
                  <a:lnTo>
                    <a:pt x="0" y="24"/>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0" name="Freeform 90"/>
            <p:cNvSpPr>
              <a:spLocks noEditPoints="1"/>
            </p:cNvSpPr>
            <p:nvPr/>
          </p:nvSpPr>
          <p:spPr bwMode="auto">
            <a:xfrm>
              <a:off x="2717" y="671"/>
              <a:ext cx="70" cy="51"/>
            </a:xfrm>
            <a:custGeom>
              <a:avLst/>
              <a:gdLst>
                <a:gd name="T0" fmla="*/ 2 w 35"/>
                <a:gd name="T1" fmla="*/ 8 h 26"/>
                <a:gd name="T2" fmla="*/ 0 w 35"/>
                <a:gd name="T3" fmla="*/ 43 h 26"/>
                <a:gd name="T4" fmla="*/ 8 w 35"/>
                <a:gd name="T5" fmla="*/ 51 h 26"/>
                <a:gd name="T6" fmla="*/ 62 w 35"/>
                <a:gd name="T7" fmla="*/ 51 h 26"/>
                <a:gd name="T8" fmla="*/ 70 w 35"/>
                <a:gd name="T9" fmla="*/ 43 h 26"/>
                <a:gd name="T10" fmla="*/ 70 w 35"/>
                <a:gd name="T11" fmla="*/ 10 h 26"/>
                <a:gd name="T12" fmla="*/ 62 w 35"/>
                <a:gd name="T13" fmla="*/ 0 h 26"/>
                <a:gd name="T14" fmla="*/ 8 w 35"/>
                <a:gd name="T15" fmla="*/ 0 h 26"/>
                <a:gd name="T16" fmla="*/ 2 w 35"/>
                <a:gd name="T17" fmla="*/ 8 h 26"/>
                <a:gd name="T18" fmla="*/ 66 w 35"/>
                <a:gd name="T19" fmla="*/ 14 h 26"/>
                <a:gd name="T20" fmla="*/ 66 w 35"/>
                <a:gd name="T21" fmla="*/ 39 h 26"/>
                <a:gd name="T22" fmla="*/ 58 w 35"/>
                <a:gd name="T23" fmla="*/ 49 h 26"/>
                <a:gd name="T24" fmla="*/ 14 w 35"/>
                <a:gd name="T25" fmla="*/ 49 h 26"/>
                <a:gd name="T26" fmla="*/ 6 w 35"/>
                <a:gd name="T27" fmla="*/ 39 h 26"/>
                <a:gd name="T28" fmla="*/ 6 w 35"/>
                <a:gd name="T29" fmla="*/ 12 h 26"/>
                <a:gd name="T30" fmla="*/ 14 w 35"/>
                <a:gd name="T31" fmla="*/ 4 h 26"/>
                <a:gd name="T32" fmla="*/ 58 w 35"/>
                <a:gd name="T33" fmla="*/ 4 h 26"/>
                <a:gd name="T34" fmla="*/ 66 w 35"/>
                <a:gd name="T35" fmla="*/ 14 h 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6">
                  <a:moveTo>
                    <a:pt x="1" y="4"/>
                  </a:moveTo>
                  <a:cubicBezTo>
                    <a:pt x="0" y="22"/>
                    <a:pt x="0" y="22"/>
                    <a:pt x="0" y="22"/>
                  </a:cubicBezTo>
                  <a:cubicBezTo>
                    <a:pt x="0" y="24"/>
                    <a:pt x="2" y="26"/>
                    <a:pt x="4" y="26"/>
                  </a:cubicBezTo>
                  <a:cubicBezTo>
                    <a:pt x="31" y="26"/>
                    <a:pt x="31" y="26"/>
                    <a:pt x="31" y="26"/>
                  </a:cubicBezTo>
                  <a:cubicBezTo>
                    <a:pt x="33" y="26"/>
                    <a:pt x="35" y="24"/>
                    <a:pt x="35" y="22"/>
                  </a:cubicBezTo>
                  <a:cubicBezTo>
                    <a:pt x="35" y="5"/>
                    <a:pt x="35" y="5"/>
                    <a:pt x="35" y="5"/>
                  </a:cubicBezTo>
                  <a:cubicBezTo>
                    <a:pt x="35" y="2"/>
                    <a:pt x="33" y="0"/>
                    <a:pt x="31" y="0"/>
                  </a:cubicBezTo>
                  <a:cubicBezTo>
                    <a:pt x="4" y="0"/>
                    <a:pt x="4" y="0"/>
                    <a:pt x="4" y="0"/>
                  </a:cubicBezTo>
                  <a:cubicBezTo>
                    <a:pt x="2" y="0"/>
                    <a:pt x="1" y="2"/>
                    <a:pt x="1" y="4"/>
                  </a:cubicBezTo>
                  <a:close/>
                  <a:moveTo>
                    <a:pt x="33" y="7"/>
                  </a:moveTo>
                  <a:cubicBezTo>
                    <a:pt x="33" y="20"/>
                    <a:pt x="33" y="20"/>
                    <a:pt x="33" y="20"/>
                  </a:cubicBezTo>
                  <a:cubicBezTo>
                    <a:pt x="33" y="23"/>
                    <a:pt x="31" y="25"/>
                    <a:pt x="29" y="25"/>
                  </a:cubicBezTo>
                  <a:cubicBezTo>
                    <a:pt x="7" y="25"/>
                    <a:pt x="7" y="25"/>
                    <a:pt x="7" y="25"/>
                  </a:cubicBezTo>
                  <a:cubicBezTo>
                    <a:pt x="5" y="25"/>
                    <a:pt x="3" y="23"/>
                    <a:pt x="3" y="20"/>
                  </a:cubicBezTo>
                  <a:cubicBezTo>
                    <a:pt x="3" y="6"/>
                    <a:pt x="3" y="6"/>
                    <a:pt x="3" y="6"/>
                  </a:cubicBezTo>
                  <a:cubicBezTo>
                    <a:pt x="3" y="4"/>
                    <a:pt x="5" y="2"/>
                    <a:pt x="7" y="2"/>
                  </a:cubicBezTo>
                  <a:cubicBezTo>
                    <a:pt x="29" y="2"/>
                    <a:pt x="29" y="2"/>
                    <a:pt x="29" y="2"/>
                  </a:cubicBezTo>
                  <a:cubicBezTo>
                    <a:pt x="31" y="2"/>
                    <a:pt x="33" y="4"/>
                    <a:pt x="33" y="7"/>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1" name="Freeform 91"/>
            <p:cNvSpPr/>
            <p:nvPr/>
          </p:nvSpPr>
          <p:spPr bwMode="auto">
            <a:xfrm>
              <a:off x="2263" y="669"/>
              <a:ext cx="442" cy="51"/>
            </a:xfrm>
            <a:custGeom>
              <a:avLst/>
              <a:gdLst>
                <a:gd name="T0" fmla="*/ 0 w 223"/>
                <a:gd name="T1" fmla="*/ 49 h 26"/>
                <a:gd name="T2" fmla="*/ 440 w 223"/>
                <a:gd name="T3" fmla="*/ 51 h 26"/>
                <a:gd name="T4" fmla="*/ 442 w 223"/>
                <a:gd name="T5" fmla="*/ 16 h 26"/>
                <a:gd name="T6" fmla="*/ 430 w 223"/>
                <a:gd name="T7" fmla="*/ 4 h 26"/>
                <a:gd name="T8" fmla="*/ 0 w 223"/>
                <a:gd name="T9" fmla="*/ 0 h 26"/>
                <a:gd name="T10" fmla="*/ 0 w 223"/>
                <a:gd name="T11" fmla="*/ 49 h 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3" h="26">
                  <a:moveTo>
                    <a:pt x="0" y="25"/>
                  </a:moveTo>
                  <a:cubicBezTo>
                    <a:pt x="222" y="26"/>
                    <a:pt x="222" y="26"/>
                    <a:pt x="222" y="26"/>
                  </a:cubicBezTo>
                  <a:cubicBezTo>
                    <a:pt x="223" y="8"/>
                    <a:pt x="223" y="8"/>
                    <a:pt x="223" y="8"/>
                  </a:cubicBezTo>
                  <a:cubicBezTo>
                    <a:pt x="223" y="4"/>
                    <a:pt x="220" y="2"/>
                    <a:pt x="217" y="2"/>
                  </a:cubicBezTo>
                  <a:cubicBezTo>
                    <a:pt x="0" y="0"/>
                    <a:pt x="0" y="0"/>
                    <a:pt x="0" y="0"/>
                  </a:cubicBezTo>
                  <a:lnTo>
                    <a:pt x="0"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2" name="Freeform 92"/>
            <p:cNvSpPr>
              <a:spLocks noEditPoints="1"/>
            </p:cNvSpPr>
            <p:nvPr/>
          </p:nvSpPr>
          <p:spPr bwMode="auto">
            <a:xfrm>
              <a:off x="2259" y="667"/>
              <a:ext cx="446" cy="55"/>
            </a:xfrm>
            <a:custGeom>
              <a:avLst/>
              <a:gdLst>
                <a:gd name="T0" fmla="*/ 2 w 225"/>
                <a:gd name="T1" fmla="*/ 8 h 28"/>
                <a:gd name="T2" fmla="*/ 0 w 225"/>
                <a:gd name="T3" fmla="*/ 43 h 28"/>
                <a:gd name="T4" fmla="*/ 8 w 225"/>
                <a:gd name="T5" fmla="*/ 51 h 28"/>
                <a:gd name="T6" fmla="*/ 440 w 225"/>
                <a:gd name="T7" fmla="*/ 55 h 28"/>
                <a:gd name="T8" fmla="*/ 446 w 225"/>
                <a:gd name="T9" fmla="*/ 47 h 28"/>
                <a:gd name="T10" fmla="*/ 446 w 225"/>
                <a:gd name="T11" fmla="*/ 12 h 28"/>
                <a:gd name="T12" fmla="*/ 440 w 225"/>
                <a:gd name="T13" fmla="*/ 4 h 28"/>
                <a:gd name="T14" fmla="*/ 8 w 225"/>
                <a:gd name="T15" fmla="*/ 0 h 28"/>
                <a:gd name="T16" fmla="*/ 2 w 225"/>
                <a:gd name="T17" fmla="*/ 8 h 28"/>
                <a:gd name="T18" fmla="*/ 444 w 225"/>
                <a:gd name="T19" fmla="*/ 16 h 28"/>
                <a:gd name="T20" fmla="*/ 442 w 225"/>
                <a:gd name="T21" fmla="*/ 43 h 28"/>
                <a:gd name="T22" fmla="*/ 436 w 225"/>
                <a:gd name="T23" fmla="*/ 53 h 28"/>
                <a:gd name="T24" fmla="*/ 14 w 225"/>
                <a:gd name="T25" fmla="*/ 49 h 28"/>
                <a:gd name="T26" fmla="*/ 6 w 225"/>
                <a:gd name="T27" fmla="*/ 39 h 28"/>
                <a:gd name="T28" fmla="*/ 6 w 225"/>
                <a:gd name="T29" fmla="*/ 14 h 28"/>
                <a:gd name="T30" fmla="*/ 14 w 225"/>
                <a:gd name="T31" fmla="*/ 4 h 28"/>
                <a:gd name="T32" fmla="*/ 436 w 225"/>
                <a:gd name="T33" fmla="*/ 8 h 28"/>
                <a:gd name="T34" fmla="*/ 444 w 225"/>
                <a:gd name="T35" fmla="*/ 16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5" h="28">
                  <a:moveTo>
                    <a:pt x="1" y="4"/>
                  </a:moveTo>
                  <a:cubicBezTo>
                    <a:pt x="0" y="22"/>
                    <a:pt x="0" y="22"/>
                    <a:pt x="0" y="22"/>
                  </a:cubicBezTo>
                  <a:cubicBezTo>
                    <a:pt x="0" y="24"/>
                    <a:pt x="2" y="26"/>
                    <a:pt x="4" y="26"/>
                  </a:cubicBezTo>
                  <a:cubicBezTo>
                    <a:pt x="222" y="28"/>
                    <a:pt x="222" y="28"/>
                    <a:pt x="222" y="28"/>
                  </a:cubicBezTo>
                  <a:cubicBezTo>
                    <a:pt x="224" y="28"/>
                    <a:pt x="225" y="26"/>
                    <a:pt x="225" y="24"/>
                  </a:cubicBezTo>
                  <a:cubicBezTo>
                    <a:pt x="225" y="6"/>
                    <a:pt x="225" y="6"/>
                    <a:pt x="225" y="6"/>
                  </a:cubicBezTo>
                  <a:cubicBezTo>
                    <a:pt x="225" y="4"/>
                    <a:pt x="224" y="2"/>
                    <a:pt x="222" y="2"/>
                  </a:cubicBezTo>
                  <a:cubicBezTo>
                    <a:pt x="4" y="0"/>
                    <a:pt x="4" y="0"/>
                    <a:pt x="4" y="0"/>
                  </a:cubicBezTo>
                  <a:cubicBezTo>
                    <a:pt x="2" y="0"/>
                    <a:pt x="1" y="2"/>
                    <a:pt x="1" y="4"/>
                  </a:cubicBezTo>
                  <a:close/>
                  <a:moveTo>
                    <a:pt x="224" y="8"/>
                  </a:moveTo>
                  <a:cubicBezTo>
                    <a:pt x="223" y="22"/>
                    <a:pt x="223" y="22"/>
                    <a:pt x="223" y="22"/>
                  </a:cubicBezTo>
                  <a:cubicBezTo>
                    <a:pt x="223" y="25"/>
                    <a:pt x="222" y="27"/>
                    <a:pt x="220" y="27"/>
                  </a:cubicBezTo>
                  <a:cubicBezTo>
                    <a:pt x="7" y="25"/>
                    <a:pt x="7" y="25"/>
                    <a:pt x="7" y="25"/>
                  </a:cubicBezTo>
                  <a:cubicBezTo>
                    <a:pt x="5" y="25"/>
                    <a:pt x="3" y="23"/>
                    <a:pt x="3" y="20"/>
                  </a:cubicBezTo>
                  <a:cubicBezTo>
                    <a:pt x="3" y="7"/>
                    <a:pt x="3" y="7"/>
                    <a:pt x="3" y="7"/>
                  </a:cubicBezTo>
                  <a:cubicBezTo>
                    <a:pt x="3" y="4"/>
                    <a:pt x="5" y="2"/>
                    <a:pt x="7" y="2"/>
                  </a:cubicBezTo>
                  <a:cubicBezTo>
                    <a:pt x="220" y="4"/>
                    <a:pt x="220" y="4"/>
                    <a:pt x="220" y="4"/>
                  </a:cubicBezTo>
                  <a:cubicBezTo>
                    <a:pt x="222" y="4"/>
                    <a:pt x="224" y="6"/>
                    <a:pt x="224" y="8"/>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3" name="Freeform 93"/>
            <p:cNvSpPr/>
            <p:nvPr/>
          </p:nvSpPr>
          <p:spPr bwMode="auto">
            <a:xfrm>
              <a:off x="2180" y="669"/>
              <a:ext cx="63" cy="49"/>
            </a:xfrm>
            <a:custGeom>
              <a:avLst/>
              <a:gdLst>
                <a:gd name="T0" fmla="*/ 0 w 32"/>
                <a:gd name="T1" fmla="*/ 47 h 25"/>
                <a:gd name="T2" fmla="*/ 63 w 32"/>
                <a:gd name="T3" fmla="*/ 49 h 25"/>
                <a:gd name="T4" fmla="*/ 63 w 32"/>
                <a:gd name="T5" fmla="*/ 12 h 25"/>
                <a:gd name="T6" fmla="*/ 53 w 32"/>
                <a:gd name="T7" fmla="*/ 0 h 25"/>
                <a:gd name="T8" fmla="*/ 0 w 32"/>
                <a:gd name="T9" fmla="*/ 0 h 25"/>
                <a:gd name="T10" fmla="*/ 0 w 32"/>
                <a:gd name="T11" fmla="*/ 47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25">
                  <a:moveTo>
                    <a:pt x="0" y="24"/>
                  </a:moveTo>
                  <a:cubicBezTo>
                    <a:pt x="32" y="25"/>
                    <a:pt x="32" y="25"/>
                    <a:pt x="32" y="25"/>
                  </a:cubicBezTo>
                  <a:cubicBezTo>
                    <a:pt x="32" y="6"/>
                    <a:pt x="32" y="6"/>
                    <a:pt x="32" y="6"/>
                  </a:cubicBezTo>
                  <a:cubicBezTo>
                    <a:pt x="32" y="2"/>
                    <a:pt x="30" y="0"/>
                    <a:pt x="27" y="0"/>
                  </a:cubicBezTo>
                  <a:cubicBezTo>
                    <a:pt x="0" y="0"/>
                    <a:pt x="0" y="0"/>
                    <a:pt x="0" y="0"/>
                  </a:cubicBezTo>
                  <a:lnTo>
                    <a:pt x="0" y="24"/>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4" name="Freeform 94"/>
            <p:cNvSpPr>
              <a:spLocks noEditPoints="1"/>
            </p:cNvSpPr>
            <p:nvPr/>
          </p:nvSpPr>
          <p:spPr bwMode="auto">
            <a:xfrm>
              <a:off x="2178" y="667"/>
              <a:ext cx="67" cy="51"/>
            </a:xfrm>
            <a:custGeom>
              <a:avLst/>
              <a:gdLst>
                <a:gd name="T0" fmla="*/ 0 w 34"/>
                <a:gd name="T1" fmla="*/ 8 h 26"/>
                <a:gd name="T2" fmla="*/ 0 w 34"/>
                <a:gd name="T3" fmla="*/ 41 h 26"/>
                <a:gd name="T4" fmla="*/ 8 w 34"/>
                <a:gd name="T5" fmla="*/ 51 h 26"/>
                <a:gd name="T6" fmla="*/ 59 w 34"/>
                <a:gd name="T7" fmla="*/ 51 h 26"/>
                <a:gd name="T8" fmla="*/ 67 w 34"/>
                <a:gd name="T9" fmla="*/ 43 h 26"/>
                <a:gd name="T10" fmla="*/ 67 w 34"/>
                <a:gd name="T11" fmla="*/ 8 h 26"/>
                <a:gd name="T12" fmla="*/ 61 w 34"/>
                <a:gd name="T13" fmla="*/ 0 h 26"/>
                <a:gd name="T14" fmla="*/ 8 w 34"/>
                <a:gd name="T15" fmla="*/ 0 h 26"/>
                <a:gd name="T16" fmla="*/ 0 w 34"/>
                <a:gd name="T17" fmla="*/ 8 h 26"/>
                <a:gd name="T18" fmla="*/ 63 w 34"/>
                <a:gd name="T19" fmla="*/ 12 h 26"/>
                <a:gd name="T20" fmla="*/ 63 w 34"/>
                <a:gd name="T21" fmla="*/ 39 h 26"/>
                <a:gd name="T22" fmla="*/ 57 w 34"/>
                <a:gd name="T23" fmla="*/ 49 h 26"/>
                <a:gd name="T24" fmla="*/ 12 w 34"/>
                <a:gd name="T25" fmla="*/ 49 h 26"/>
                <a:gd name="T26" fmla="*/ 6 w 34"/>
                <a:gd name="T27" fmla="*/ 39 h 26"/>
                <a:gd name="T28" fmla="*/ 6 w 34"/>
                <a:gd name="T29" fmla="*/ 12 h 26"/>
                <a:gd name="T30" fmla="*/ 14 w 34"/>
                <a:gd name="T31" fmla="*/ 4 h 26"/>
                <a:gd name="T32" fmla="*/ 57 w 34"/>
                <a:gd name="T33" fmla="*/ 4 h 26"/>
                <a:gd name="T34" fmla="*/ 63 w 34"/>
                <a:gd name="T35" fmla="*/ 12 h 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26">
                  <a:moveTo>
                    <a:pt x="0" y="4"/>
                  </a:moveTo>
                  <a:cubicBezTo>
                    <a:pt x="0" y="21"/>
                    <a:pt x="0" y="21"/>
                    <a:pt x="0" y="21"/>
                  </a:cubicBezTo>
                  <a:cubicBezTo>
                    <a:pt x="0" y="24"/>
                    <a:pt x="1" y="26"/>
                    <a:pt x="4" y="26"/>
                  </a:cubicBezTo>
                  <a:cubicBezTo>
                    <a:pt x="30" y="26"/>
                    <a:pt x="30" y="26"/>
                    <a:pt x="30" y="26"/>
                  </a:cubicBezTo>
                  <a:cubicBezTo>
                    <a:pt x="33" y="26"/>
                    <a:pt x="34" y="24"/>
                    <a:pt x="34" y="22"/>
                  </a:cubicBezTo>
                  <a:cubicBezTo>
                    <a:pt x="34" y="4"/>
                    <a:pt x="34" y="4"/>
                    <a:pt x="34" y="4"/>
                  </a:cubicBezTo>
                  <a:cubicBezTo>
                    <a:pt x="34" y="2"/>
                    <a:pt x="33" y="0"/>
                    <a:pt x="31" y="0"/>
                  </a:cubicBezTo>
                  <a:cubicBezTo>
                    <a:pt x="4" y="0"/>
                    <a:pt x="4" y="0"/>
                    <a:pt x="4" y="0"/>
                  </a:cubicBezTo>
                  <a:cubicBezTo>
                    <a:pt x="2" y="0"/>
                    <a:pt x="0" y="2"/>
                    <a:pt x="0" y="4"/>
                  </a:cubicBezTo>
                  <a:close/>
                  <a:moveTo>
                    <a:pt x="32" y="6"/>
                  </a:moveTo>
                  <a:cubicBezTo>
                    <a:pt x="32" y="20"/>
                    <a:pt x="32" y="20"/>
                    <a:pt x="32" y="20"/>
                  </a:cubicBezTo>
                  <a:cubicBezTo>
                    <a:pt x="32" y="23"/>
                    <a:pt x="31" y="25"/>
                    <a:pt x="29" y="25"/>
                  </a:cubicBezTo>
                  <a:cubicBezTo>
                    <a:pt x="6" y="25"/>
                    <a:pt x="6" y="25"/>
                    <a:pt x="6" y="25"/>
                  </a:cubicBezTo>
                  <a:cubicBezTo>
                    <a:pt x="4" y="25"/>
                    <a:pt x="3" y="23"/>
                    <a:pt x="3" y="20"/>
                  </a:cubicBezTo>
                  <a:cubicBezTo>
                    <a:pt x="3" y="6"/>
                    <a:pt x="3" y="6"/>
                    <a:pt x="3" y="6"/>
                  </a:cubicBezTo>
                  <a:cubicBezTo>
                    <a:pt x="3" y="4"/>
                    <a:pt x="4" y="2"/>
                    <a:pt x="7" y="2"/>
                  </a:cubicBezTo>
                  <a:cubicBezTo>
                    <a:pt x="29" y="2"/>
                    <a:pt x="29" y="2"/>
                    <a:pt x="29" y="2"/>
                  </a:cubicBezTo>
                  <a:cubicBezTo>
                    <a:pt x="31" y="2"/>
                    <a:pt x="32" y="4"/>
                    <a:pt x="32" y="6"/>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5" name="Freeform 95"/>
            <p:cNvSpPr/>
            <p:nvPr/>
          </p:nvSpPr>
          <p:spPr bwMode="auto">
            <a:xfrm>
              <a:off x="2097" y="667"/>
              <a:ext cx="65" cy="49"/>
            </a:xfrm>
            <a:custGeom>
              <a:avLst/>
              <a:gdLst>
                <a:gd name="T0" fmla="*/ 0 w 33"/>
                <a:gd name="T1" fmla="*/ 49 h 25"/>
                <a:gd name="T2" fmla="*/ 65 w 33"/>
                <a:gd name="T3" fmla="*/ 49 h 25"/>
                <a:gd name="T4" fmla="*/ 65 w 33"/>
                <a:gd name="T5" fmla="*/ 12 h 25"/>
                <a:gd name="T6" fmla="*/ 53 w 33"/>
                <a:gd name="T7" fmla="*/ 0 h 25"/>
                <a:gd name="T8" fmla="*/ 2 w 33"/>
                <a:gd name="T9" fmla="*/ 0 h 25"/>
                <a:gd name="T10" fmla="*/ 0 w 33"/>
                <a:gd name="T11" fmla="*/ 49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5">
                  <a:moveTo>
                    <a:pt x="0" y="25"/>
                  </a:moveTo>
                  <a:cubicBezTo>
                    <a:pt x="33" y="25"/>
                    <a:pt x="33" y="25"/>
                    <a:pt x="33" y="25"/>
                  </a:cubicBezTo>
                  <a:cubicBezTo>
                    <a:pt x="33" y="6"/>
                    <a:pt x="33" y="6"/>
                    <a:pt x="33" y="6"/>
                  </a:cubicBezTo>
                  <a:cubicBezTo>
                    <a:pt x="33" y="3"/>
                    <a:pt x="30" y="1"/>
                    <a:pt x="27" y="0"/>
                  </a:cubicBezTo>
                  <a:cubicBezTo>
                    <a:pt x="1" y="0"/>
                    <a:pt x="1" y="0"/>
                    <a:pt x="1" y="0"/>
                  </a:cubicBezTo>
                  <a:lnTo>
                    <a:pt x="0"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6" name="Freeform 96"/>
            <p:cNvSpPr>
              <a:spLocks noEditPoints="1"/>
            </p:cNvSpPr>
            <p:nvPr/>
          </p:nvSpPr>
          <p:spPr bwMode="auto">
            <a:xfrm>
              <a:off x="2095" y="665"/>
              <a:ext cx="69" cy="53"/>
            </a:xfrm>
            <a:custGeom>
              <a:avLst/>
              <a:gdLst>
                <a:gd name="T0" fmla="*/ 0 w 35"/>
                <a:gd name="T1" fmla="*/ 10 h 27"/>
                <a:gd name="T2" fmla="*/ 0 w 35"/>
                <a:gd name="T3" fmla="*/ 43 h 27"/>
                <a:gd name="T4" fmla="*/ 8 w 35"/>
                <a:gd name="T5" fmla="*/ 53 h 27"/>
                <a:gd name="T6" fmla="*/ 61 w 35"/>
                <a:gd name="T7" fmla="*/ 53 h 27"/>
                <a:gd name="T8" fmla="*/ 69 w 35"/>
                <a:gd name="T9" fmla="*/ 43 h 27"/>
                <a:gd name="T10" fmla="*/ 69 w 35"/>
                <a:gd name="T11" fmla="*/ 10 h 27"/>
                <a:gd name="T12" fmla="*/ 61 w 35"/>
                <a:gd name="T13" fmla="*/ 0 h 27"/>
                <a:gd name="T14" fmla="*/ 8 w 35"/>
                <a:gd name="T15" fmla="*/ 0 h 27"/>
                <a:gd name="T16" fmla="*/ 0 w 35"/>
                <a:gd name="T17" fmla="*/ 10 h 27"/>
                <a:gd name="T18" fmla="*/ 65 w 35"/>
                <a:gd name="T19" fmla="*/ 14 h 27"/>
                <a:gd name="T20" fmla="*/ 65 w 35"/>
                <a:gd name="T21" fmla="*/ 41 h 27"/>
                <a:gd name="T22" fmla="*/ 57 w 35"/>
                <a:gd name="T23" fmla="*/ 49 h 27"/>
                <a:gd name="T24" fmla="*/ 14 w 35"/>
                <a:gd name="T25" fmla="*/ 49 h 27"/>
                <a:gd name="T26" fmla="*/ 6 w 35"/>
                <a:gd name="T27" fmla="*/ 41 h 27"/>
                <a:gd name="T28" fmla="*/ 6 w 35"/>
                <a:gd name="T29" fmla="*/ 14 h 27"/>
                <a:gd name="T30" fmla="*/ 14 w 35"/>
                <a:gd name="T31" fmla="*/ 4 h 27"/>
                <a:gd name="T32" fmla="*/ 57 w 35"/>
                <a:gd name="T33" fmla="*/ 6 h 27"/>
                <a:gd name="T34" fmla="*/ 65 w 35"/>
                <a:gd name="T35" fmla="*/ 1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27">
                  <a:moveTo>
                    <a:pt x="0" y="5"/>
                  </a:moveTo>
                  <a:cubicBezTo>
                    <a:pt x="0" y="22"/>
                    <a:pt x="0" y="22"/>
                    <a:pt x="0" y="22"/>
                  </a:cubicBezTo>
                  <a:cubicBezTo>
                    <a:pt x="0" y="25"/>
                    <a:pt x="2" y="27"/>
                    <a:pt x="4" y="27"/>
                  </a:cubicBezTo>
                  <a:cubicBezTo>
                    <a:pt x="31" y="27"/>
                    <a:pt x="31" y="27"/>
                    <a:pt x="31" y="27"/>
                  </a:cubicBezTo>
                  <a:cubicBezTo>
                    <a:pt x="33" y="27"/>
                    <a:pt x="35" y="25"/>
                    <a:pt x="35" y="22"/>
                  </a:cubicBezTo>
                  <a:cubicBezTo>
                    <a:pt x="35" y="5"/>
                    <a:pt x="35" y="5"/>
                    <a:pt x="35" y="5"/>
                  </a:cubicBezTo>
                  <a:cubicBezTo>
                    <a:pt x="35" y="2"/>
                    <a:pt x="33" y="0"/>
                    <a:pt x="31" y="0"/>
                  </a:cubicBezTo>
                  <a:cubicBezTo>
                    <a:pt x="4" y="0"/>
                    <a:pt x="4" y="0"/>
                    <a:pt x="4" y="0"/>
                  </a:cubicBezTo>
                  <a:cubicBezTo>
                    <a:pt x="2" y="0"/>
                    <a:pt x="0" y="2"/>
                    <a:pt x="0" y="5"/>
                  </a:cubicBezTo>
                  <a:close/>
                  <a:moveTo>
                    <a:pt x="33" y="7"/>
                  </a:moveTo>
                  <a:cubicBezTo>
                    <a:pt x="33" y="21"/>
                    <a:pt x="33" y="21"/>
                    <a:pt x="33" y="21"/>
                  </a:cubicBezTo>
                  <a:cubicBezTo>
                    <a:pt x="33" y="23"/>
                    <a:pt x="31" y="25"/>
                    <a:pt x="29" y="25"/>
                  </a:cubicBezTo>
                  <a:cubicBezTo>
                    <a:pt x="7" y="25"/>
                    <a:pt x="7" y="25"/>
                    <a:pt x="7" y="25"/>
                  </a:cubicBezTo>
                  <a:cubicBezTo>
                    <a:pt x="5" y="25"/>
                    <a:pt x="3" y="23"/>
                    <a:pt x="3" y="21"/>
                  </a:cubicBezTo>
                  <a:cubicBezTo>
                    <a:pt x="3" y="7"/>
                    <a:pt x="3" y="7"/>
                    <a:pt x="3" y="7"/>
                  </a:cubicBezTo>
                  <a:cubicBezTo>
                    <a:pt x="3" y="4"/>
                    <a:pt x="5" y="2"/>
                    <a:pt x="7" y="2"/>
                  </a:cubicBezTo>
                  <a:cubicBezTo>
                    <a:pt x="29" y="3"/>
                    <a:pt x="29" y="3"/>
                    <a:pt x="29" y="3"/>
                  </a:cubicBezTo>
                  <a:cubicBezTo>
                    <a:pt x="31" y="3"/>
                    <a:pt x="33" y="5"/>
                    <a:pt x="33" y="7"/>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7" name="Freeform 97"/>
            <p:cNvSpPr/>
            <p:nvPr/>
          </p:nvSpPr>
          <p:spPr bwMode="auto">
            <a:xfrm>
              <a:off x="2001" y="667"/>
              <a:ext cx="82" cy="49"/>
            </a:xfrm>
            <a:custGeom>
              <a:avLst/>
              <a:gdLst>
                <a:gd name="T0" fmla="*/ 0 w 41"/>
                <a:gd name="T1" fmla="*/ 49 h 25"/>
                <a:gd name="T2" fmla="*/ 82 w 41"/>
                <a:gd name="T3" fmla="*/ 49 h 25"/>
                <a:gd name="T4" fmla="*/ 82 w 41"/>
                <a:gd name="T5" fmla="*/ 12 h 25"/>
                <a:gd name="T6" fmla="*/ 70 w 41"/>
                <a:gd name="T7" fmla="*/ 0 h 25"/>
                <a:gd name="T8" fmla="*/ 0 w 41"/>
                <a:gd name="T9" fmla="*/ 0 h 25"/>
                <a:gd name="T10" fmla="*/ 0 w 41"/>
                <a:gd name="T11" fmla="*/ 49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25">
                  <a:moveTo>
                    <a:pt x="0" y="25"/>
                  </a:moveTo>
                  <a:cubicBezTo>
                    <a:pt x="41" y="25"/>
                    <a:pt x="41" y="25"/>
                    <a:pt x="41" y="25"/>
                  </a:cubicBezTo>
                  <a:cubicBezTo>
                    <a:pt x="41" y="6"/>
                    <a:pt x="41" y="6"/>
                    <a:pt x="41" y="6"/>
                  </a:cubicBezTo>
                  <a:cubicBezTo>
                    <a:pt x="41" y="3"/>
                    <a:pt x="38" y="0"/>
                    <a:pt x="35" y="0"/>
                  </a:cubicBezTo>
                  <a:cubicBezTo>
                    <a:pt x="0" y="0"/>
                    <a:pt x="0" y="0"/>
                    <a:pt x="0" y="0"/>
                  </a:cubicBezTo>
                  <a:lnTo>
                    <a:pt x="0" y="25"/>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8" name="Freeform 98"/>
            <p:cNvSpPr>
              <a:spLocks noEditPoints="1"/>
            </p:cNvSpPr>
            <p:nvPr/>
          </p:nvSpPr>
          <p:spPr bwMode="auto">
            <a:xfrm>
              <a:off x="1998" y="665"/>
              <a:ext cx="87" cy="53"/>
            </a:xfrm>
            <a:custGeom>
              <a:avLst/>
              <a:gdLst>
                <a:gd name="T0" fmla="*/ 2 w 44"/>
                <a:gd name="T1" fmla="*/ 8 h 27"/>
                <a:gd name="T2" fmla="*/ 2 w 44"/>
                <a:gd name="T3" fmla="*/ 43 h 27"/>
                <a:gd name="T4" fmla="*/ 8 w 44"/>
                <a:gd name="T5" fmla="*/ 51 h 27"/>
                <a:gd name="T6" fmla="*/ 79 w 44"/>
                <a:gd name="T7" fmla="*/ 53 h 27"/>
                <a:gd name="T8" fmla="*/ 87 w 44"/>
                <a:gd name="T9" fmla="*/ 43 h 27"/>
                <a:gd name="T10" fmla="*/ 87 w 44"/>
                <a:gd name="T11" fmla="*/ 10 h 27"/>
                <a:gd name="T12" fmla="*/ 79 w 44"/>
                <a:gd name="T13" fmla="*/ 0 h 27"/>
                <a:gd name="T14" fmla="*/ 8 w 44"/>
                <a:gd name="T15" fmla="*/ 0 h 27"/>
                <a:gd name="T16" fmla="*/ 2 w 44"/>
                <a:gd name="T17" fmla="*/ 8 h 27"/>
                <a:gd name="T18" fmla="*/ 83 w 44"/>
                <a:gd name="T19" fmla="*/ 14 h 27"/>
                <a:gd name="T20" fmla="*/ 83 w 44"/>
                <a:gd name="T21" fmla="*/ 41 h 27"/>
                <a:gd name="T22" fmla="*/ 75 w 44"/>
                <a:gd name="T23" fmla="*/ 49 h 27"/>
                <a:gd name="T24" fmla="*/ 14 w 44"/>
                <a:gd name="T25" fmla="*/ 49 h 27"/>
                <a:gd name="T26" fmla="*/ 6 w 44"/>
                <a:gd name="T27" fmla="*/ 39 h 27"/>
                <a:gd name="T28" fmla="*/ 6 w 44"/>
                <a:gd name="T29" fmla="*/ 14 h 27"/>
                <a:gd name="T30" fmla="*/ 14 w 44"/>
                <a:gd name="T31" fmla="*/ 4 h 27"/>
                <a:gd name="T32" fmla="*/ 75 w 44"/>
                <a:gd name="T33" fmla="*/ 4 h 27"/>
                <a:gd name="T34" fmla="*/ 83 w 44"/>
                <a:gd name="T35" fmla="*/ 14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4" h="27">
                  <a:moveTo>
                    <a:pt x="1" y="4"/>
                  </a:moveTo>
                  <a:cubicBezTo>
                    <a:pt x="1" y="22"/>
                    <a:pt x="1" y="22"/>
                    <a:pt x="1" y="22"/>
                  </a:cubicBezTo>
                  <a:cubicBezTo>
                    <a:pt x="0" y="24"/>
                    <a:pt x="2" y="26"/>
                    <a:pt x="4" y="26"/>
                  </a:cubicBezTo>
                  <a:cubicBezTo>
                    <a:pt x="40" y="27"/>
                    <a:pt x="40" y="27"/>
                    <a:pt x="40" y="27"/>
                  </a:cubicBezTo>
                  <a:cubicBezTo>
                    <a:pt x="42" y="27"/>
                    <a:pt x="44" y="25"/>
                    <a:pt x="44" y="22"/>
                  </a:cubicBezTo>
                  <a:cubicBezTo>
                    <a:pt x="44" y="5"/>
                    <a:pt x="44" y="5"/>
                    <a:pt x="44" y="5"/>
                  </a:cubicBezTo>
                  <a:cubicBezTo>
                    <a:pt x="44" y="2"/>
                    <a:pt x="42" y="0"/>
                    <a:pt x="40" y="0"/>
                  </a:cubicBezTo>
                  <a:cubicBezTo>
                    <a:pt x="4" y="0"/>
                    <a:pt x="4" y="0"/>
                    <a:pt x="4" y="0"/>
                  </a:cubicBezTo>
                  <a:cubicBezTo>
                    <a:pt x="2" y="0"/>
                    <a:pt x="1" y="2"/>
                    <a:pt x="1" y="4"/>
                  </a:cubicBezTo>
                  <a:close/>
                  <a:moveTo>
                    <a:pt x="42" y="7"/>
                  </a:moveTo>
                  <a:cubicBezTo>
                    <a:pt x="42" y="21"/>
                    <a:pt x="42" y="21"/>
                    <a:pt x="42" y="21"/>
                  </a:cubicBezTo>
                  <a:cubicBezTo>
                    <a:pt x="42" y="23"/>
                    <a:pt x="40" y="25"/>
                    <a:pt x="38" y="25"/>
                  </a:cubicBezTo>
                  <a:cubicBezTo>
                    <a:pt x="7" y="25"/>
                    <a:pt x="7" y="25"/>
                    <a:pt x="7" y="25"/>
                  </a:cubicBezTo>
                  <a:cubicBezTo>
                    <a:pt x="5" y="25"/>
                    <a:pt x="3" y="23"/>
                    <a:pt x="3" y="20"/>
                  </a:cubicBezTo>
                  <a:cubicBezTo>
                    <a:pt x="3" y="7"/>
                    <a:pt x="3" y="7"/>
                    <a:pt x="3" y="7"/>
                  </a:cubicBezTo>
                  <a:cubicBezTo>
                    <a:pt x="3" y="4"/>
                    <a:pt x="5" y="2"/>
                    <a:pt x="7" y="2"/>
                  </a:cubicBezTo>
                  <a:cubicBezTo>
                    <a:pt x="38" y="2"/>
                    <a:pt x="38" y="2"/>
                    <a:pt x="38" y="2"/>
                  </a:cubicBezTo>
                  <a:cubicBezTo>
                    <a:pt x="40" y="2"/>
                    <a:pt x="42" y="4"/>
                    <a:pt x="42" y="7"/>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9" name="Freeform 99"/>
            <p:cNvSpPr/>
            <p:nvPr/>
          </p:nvSpPr>
          <p:spPr bwMode="auto">
            <a:xfrm>
              <a:off x="2001" y="468"/>
              <a:ext cx="60" cy="38"/>
            </a:xfrm>
            <a:custGeom>
              <a:avLst/>
              <a:gdLst>
                <a:gd name="T0" fmla="*/ 60 w 30"/>
                <a:gd name="T1" fmla="*/ 38 h 19"/>
                <a:gd name="T2" fmla="*/ 0 w 30"/>
                <a:gd name="T3" fmla="*/ 38 h 19"/>
                <a:gd name="T4" fmla="*/ 0 w 30"/>
                <a:gd name="T5" fmla="*/ 12 h 19"/>
                <a:gd name="T6" fmla="*/ 12 w 30"/>
                <a:gd name="T7" fmla="*/ 0 h 19"/>
                <a:gd name="T8" fmla="*/ 60 w 30"/>
                <a:gd name="T9" fmla="*/ 0 h 19"/>
                <a:gd name="T10" fmla="*/ 60 w 30"/>
                <a:gd name="T11" fmla="*/ 38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 h="19">
                  <a:moveTo>
                    <a:pt x="30" y="19"/>
                  </a:moveTo>
                  <a:cubicBezTo>
                    <a:pt x="0" y="19"/>
                    <a:pt x="0" y="19"/>
                    <a:pt x="0" y="19"/>
                  </a:cubicBezTo>
                  <a:cubicBezTo>
                    <a:pt x="0" y="6"/>
                    <a:pt x="0" y="6"/>
                    <a:pt x="0" y="6"/>
                  </a:cubicBezTo>
                  <a:cubicBezTo>
                    <a:pt x="0" y="3"/>
                    <a:pt x="3" y="0"/>
                    <a:pt x="6" y="0"/>
                  </a:cubicBezTo>
                  <a:cubicBezTo>
                    <a:pt x="30" y="0"/>
                    <a:pt x="30" y="0"/>
                    <a:pt x="30" y="0"/>
                  </a:cubicBezTo>
                  <a:lnTo>
                    <a:pt x="30" y="19"/>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0" name="Freeform 100"/>
            <p:cNvSpPr>
              <a:spLocks noEditPoints="1"/>
            </p:cNvSpPr>
            <p:nvPr/>
          </p:nvSpPr>
          <p:spPr bwMode="auto">
            <a:xfrm>
              <a:off x="1999" y="467"/>
              <a:ext cx="64" cy="41"/>
            </a:xfrm>
            <a:custGeom>
              <a:avLst/>
              <a:gdLst>
                <a:gd name="T0" fmla="*/ 58 w 32"/>
                <a:gd name="T1" fmla="*/ 0 h 21"/>
                <a:gd name="T2" fmla="*/ 8 w 32"/>
                <a:gd name="T3" fmla="*/ 0 h 21"/>
                <a:gd name="T4" fmla="*/ 0 w 32"/>
                <a:gd name="T5" fmla="*/ 8 h 21"/>
                <a:gd name="T6" fmla="*/ 0 w 32"/>
                <a:gd name="T7" fmla="*/ 33 h 21"/>
                <a:gd name="T8" fmla="*/ 8 w 32"/>
                <a:gd name="T9" fmla="*/ 39 h 21"/>
                <a:gd name="T10" fmla="*/ 56 w 32"/>
                <a:gd name="T11" fmla="*/ 41 h 21"/>
                <a:gd name="T12" fmla="*/ 64 w 32"/>
                <a:gd name="T13" fmla="*/ 33 h 21"/>
                <a:gd name="T14" fmla="*/ 64 w 32"/>
                <a:gd name="T15" fmla="*/ 8 h 21"/>
                <a:gd name="T16" fmla="*/ 58 w 32"/>
                <a:gd name="T17" fmla="*/ 0 h 21"/>
                <a:gd name="T18" fmla="*/ 12 w 32"/>
                <a:gd name="T19" fmla="*/ 4 h 21"/>
                <a:gd name="T20" fmla="*/ 52 w 32"/>
                <a:gd name="T21" fmla="*/ 4 h 21"/>
                <a:gd name="T22" fmla="*/ 58 w 32"/>
                <a:gd name="T23" fmla="*/ 10 h 21"/>
                <a:gd name="T24" fmla="*/ 58 w 32"/>
                <a:gd name="T25" fmla="*/ 31 h 21"/>
                <a:gd name="T26" fmla="*/ 52 w 32"/>
                <a:gd name="T27" fmla="*/ 37 h 21"/>
                <a:gd name="T28" fmla="*/ 12 w 32"/>
                <a:gd name="T29" fmla="*/ 37 h 21"/>
                <a:gd name="T30" fmla="*/ 4 w 32"/>
                <a:gd name="T31" fmla="*/ 31 h 21"/>
                <a:gd name="T32" fmla="*/ 4 w 32"/>
                <a:gd name="T33" fmla="*/ 10 h 21"/>
                <a:gd name="T34" fmla="*/ 12 w 32"/>
                <a:gd name="T35" fmla="*/ 4 h 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21">
                  <a:moveTo>
                    <a:pt x="29" y="0"/>
                  </a:moveTo>
                  <a:cubicBezTo>
                    <a:pt x="4" y="0"/>
                    <a:pt x="4" y="0"/>
                    <a:pt x="4" y="0"/>
                  </a:cubicBezTo>
                  <a:cubicBezTo>
                    <a:pt x="2" y="0"/>
                    <a:pt x="1" y="2"/>
                    <a:pt x="0" y="4"/>
                  </a:cubicBezTo>
                  <a:cubicBezTo>
                    <a:pt x="0" y="17"/>
                    <a:pt x="0" y="17"/>
                    <a:pt x="0" y="17"/>
                  </a:cubicBezTo>
                  <a:cubicBezTo>
                    <a:pt x="0" y="19"/>
                    <a:pt x="2" y="20"/>
                    <a:pt x="4" y="20"/>
                  </a:cubicBezTo>
                  <a:cubicBezTo>
                    <a:pt x="28" y="21"/>
                    <a:pt x="28" y="21"/>
                    <a:pt x="28" y="21"/>
                  </a:cubicBezTo>
                  <a:cubicBezTo>
                    <a:pt x="30" y="21"/>
                    <a:pt x="32" y="19"/>
                    <a:pt x="32" y="17"/>
                  </a:cubicBezTo>
                  <a:cubicBezTo>
                    <a:pt x="32" y="4"/>
                    <a:pt x="32" y="4"/>
                    <a:pt x="32" y="4"/>
                  </a:cubicBezTo>
                  <a:cubicBezTo>
                    <a:pt x="32" y="2"/>
                    <a:pt x="31" y="0"/>
                    <a:pt x="29" y="0"/>
                  </a:cubicBezTo>
                  <a:close/>
                  <a:moveTo>
                    <a:pt x="6" y="2"/>
                  </a:moveTo>
                  <a:cubicBezTo>
                    <a:pt x="26" y="2"/>
                    <a:pt x="26" y="2"/>
                    <a:pt x="26" y="2"/>
                  </a:cubicBezTo>
                  <a:cubicBezTo>
                    <a:pt x="28" y="2"/>
                    <a:pt x="29" y="4"/>
                    <a:pt x="29" y="5"/>
                  </a:cubicBezTo>
                  <a:cubicBezTo>
                    <a:pt x="29" y="16"/>
                    <a:pt x="29" y="16"/>
                    <a:pt x="29" y="16"/>
                  </a:cubicBezTo>
                  <a:cubicBezTo>
                    <a:pt x="29" y="18"/>
                    <a:pt x="28" y="20"/>
                    <a:pt x="26" y="19"/>
                  </a:cubicBezTo>
                  <a:cubicBezTo>
                    <a:pt x="6" y="19"/>
                    <a:pt x="6" y="19"/>
                    <a:pt x="6" y="19"/>
                  </a:cubicBezTo>
                  <a:cubicBezTo>
                    <a:pt x="4" y="19"/>
                    <a:pt x="2" y="18"/>
                    <a:pt x="2" y="16"/>
                  </a:cubicBezTo>
                  <a:cubicBezTo>
                    <a:pt x="2" y="5"/>
                    <a:pt x="2" y="5"/>
                    <a:pt x="2" y="5"/>
                  </a:cubicBezTo>
                  <a:cubicBezTo>
                    <a:pt x="2" y="3"/>
                    <a:pt x="4" y="2"/>
                    <a:pt x="6"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1" name="Freeform 101"/>
            <p:cNvSpPr/>
            <p:nvPr/>
          </p:nvSpPr>
          <p:spPr bwMode="auto">
            <a:xfrm>
              <a:off x="2085" y="468"/>
              <a:ext cx="49" cy="38"/>
            </a:xfrm>
            <a:custGeom>
              <a:avLst/>
              <a:gdLst>
                <a:gd name="T0" fmla="*/ 47 w 25"/>
                <a:gd name="T1" fmla="*/ 38 h 19"/>
                <a:gd name="T2" fmla="*/ 0 w 25"/>
                <a:gd name="T3" fmla="*/ 38 h 19"/>
                <a:gd name="T4" fmla="*/ 0 w 25"/>
                <a:gd name="T5" fmla="*/ 12 h 19"/>
                <a:gd name="T6" fmla="*/ 12 w 25"/>
                <a:gd name="T7" fmla="*/ 0 h 19"/>
                <a:gd name="T8" fmla="*/ 49 w 25"/>
                <a:gd name="T9" fmla="*/ 2 h 19"/>
                <a:gd name="T10" fmla="*/ 47 w 25"/>
                <a:gd name="T11" fmla="*/ 38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19">
                  <a:moveTo>
                    <a:pt x="24" y="19"/>
                  </a:moveTo>
                  <a:cubicBezTo>
                    <a:pt x="0" y="19"/>
                    <a:pt x="0" y="19"/>
                    <a:pt x="0" y="19"/>
                  </a:cubicBezTo>
                  <a:cubicBezTo>
                    <a:pt x="0" y="6"/>
                    <a:pt x="0" y="6"/>
                    <a:pt x="0" y="6"/>
                  </a:cubicBezTo>
                  <a:cubicBezTo>
                    <a:pt x="0" y="3"/>
                    <a:pt x="3" y="0"/>
                    <a:pt x="6" y="0"/>
                  </a:cubicBezTo>
                  <a:cubicBezTo>
                    <a:pt x="25" y="1"/>
                    <a:pt x="25" y="1"/>
                    <a:pt x="25" y="1"/>
                  </a:cubicBezTo>
                  <a:lnTo>
                    <a:pt x="24" y="19"/>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2" name="Freeform 102"/>
            <p:cNvSpPr>
              <a:spLocks noEditPoints="1"/>
            </p:cNvSpPr>
            <p:nvPr/>
          </p:nvSpPr>
          <p:spPr bwMode="auto">
            <a:xfrm>
              <a:off x="2083" y="467"/>
              <a:ext cx="53" cy="41"/>
            </a:xfrm>
            <a:custGeom>
              <a:avLst/>
              <a:gdLst>
                <a:gd name="T0" fmla="*/ 47 w 27"/>
                <a:gd name="T1" fmla="*/ 2 h 21"/>
                <a:gd name="T2" fmla="*/ 6 w 27"/>
                <a:gd name="T3" fmla="*/ 0 h 21"/>
                <a:gd name="T4" fmla="*/ 0 w 27"/>
                <a:gd name="T5" fmla="*/ 8 h 21"/>
                <a:gd name="T6" fmla="*/ 0 w 27"/>
                <a:gd name="T7" fmla="*/ 33 h 21"/>
                <a:gd name="T8" fmla="*/ 6 w 27"/>
                <a:gd name="T9" fmla="*/ 41 h 21"/>
                <a:gd name="T10" fmla="*/ 47 w 27"/>
                <a:gd name="T11" fmla="*/ 41 h 21"/>
                <a:gd name="T12" fmla="*/ 53 w 27"/>
                <a:gd name="T13" fmla="*/ 33 h 21"/>
                <a:gd name="T14" fmla="*/ 53 w 27"/>
                <a:gd name="T15" fmla="*/ 8 h 21"/>
                <a:gd name="T16" fmla="*/ 47 w 27"/>
                <a:gd name="T17" fmla="*/ 2 h 21"/>
                <a:gd name="T18" fmla="*/ 10 w 27"/>
                <a:gd name="T19" fmla="*/ 4 h 21"/>
                <a:gd name="T20" fmla="*/ 43 w 27"/>
                <a:gd name="T21" fmla="*/ 4 h 21"/>
                <a:gd name="T22" fmla="*/ 47 w 27"/>
                <a:gd name="T23" fmla="*/ 12 h 21"/>
                <a:gd name="T24" fmla="*/ 47 w 27"/>
                <a:gd name="T25" fmla="*/ 31 h 21"/>
                <a:gd name="T26" fmla="*/ 41 w 27"/>
                <a:gd name="T27" fmla="*/ 39 h 21"/>
                <a:gd name="T28" fmla="*/ 8 w 27"/>
                <a:gd name="T29" fmla="*/ 39 h 21"/>
                <a:gd name="T30" fmla="*/ 4 w 27"/>
                <a:gd name="T31" fmla="*/ 31 h 21"/>
                <a:gd name="T32" fmla="*/ 4 w 27"/>
                <a:gd name="T33" fmla="*/ 12 h 21"/>
                <a:gd name="T34" fmla="*/ 10 w 27"/>
                <a:gd name="T35" fmla="*/ 4 h 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 h="21">
                  <a:moveTo>
                    <a:pt x="24" y="1"/>
                  </a:moveTo>
                  <a:cubicBezTo>
                    <a:pt x="3" y="0"/>
                    <a:pt x="3" y="0"/>
                    <a:pt x="3" y="0"/>
                  </a:cubicBezTo>
                  <a:cubicBezTo>
                    <a:pt x="2" y="0"/>
                    <a:pt x="0" y="2"/>
                    <a:pt x="0" y="4"/>
                  </a:cubicBezTo>
                  <a:cubicBezTo>
                    <a:pt x="0" y="17"/>
                    <a:pt x="0" y="17"/>
                    <a:pt x="0" y="17"/>
                  </a:cubicBezTo>
                  <a:cubicBezTo>
                    <a:pt x="0" y="19"/>
                    <a:pt x="1" y="21"/>
                    <a:pt x="3" y="21"/>
                  </a:cubicBezTo>
                  <a:cubicBezTo>
                    <a:pt x="24" y="21"/>
                    <a:pt x="24" y="21"/>
                    <a:pt x="24" y="21"/>
                  </a:cubicBezTo>
                  <a:cubicBezTo>
                    <a:pt x="25" y="21"/>
                    <a:pt x="27" y="19"/>
                    <a:pt x="27" y="17"/>
                  </a:cubicBezTo>
                  <a:cubicBezTo>
                    <a:pt x="27" y="4"/>
                    <a:pt x="27" y="4"/>
                    <a:pt x="27" y="4"/>
                  </a:cubicBezTo>
                  <a:cubicBezTo>
                    <a:pt x="27" y="2"/>
                    <a:pt x="25" y="1"/>
                    <a:pt x="24" y="1"/>
                  </a:cubicBezTo>
                  <a:close/>
                  <a:moveTo>
                    <a:pt x="5" y="2"/>
                  </a:moveTo>
                  <a:cubicBezTo>
                    <a:pt x="22" y="2"/>
                    <a:pt x="22" y="2"/>
                    <a:pt x="22" y="2"/>
                  </a:cubicBezTo>
                  <a:cubicBezTo>
                    <a:pt x="23" y="2"/>
                    <a:pt x="24" y="4"/>
                    <a:pt x="24" y="6"/>
                  </a:cubicBezTo>
                  <a:cubicBezTo>
                    <a:pt x="24" y="16"/>
                    <a:pt x="24" y="16"/>
                    <a:pt x="24" y="16"/>
                  </a:cubicBezTo>
                  <a:cubicBezTo>
                    <a:pt x="24" y="18"/>
                    <a:pt x="23" y="20"/>
                    <a:pt x="21" y="20"/>
                  </a:cubicBezTo>
                  <a:cubicBezTo>
                    <a:pt x="4" y="20"/>
                    <a:pt x="4" y="20"/>
                    <a:pt x="4" y="20"/>
                  </a:cubicBezTo>
                  <a:cubicBezTo>
                    <a:pt x="3" y="20"/>
                    <a:pt x="2" y="18"/>
                    <a:pt x="2" y="16"/>
                  </a:cubicBezTo>
                  <a:cubicBezTo>
                    <a:pt x="2" y="6"/>
                    <a:pt x="2" y="6"/>
                    <a:pt x="2" y="6"/>
                  </a:cubicBezTo>
                  <a:cubicBezTo>
                    <a:pt x="2" y="4"/>
                    <a:pt x="3" y="2"/>
                    <a:pt x="5"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3" name="Freeform 103"/>
            <p:cNvSpPr/>
            <p:nvPr/>
          </p:nvSpPr>
          <p:spPr bwMode="auto">
            <a:xfrm>
              <a:off x="2160" y="470"/>
              <a:ext cx="48" cy="38"/>
            </a:xfrm>
            <a:custGeom>
              <a:avLst/>
              <a:gdLst>
                <a:gd name="T0" fmla="*/ 48 w 24"/>
                <a:gd name="T1" fmla="*/ 38 h 19"/>
                <a:gd name="T2" fmla="*/ 0 w 24"/>
                <a:gd name="T3" fmla="*/ 36 h 19"/>
                <a:gd name="T4" fmla="*/ 0 w 24"/>
                <a:gd name="T5" fmla="*/ 10 h 19"/>
                <a:gd name="T6" fmla="*/ 12 w 24"/>
                <a:gd name="T7" fmla="*/ 0 h 19"/>
                <a:gd name="T8" fmla="*/ 48 w 24"/>
                <a:gd name="T9" fmla="*/ 0 h 19"/>
                <a:gd name="T10" fmla="*/ 48 w 24"/>
                <a:gd name="T11" fmla="*/ 38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19">
                  <a:moveTo>
                    <a:pt x="24" y="19"/>
                  </a:moveTo>
                  <a:cubicBezTo>
                    <a:pt x="0" y="18"/>
                    <a:pt x="0" y="18"/>
                    <a:pt x="0" y="18"/>
                  </a:cubicBezTo>
                  <a:cubicBezTo>
                    <a:pt x="0" y="5"/>
                    <a:pt x="0" y="5"/>
                    <a:pt x="0" y="5"/>
                  </a:cubicBezTo>
                  <a:cubicBezTo>
                    <a:pt x="0" y="2"/>
                    <a:pt x="2" y="0"/>
                    <a:pt x="6" y="0"/>
                  </a:cubicBezTo>
                  <a:cubicBezTo>
                    <a:pt x="24" y="0"/>
                    <a:pt x="24" y="0"/>
                    <a:pt x="24" y="0"/>
                  </a:cubicBezTo>
                  <a:lnTo>
                    <a:pt x="24" y="19"/>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4" name="Freeform 104"/>
            <p:cNvSpPr>
              <a:spLocks noEditPoints="1"/>
            </p:cNvSpPr>
            <p:nvPr/>
          </p:nvSpPr>
          <p:spPr bwMode="auto">
            <a:xfrm>
              <a:off x="2158" y="468"/>
              <a:ext cx="52" cy="40"/>
            </a:xfrm>
            <a:custGeom>
              <a:avLst/>
              <a:gdLst>
                <a:gd name="T0" fmla="*/ 48 w 26"/>
                <a:gd name="T1" fmla="*/ 0 h 20"/>
                <a:gd name="T2" fmla="*/ 6 w 26"/>
                <a:gd name="T3" fmla="*/ 0 h 20"/>
                <a:gd name="T4" fmla="*/ 0 w 26"/>
                <a:gd name="T5" fmla="*/ 6 h 20"/>
                <a:gd name="T6" fmla="*/ 0 w 26"/>
                <a:gd name="T7" fmla="*/ 34 h 20"/>
                <a:gd name="T8" fmla="*/ 6 w 26"/>
                <a:gd name="T9" fmla="*/ 40 h 20"/>
                <a:gd name="T10" fmla="*/ 46 w 26"/>
                <a:gd name="T11" fmla="*/ 40 h 20"/>
                <a:gd name="T12" fmla="*/ 52 w 26"/>
                <a:gd name="T13" fmla="*/ 34 h 20"/>
                <a:gd name="T14" fmla="*/ 52 w 26"/>
                <a:gd name="T15" fmla="*/ 6 h 20"/>
                <a:gd name="T16" fmla="*/ 48 w 26"/>
                <a:gd name="T17" fmla="*/ 0 h 20"/>
                <a:gd name="T18" fmla="*/ 8 w 26"/>
                <a:gd name="T19" fmla="*/ 2 h 20"/>
                <a:gd name="T20" fmla="*/ 42 w 26"/>
                <a:gd name="T21" fmla="*/ 4 h 20"/>
                <a:gd name="T22" fmla="*/ 48 w 26"/>
                <a:gd name="T23" fmla="*/ 10 h 20"/>
                <a:gd name="T24" fmla="*/ 48 w 26"/>
                <a:gd name="T25" fmla="*/ 32 h 20"/>
                <a:gd name="T26" fmla="*/ 42 w 26"/>
                <a:gd name="T27" fmla="*/ 38 h 20"/>
                <a:gd name="T28" fmla="*/ 8 w 26"/>
                <a:gd name="T29" fmla="*/ 38 h 20"/>
                <a:gd name="T30" fmla="*/ 2 w 26"/>
                <a:gd name="T31" fmla="*/ 30 h 20"/>
                <a:gd name="T32" fmla="*/ 4 w 26"/>
                <a:gd name="T33" fmla="*/ 10 h 20"/>
                <a:gd name="T34" fmla="*/ 8 w 26"/>
                <a:gd name="T35" fmla="*/ 2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 h="20">
                  <a:moveTo>
                    <a:pt x="24" y="0"/>
                  </a:moveTo>
                  <a:cubicBezTo>
                    <a:pt x="3" y="0"/>
                    <a:pt x="3" y="0"/>
                    <a:pt x="3" y="0"/>
                  </a:cubicBezTo>
                  <a:cubicBezTo>
                    <a:pt x="1" y="0"/>
                    <a:pt x="0" y="1"/>
                    <a:pt x="0" y="3"/>
                  </a:cubicBezTo>
                  <a:cubicBezTo>
                    <a:pt x="0" y="17"/>
                    <a:pt x="0" y="17"/>
                    <a:pt x="0" y="17"/>
                  </a:cubicBezTo>
                  <a:cubicBezTo>
                    <a:pt x="0" y="18"/>
                    <a:pt x="1" y="20"/>
                    <a:pt x="3" y="20"/>
                  </a:cubicBezTo>
                  <a:cubicBezTo>
                    <a:pt x="23" y="20"/>
                    <a:pt x="23" y="20"/>
                    <a:pt x="23" y="20"/>
                  </a:cubicBezTo>
                  <a:cubicBezTo>
                    <a:pt x="25" y="20"/>
                    <a:pt x="26" y="19"/>
                    <a:pt x="26" y="17"/>
                  </a:cubicBezTo>
                  <a:cubicBezTo>
                    <a:pt x="26" y="3"/>
                    <a:pt x="26" y="3"/>
                    <a:pt x="26" y="3"/>
                  </a:cubicBezTo>
                  <a:cubicBezTo>
                    <a:pt x="26" y="2"/>
                    <a:pt x="25" y="0"/>
                    <a:pt x="24" y="0"/>
                  </a:cubicBezTo>
                  <a:close/>
                  <a:moveTo>
                    <a:pt x="4" y="1"/>
                  </a:moveTo>
                  <a:cubicBezTo>
                    <a:pt x="21" y="2"/>
                    <a:pt x="21" y="2"/>
                    <a:pt x="21" y="2"/>
                  </a:cubicBezTo>
                  <a:cubicBezTo>
                    <a:pt x="23" y="2"/>
                    <a:pt x="24" y="3"/>
                    <a:pt x="24" y="5"/>
                  </a:cubicBezTo>
                  <a:cubicBezTo>
                    <a:pt x="24" y="16"/>
                    <a:pt x="24" y="16"/>
                    <a:pt x="24" y="16"/>
                  </a:cubicBezTo>
                  <a:cubicBezTo>
                    <a:pt x="24" y="18"/>
                    <a:pt x="23" y="19"/>
                    <a:pt x="21" y="19"/>
                  </a:cubicBezTo>
                  <a:cubicBezTo>
                    <a:pt x="4" y="19"/>
                    <a:pt x="4" y="19"/>
                    <a:pt x="4" y="19"/>
                  </a:cubicBezTo>
                  <a:cubicBezTo>
                    <a:pt x="3" y="19"/>
                    <a:pt x="1" y="17"/>
                    <a:pt x="1" y="15"/>
                  </a:cubicBezTo>
                  <a:cubicBezTo>
                    <a:pt x="2" y="5"/>
                    <a:pt x="2" y="5"/>
                    <a:pt x="2" y="5"/>
                  </a:cubicBezTo>
                  <a:cubicBezTo>
                    <a:pt x="2" y="3"/>
                    <a:pt x="3" y="1"/>
                    <a:pt x="4" y="1"/>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5" name="Freeform 105"/>
            <p:cNvSpPr/>
            <p:nvPr/>
          </p:nvSpPr>
          <p:spPr bwMode="auto">
            <a:xfrm>
              <a:off x="2235" y="470"/>
              <a:ext cx="48" cy="38"/>
            </a:xfrm>
            <a:custGeom>
              <a:avLst/>
              <a:gdLst>
                <a:gd name="T0" fmla="*/ 48 w 24"/>
                <a:gd name="T1" fmla="*/ 38 h 19"/>
                <a:gd name="T2" fmla="*/ 0 w 24"/>
                <a:gd name="T3" fmla="*/ 38 h 19"/>
                <a:gd name="T4" fmla="*/ 0 w 24"/>
                <a:gd name="T5" fmla="*/ 12 h 19"/>
                <a:gd name="T6" fmla="*/ 12 w 24"/>
                <a:gd name="T7" fmla="*/ 0 h 19"/>
                <a:gd name="T8" fmla="*/ 48 w 24"/>
                <a:gd name="T9" fmla="*/ 0 h 19"/>
                <a:gd name="T10" fmla="*/ 48 w 24"/>
                <a:gd name="T11" fmla="*/ 38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19">
                  <a:moveTo>
                    <a:pt x="24" y="19"/>
                  </a:moveTo>
                  <a:cubicBezTo>
                    <a:pt x="0" y="19"/>
                    <a:pt x="0" y="19"/>
                    <a:pt x="0" y="19"/>
                  </a:cubicBezTo>
                  <a:cubicBezTo>
                    <a:pt x="0" y="6"/>
                    <a:pt x="0" y="6"/>
                    <a:pt x="0" y="6"/>
                  </a:cubicBezTo>
                  <a:cubicBezTo>
                    <a:pt x="0" y="3"/>
                    <a:pt x="2" y="0"/>
                    <a:pt x="6" y="0"/>
                  </a:cubicBezTo>
                  <a:cubicBezTo>
                    <a:pt x="24" y="0"/>
                    <a:pt x="24" y="0"/>
                    <a:pt x="24" y="0"/>
                  </a:cubicBezTo>
                  <a:lnTo>
                    <a:pt x="24" y="19"/>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6" name="Freeform 106"/>
            <p:cNvSpPr>
              <a:spLocks noEditPoints="1"/>
            </p:cNvSpPr>
            <p:nvPr/>
          </p:nvSpPr>
          <p:spPr bwMode="auto">
            <a:xfrm>
              <a:off x="2233" y="468"/>
              <a:ext cx="52" cy="42"/>
            </a:xfrm>
            <a:custGeom>
              <a:avLst/>
              <a:gdLst>
                <a:gd name="T0" fmla="*/ 46 w 26"/>
                <a:gd name="T1" fmla="*/ 0 h 21"/>
                <a:gd name="T2" fmla="*/ 6 w 26"/>
                <a:gd name="T3" fmla="*/ 0 h 21"/>
                <a:gd name="T4" fmla="*/ 0 w 26"/>
                <a:gd name="T5" fmla="*/ 8 h 21"/>
                <a:gd name="T6" fmla="*/ 0 w 26"/>
                <a:gd name="T7" fmla="*/ 34 h 21"/>
                <a:gd name="T8" fmla="*/ 6 w 26"/>
                <a:gd name="T9" fmla="*/ 40 h 21"/>
                <a:gd name="T10" fmla="*/ 46 w 26"/>
                <a:gd name="T11" fmla="*/ 42 h 21"/>
                <a:gd name="T12" fmla="*/ 52 w 26"/>
                <a:gd name="T13" fmla="*/ 34 h 21"/>
                <a:gd name="T14" fmla="*/ 52 w 26"/>
                <a:gd name="T15" fmla="*/ 8 h 21"/>
                <a:gd name="T16" fmla="*/ 46 w 26"/>
                <a:gd name="T17" fmla="*/ 0 h 21"/>
                <a:gd name="T18" fmla="*/ 8 w 26"/>
                <a:gd name="T19" fmla="*/ 4 h 21"/>
                <a:gd name="T20" fmla="*/ 42 w 26"/>
                <a:gd name="T21" fmla="*/ 4 h 21"/>
                <a:gd name="T22" fmla="*/ 48 w 26"/>
                <a:gd name="T23" fmla="*/ 10 h 21"/>
                <a:gd name="T24" fmla="*/ 48 w 26"/>
                <a:gd name="T25" fmla="*/ 32 h 21"/>
                <a:gd name="T26" fmla="*/ 42 w 26"/>
                <a:gd name="T27" fmla="*/ 38 h 21"/>
                <a:gd name="T28" fmla="*/ 8 w 26"/>
                <a:gd name="T29" fmla="*/ 38 h 21"/>
                <a:gd name="T30" fmla="*/ 2 w 26"/>
                <a:gd name="T31" fmla="*/ 32 h 21"/>
                <a:gd name="T32" fmla="*/ 2 w 26"/>
                <a:gd name="T33" fmla="*/ 10 h 21"/>
                <a:gd name="T34" fmla="*/ 8 w 26"/>
                <a:gd name="T35" fmla="*/ 4 h 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 h="21">
                  <a:moveTo>
                    <a:pt x="23" y="0"/>
                  </a:moveTo>
                  <a:cubicBezTo>
                    <a:pt x="3" y="0"/>
                    <a:pt x="3" y="0"/>
                    <a:pt x="3" y="0"/>
                  </a:cubicBezTo>
                  <a:cubicBezTo>
                    <a:pt x="1" y="0"/>
                    <a:pt x="0" y="2"/>
                    <a:pt x="0" y="4"/>
                  </a:cubicBezTo>
                  <a:cubicBezTo>
                    <a:pt x="0" y="17"/>
                    <a:pt x="0" y="17"/>
                    <a:pt x="0" y="17"/>
                  </a:cubicBezTo>
                  <a:cubicBezTo>
                    <a:pt x="0" y="19"/>
                    <a:pt x="1" y="20"/>
                    <a:pt x="3" y="20"/>
                  </a:cubicBezTo>
                  <a:cubicBezTo>
                    <a:pt x="23" y="21"/>
                    <a:pt x="23" y="21"/>
                    <a:pt x="23" y="21"/>
                  </a:cubicBezTo>
                  <a:cubicBezTo>
                    <a:pt x="25" y="21"/>
                    <a:pt x="26" y="19"/>
                    <a:pt x="26" y="17"/>
                  </a:cubicBezTo>
                  <a:cubicBezTo>
                    <a:pt x="26" y="4"/>
                    <a:pt x="26" y="4"/>
                    <a:pt x="26" y="4"/>
                  </a:cubicBezTo>
                  <a:cubicBezTo>
                    <a:pt x="26" y="2"/>
                    <a:pt x="25" y="0"/>
                    <a:pt x="23" y="0"/>
                  </a:cubicBezTo>
                  <a:close/>
                  <a:moveTo>
                    <a:pt x="4" y="2"/>
                  </a:moveTo>
                  <a:cubicBezTo>
                    <a:pt x="21" y="2"/>
                    <a:pt x="21" y="2"/>
                    <a:pt x="21" y="2"/>
                  </a:cubicBezTo>
                  <a:cubicBezTo>
                    <a:pt x="23" y="2"/>
                    <a:pt x="24" y="3"/>
                    <a:pt x="24" y="5"/>
                  </a:cubicBezTo>
                  <a:cubicBezTo>
                    <a:pt x="24" y="16"/>
                    <a:pt x="24" y="16"/>
                    <a:pt x="24" y="16"/>
                  </a:cubicBezTo>
                  <a:cubicBezTo>
                    <a:pt x="24" y="18"/>
                    <a:pt x="23" y="19"/>
                    <a:pt x="21" y="19"/>
                  </a:cubicBezTo>
                  <a:cubicBezTo>
                    <a:pt x="4" y="19"/>
                    <a:pt x="4" y="19"/>
                    <a:pt x="4" y="19"/>
                  </a:cubicBezTo>
                  <a:cubicBezTo>
                    <a:pt x="3" y="19"/>
                    <a:pt x="1" y="18"/>
                    <a:pt x="1" y="16"/>
                  </a:cubicBezTo>
                  <a:cubicBezTo>
                    <a:pt x="1" y="5"/>
                    <a:pt x="1" y="5"/>
                    <a:pt x="1" y="5"/>
                  </a:cubicBezTo>
                  <a:cubicBezTo>
                    <a:pt x="1" y="3"/>
                    <a:pt x="3" y="2"/>
                    <a:pt x="4"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7" name="Freeform 107"/>
            <p:cNvSpPr/>
            <p:nvPr/>
          </p:nvSpPr>
          <p:spPr bwMode="auto">
            <a:xfrm>
              <a:off x="2309" y="470"/>
              <a:ext cx="49" cy="38"/>
            </a:xfrm>
            <a:custGeom>
              <a:avLst/>
              <a:gdLst>
                <a:gd name="T0" fmla="*/ 49 w 25"/>
                <a:gd name="T1" fmla="*/ 38 h 19"/>
                <a:gd name="T2" fmla="*/ 0 w 25"/>
                <a:gd name="T3" fmla="*/ 38 h 19"/>
                <a:gd name="T4" fmla="*/ 2 w 25"/>
                <a:gd name="T5" fmla="*/ 12 h 19"/>
                <a:gd name="T6" fmla="*/ 12 w 25"/>
                <a:gd name="T7" fmla="*/ 0 h 19"/>
                <a:gd name="T8" fmla="*/ 49 w 25"/>
                <a:gd name="T9" fmla="*/ 0 h 19"/>
                <a:gd name="T10" fmla="*/ 49 w 25"/>
                <a:gd name="T11" fmla="*/ 38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19">
                  <a:moveTo>
                    <a:pt x="25" y="19"/>
                  </a:moveTo>
                  <a:cubicBezTo>
                    <a:pt x="0" y="19"/>
                    <a:pt x="0" y="19"/>
                    <a:pt x="0" y="19"/>
                  </a:cubicBezTo>
                  <a:cubicBezTo>
                    <a:pt x="1" y="6"/>
                    <a:pt x="1" y="6"/>
                    <a:pt x="1" y="6"/>
                  </a:cubicBezTo>
                  <a:cubicBezTo>
                    <a:pt x="1" y="3"/>
                    <a:pt x="3" y="0"/>
                    <a:pt x="6" y="0"/>
                  </a:cubicBezTo>
                  <a:cubicBezTo>
                    <a:pt x="25" y="0"/>
                    <a:pt x="25" y="0"/>
                    <a:pt x="25" y="0"/>
                  </a:cubicBezTo>
                  <a:lnTo>
                    <a:pt x="25" y="19"/>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8" name="Freeform 108"/>
            <p:cNvSpPr>
              <a:spLocks noEditPoints="1"/>
            </p:cNvSpPr>
            <p:nvPr/>
          </p:nvSpPr>
          <p:spPr bwMode="auto">
            <a:xfrm>
              <a:off x="2309" y="468"/>
              <a:ext cx="51" cy="42"/>
            </a:xfrm>
            <a:custGeom>
              <a:avLst/>
              <a:gdLst>
                <a:gd name="T0" fmla="*/ 45 w 26"/>
                <a:gd name="T1" fmla="*/ 2 h 21"/>
                <a:gd name="T2" fmla="*/ 6 w 26"/>
                <a:gd name="T3" fmla="*/ 0 h 21"/>
                <a:gd name="T4" fmla="*/ 0 w 26"/>
                <a:gd name="T5" fmla="*/ 8 h 21"/>
                <a:gd name="T6" fmla="*/ 0 w 26"/>
                <a:gd name="T7" fmla="*/ 34 h 21"/>
                <a:gd name="T8" fmla="*/ 6 w 26"/>
                <a:gd name="T9" fmla="*/ 42 h 21"/>
                <a:gd name="T10" fmla="*/ 45 w 26"/>
                <a:gd name="T11" fmla="*/ 42 h 21"/>
                <a:gd name="T12" fmla="*/ 51 w 26"/>
                <a:gd name="T13" fmla="*/ 34 h 21"/>
                <a:gd name="T14" fmla="*/ 51 w 26"/>
                <a:gd name="T15" fmla="*/ 8 h 21"/>
                <a:gd name="T16" fmla="*/ 45 w 26"/>
                <a:gd name="T17" fmla="*/ 2 h 21"/>
                <a:gd name="T18" fmla="*/ 8 w 26"/>
                <a:gd name="T19" fmla="*/ 4 h 21"/>
                <a:gd name="T20" fmla="*/ 41 w 26"/>
                <a:gd name="T21" fmla="*/ 4 h 21"/>
                <a:gd name="T22" fmla="*/ 47 w 26"/>
                <a:gd name="T23" fmla="*/ 12 h 21"/>
                <a:gd name="T24" fmla="*/ 47 w 26"/>
                <a:gd name="T25" fmla="*/ 32 h 21"/>
                <a:gd name="T26" fmla="*/ 41 w 26"/>
                <a:gd name="T27" fmla="*/ 40 h 21"/>
                <a:gd name="T28" fmla="*/ 8 w 26"/>
                <a:gd name="T29" fmla="*/ 40 h 21"/>
                <a:gd name="T30" fmla="*/ 2 w 26"/>
                <a:gd name="T31" fmla="*/ 32 h 21"/>
                <a:gd name="T32" fmla="*/ 2 w 26"/>
                <a:gd name="T33" fmla="*/ 12 h 21"/>
                <a:gd name="T34" fmla="*/ 8 w 26"/>
                <a:gd name="T35" fmla="*/ 4 h 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 h="21">
                  <a:moveTo>
                    <a:pt x="23" y="1"/>
                  </a:moveTo>
                  <a:cubicBezTo>
                    <a:pt x="3" y="0"/>
                    <a:pt x="3" y="0"/>
                    <a:pt x="3" y="0"/>
                  </a:cubicBezTo>
                  <a:cubicBezTo>
                    <a:pt x="1" y="0"/>
                    <a:pt x="0" y="2"/>
                    <a:pt x="0" y="4"/>
                  </a:cubicBezTo>
                  <a:cubicBezTo>
                    <a:pt x="0" y="17"/>
                    <a:pt x="0" y="17"/>
                    <a:pt x="0" y="17"/>
                  </a:cubicBezTo>
                  <a:cubicBezTo>
                    <a:pt x="0" y="19"/>
                    <a:pt x="1" y="21"/>
                    <a:pt x="3" y="21"/>
                  </a:cubicBezTo>
                  <a:cubicBezTo>
                    <a:pt x="23" y="21"/>
                    <a:pt x="23" y="21"/>
                    <a:pt x="23" y="21"/>
                  </a:cubicBezTo>
                  <a:cubicBezTo>
                    <a:pt x="25" y="21"/>
                    <a:pt x="26" y="19"/>
                    <a:pt x="26" y="17"/>
                  </a:cubicBezTo>
                  <a:cubicBezTo>
                    <a:pt x="26" y="4"/>
                    <a:pt x="26" y="4"/>
                    <a:pt x="26" y="4"/>
                  </a:cubicBezTo>
                  <a:cubicBezTo>
                    <a:pt x="26" y="2"/>
                    <a:pt x="25" y="1"/>
                    <a:pt x="23" y="1"/>
                  </a:cubicBezTo>
                  <a:close/>
                  <a:moveTo>
                    <a:pt x="4" y="2"/>
                  </a:moveTo>
                  <a:cubicBezTo>
                    <a:pt x="21" y="2"/>
                    <a:pt x="21" y="2"/>
                    <a:pt x="21" y="2"/>
                  </a:cubicBezTo>
                  <a:cubicBezTo>
                    <a:pt x="23" y="2"/>
                    <a:pt x="24" y="4"/>
                    <a:pt x="24" y="6"/>
                  </a:cubicBezTo>
                  <a:cubicBezTo>
                    <a:pt x="24" y="16"/>
                    <a:pt x="24" y="16"/>
                    <a:pt x="24" y="16"/>
                  </a:cubicBezTo>
                  <a:cubicBezTo>
                    <a:pt x="24" y="18"/>
                    <a:pt x="23" y="20"/>
                    <a:pt x="21" y="20"/>
                  </a:cubicBezTo>
                  <a:cubicBezTo>
                    <a:pt x="4" y="20"/>
                    <a:pt x="4" y="20"/>
                    <a:pt x="4" y="20"/>
                  </a:cubicBezTo>
                  <a:cubicBezTo>
                    <a:pt x="2" y="20"/>
                    <a:pt x="1" y="18"/>
                    <a:pt x="1" y="16"/>
                  </a:cubicBezTo>
                  <a:cubicBezTo>
                    <a:pt x="1" y="6"/>
                    <a:pt x="1" y="6"/>
                    <a:pt x="1" y="6"/>
                  </a:cubicBezTo>
                  <a:cubicBezTo>
                    <a:pt x="1" y="4"/>
                    <a:pt x="3" y="2"/>
                    <a:pt x="4"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9" name="Freeform 109"/>
            <p:cNvSpPr/>
            <p:nvPr/>
          </p:nvSpPr>
          <p:spPr bwMode="auto">
            <a:xfrm>
              <a:off x="2384" y="472"/>
              <a:ext cx="50" cy="38"/>
            </a:xfrm>
            <a:custGeom>
              <a:avLst/>
              <a:gdLst>
                <a:gd name="T0" fmla="*/ 50 w 25"/>
                <a:gd name="T1" fmla="*/ 38 h 19"/>
                <a:gd name="T2" fmla="*/ 0 w 25"/>
                <a:gd name="T3" fmla="*/ 36 h 19"/>
                <a:gd name="T4" fmla="*/ 0 w 25"/>
                <a:gd name="T5" fmla="*/ 10 h 19"/>
                <a:gd name="T6" fmla="*/ 12 w 25"/>
                <a:gd name="T7" fmla="*/ 0 h 19"/>
                <a:gd name="T8" fmla="*/ 50 w 25"/>
                <a:gd name="T9" fmla="*/ 0 h 19"/>
                <a:gd name="T10" fmla="*/ 50 w 25"/>
                <a:gd name="T11" fmla="*/ 38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19">
                  <a:moveTo>
                    <a:pt x="25" y="19"/>
                  </a:moveTo>
                  <a:cubicBezTo>
                    <a:pt x="0" y="18"/>
                    <a:pt x="0" y="18"/>
                    <a:pt x="0" y="18"/>
                  </a:cubicBezTo>
                  <a:cubicBezTo>
                    <a:pt x="0" y="5"/>
                    <a:pt x="0" y="5"/>
                    <a:pt x="0" y="5"/>
                  </a:cubicBezTo>
                  <a:cubicBezTo>
                    <a:pt x="0" y="2"/>
                    <a:pt x="3" y="0"/>
                    <a:pt x="6" y="0"/>
                  </a:cubicBezTo>
                  <a:cubicBezTo>
                    <a:pt x="25" y="0"/>
                    <a:pt x="25" y="0"/>
                    <a:pt x="25" y="0"/>
                  </a:cubicBezTo>
                  <a:lnTo>
                    <a:pt x="25" y="19"/>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0" name="Freeform 110"/>
            <p:cNvSpPr>
              <a:spLocks noEditPoints="1"/>
            </p:cNvSpPr>
            <p:nvPr/>
          </p:nvSpPr>
          <p:spPr bwMode="auto">
            <a:xfrm>
              <a:off x="2384" y="470"/>
              <a:ext cx="52" cy="40"/>
            </a:xfrm>
            <a:custGeom>
              <a:avLst/>
              <a:gdLst>
                <a:gd name="T0" fmla="*/ 46 w 26"/>
                <a:gd name="T1" fmla="*/ 0 h 20"/>
                <a:gd name="T2" fmla="*/ 6 w 26"/>
                <a:gd name="T3" fmla="*/ 0 h 20"/>
                <a:gd name="T4" fmla="*/ 0 w 26"/>
                <a:gd name="T5" fmla="*/ 6 h 20"/>
                <a:gd name="T6" fmla="*/ 0 w 26"/>
                <a:gd name="T7" fmla="*/ 32 h 20"/>
                <a:gd name="T8" fmla="*/ 4 w 26"/>
                <a:gd name="T9" fmla="*/ 40 h 20"/>
                <a:gd name="T10" fmla="*/ 46 w 26"/>
                <a:gd name="T11" fmla="*/ 40 h 20"/>
                <a:gd name="T12" fmla="*/ 52 w 26"/>
                <a:gd name="T13" fmla="*/ 34 h 20"/>
                <a:gd name="T14" fmla="*/ 52 w 26"/>
                <a:gd name="T15" fmla="*/ 6 h 20"/>
                <a:gd name="T16" fmla="*/ 46 w 26"/>
                <a:gd name="T17" fmla="*/ 0 h 20"/>
                <a:gd name="T18" fmla="*/ 8 w 26"/>
                <a:gd name="T19" fmla="*/ 2 h 20"/>
                <a:gd name="T20" fmla="*/ 42 w 26"/>
                <a:gd name="T21" fmla="*/ 4 h 20"/>
                <a:gd name="T22" fmla="*/ 48 w 26"/>
                <a:gd name="T23" fmla="*/ 10 h 20"/>
                <a:gd name="T24" fmla="*/ 48 w 26"/>
                <a:gd name="T25" fmla="*/ 32 h 20"/>
                <a:gd name="T26" fmla="*/ 42 w 26"/>
                <a:gd name="T27" fmla="*/ 38 h 20"/>
                <a:gd name="T28" fmla="*/ 8 w 26"/>
                <a:gd name="T29" fmla="*/ 38 h 20"/>
                <a:gd name="T30" fmla="*/ 2 w 26"/>
                <a:gd name="T31" fmla="*/ 30 h 20"/>
                <a:gd name="T32" fmla="*/ 2 w 26"/>
                <a:gd name="T33" fmla="*/ 10 h 20"/>
                <a:gd name="T34" fmla="*/ 8 w 26"/>
                <a:gd name="T35" fmla="*/ 2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 h="20">
                  <a:moveTo>
                    <a:pt x="23" y="0"/>
                  </a:moveTo>
                  <a:cubicBezTo>
                    <a:pt x="3" y="0"/>
                    <a:pt x="3" y="0"/>
                    <a:pt x="3" y="0"/>
                  </a:cubicBezTo>
                  <a:cubicBezTo>
                    <a:pt x="1" y="0"/>
                    <a:pt x="0" y="1"/>
                    <a:pt x="0" y="3"/>
                  </a:cubicBezTo>
                  <a:cubicBezTo>
                    <a:pt x="0" y="16"/>
                    <a:pt x="0" y="16"/>
                    <a:pt x="0" y="16"/>
                  </a:cubicBezTo>
                  <a:cubicBezTo>
                    <a:pt x="0" y="18"/>
                    <a:pt x="1" y="20"/>
                    <a:pt x="2" y="20"/>
                  </a:cubicBezTo>
                  <a:cubicBezTo>
                    <a:pt x="23" y="20"/>
                    <a:pt x="23" y="20"/>
                    <a:pt x="23" y="20"/>
                  </a:cubicBezTo>
                  <a:cubicBezTo>
                    <a:pt x="25" y="20"/>
                    <a:pt x="26" y="19"/>
                    <a:pt x="26" y="17"/>
                  </a:cubicBezTo>
                  <a:cubicBezTo>
                    <a:pt x="26" y="3"/>
                    <a:pt x="26" y="3"/>
                    <a:pt x="26" y="3"/>
                  </a:cubicBezTo>
                  <a:cubicBezTo>
                    <a:pt x="26" y="1"/>
                    <a:pt x="25" y="0"/>
                    <a:pt x="23" y="0"/>
                  </a:cubicBezTo>
                  <a:close/>
                  <a:moveTo>
                    <a:pt x="4" y="1"/>
                  </a:moveTo>
                  <a:cubicBezTo>
                    <a:pt x="21" y="2"/>
                    <a:pt x="21" y="2"/>
                    <a:pt x="21" y="2"/>
                  </a:cubicBezTo>
                  <a:cubicBezTo>
                    <a:pt x="23" y="2"/>
                    <a:pt x="24" y="3"/>
                    <a:pt x="24" y="5"/>
                  </a:cubicBezTo>
                  <a:cubicBezTo>
                    <a:pt x="24" y="16"/>
                    <a:pt x="24" y="16"/>
                    <a:pt x="24" y="16"/>
                  </a:cubicBezTo>
                  <a:cubicBezTo>
                    <a:pt x="24" y="17"/>
                    <a:pt x="22" y="19"/>
                    <a:pt x="21" y="19"/>
                  </a:cubicBezTo>
                  <a:cubicBezTo>
                    <a:pt x="4" y="19"/>
                    <a:pt x="4" y="19"/>
                    <a:pt x="4" y="19"/>
                  </a:cubicBezTo>
                  <a:cubicBezTo>
                    <a:pt x="2" y="19"/>
                    <a:pt x="1" y="17"/>
                    <a:pt x="1" y="15"/>
                  </a:cubicBezTo>
                  <a:cubicBezTo>
                    <a:pt x="1" y="5"/>
                    <a:pt x="1" y="5"/>
                    <a:pt x="1" y="5"/>
                  </a:cubicBezTo>
                  <a:cubicBezTo>
                    <a:pt x="1" y="3"/>
                    <a:pt x="2" y="1"/>
                    <a:pt x="4" y="1"/>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1" name="Freeform 111"/>
            <p:cNvSpPr/>
            <p:nvPr/>
          </p:nvSpPr>
          <p:spPr bwMode="auto">
            <a:xfrm>
              <a:off x="2459" y="472"/>
              <a:ext cx="50" cy="38"/>
            </a:xfrm>
            <a:custGeom>
              <a:avLst/>
              <a:gdLst>
                <a:gd name="T0" fmla="*/ 50 w 25"/>
                <a:gd name="T1" fmla="*/ 38 h 19"/>
                <a:gd name="T2" fmla="*/ 0 w 25"/>
                <a:gd name="T3" fmla="*/ 38 h 19"/>
                <a:gd name="T4" fmla="*/ 0 w 25"/>
                <a:gd name="T5" fmla="*/ 12 h 19"/>
                <a:gd name="T6" fmla="*/ 12 w 25"/>
                <a:gd name="T7" fmla="*/ 0 h 19"/>
                <a:gd name="T8" fmla="*/ 50 w 25"/>
                <a:gd name="T9" fmla="*/ 0 h 19"/>
                <a:gd name="T10" fmla="*/ 50 w 25"/>
                <a:gd name="T11" fmla="*/ 38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19">
                  <a:moveTo>
                    <a:pt x="25" y="19"/>
                  </a:moveTo>
                  <a:cubicBezTo>
                    <a:pt x="0" y="19"/>
                    <a:pt x="0" y="19"/>
                    <a:pt x="0" y="19"/>
                  </a:cubicBezTo>
                  <a:cubicBezTo>
                    <a:pt x="0" y="6"/>
                    <a:pt x="0" y="6"/>
                    <a:pt x="0" y="6"/>
                  </a:cubicBezTo>
                  <a:cubicBezTo>
                    <a:pt x="0" y="2"/>
                    <a:pt x="3" y="0"/>
                    <a:pt x="6" y="0"/>
                  </a:cubicBezTo>
                  <a:cubicBezTo>
                    <a:pt x="25" y="0"/>
                    <a:pt x="25" y="0"/>
                    <a:pt x="25" y="0"/>
                  </a:cubicBezTo>
                  <a:lnTo>
                    <a:pt x="25" y="19"/>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2" name="Freeform 112"/>
            <p:cNvSpPr>
              <a:spLocks noEditPoints="1"/>
            </p:cNvSpPr>
            <p:nvPr/>
          </p:nvSpPr>
          <p:spPr bwMode="auto">
            <a:xfrm>
              <a:off x="2457" y="470"/>
              <a:ext cx="54" cy="40"/>
            </a:xfrm>
            <a:custGeom>
              <a:avLst/>
              <a:gdLst>
                <a:gd name="T0" fmla="*/ 48 w 27"/>
                <a:gd name="T1" fmla="*/ 0 h 20"/>
                <a:gd name="T2" fmla="*/ 6 w 27"/>
                <a:gd name="T3" fmla="*/ 0 h 20"/>
                <a:gd name="T4" fmla="*/ 2 w 27"/>
                <a:gd name="T5" fmla="*/ 6 h 20"/>
                <a:gd name="T6" fmla="*/ 0 w 27"/>
                <a:gd name="T7" fmla="*/ 34 h 20"/>
                <a:gd name="T8" fmla="*/ 6 w 27"/>
                <a:gd name="T9" fmla="*/ 40 h 20"/>
                <a:gd name="T10" fmla="*/ 48 w 27"/>
                <a:gd name="T11" fmla="*/ 40 h 20"/>
                <a:gd name="T12" fmla="*/ 54 w 27"/>
                <a:gd name="T13" fmla="*/ 34 h 20"/>
                <a:gd name="T14" fmla="*/ 54 w 27"/>
                <a:gd name="T15" fmla="*/ 8 h 20"/>
                <a:gd name="T16" fmla="*/ 48 w 27"/>
                <a:gd name="T17" fmla="*/ 0 h 20"/>
                <a:gd name="T18" fmla="*/ 10 w 27"/>
                <a:gd name="T19" fmla="*/ 4 h 20"/>
                <a:gd name="T20" fmla="*/ 44 w 27"/>
                <a:gd name="T21" fmla="*/ 4 h 20"/>
                <a:gd name="T22" fmla="*/ 50 w 27"/>
                <a:gd name="T23" fmla="*/ 10 h 20"/>
                <a:gd name="T24" fmla="*/ 50 w 27"/>
                <a:gd name="T25" fmla="*/ 32 h 20"/>
                <a:gd name="T26" fmla="*/ 44 w 27"/>
                <a:gd name="T27" fmla="*/ 38 h 20"/>
                <a:gd name="T28" fmla="*/ 10 w 27"/>
                <a:gd name="T29" fmla="*/ 38 h 20"/>
                <a:gd name="T30" fmla="*/ 4 w 27"/>
                <a:gd name="T31" fmla="*/ 32 h 20"/>
                <a:gd name="T32" fmla="*/ 4 w 27"/>
                <a:gd name="T33" fmla="*/ 10 h 20"/>
                <a:gd name="T34" fmla="*/ 10 w 27"/>
                <a:gd name="T35" fmla="*/ 4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 h="20">
                  <a:moveTo>
                    <a:pt x="24" y="0"/>
                  </a:moveTo>
                  <a:cubicBezTo>
                    <a:pt x="3" y="0"/>
                    <a:pt x="3" y="0"/>
                    <a:pt x="3" y="0"/>
                  </a:cubicBezTo>
                  <a:cubicBezTo>
                    <a:pt x="2" y="0"/>
                    <a:pt x="1" y="2"/>
                    <a:pt x="1" y="3"/>
                  </a:cubicBezTo>
                  <a:cubicBezTo>
                    <a:pt x="0" y="17"/>
                    <a:pt x="0" y="17"/>
                    <a:pt x="0" y="17"/>
                  </a:cubicBezTo>
                  <a:cubicBezTo>
                    <a:pt x="0" y="19"/>
                    <a:pt x="2" y="20"/>
                    <a:pt x="3" y="20"/>
                  </a:cubicBezTo>
                  <a:cubicBezTo>
                    <a:pt x="24" y="20"/>
                    <a:pt x="24" y="20"/>
                    <a:pt x="24" y="20"/>
                  </a:cubicBezTo>
                  <a:cubicBezTo>
                    <a:pt x="25" y="20"/>
                    <a:pt x="27" y="19"/>
                    <a:pt x="27" y="17"/>
                  </a:cubicBezTo>
                  <a:cubicBezTo>
                    <a:pt x="27" y="4"/>
                    <a:pt x="27" y="4"/>
                    <a:pt x="27" y="4"/>
                  </a:cubicBezTo>
                  <a:cubicBezTo>
                    <a:pt x="27" y="2"/>
                    <a:pt x="26" y="0"/>
                    <a:pt x="24" y="0"/>
                  </a:cubicBezTo>
                  <a:close/>
                  <a:moveTo>
                    <a:pt x="5" y="2"/>
                  </a:moveTo>
                  <a:cubicBezTo>
                    <a:pt x="22" y="2"/>
                    <a:pt x="22" y="2"/>
                    <a:pt x="22" y="2"/>
                  </a:cubicBezTo>
                  <a:cubicBezTo>
                    <a:pt x="23" y="2"/>
                    <a:pt x="25" y="3"/>
                    <a:pt x="25" y="5"/>
                  </a:cubicBezTo>
                  <a:cubicBezTo>
                    <a:pt x="25" y="16"/>
                    <a:pt x="25" y="16"/>
                    <a:pt x="25" y="16"/>
                  </a:cubicBezTo>
                  <a:cubicBezTo>
                    <a:pt x="25" y="18"/>
                    <a:pt x="23" y="19"/>
                    <a:pt x="22" y="19"/>
                  </a:cubicBezTo>
                  <a:cubicBezTo>
                    <a:pt x="5" y="19"/>
                    <a:pt x="5" y="19"/>
                    <a:pt x="5" y="19"/>
                  </a:cubicBezTo>
                  <a:cubicBezTo>
                    <a:pt x="3" y="19"/>
                    <a:pt x="2" y="18"/>
                    <a:pt x="2" y="16"/>
                  </a:cubicBezTo>
                  <a:cubicBezTo>
                    <a:pt x="2" y="5"/>
                    <a:pt x="2" y="5"/>
                    <a:pt x="2" y="5"/>
                  </a:cubicBezTo>
                  <a:cubicBezTo>
                    <a:pt x="2" y="3"/>
                    <a:pt x="3" y="2"/>
                    <a:pt x="5"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3" name="Freeform 113"/>
            <p:cNvSpPr/>
            <p:nvPr/>
          </p:nvSpPr>
          <p:spPr bwMode="auto">
            <a:xfrm>
              <a:off x="2535" y="472"/>
              <a:ext cx="49" cy="38"/>
            </a:xfrm>
            <a:custGeom>
              <a:avLst/>
              <a:gdLst>
                <a:gd name="T0" fmla="*/ 47 w 25"/>
                <a:gd name="T1" fmla="*/ 38 h 19"/>
                <a:gd name="T2" fmla="*/ 0 w 25"/>
                <a:gd name="T3" fmla="*/ 38 h 19"/>
                <a:gd name="T4" fmla="*/ 0 w 25"/>
                <a:gd name="T5" fmla="*/ 12 h 19"/>
                <a:gd name="T6" fmla="*/ 12 w 25"/>
                <a:gd name="T7" fmla="*/ 0 h 19"/>
                <a:gd name="T8" fmla="*/ 49 w 25"/>
                <a:gd name="T9" fmla="*/ 0 h 19"/>
                <a:gd name="T10" fmla="*/ 47 w 25"/>
                <a:gd name="T11" fmla="*/ 38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19">
                  <a:moveTo>
                    <a:pt x="24" y="19"/>
                  </a:moveTo>
                  <a:cubicBezTo>
                    <a:pt x="0" y="19"/>
                    <a:pt x="0" y="19"/>
                    <a:pt x="0" y="19"/>
                  </a:cubicBezTo>
                  <a:cubicBezTo>
                    <a:pt x="0" y="6"/>
                    <a:pt x="0" y="6"/>
                    <a:pt x="0" y="6"/>
                  </a:cubicBezTo>
                  <a:cubicBezTo>
                    <a:pt x="0" y="3"/>
                    <a:pt x="3" y="0"/>
                    <a:pt x="6" y="0"/>
                  </a:cubicBezTo>
                  <a:cubicBezTo>
                    <a:pt x="25" y="0"/>
                    <a:pt x="25" y="0"/>
                    <a:pt x="25" y="0"/>
                  </a:cubicBezTo>
                  <a:lnTo>
                    <a:pt x="24" y="19"/>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4" name="Freeform 114"/>
            <p:cNvSpPr>
              <a:spLocks noEditPoints="1"/>
            </p:cNvSpPr>
            <p:nvPr/>
          </p:nvSpPr>
          <p:spPr bwMode="auto">
            <a:xfrm>
              <a:off x="2533" y="470"/>
              <a:ext cx="53" cy="42"/>
            </a:xfrm>
            <a:custGeom>
              <a:avLst/>
              <a:gdLst>
                <a:gd name="T0" fmla="*/ 47 w 27"/>
                <a:gd name="T1" fmla="*/ 0 h 21"/>
                <a:gd name="T2" fmla="*/ 6 w 27"/>
                <a:gd name="T3" fmla="*/ 0 h 21"/>
                <a:gd name="T4" fmla="*/ 0 w 27"/>
                <a:gd name="T5" fmla="*/ 8 h 21"/>
                <a:gd name="T6" fmla="*/ 0 w 27"/>
                <a:gd name="T7" fmla="*/ 34 h 21"/>
                <a:gd name="T8" fmla="*/ 6 w 27"/>
                <a:gd name="T9" fmla="*/ 42 h 21"/>
                <a:gd name="T10" fmla="*/ 47 w 27"/>
                <a:gd name="T11" fmla="*/ 42 h 21"/>
                <a:gd name="T12" fmla="*/ 53 w 27"/>
                <a:gd name="T13" fmla="*/ 34 h 21"/>
                <a:gd name="T14" fmla="*/ 53 w 27"/>
                <a:gd name="T15" fmla="*/ 8 h 21"/>
                <a:gd name="T16" fmla="*/ 47 w 27"/>
                <a:gd name="T17" fmla="*/ 0 h 21"/>
                <a:gd name="T18" fmla="*/ 10 w 27"/>
                <a:gd name="T19" fmla="*/ 4 h 21"/>
                <a:gd name="T20" fmla="*/ 43 w 27"/>
                <a:gd name="T21" fmla="*/ 4 h 21"/>
                <a:gd name="T22" fmla="*/ 47 w 27"/>
                <a:gd name="T23" fmla="*/ 12 h 21"/>
                <a:gd name="T24" fmla="*/ 47 w 27"/>
                <a:gd name="T25" fmla="*/ 32 h 21"/>
                <a:gd name="T26" fmla="*/ 43 w 27"/>
                <a:gd name="T27" fmla="*/ 40 h 21"/>
                <a:gd name="T28" fmla="*/ 10 w 27"/>
                <a:gd name="T29" fmla="*/ 38 h 21"/>
                <a:gd name="T30" fmla="*/ 4 w 27"/>
                <a:gd name="T31" fmla="*/ 32 h 21"/>
                <a:gd name="T32" fmla="*/ 4 w 27"/>
                <a:gd name="T33" fmla="*/ 10 h 21"/>
                <a:gd name="T34" fmla="*/ 10 w 27"/>
                <a:gd name="T35" fmla="*/ 4 h 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 h="21">
                  <a:moveTo>
                    <a:pt x="24" y="0"/>
                  </a:moveTo>
                  <a:cubicBezTo>
                    <a:pt x="3" y="0"/>
                    <a:pt x="3" y="0"/>
                    <a:pt x="3" y="0"/>
                  </a:cubicBezTo>
                  <a:cubicBezTo>
                    <a:pt x="2" y="0"/>
                    <a:pt x="0" y="2"/>
                    <a:pt x="0" y="4"/>
                  </a:cubicBezTo>
                  <a:cubicBezTo>
                    <a:pt x="0" y="17"/>
                    <a:pt x="0" y="17"/>
                    <a:pt x="0" y="17"/>
                  </a:cubicBezTo>
                  <a:cubicBezTo>
                    <a:pt x="0" y="19"/>
                    <a:pt x="1" y="21"/>
                    <a:pt x="3" y="21"/>
                  </a:cubicBezTo>
                  <a:cubicBezTo>
                    <a:pt x="24" y="21"/>
                    <a:pt x="24" y="21"/>
                    <a:pt x="24" y="21"/>
                  </a:cubicBezTo>
                  <a:cubicBezTo>
                    <a:pt x="25" y="21"/>
                    <a:pt x="27" y="19"/>
                    <a:pt x="27" y="17"/>
                  </a:cubicBezTo>
                  <a:cubicBezTo>
                    <a:pt x="27" y="4"/>
                    <a:pt x="27" y="4"/>
                    <a:pt x="27" y="4"/>
                  </a:cubicBezTo>
                  <a:cubicBezTo>
                    <a:pt x="27" y="2"/>
                    <a:pt x="25" y="1"/>
                    <a:pt x="24" y="0"/>
                  </a:cubicBezTo>
                  <a:close/>
                  <a:moveTo>
                    <a:pt x="5" y="2"/>
                  </a:moveTo>
                  <a:cubicBezTo>
                    <a:pt x="22" y="2"/>
                    <a:pt x="22" y="2"/>
                    <a:pt x="22" y="2"/>
                  </a:cubicBezTo>
                  <a:cubicBezTo>
                    <a:pt x="23" y="2"/>
                    <a:pt x="25" y="4"/>
                    <a:pt x="24" y="6"/>
                  </a:cubicBezTo>
                  <a:cubicBezTo>
                    <a:pt x="24" y="16"/>
                    <a:pt x="24" y="16"/>
                    <a:pt x="24" y="16"/>
                  </a:cubicBezTo>
                  <a:cubicBezTo>
                    <a:pt x="24" y="18"/>
                    <a:pt x="23" y="20"/>
                    <a:pt x="22" y="20"/>
                  </a:cubicBezTo>
                  <a:cubicBezTo>
                    <a:pt x="5" y="19"/>
                    <a:pt x="5" y="19"/>
                    <a:pt x="5" y="19"/>
                  </a:cubicBezTo>
                  <a:cubicBezTo>
                    <a:pt x="3" y="19"/>
                    <a:pt x="2" y="18"/>
                    <a:pt x="2" y="16"/>
                  </a:cubicBezTo>
                  <a:cubicBezTo>
                    <a:pt x="2" y="5"/>
                    <a:pt x="2" y="5"/>
                    <a:pt x="2" y="5"/>
                  </a:cubicBezTo>
                  <a:cubicBezTo>
                    <a:pt x="2" y="4"/>
                    <a:pt x="3" y="2"/>
                    <a:pt x="5"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5" name="Freeform 115"/>
            <p:cNvSpPr/>
            <p:nvPr/>
          </p:nvSpPr>
          <p:spPr bwMode="auto">
            <a:xfrm>
              <a:off x="2610" y="472"/>
              <a:ext cx="48" cy="40"/>
            </a:xfrm>
            <a:custGeom>
              <a:avLst/>
              <a:gdLst>
                <a:gd name="T0" fmla="*/ 48 w 24"/>
                <a:gd name="T1" fmla="*/ 40 h 20"/>
                <a:gd name="T2" fmla="*/ 0 w 24"/>
                <a:gd name="T3" fmla="*/ 38 h 20"/>
                <a:gd name="T4" fmla="*/ 0 w 24"/>
                <a:gd name="T5" fmla="*/ 12 h 20"/>
                <a:gd name="T6" fmla="*/ 12 w 24"/>
                <a:gd name="T7" fmla="*/ 0 h 20"/>
                <a:gd name="T8" fmla="*/ 48 w 24"/>
                <a:gd name="T9" fmla="*/ 2 h 20"/>
                <a:gd name="T10" fmla="*/ 48 w 24"/>
                <a:gd name="T11" fmla="*/ 40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20">
                  <a:moveTo>
                    <a:pt x="24" y="20"/>
                  </a:moveTo>
                  <a:cubicBezTo>
                    <a:pt x="0" y="19"/>
                    <a:pt x="0" y="19"/>
                    <a:pt x="0" y="19"/>
                  </a:cubicBezTo>
                  <a:cubicBezTo>
                    <a:pt x="0" y="6"/>
                    <a:pt x="0" y="6"/>
                    <a:pt x="0" y="6"/>
                  </a:cubicBezTo>
                  <a:cubicBezTo>
                    <a:pt x="0" y="3"/>
                    <a:pt x="3" y="0"/>
                    <a:pt x="6" y="0"/>
                  </a:cubicBezTo>
                  <a:cubicBezTo>
                    <a:pt x="24" y="1"/>
                    <a:pt x="24" y="1"/>
                    <a:pt x="24" y="1"/>
                  </a:cubicBezTo>
                  <a:lnTo>
                    <a:pt x="24" y="20"/>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6" name="Freeform 116"/>
            <p:cNvSpPr>
              <a:spLocks noEditPoints="1"/>
            </p:cNvSpPr>
            <p:nvPr/>
          </p:nvSpPr>
          <p:spPr bwMode="auto">
            <a:xfrm>
              <a:off x="2608" y="472"/>
              <a:ext cx="54" cy="40"/>
            </a:xfrm>
            <a:custGeom>
              <a:avLst/>
              <a:gdLst>
                <a:gd name="T0" fmla="*/ 48 w 27"/>
                <a:gd name="T1" fmla="*/ 0 h 20"/>
                <a:gd name="T2" fmla="*/ 6 w 27"/>
                <a:gd name="T3" fmla="*/ 0 h 20"/>
                <a:gd name="T4" fmla="*/ 0 w 27"/>
                <a:gd name="T5" fmla="*/ 6 h 20"/>
                <a:gd name="T6" fmla="*/ 0 w 27"/>
                <a:gd name="T7" fmla="*/ 32 h 20"/>
                <a:gd name="T8" fmla="*/ 6 w 27"/>
                <a:gd name="T9" fmla="*/ 40 h 20"/>
                <a:gd name="T10" fmla="*/ 46 w 27"/>
                <a:gd name="T11" fmla="*/ 40 h 20"/>
                <a:gd name="T12" fmla="*/ 52 w 27"/>
                <a:gd name="T13" fmla="*/ 34 h 20"/>
                <a:gd name="T14" fmla="*/ 52 w 27"/>
                <a:gd name="T15" fmla="*/ 6 h 20"/>
                <a:gd name="T16" fmla="*/ 48 w 27"/>
                <a:gd name="T17" fmla="*/ 0 h 20"/>
                <a:gd name="T18" fmla="*/ 10 w 27"/>
                <a:gd name="T19" fmla="*/ 2 h 20"/>
                <a:gd name="T20" fmla="*/ 42 w 27"/>
                <a:gd name="T21" fmla="*/ 2 h 20"/>
                <a:gd name="T22" fmla="*/ 48 w 27"/>
                <a:gd name="T23" fmla="*/ 10 h 20"/>
                <a:gd name="T24" fmla="*/ 48 w 27"/>
                <a:gd name="T25" fmla="*/ 30 h 20"/>
                <a:gd name="T26" fmla="*/ 42 w 27"/>
                <a:gd name="T27" fmla="*/ 38 h 20"/>
                <a:gd name="T28" fmla="*/ 8 w 27"/>
                <a:gd name="T29" fmla="*/ 38 h 20"/>
                <a:gd name="T30" fmla="*/ 4 w 27"/>
                <a:gd name="T31" fmla="*/ 30 h 20"/>
                <a:gd name="T32" fmla="*/ 4 w 27"/>
                <a:gd name="T33" fmla="*/ 10 h 20"/>
                <a:gd name="T34" fmla="*/ 10 w 27"/>
                <a:gd name="T35" fmla="*/ 2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 h="20">
                  <a:moveTo>
                    <a:pt x="24" y="0"/>
                  </a:moveTo>
                  <a:cubicBezTo>
                    <a:pt x="3" y="0"/>
                    <a:pt x="3" y="0"/>
                    <a:pt x="3" y="0"/>
                  </a:cubicBezTo>
                  <a:cubicBezTo>
                    <a:pt x="2" y="0"/>
                    <a:pt x="0" y="1"/>
                    <a:pt x="0" y="3"/>
                  </a:cubicBezTo>
                  <a:cubicBezTo>
                    <a:pt x="0" y="16"/>
                    <a:pt x="0" y="16"/>
                    <a:pt x="0" y="16"/>
                  </a:cubicBezTo>
                  <a:cubicBezTo>
                    <a:pt x="0" y="18"/>
                    <a:pt x="1" y="20"/>
                    <a:pt x="3" y="20"/>
                  </a:cubicBezTo>
                  <a:cubicBezTo>
                    <a:pt x="23" y="20"/>
                    <a:pt x="23" y="20"/>
                    <a:pt x="23" y="20"/>
                  </a:cubicBezTo>
                  <a:cubicBezTo>
                    <a:pt x="25" y="20"/>
                    <a:pt x="26" y="19"/>
                    <a:pt x="26" y="17"/>
                  </a:cubicBezTo>
                  <a:cubicBezTo>
                    <a:pt x="26" y="3"/>
                    <a:pt x="26" y="3"/>
                    <a:pt x="26" y="3"/>
                  </a:cubicBezTo>
                  <a:cubicBezTo>
                    <a:pt x="27" y="1"/>
                    <a:pt x="25" y="0"/>
                    <a:pt x="24" y="0"/>
                  </a:cubicBezTo>
                  <a:close/>
                  <a:moveTo>
                    <a:pt x="5" y="1"/>
                  </a:moveTo>
                  <a:cubicBezTo>
                    <a:pt x="21" y="1"/>
                    <a:pt x="21" y="1"/>
                    <a:pt x="21" y="1"/>
                  </a:cubicBezTo>
                  <a:cubicBezTo>
                    <a:pt x="23" y="1"/>
                    <a:pt x="24" y="3"/>
                    <a:pt x="24" y="5"/>
                  </a:cubicBezTo>
                  <a:cubicBezTo>
                    <a:pt x="24" y="15"/>
                    <a:pt x="24" y="15"/>
                    <a:pt x="24" y="15"/>
                  </a:cubicBezTo>
                  <a:cubicBezTo>
                    <a:pt x="24" y="17"/>
                    <a:pt x="23" y="19"/>
                    <a:pt x="21" y="19"/>
                  </a:cubicBezTo>
                  <a:cubicBezTo>
                    <a:pt x="4" y="19"/>
                    <a:pt x="4" y="19"/>
                    <a:pt x="4" y="19"/>
                  </a:cubicBezTo>
                  <a:cubicBezTo>
                    <a:pt x="3" y="19"/>
                    <a:pt x="1" y="17"/>
                    <a:pt x="2" y="15"/>
                  </a:cubicBezTo>
                  <a:cubicBezTo>
                    <a:pt x="2" y="5"/>
                    <a:pt x="2" y="5"/>
                    <a:pt x="2" y="5"/>
                  </a:cubicBezTo>
                  <a:cubicBezTo>
                    <a:pt x="2" y="3"/>
                    <a:pt x="3" y="1"/>
                    <a:pt x="5" y="1"/>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7" name="Freeform 117"/>
            <p:cNvSpPr/>
            <p:nvPr/>
          </p:nvSpPr>
          <p:spPr bwMode="auto">
            <a:xfrm>
              <a:off x="2685" y="474"/>
              <a:ext cx="48" cy="38"/>
            </a:xfrm>
            <a:custGeom>
              <a:avLst/>
              <a:gdLst>
                <a:gd name="T0" fmla="*/ 48 w 24"/>
                <a:gd name="T1" fmla="*/ 38 h 19"/>
                <a:gd name="T2" fmla="*/ 0 w 24"/>
                <a:gd name="T3" fmla="*/ 38 h 19"/>
                <a:gd name="T4" fmla="*/ 0 w 24"/>
                <a:gd name="T5" fmla="*/ 12 h 19"/>
                <a:gd name="T6" fmla="*/ 12 w 24"/>
                <a:gd name="T7" fmla="*/ 0 h 19"/>
                <a:gd name="T8" fmla="*/ 48 w 24"/>
                <a:gd name="T9" fmla="*/ 0 h 19"/>
                <a:gd name="T10" fmla="*/ 48 w 24"/>
                <a:gd name="T11" fmla="*/ 38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19">
                  <a:moveTo>
                    <a:pt x="24" y="19"/>
                  </a:moveTo>
                  <a:cubicBezTo>
                    <a:pt x="0" y="19"/>
                    <a:pt x="0" y="19"/>
                    <a:pt x="0" y="19"/>
                  </a:cubicBezTo>
                  <a:cubicBezTo>
                    <a:pt x="0" y="6"/>
                    <a:pt x="0" y="6"/>
                    <a:pt x="0" y="6"/>
                  </a:cubicBezTo>
                  <a:cubicBezTo>
                    <a:pt x="0" y="2"/>
                    <a:pt x="2" y="0"/>
                    <a:pt x="6" y="0"/>
                  </a:cubicBezTo>
                  <a:cubicBezTo>
                    <a:pt x="24" y="0"/>
                    <a:pt x="24" y="0"/>
                    <a:pt x="24" y="0"/>
                  </a:cubicBezTo>
                  <a:lnTo>
                    <a:pt x="24" y="19"/>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8" name="Freeform 118"/>
            <p:cNvSpPr>
              <a:spLocks noEditPoints="1"/>
            </p:cNvSpPr>
            <p:nvPr/>
          </p:nvSpPr>
          <p:spPr bwMode="auto">
            <a:xfrm>
              <a:off x="2683" y="472"/>
              <a:ext cx="52" cy="40"/>
            </a:xfrm>
            <a:custGeom>
              <a:avLst/>
              <a:gdLst>
                <a:gd name="T0" fmla="*/ 46 w 26"/>
                <a:gd name="T1" fmla="*/ 0 h 20"/>
                <a:gd name="T2" fmla="*/ 6 w 26"/>
                <a:gd name="T3" fmla="*/ 0 h 20"/>
                <a:gd name="T4" fmla="*/ 0 w 26"/>
                <a:gd name="T5" fmla="*/ 6 h 20"/>
                <a:gd name="T6" fmla="*/ 0 w 26"/>
                <a:gd name="T7" fmla="*/ 34 h 20"/>
                <a:gd name="T8" fmla="*/ 6 w 26"/>
                <a:gd name="T9" fmla="*/ 40 h 20"/>
                <a:gd name="T10" fmla="*/ 46 w 26"/>
                <a:gd name="T11" fmla="*/ 40 h 20"/>
                <a:gd name="T12" fmla="*/ 52 w 26"/>
                <a:gd name="T13" fmla="*/ 34 h 20"/>
                <a:gd name="T14" fmla="*/ 52 w 26"/>
                <a:gd name="T15" fmla="*/ 8 h 20"/>
                <a:gd name="T16" fmla="*/ 46 w 26"/>
                <a:gd name="T17" fmla="*/ 0 h 20"/>
                <a:gd name="T18" fmla="*/ 8 w 26"/>
                <a:gd name="T19" fmla="*/ 4 h 20"/>
                <a:gd name="T20" fmla="*/ 42 w 26"/>
                <a:gd name="T21" fmla="*/ 4 h 20"/>
                <a:gd name="T22" fmla="*/ 48 w 26"/>
                <a:gd name="T23" fmla="*/ 10 h 20"/>
                <a:gd name="T24" fmla="*/ 48 w 26"/>
                <a:gd name="T25" fmla="*/ 32 h 20"/>
                <a:gd name="T26" fmla="*/ 42 w 26"/>
                <a:gd name="T27" fmla="*/ 38 h 20"/>
                <a:gd name="T28" fmla="*/ 8 w 26"/>
                <a:gd name="T29" fmla="*/ 38 h 20"/>
                <a:gd name="T30" fmla="*/ 2 w 26"/>
                <a:gd name="T31" fmla="*/ 32 h 20"/>
                <a:gd name="T32" fmla="*/ 2 w 26"/>
                <a:gd name="T33" fmla="*/ 10 h 20"/>
                <a:gd name="T34" fmla="*/ 8 w 26"/>
                <a:gd name="T35" fmla="*/ 4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 h="20">
                  <a:moveTo>
                    <a:pt x="23" y="0"/>
                  </a:moveTo>
                  <a:cubicBezTo>
                    <a:pt x="3" y="0"/>
                    <a:pt x="3" y="0"/>
                    <a:pt x="3" y="0"/>
                  </a:cubicBezTo>
                  <a:cubicBezTo>
                    <a:pt x="1" y="0"/>
                    <a:pt x="0" y="1"/>
                    <a:pt x="0" y="3"/>
                  </a:cubicBezTo>
                  <a:cubicBezTo>
                    <a:pt x="0" y="17"/>
                    <a:pt x="0" y="17"/>
                    <a:pt x="0" y="17"/>
                  </a:cubicBezTo>
                  <a:cubicBezTo>
                    <a:pt x="0" y="19"/>
                    <a:pt x="1" y="20"/>
                    <a:pt x="3" y="20"/>
                  </a:cubicBezTo>
                  <a:cubicBezTo>
                    <a:pt x="23" y="20"/>
                    <a:pt x="23" y="20"/>
                    <a:pt x="23" y="20"/>
                  </a:cubicBezTo>
                  <a:cubicBezTo>
                    <a:pt x="25" y="20"/>
                    <a:pt x="26" y="19"/>
                    <a:pt x="26" y="17"/>
                  </a:cubicBezTo>
                  <a:cubicBezTo>
                    <a:pt x="26" y="4"/>
                    <a:pt x="26" y="4"/>
                    <a:pt x="26" y="4"/>
                  </a:cubicBezTo>
                  <a:cubicBezTo>
                    <a:pt x="26" y="2"/>
                    <a:pt x="25" y="0"/>
                    <a:pt x="23" y="0"/>
                  </a:cubicBezTo>
                  <a:close/>
                  <a:moveTo>
                    <a:pt x="4" y="2"/>
                  </a:moveTo>
                  <a:cubicBezTo>
                    <a:pt x="21" y="2"/>
                    <a:pt x="21" y="2"/>
                    <a:pt x="21" y="2"/>
                  </a:cubicBezTo>
                  <a:cubicBezTo>
                    <a:pt x="23" y="2"/>
                    <a:pt x="24" y="3"/>
                    <a:pt x="24" y="5"/>
                  </a:cubicBezTo>
                  <a:cubicBezTo>
                    <a:pt x="24" y="16"/>
                    <a:pt x="24" y="16"/>
                    <a:pt x="24" y="16"/>
                  </a:cubicBezTo>
                  <a:cubicBezTo>
                    <a:pt x="24" y="18"/>
                    <a:pt x="23" y="19"/>
                    <a:pt x="21" y="19"/>
                  </a:cubicBezTo>
                  <a:cubicBezTo>
                    <a:pt x="4" y="19"/>
                    <a:pt x="4" y="19"/>
                    <a:pt x="4" y="19"/>
                  </a:cubicBezTo>
                  <a:cubicBezTo>
                    <a:pt x="3" y="19"/>
                    <a:pt x="1" y="18"/>
                    <a:pt x="1" y="16"/>
                  </a:cubicBezTo>
                  <a:cubicBezTo>
                    <a:pt x="1" y="5"/>
                    <a:pt x="1" y="5"/>
                    <a:pt x="1" y="5"/>
                  </a:cubicBezTo>
                  <a:cubicBezTo>
                    <a:pt x="1" y="3"/>
                    <a:pt x="3" y="2"/>
                    <a:pt x="4"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9" name="Freeform 119"/>
            <p:cNvSpPr/>
            <p:nvPr/>
          </p:nvSpPr>
          <p:spPr bwMode="auto">
            <a:xfrm>
              <a:off x="2759" y="474"/>
              <a:ext cx="49" cy="38"/>
            </a:xfrm>
            <a:custGeom>
              <a:avLst/>
              <a:gdLst>
                <a:gd name="T0" fmla="*/ 49 w 25"/>
                <a:gd name="T1" fmla="*/ 38 h 19"/>
                <a:gd name="T2" fmla="*/ 0 w 25"/>
                <a:gd name="T3" fmla="*/ 38 h 19"/>
                <a:gd name="T4" fmla="*/ 2 w 25"/>
                <a:gd name="T5" fmla="*/ 12 h 19"/>
                <a:gd name="T6" fmla="*/ 12 w 25"/>
                <a:gd name="T7" fmla="*/ 0 h 19"/>
                <a:gd name="T8" fmla="*/ 49 w 25"/>
                <a:gd name="T9" fmla="*/ 0 h 19"/>
                <a:gd name="T10" fmla="*/ 49 w 25"/>
                <a:gd name="T11" fmla="*/ 38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19">
                  <a:moveTo>
                    <a:pt x="25" y="19"/>
                  </a:moveTo>
                  <a:cubicBezTo>
                    <a:pt x="0" y="19"/>
                    <a:pt x="0" y="19"/>
                    <a:pt x="0" y="19"/>
                  </a:cubicBezTo>
                  <a:cubicBezTo>
                    <a:pt x="1" y="6"/>
                    <a:pt x="1" y="6"/>
                    <a:pt x="1" y="6"/>
                  </a:cubicBezTo>
                  <a:cubicBezTo>
                    <a:pt x="1" y="3"/>
                    <a:pt x="3" y="0"/>
                    <a:pt x="6" y="0"/>
                  </a:cubicBezTo>
                  <a:cubicBezTo>
                    <a:pt x="25" y="0"/>
                    <a:pt x="25" y="0"/>
                    <a:pt x="25" y="0"/>
                  </a:cubicBezTo>
                  <a:lnTo>
                    <a:pt x="25" y="19"/>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30" name="Freeform 120"/>
            <p:cNvSpPr>
              <a:spLocks noEditPoints="1"/>
            </p:cNvSpPr>
            <p:nvPr/>
          </p:nvSpPr>
          <p:spPr bwMode="auto">
            <a:xfrm>
              <a:off x="2759" y="472"/>
              <a:ext cx="51" cy="42"/>
            </a:xfrm>
            <a:custGeom>
              <a:avLst/>
              <a:gdLst>
                <a:gd name="T0" fmla="*/ 45 w 26"/>
                <a:gd name="T1" fmla="*/ 0 h 21"/>
                <a:gd name="T2" fmla="*/ 6 w 26"/>
                <a:gd name="T3" fmla="*/ 0 h 21"/>
                <a:gd name="T4" fmla="*/ 0 w 26"/>
                <a:gd name="T5" fmla="*/ 8 h 21"/>
                <a:gd name="T6" fmla="*/ 0 w 26"/>
                <a:gd name="T7" fmla="*/ 34 h 21"/>
                <a:gd name="T8" fmla="*/ 6 w 26"/>
                <a:gd name="T9" fmla="*/ 40 h 21"/>
                <a:gd name="T10" fmla="*/ 45 w 26"/>
                <a:gd name="T11" fmla="*/ 42 h 21"/>
                <a:gd name="T12" fmla="*/ 51 w 26"/>
                <a:gd name="T13" fmla="*/ 34 h 21"/>
                <a:gd name="T14" fmla="*/ 51 w 26"/>
                <a:gd name="T15" fmla="*/ 8 h 21"/>
                <a:gd name="T16" fmla="*/ 45 w 26"/>
                <a:gd name="T17" fmla="*/ 0 h 21"/>
                <a:gd name="T18" fmla="*/ 8 w 26"/>
                <a:gd name="T19" fmla="*/ 4 h 21"/>
                <a:gd name="T20" fmla="*/ 41 w 26"/>
                <a:gd name="T21" fmla="*/ 4 h 21"/>
                <a:gd name="T22" fmla="*/ 47 w 26"/>
                <a:gd name="T23" fmla="*/ 12 h 21"/>
                <a:gd name="T24" fmla="*/ 47 w 26"/>
                <a:gd name="T25" fmla="*/ 32 h 21"/>
                <a:gd name="T26" fmla="*/ 41 w 26"/>
                <a:gd name="T27" fmla="*/ 40 h 21"/>
                <a:gd name="T28" fmla="*/ 8 w 26"/>
                <a:gd name="T29" fmla="*/ 38 h 21"/>
                <a:gd name="T30" fmla="*/ 2 w 26"/>
                <a:gd name="T31" fmla="*/ 32 h 21"/>
                <a:gd name="T32" fmla="*/ 2 w 26"/>
                <a:gd name="T33" fmla="*/ 10 h 21"/>
                <a:gd name="T34" fmla="*/ 8 w 26"/>
                <a:gd name="T35" fmla="*/ 4 h 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 h="21">
                  <a:moveTo>
                    <a:pt x="23" y="0"/>
                  </a:moveTo>
                  <a:cubicBezTo>
                    <a:pt x="3" y="0"/>
                    <a:pt x="3" y="0"/>
                    <a:pt x="3" y="0"/>
                  </a:cubicBezTo>
                  <a:cubicBezTo>
                    <a:pt x="1" y="0"/>
                    <a:pt x="0" y="2"/>
                    <a:pt x="0" y="4"/>
                  </a:cubicBezTo>
                  <a:cubicBezTo>
                    <a:pt x="0" y="17"/>
                    <a:pt x="0" y="17"/>
                    <a:pt x="0" y="17"/>
                  </a:cubicBezTo>
                  <a:cubicBezTo>
                    <a:pt x="0" y="19"/>
                    <a:pt x="1" y="20"/>
                    <a:pt x="3" y="20"/>
                  </a:cubicBezTo>
                  <a:cubicBezTo>
                    <a:pt x="23" y="21"/>
                    <a:pt x="23" y="21"/>
                    <a:pt x="23" y="21"/>
                  </a:cubicBezTo>
                  <a:cubicBezTo>
                    <a:pt x="25" y="21"/>
                    <a:pt x="26" y="19"/>
                    <a:pt x="26" y="17"/>
                  </a:cubicBezTo>
                  <a:cubicBezTo>
                    <a:pt x="26" y="4"/>
                    <a:pt x="26" y="4"/>
                    <a:pt x="26" y="4"/>
                  </a:cubicBezTo>
                  <a:cubicBezTo>
                    <a:pt x="26" y="2"/>
                    <a:pt x="25" y="0"/>
                    <a:pt x="23" y="0"/>
                  </a:cubicBezTo>
                  <a:close/>
                  <a:moveTo>
                    <a:pt x="4" y="2"/>
                  </a:moveTo>
                  <a:cubicBezTo>
                    <a:pt x="21" y="2"/>
                    <a:pt x="21" y="2"/>
                    <a:pt x="21" y="2"/>
                  </a:cubicBezTo>
                  <a:cubicBezTo>
                    <a:pt x="23" y="2"/>
                    <a:pt x="24" y="4"/>
                    <a:pt x="24" y="6"/>
                  </a:cubicBezTo>
                  <a:cubicBezTo>
                    <a:pt x="24" y="16"/>
                    <a:pt x="24" y="16"/>
                    <a:pt x="24" y="16"/>
                  </a:cubicBezTo>
                  <a:cubicBezTo>
                    <a:pt x="24" y="18"/>
                    <a:pt x="23" y="20"/>
                    <a:pt x="21" y="20"/>
                  </a:cubicBezTo>
                  <a:cubicBezTo>
                    <a:pt x="4" y="19"/>
                    <a:pt x="4" y="19"/>
                    <a:pt x="4" y="19"/>
                  </a:cubicBezTo>
                  <a:cubicBezTo>
                    <a:pt x="2" y="19"/>
                    <a:pt x="1" y="18"/>
                    <a:pt x="1" y="16"/>
                  </a:cubicBezTo>
                  <a:cubicBezTo>
                    <a:pt x="1" y="5"/>
                    <a:pt x="1" y="5"/>
                    <a:pt x="1" y="5"/>
                  </a:cubicBezTo>
                  <a:cubicBezTo>
                    <a:pt x="1" y="3"/>
                    <a:pt x="3" y="2"/>
                    <a:pt x="4"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31" name="Freeform 121"/>
            <p:cNvSpPr/>
            <p:nvPr/>
          </p:nvSpPr>
          <p:spPr bwMode="auto">
            <a:xfrm>
              <a:off x="2834" y="474"/>
              <a:ext cx="50" cy="38"/>
            </a:xfrm>
            <a:custGeom>
              <a:avLst/>
              <a:gdLst>
                <a:gd name="T0" fmla="*/ 50 w 25"/>
                <a:gd name="T1" fmla="*/ 38 h 19"/>
                <a:gd name="T2" fmla="*/ 0 w 25"/>
                <a:gd name="T3" fmla="*/ 38 h 19"/>
                <a:gd name="T4" fmla="*/ 0 w 25"/>
                <a:gd name="T5" fmla="*/ 12 h 19"/>
                <a:gd name="T6" fmla="*/ 12 w 25"/>
                <a:gd name="T7" fmla="*/ 0 h 19"/>
                <a:gd name="T8" fmla="*/ 50 w 25"/>
                <a:gd name="T9" fmla="*/ 2 h 19"/>
                <a:gd name="T10" fmla="*/ 50 w 25"/>
                <a:gd name="T11" fmla="*/ 38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19">
                  <a:moveTo>
                    <a:pt x="25" y="19"/>
                  </a:moveTo>
                  <a:cubicBezTo>
                    <a:pt x="0" y="19"/>
                    <a:pt x="0" y="19"/>
                    <a:pt x="0" y="19"/>
                  </a:cubicBezTo>
                  <a:cubicBezTo>
                    <a:pt x="0" y="6"/>
                    <a:pt x="0" y="6"/>
                    <a:pt x="0" y="6"/>
                  </a:cubicBezTo>
                  <a:cubicBezTo>
                    <a:pt x="0" y="3"/>
                    <a:pt x="3" y="0"/>
                    <a:pt x="6" y="0"/>
                  </a:cubicBezTo>
                  <a:cubicBezTo>
                    <a:pt x="25" y="1"/>
                    <a:pt x="25" y="1"/>
                    <a:pt x="25" y="1"/>
                  </a:cubicBezTo>
                  <a:lnTo>
                    <a:pt x="25" y="19"/>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32" name="Freeform 122"/>
            <p:cNvSpPr>
              <a:spLocks noEditPoints="1"/>
            </p:cNvSpPr>
            <p:nvPr/>
          </p:nvSpPr>
          <p:spPr bwMode="auto">
            <a:xfrm>
              <a:off x="2834" y="474"/>
              <a:ext cx="52" cy="40"/>
            </a:xfrm>
            <a:custGeom>
              <a:avLst/>
              <a:gdLst>
                <a:gd name="T0" fmla="*/ 46 w 26"/>
                <a:gd name="T1" fmla="*/ 0 h 20"/>
                <a:gd name="T2" fmla="*/ 6 w 26"/>
                <a:gd name="T3" fmla="*/ 0 h 20"/>
                <a:gd name="T4" fmla="*/ 0 w 26"/>
                <a:gd name="T5" fmla="*/ 6 h 20"/>
                <a:gd name="T6" fmla="*/ 0 w 26"/>
                <a:gd name="T7" fmla="*/ 32 h 20"/>
                <a:gd name="T8" fmla="*/ 4 w 26"/>
                <a:gd name="T9" fmla="*/ 40 h 20"/>
                <a:gd name="T10" fmla="*/ 46 w 26"/>
                <a:gd name="T11" fmla="*/ 40 h 20"/>
                <a:gd name="T12" fmla="*/ 52 w 26"/>
                <a:gd name="T13" fmla="*/ 34 h 20"/>
                <a:gd name="T14" fmla="*/ 52 w 26"/>
                <a:gd name="T15" fmla="*/ 6 h 20"/>
                <a:gd name="T16" fmla="*/ 46 w 26"/>
                <a:gd name="T17" fmla="*/ 0 h 20"/>
                <a:gd name="T18" fmla="*/ 8 w 26"/>
                <a:gd name="T19" fmla="*/ 2 h 20"/>
                <a:gd name="T20" fmla="*/ 42 w 26"/>
                <a:gd name="T21" fmla="*/ 2 h 20"/>
                <a:gd name="T22" fmla="*/ 48 w 26"/>
                <a:gd name="T23" fmla="*/ 10 h 20"/>
                <a:gd name="T24" fmla="*/ 48 w 26"/>
                <a:gd name="T25" fmla="*/ 30 h 20"/>
                <a:gd name="T26" fmla="*/ 42 w 26"/>
                <a:gd name="T27" fmla="*/ 38 h 20"/>
                <a:gd name="T28" fmla="*/ 8 w 26"/>
                <a:gd name="T29" fmla="*/ 38 h 20"/>
                <a:gd name="T30" fmla="*/ 2 w 26"/>
                <a:gd name="T31" fmla="*/ 30 h 20"/>
                <a:gd name="T32" fmla="*/ 2 w 26"/>
                <a:gd name="T33" fmla="*/ 10 h 20"/>
                <a:gd name="T34" fmla="*/ 8 w 26"/>
                <a:gd name="T35" fmla="*/ 2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 h="20">
                  <a:moveTo>
                    <a:pt x="23" y="0"/>
                  </a:moveTo>
                  <a:cubicBezTo>
                    <a:pt x="3" y="0"/>
                    <a:pt x="3" y="0"/>
                    <a:pt x="3" y="0"/>
                  </a:cubicBezTo>
                  <a:cubicBezTo>
                    <a:pt x="1" y="0"/>
                    <a:pt x="0" y="1"/>
                    <a:pt x="0" y="3"/>
                  </a:cubicBezTo>
                  <a:cubicBezTo>
                    <a:pt x="0" y="16"/>
                    <a:pt x="0" y="16"/>
                    <a:pt x="0" y="16"/>
                  </a:cubicBezTo>
                  <a:cubicBezTo>
                    <a:pt x="0" y="18"/>
                    <a:pt x="1" y="20"/>
                    <a:pt x="2" y="20"/>
                  </a:cubicBezTo>
                  <a:cubicBezTo>
                    <a:pt x="23" y="20"/>
                    <a:pt x="23" y="20"/>
                    <a:pt x="23" y="20"/>
                  </a:cubicBezTo>
                  <a:cubicBezTo>
                    <a:pt x="25" y="20"/>
                    <a:pt x="26" y="18"/>
                    <a:pt x="26" y="17"/>
                  </a:cubicBezTo>
                  <a:cubicBezTo>
                    <a:pt x="26" y="3"/>
                    <a:pt x="26" y="3"/>
                    <a:pt x="26" y="3"/>
                  </a:cubicBezTo>
                  <a:cubicBezTo>
                    <a:pt x="26" y="1"/>
                    <a:pt x="25" y="0"/>
                    <a:pt x="23" y="0"/>
                  </a:cubicBezTo>
                  <a:close/>
                  <a:moveTo>
                    <a:pt x="4" y="1"/>
                  </a:moveTo>
                  <a:cubicBezTo>
                    <a:pt x="21" y="1"/>
                    <a:pt x="21" y="1"/>
                    <a:pt x="21" y="1"/>
                  </a:cubicBezTo>
                  <a:cubicBezTo>
                    <a:pt x="23" y="1"/>
                    <a:pt x="24" y="3"/>
                    <a:pt x="24" y="5"/>
                  </a:cubicBezTo>
                  <a:cubicBezTo>
                    <a:pt x="24" y="15"/>
                    <a:pt x="24" y="15"/>
                    <a:pt x="24" y="15"/>
                  </a:cubicBezTo>
                  <a:cubicBezTo>
                    <a:pt x="24" y="17"/>
                    <a:pt x="22" y="19"/>
                    <a:pt x="21" y="19"/>
                  </a:cubicBezTo>
                  <a:cubicBezTo>
                    <a:pt x="4" y="19"/>
                    <a:pt x="4" y="19"/>
                    <a:pt x="4" y="19"/>
                  </a:cubicBezTo>
                  <a:cubicBezTo>
                    <a:pt x="2" y="19"/>
                    <a:pt x="1" y="17"/>
                    <a:pt x="1" y="15"/>
                  </a:cubicBezTo>
                  <a:cubicBezTo>
                    <a:pt x="1" y="5"/>
                    <a:pt x="1" y="5"/>
                    <a:pt x="1" y="5"/>
                  </a:cubicBezTo>
                  <a:cubicBezTo>
                    <a:pt x="1" y="3"/>
                    <a:pt x="2" y="1"/>
                    <a:pt x="4" y="1"/>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33" name="Freeform 123"/>
            <p:cNvSpPr/>
            <p:nvPr/>
          </p:nvSpPr>
          <p:spPr bwMode="auto">
            <a:xfrm>
              <a:off x="2909" y="476"/>
              <a:ext cx="50" cy="38"/>
            </a:xfrm>
            <a:custGeom>
              <a:avLst/>
              <a:gdLst>
                <a:gd name="T0" fmla="*/ 50 w 25"/>
                <a:gd name="T1" fmla="*/ 38 h 19"/>
                <a:gd name="T2" fmla="*/ 0 w 25"/>
                <a:gd name="T3" fmla="*/ 38 h 19"/>
                <a:gd name="T4" fmla="*/ 0 w 25"/>
                <a:gd name="T5" fmla="*/ 10 h 19"/>
                <a:gd name="T6" fmla="*/ 12 w 25"/>
                <a:gd name="T7" fmla="*/ 0 h 19"/>
                <a:gd name="T8" fmla="*/ 50 w 25"/>
                <a:gd name="T9" fmla="*/ 0 h 19"/>
                <a:gd name="T10" fmla="*/ 50 w 25"/>
                <a:gd name="T11" fmla="*/ 38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19">
                  <a:moveTo>
                    <a:pt x="25" y="19"/>
                  </a:moveTo>
                  <a:cubicBezTo>
                    <a:pt x="0" y="19"/>
                    <a:pt x="0" y="19"/>
                    <a:pt x="0" y="19"/>
                  </a:cubicBezTo>
                  <a:cubicBezTo>
                    <a:pt x="0" y="5"/>
                    <a:pt x="0" y="5"/>
                    <a:pt x="0" y="5"/>
                  </a:cubicBezTo>
                  <a:cubicBezTo>
                    <a:pt x="0" y="2"/>
                    <a:pt x="3" y="0"/>
                    <a:pt x="6" y="0"/>
                  </a:cubicBezTo>
                  <a:cubicBezTo>
                    <a:pt x="25" y="0"/>
                    <a:pt x="25" y="0"/>
                    <a:pt x="25" y="0"/>
                  </a:cubicBezTo>
                  <a:lnTo>
                    <a:pt x="25" y="19"/>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34" name="Freeform 124"/>
            <p:cNvSpPr>
              <a:spLocks noEditPoints="1"/>
            </p:cNvSpPr>
            <p:nvPr/>
          </p:nvSpPr>
          <p:spPr bwMode="auto">
            <a:xfrm>
              <a:off x="2907" y="474"/>
              <a:ext cx="54" cy="40"/>
            </a:xfrm>
            <a:custGeom>
              <a:avLst/>
              <a:gdLst>
                <a:gd name="T0" fmla="*/ 48 w 27"/>
                <a:gd name="T1" fmla="*/ 0 h 20"/>
                <a:gd name="T2" fmla="*/ 6 w 27"/>
                <a:gd name="T3" fmla="*/ 0 h 20"/>
                <a:gd name="T4" fmla="*/ 2 w 27"/>
                <a:gd name="T5" fmla="*/ 6 h 20"/>
                <a:gd name="T6" fmla="*/ 0 w 27"/>
                <a:gd name="T7" fmla="*/ 34 h 20"/>
                <a:gd name="T8" fmla="*/ 6 w 27"/>
                <a:gd name="T9" fmla="*/ 40 h 20"/>
                <a:gd name="T10" fmla="*/ 48 w 27"/>
                <a:gd name="T11" fmla="*/ 40 h 20"/>
                <a:gd name="T12" fmla="*/ 54 w 27"/>
                <a:gd name="T13" fmla="*/ 34 h 20"/>
                <a:gd name="T14" fmla="*/ 54 w 27"/>
                <a:gd name="T15" fmla="*/ 6 h 20"/>
                <a:gd name="T16" fmla="*/ 48 w 27"/>
                <a:gd name="T17" fmla="*/ 0 h 20"/>
                <a:gd name="T18" fmla="*/ 10 w 27"/>
                <a:gd name="T19" fmla="*/ 4 h 20"/>
                <a:gd name="T20" fmla="*/ 44 w 27"/>
                <a:gd name="T21" fmla="*/ 4 h 20"/>
                <a:gd name="T22" fmla="*/ 50 w 27"/>
                <a:gd name="T23" fmla="*/ 10 h 20"/>
                <a:gd name="T24" fmla="*/ 50 w 27"/>
                <a:gd name="T25" fmla="*/ 32 h 20"/>
                <a:gd name="T26" fmla="*/ 44 w 27"/>
                <a:gd name="T27" fmla="*/ 38 h 20"/>
                <a:gd name="T28" fmla="*/ 10 w 27"/>
                <a:gd name="T29" fmla="*/ 38 h 20"/>
                <a:gd name="T30" fmla="*/ 4 w 27"/>
                <a:gd name="T31" fmla="*/ 32 h 20"/>
                <a:gd name="T32" fmla="*/ 4 w 27"/>
                <a:gd name="T33" fmla="*/ 10 h 20"/>
                <a:gd name="T34" fmla="*/ 10 w 27"/>
                <a:gd name="T35" fmla="*/ 4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 h="20">
                  <a:moveTo>
                    <a:pt x="24" y="0"/>
                  </a:moveTo>
                  <a:cubicBezTo>
                    <a:pt x="3" y="0"/>
                    <a:pt x="3" y="0"/>
                    <a:pt x="3" y="0"/>
                  </a:cubicBezTo>
                  <a:cubicBezTo>
                    <a:pt x="2" y="0"/>
                    <a:pt x="1" y="1"/>
                    <a:pt x="1" y="3"/>
                  </a:cubicBezTo>
                  <a:cubicBezTo>
                    <a:pt x="0" y="17"/>
                    <a:pt x="0" y="17"/>
                    <a:pt x="0" y="17"/>
                  </a:cubicBezTo>
                  <a:cubicBezTo>
                    <a:pt x="0" y="19"/>
                    <a:pt x="2" y="20"/>
                    <a:pt x="3" y="20"/>
                  </a:cubicBezTo>
                  <a:cubicBezTo>
                    <a:pt x="24" y="20"/>
                    <a:pt x="24" y="20"/>
                    <a:pt x="24" y="20"/>
                  </a:cubicBezTo>
                  <a:cubicBezTo>
                    <a:pt x="25" y="20"/>
                    <a:pt x="27" y="19"/>
                    <a:pt x="27" y="17"/>
                  </a:cubicBezTo>
                  <a:cubicBezTo>
                    <a:pt x="27" y="3"/>
                    <a:pt x="27" y="3"/>
                    <a:pt x="27" y="3"/>
                  </a:cubicBezTo>
                  <a:cubicBezTo>
                    <a:pt x="27" y="2"/>
                    <a:pt x="26" y="0"/>
                    <a:pt x="24" y="0"/>
                  </a:cubicBezTo>
                  <a:close/>
                  <a:moveTo>
                    <a:pt x="5" y="2"/>
                  </a:moveTo>
                  <a:cubicBezTo>
                    <a:pt x="22" y="2"/>
                    <a:pt x="22" y="2"/>
                    <a:pt x="22" y="2"/>
                  </a:cubicBezTo>
                  <a:cubicBezTo>
                    <a:pt x="23" y="2"/>
                    <a:pt x="25" y="3"/>
                    <a:pt x="25" y="5"/>
                  </a:cubicBezTo>
                  <a:cubicBezTo>
                    <a:pt x="25" y="16"/>
                    <a:pt x="25" y="16"/>
                    <a:pt x="25" y="16"/>
                  </a:cubicBezTo>
                  <a:cubicBezTo>
                    <a:pt x="25" y="18"/>
                    <a:pt x="23" y="19"/>
                    <a:pt x="22" y="19"/>
                  </a:cubicBezTo>
                  <a:cubicBezTo>
                    <a:pt x="5" y="19"/>
                    <a:pt x="5" y="19"/>
                    <a:pt x="5" y="19"/>
                  </a:cubicBezTo>
                  <a:cubicBezTo>
                    <a:pt x="3" y="19"/>
                    <a:pt x="2" y="17"/>
                    <a:pt x="2" y="16"/>
                  </a:cubicBezTo>
                  <a:cubicBezTo>
                    <a:pt x="2" y="5"/>
                    <a:pt x="2" y="5"/>
                    <a:pt x="2" y="5"/>
                  </a:cubicBezTo>
                  <a:cubicBezTo>
                    <a:pt x="2" y="3"/>
                    <a:pt x="3" y="1"/>
                    <a:pt x="5"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35" name="Freeform 125"/>
            <p:cNvSpPr/>
            <p:nvPr/>
          </p:nvSpPr>
          <p:spPr bwMode="auto">
            <a:xfrm>
              <a:off x="2985" y="476"/>
              <a:ext cx="49" cy="38"/>
            </a:xfrm>
            <a:custGeom>
              <a:avLst/>
              <a:gdLst>
                <a:gd name="T0" fmla="*/ 47 w 25"/>
                <a:gd name="T1" fmla="*/ 38 h 19"/>
                <a:gd name="T2" fmla="*/ 0 w 25"/>
                <a:gd name="T3" fmla="*/ 38 h 19"/>
                <a:gd name="T4" fmla="*/ 0 w 25"/>
                <a:gd name="T5" fmla="*/ 12 h 19"/>
                <a:gd name="T6" fmla="*/ 12 w 25"/>
                <a:gd name="T7" fmla="*/ 0 h 19"/>
                <a:gd name="T8" fmla="*/ 49 w 25"/>
                <a:gd name="T9" fmla="*/ 0 h 19"/>
                <a:gd name="T10" fmla="*/ 47 w 25"/>
                <a:gd name="T11" fmla="*/ 38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19">
                  <a:moveTo>
                    <a:pt x="24" y="19"/>
                  </a:moveTo>
                  <a:cubicBezTo>
                    <a:pt x="0" y="19"/>
                    <a:pt x="0" y="19"/>
                    <a:pt x="0" y="19"/>
                  </a:cubicBezTo>
                  <a:cubicBezTo>
                    <a:pt x="0" y="6"/>
                    <a:pt x="0" y="6"/>
                    <a:pt x="0" y="6"/>
                  </a:cubicBezTo>
                  <a:cubicBezTo>
                    <a:pt x="0" y="3"/>
                    <a:pt x="3" y="0"/>
                    <a:pt x="6" y="0"/>
                  </a:cubicBezTo>
                  <a:cubicBezTo>
                    <a:pt x="25" y="0"/>
                    <a:pt x="25" y="0"/>
                    <a:pt x="25" y="0"/>
                  </a:cubicBezTo>
                  <a:lnTo>
                    <a:pt x="24" y="19"/>
                  </a:lnTo>
                  <a:close/>
                </a:path>
              </a:pathLst>
            </a:custGeom>
            <a:solidFill>
              <a:srgbClr val="BDB3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36" name="Freeform 126"/>
            <p:cNvSpPr>
              <a:spLocks noEditPoints="1"/>
            </p:cNvSpPr>
            <p:nvPr/>
          </p:nvSpPr>
          <p:spPr bwMode="auto">
            <a:xfrm>
              <a:off x="2983" y="474"/>
              <a:ext cx="53" cy="42"/>
            </a:xfrm>
            <a:custGeom>
              <a:avLst/>
              <a:gdLst>
                <a:gd name="T0" fmla="*/ 47 w 27"/>
                <a:gd name="T1" fmla="*/ 0 h 21"/>
                <a:gd name="T2" fmla="*/ 6 w 27"/>
                <a:gd name="T3" fmla="*/ 0 h 21"/>
                <a:gd name="T4" fmla="*/ 0 w 27"/>
                <a:gd name="T5" fmla="*/ 8 h 21"/>
                <a:gd name="T6" fmla="*/ 0 w 27"/>
                <a:gd name="T7" fmla="*/ 34 h 21"/>
                <a:gd name="T8" fmla="*/ 6 w 27"/>
                <a:gd name="T9" fmla="*/ 40 h 21"/>
                <a:gd name="T10" fmla="*/ 47 w 27"/>
                <a:gd name="T11" fmla="*/ 42 h 21"/>
                <a:gd name="T12" fmla="*/ 53 w 27"/>
                <a:gd name="T13" fmla="*/ 34 h 21"/>
                <a:gd name="T14" fmla="*/ 53 w 27"/>
                <a:gd name="T15" fmla="*/ 8 h 21"/>
                <a:gd name="T16" fmla="*/ 47 w 27"/>
                <a:gd name="T17" fmla="*/ 0 h 21"/>
                <a:gd name="T18" fmla="*/ 10 w 27"/>
                <a:gd name="T19" fmla="*/ 4 h 21"/>
                <a:gd name="T20" fmla="*/ 43 w 27"/>
                <a:gd name="T21" fmla="*/ 4 h 21"/>
                <a:gd name="T22" fmla="*/ 49 w 27"/>
                <a:gd name="T23" fmla="*/ 10 h 21"/>
                <a:gd name="T24" fmla="*/ 47 w 27"/>
                <a:gd name="T25" fmla="*/ 32 h 21"/>
                <a:gd name="T26" fmla="*/ 43 w 27"/>
                <a:gd name="T27" fmla="*/ 38 h 21"/>
                <a:gd name="T28" fmla="*/ 10 w 27"/>
                <a:gd name="T29" fmla="*/ 38 h 21"/>
                <a:gd name="T30" fmla="*/ 4 w 27"/>
                <a:gd name="T31" fmla="*/ 32 h 21"/>
                <a:gd name="T32" fmla="*/ 4 w 27"/>
                <a:gd name="T33" fmla="*/ 10 h 21"/>
                <a:gd name="T34" fmla="*/ 10 w 27"/>
                <a:gd name="T35" fmla="*/ 4 h 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 h="21">
                  <a:moveTo>
                    <a:pt x="24" y="0"/>
                  </a:moveTo>
                  <a:cubicBezTo>
                    <a:pt x="3" y="0"/>
                    <a:pt x="3" y="0"/>
                    <a:pt x="3" y="0"/>
                  </a:cubicBezTo>
                  <a:cubicBezTo>
                    <a:pt x="2" y="0"/>
                    <a:pt x="0" y="2"/>
                    <a:pt x="0" y="4"/>
                  </a:cubicBezTo>
                  <a:cubicBezTo>
                    <a:pt x="0" y="17"/>
                    <a:pt x="0" y="17"/>
                    <a:pt x="0" y="17"/>
                  </a:cubicBezTo>
                  <a:cubicBezTo>
                    <a:pt x="0" y="19"/>
                    <a:pt x="2" y="20"/>
                    <a:pt x="3" y="20"/>
                  </a:cubicBezTo>
                  <a:cubicBezTo>
                    <a:pt x="24" y="21"/>
                    <a:pt x="24" y="21"/>
                    <a:pt x="24" y="21"/>
                  </a:cubicBezTo>
                  <a:cubicBezTo>
                    <a:pt x="25" y="21"/>
                    <a:pt x="27" y="19"/>
                    <a:pt x="27" y="17"/>
                  </a:cubicBezTo>
                  <a:cubicBezTo>
                    <a:pt x="27" y="4"/>
                    <a:pt x="27" y="4"/>
                    <a:pt x="27" y="4"/>
                  </a:cubicBezTo>
                  <a:cubicBezTo>
                    <a:pt x="27" y="2"/>
                    <a:pt x="25" y="0"/>
                    <a:pt x="24" y="0"/>
                  </a:cubicBezTo>
                  <a:close/>
                  <a:moveTo>
                    <a:pt x="5" y="2"/>
                  </a:moveTo>
                  <a:cubicBezTo>
                    <a:pt x="22" y="2"/>
                    <a:pt x="22" y="2"/>
                    <a:pt x="22" y="2"/>
                  </a:cubicBezTo>
                  <a:cubicBezTo>
                    <a:pt x="23" y="2"/>
                    <a:pt x="25" y="4"/>
                    <a:pt x="25" y="5"/>
                  </a:cubicBezTo>
                  <a:cubicBezTo>
                    <a:pt x="24" y="16"/>
                    <a:pt x="24" y="16"/>
                    <a:pt x="24" y="16"/>
                  </a:cubicBezTo>
                  <a:cubicBezTo>
                    <a:pt x="24" y="18"/>
                    <a:pt x="23" y="19"/>
                    <a:pt x="22" y="19"/>
                  </a:cubicBezTo>
                  <a:cubicBezTo>
                    <a:pt x="5" y="19"/>
                    <a:pt x="5" y="19"/>
                    <a:pt x="5" y="19"/>
                  </a:cubicBezTo>
                  <a:cubicBezTo>
                    <a:pt x="3" y="19"/>
                    <a:pt x="2" y="18"/>
                    <a:pt x="2" y="16"/>
                  </a:cubicBezTo>
                  <a:cubicBezTo>
                    <a:pt x="2" y="5"/>
                    <a:pt x="2" y="5"/>
                    <a:pt x="2" y="5"/>
                  </a:cubicBezTo>
                  <a:cubicBezTo>
                    <a:pt x="2" y="3"/>
                    <a:pt x="3" y="2"/>
                    <a:pt x="5" y="2"/>
                  </a:cubicBezTo>
                  <a:close/>
                </a:path>
              </a:pathLst>
            </a:custGeom>
            <a:solidFill>
              <a:srgbClr val="87818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37" name="Freeform 159"/>
            <p:cNvSpPr>
              <a:spLocks noEditPoints="1"/>
            </p:cNvSpPr>
            <p:nvPr/>
          </p:nvSpPr>
          <p:spPr bwMode="auto">
            <a:xfrm>
              <a:off x="2628" y="597"/>
              <a:ext cx="32" cy="4"/>
            </a:xfrm>
            <a:custGeom>
              <a:avLst/>
              <a:gdLst>
                <a:gd name="T0" fmla="*/ 0 w 16"/>
                <a:gd name="T1" fmla="*/ 0 h 2"/>
                <a:gd name="T2" fmla="*/ 0 w 16"/>
                <a:gd name="T3" fmla="*/ 0 h 2"/>
                <a:gd name="T4" fmla="*/ 0 w 16"/>
                <a:gd name="T5" fmla="*/ 2 h 2"/>
                <a:gd name="T6" fmla="*/ 0 w 16"/>
                <a:gd name="T7" fmla="*/ 0 h 2"/>
                <a:gd name="T8" fmla="*/ 32 w 16"/>
                <a:gd name="T9" fmla="*/ 0 h 2"/>
                <a:gd name="T10" fmla="*/ 32 w 16"/>
                <a:gd name="T11" fmla="*/ 0 h 2"/>
                <a:gd name="T12" fmla="*/ 32 w 16"/>
                <a:gd name="T13" fmla="*/ 2 h 2"/>
                <a:gd name="T14" fmla="*/ 0 w 16"/>
                <a:gd name="T15" fmla="*/ 2 h 2"/>
                <a:gd name="T16" fmla="*/ 0 w 16"/>
                <a:gd name="T17" fmla="*/ 4 h 2"/>
                <a:gd name="T18" fmla="*/ 32 w 16"/>
                <a:gd name="T19" fmla="*/ 4 h 2"/>
                <a:gd name="T20" fmla="*/ 32 w 16"/>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2">
                  <a:moveTo>
                    <a:pt x="0" y="0"/>
                  </a:moveTo>
                  <a:cubicBezTo>
                    <a:pt x="0" y="0"/>
                    <a:pt x="0" y="0"/>
                    <a:pt x="0" y="0"/>
                  </a:cubicBezTo>
                  <a:cubicBezTo>
                    <a:pt x="0" y="1"/>
                    <a:pt x="0" y="1"/>
                    <a:pt x="0" y="1"/>
                  </a:cubicBezTo>
                  <a:cubicBezTo>
                    <a:pt x="0" y="0"/>
                    <a:pt x="0" y="0"/>
                    <a:pt x="0" y="0"/>
                  </a:cubicBezTo>
                  <a:moveTo>
                    <a:pt x="16" y="0"/>
                  </a:moveTo>
                  <a:cubicBezTo>
                    <a:pt x="16" y="0"/>
                    <a:pt x="16" y="0"/>
                    <a:pt x="16" y="0"/>
                  </a:cubicBezTo>
                  <a:cubicBezTo>
                    <a:pt x="16" y="0"/>
                    <a:pt x="16" y="0"/>
                    <a:pt x="16" y="1"/>
                  </a:cubicBezTo>
                  <a:cubicBezTo>
                    <a:pt x="0" y="1"/>
                    <a:pt x="0" y="1"/>
                    <a:pt x="0" y="1"/>
                  </a:cubicBezTo>
                  <a:cubicBezTo>
                    <a:pt x="0" y="2"/>
                    <a:pt x="0" y="2"/>
                    <a:pt x="0" y="2"/>
                  </a:cubicBezTo>
                  <a:cubicBezTo>
                    <a:pt x="16" y="2"/>
                    <a:pt x="16" y="2"/>
                    <a:pt x="16" y="2"/>
                  </a:cubicBezTo>
                  <a:cubicBezTo>
                    <a:pt x="16" y="0"/>
                    <a:pt x="16" y="0"/>
                    <a:pt x="16" y="0"/>
                  </a:cubicBezTo>
                </a:path>
              </a:pathLst>
            </a:custGeom>
            <a:solidFill>
              <a:srgbClr val="FCBDA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38" name="Freeform 160"/>
            <p:cNvSpPr/>
            <p:nvPr/>
          </p:nvSpPr>
          <p:spPr bwMode="auto">
            <a:xfrm>
              <a:off x="2628" y="597"/>
              <a:ext cx="32" cy="2"/>
            </a:xfrm>
            <a:custGeom>
              <a:avLst/>
              <a:gdLst>
                <a:gd name="T0" fmla="*/ 32 w 16"/>
                <a:gd name="T1" fmla="*/ 0 h 1"/>
                <a:gd name="T2" fmla="*/ 0 w 16"/>
                <a:gd name="T3" fmla="*/ 0 h 1"/>
                <a:gd name="T4" fmla="*/ 0 w 16"/>
                <a:gd name="T5" fmla="*/ 2 h 1"/>
                <a:gd name="T6" fmla="*/ 0 w 16"/>
                <a:gd name="T7" fmla="*/ 2 h 1"/>
                <a:gd name="T8" fmla="*/ 32 w 16"/>
                <a:gd name="T9" fmla="*/ 2 h 1"/>
                <a:gd name="T10" fmla="*/ 32 w 16"/>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1">
                  <a:moveTo>
                    <a:pt x="16" y="0"/>
                  </a:moveTo>
                  <a:cubicBezTo>
                    <a:pt x="0" y="0"/>
                    <a:pt x="0" y="0"/>
                    <a:pt x="0" y="0"/>
                  </a:cubicBezTo>
                  <a:cubicBezTo>
                    <a:pt x="0" y="0"/>
                    <a:pt x="0" y="0"/>
                    <a:pt x="0" y="1"/>
                  </a:cubicBezTo>
                  <a:cubicBezTo>
                    <a:pt x="0" y="1"/>
                    <a:pt x="0" y="1"/>
                    <a:pt x="0" y="1"/>
                  </a:cubicBezTo>
                  <a:cubicBezTo>
                    <a:pt x="16" y="1"/>
                    <a:pt x="16" y="1"/>
                    <a:pt x="16" y="1"/>
                  </a:cubicBezTo>
                  <a:cubicBezTo>
                    <a:pt x="16" y="0"/>
                    <a:pt x="16" y="0"/>
                    <a:pt x="16" y="0"/>
                  </a:cubicBezTo>
                </a:path>
              </a:pathLst>
            </a:custGeom>
            <a:solidFill>
              <a:srgbClr val="F9DA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139" name="Group 199"/>
          <p:cNvGrpSpPr/>
          <p:nvPr userDrawn="1"/>
        </p:nvGrpSpPr>
        <p:grpSpPr bwMode="auto">
          <a:xfrm rot="10800000">
            <a:off x="1520417" y="1996772"/>
            <a:ext cx="670984" cy="1892300"/>
            <a:chOff x="2200" y="531"/>
            <a:chExt cx="317" cy="894"/>
          </a:xfrm>
        </p:grpSpPr>
        <p:grpSp>
          <p:nvGrpSpPr>
            <p:cNvPr id="140" name="Group 178"/>
            <p:cNvGrpSpPr/>
            <p:nvPr/>
          </p:nvGrpSpPr>
          <p:grpSpPr bwMode="auto">
            <a:xfrm>
              <a:off x="2200" y="531"/>
              <a:ext cx="317" cy="894"/>
              <a:chOff x="2196" y="530"/>
              <a:chExt cx="317" cy="894"/>
            </a:xfrm>
          </p:grpSpPr>
          <p:sp>
            <p:nvSpPr>
              <p:cNvPr id="150" name="Freeform 10"/>
              <p:cNvSpPr/>
              <p:nvPr/>
            </p:nvSpPr>
            <p:spPr bwMode="auto">
              <a:xfrm>
                <a:off x="2210" y="1049"/>
                <a:ext cx="188" cy="375"/>
              </a:xfrm>
              <a:custGeom>
                <a:avLst/>
                <a:gdLst>
                  <a:gd name="T0" fmla="*/ 8 w 95"/>
                  <a:gd name="T1" fmla="*/ 0 h 189"/>
                  <a:gd name="T2" fmla="*/ 0 w 95"/>
                  <a:gd name="T3" fmla="*/ 300 h 189"/>
                  <a:gd name="T4" fmla="*/ 178 w 95"/>
                  <a:gd name="T5" fmla="*/ 375 h 189"/>
                  <a:gd name="T6" fmla="*/ 188 w 95"/>
                  <a:gd name="T7" fmla="*/ 6 h 189"/>
                  <a:gd name="T8" fmla="*/ 8 w 95"/>
                  <a:gd name="T9" fmla="*/ 0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 h="189">
                    <a:moveTo>
                      <a:pt x="4" y="0"/>
                    </a:moveTo>
                    <a:cubicBezTo>
                      <a:pt x="0" y="151"/>
                      <a:pt x="0" y="151"/>
                      <a:pt x="0" y="151"/>
                    </a:cubicBezTo>
                    <a:cubicBezTo>
                      <a:pt x="28" y="168"/>
                      <a:pt x="58" y="181"/>
                      <a:pt x="90" y="189"/>
                    </a:cubicBezTo>
                    <a:cubicBezTo>
                      <a:pt x="95" y="3"/>
                      <a:pt x="95" y="3"/>
                      <a:pt x="95" y="3"/>
                    </a:cubicBezTo>
                    <a:lnTo>
                      <a:pt x="4" y="0"/>
                    </a:lnTo>
                    <a:close/>
                  </a:path>
                </a:pathLst>
              </a:custGeom>
              <a:solidFill>
                <a:srgbClr val="00A79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1" name="Freeform 12"/>
              <p:cNvSpPr/>
              <p:nvPr/>
            </p:nvSpPr>
            <p:spPr bwMode="auto">
              <a:xfrm>
                <a:off x="2299" y="1053"/>
                <a:ext cx="99" cy="371"/>
              </a:xfrm>
              <a:custGeom>
                <a:avLst/>
                <a:gdLst>
                  <a:gd name="T0" fmla="*/ 10 w 50"/>
                  <a:gd name="T1" fmla="*/ 0 h 187"/>
                  <a:gd name="T2" fmla="*/ 0 w 50"/>
                  <a:gd name="T3" fmla="*/ 341 h 187"/>
                  <a:gd name="T4" fmla="*/ 89 w 50"/>
                  <a:gd name="T5" fmla="*/ 371 h 187"/>
                  <a:gd name="T6" fmla="*/ 99 w 50"/>
                  <a:gd name="T7" fmla="*/ 2 h 187"/>
                  <a:gd name="T8" fmla="*/ 10 w 50"/>
                  <a:gd name="T9" fmla="*/ 0 h 1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187">
                    <a:moveTo>
                      <a:pt x="5" y="0"/>
                    </a:moveTo>
                    <a:cubicBezTo>
                      <a:pt x="0" y="172"/>
                      <a:pt x="0" y="172"/>
                      <a:pt x="0" y="172"/>
                    </a:cubicBezTo>
                    <a:cubicBezTo>
                      <a:pt x="14" y="178"/>
                      <a:pt x="29" y="183"/>
                      <a:pt x="45" y="187"/>
                    </a:cubicBezTo>
                    <a:cubicBezTo>
                      <a:pt x="50" y="1"/>
                      <a:pt x="50" y="1"/>
                      <a:pt x="50" y="1"/>
                    </a:cubicBezTo>
                    <a:lnTo>
                      <a:pt x="5" y="0"/>
                    </a:lnTo>
                    <a:close/>
                  </a:path>
                </a:pathLst>
              </a:custGeom>
              <a:solidFill>
                <a:srgbClr val="00A79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2" name="Freeform 127"/>
              <p:cNvSpPr/>
              <p:nvPr/>
            </p:nvSpPr>
            <p:spPr bwMode="auto">
              <a:xfrm>
                <a:off x="2352" y="754"/>
                <a:ext cx="161" cy="210"/>
              </a:xfrm>
              <a:custGeom>
                <a:avLst/>
                <a:gdLst>
                  <a:gd name="T0" fmla="*/ 149 w 81"/>
                  <a:gd name="T1" fmla="*/ 16 h 106"/>
                  <a:gd name="T2" fmla="*/ 147 w 81"/>
                  <a:gd name="T3" fmla="*/ 57 h 106"/>
                  <a:gd name="T4" fmla="*/ 74 w 81"/>
                  <a:gd name="T5" fmla="*/ 178 h 106"/>
                  <a:gd name="T6" fmla="*/ 28 w 81"/>
                  <a:gd name="T7" fmla="*/ 200 h 106"/>
                  <a:gd name="T8" fmla="*/ 0 w 81"/>
                  <a:gd name="T9" fmla="*/ 182 h 106"/>
                  <a:gd name="T10" fmla="*/ 99 w 81"/>
                  <a:gd name="T11" fmla="*/ 24 h 106"/>
                  <a:gd name="T12" fmla="*/ 139 w 81"/>
                  <a:gd name="T13" fmla="*/ 8 h 106"/>
                  <a:gd name="T14" fmla="*/ 149 w 81"/>
                  <a:gd name="T15" fmla="*/ 16 h 1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1" h="106">
                    <a:moveTo>
                      <a:pt x="75" y="8"/>
                    </a:moveTo>
                    <a:cubicBezTo>
                      <a:pt x="81" y="12"/>
                      <a:pt x="78" y="22"/>
                      <a:pt x="74" y="29"/>
                    </a:cubicBezTo>
                    <a:cubicBezTo>
                      <a:pt x="37" y="90"/>
                      <a:pt x="37" y="90"/>
                      <a:pt x="37" y="90"/>
                    </a:cubicBezTo>
                    <a:cubicBezTo>
                      <a:pt x="31" y="100"/>
                      <a:pt x="22" y="106"/>
                      <a:pt x="14" y="101"/>
                    </a:cubicBezTo>
                    <a:cubicBezTo>
                      <a:pt x="0" y="92"/>
                      <a:pt x="0" y="92"/>
                      <a:pt x="0" y="92"/>
                    </a:cubicBezTo>
                    <a:cubicBezTo>
                      <a:pt x="50" y="12"/>
                      <a:pt x="50" y="12"/>
                      <a:pt x="50" y="12"/>
                    </a:cubicBezTo>
                    <a:cubicBezTo>
                      <a:pt x="54" y="5"/>
                      <a:pt x="64" y="0"/>
                      <a:pt x="70" y="4"/>
                    </a:cubicBezTo>
                    <a:lnTo>
                      <a:pt x="75" y="8"/>
                    </a:lnTo>
                    <a:close/>
                  </a:path>
                </a:pathLst>
              </a:custGeom>
              <a:solidFill>
                <a:srgbClr val="FFAB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3" name="Freeform 128"/>
              <p:cNvSpPr/>
              <p:nvPr/>
            </p:nvSpPr>
            <p:spPr bwMode="auto">
              <a:xfrm>
                <a:off x="2233" y="952"/>
                <a:ext cx="149" cy="103"/>
              </a:xfrm>
              <a:custGeom>
                <a:avLst/>
                <a:gdLst>
                  <a:gd name="T0" fmla="*/ 2 w 149"/>
                  <a:gd name="T1" fmla="*/ 0 h 103"/>
                  <a:gd name="T2" fmla="*/ 149 w 149"/>
                  <a:gd name="T3" fmla="*/ 6 h 103"/>
                  <a:gd name="T4" fmla="*/ 147 w 149"/>
                  <a:gd name="T5" fmla="*/ 103 h 103"/>
                  <a:gd name="T6" fmla="*/ 0 w 149"/>
                  <a:gd name="T7" fmla="*/ 99 h 103"/>
                  <a:gd name="T8" fmla="*/ 2 w 149"/>
                  <a:gd name="T9" fmla="*/ 0 h 1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3">
                    <a:moveTo>
                      <a:pt x="2" y="0"/>
                    </a:moveTo>
                    <a:lnTo>
                      <a:pt x="149" y="6"/>
                    </a:lnTo>
                    <a:lnTo>
                      <a:pt x="147" y="103"/>
                    </a:lnTo>
                    <a:lnTo>
                      <a:pt x="0" y="99"/>
                    </a:lnTo>
                    <a:lnTo>
                      <a:pt x="2" y="0"/>
                    </a:lnTo>
                    <a:close/>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4" name="Freeform 129"/>
              <p:cNvSpPr/>
              <p:nvPr/>
            </p:nvSpPr>
            <p:spPr bwMode="auto">
              <a:xfrm>
                <a:off x="2307" y="954"/>
                <a:ext cx="75" cy="101"/>
              </a:xfrm>
              <a:custGeom>
                <a:avLst/>
                <a:gdLst>
                  <a:gd name="T0" fmla="*/ 4 w 75"/>
                  <a:gd name="T1" fmla="*/ 0 h 101"/>
                  <a:gd name="T2" fmla="*/ 75 w 75"/>
                  <a:gd name="T3" fmla="*/ 4 h 101"/>
                  <a:gd name="T4" fmla="*/ 73 w 75"/>
                  <a:gd name="T5" fmla="*/ 101 h 101"/>
                  <a:gd name="T6" fmla="*/ 0 w 75"/>
                  <a:gd name="T7" fmla="*/ 99 h 101"/>
                  <a:gd name="T8" fmla="*/ 4 w 75"/>
                  <a:gd name="T9" fmla="*/ 0 h 1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101">
                    <a:moveTo>
                      <a:pt x="4" y="0"/>
                    </a:moveTo>
                    <a:lnTo>
                      <a:pt x="75" y="4"/>
                    </a:lnTo>
                    <a:lnTo>
                      <a:pt x="73" y="101"/>
                    </a:lnTo>
                    <a:lnTo>
                      <a:pt x="0" y="99"/>
                    </a:lnTo>
                    <a:lnTo>
                      <a:pt x="4" y="0"/>
                    </a:lnTo>
                    <a:close/>
                  </a:path>
                </a:pathLst>
              </a:custGeom>
              <a:solidFill>
                <a:srgbClr val="FFAB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5" name="Freeform 130"/>
              <p:cNvSpPr/>
              <p:nvPr/>
            </p:nvSpPr>
            <p:spPr bwMode="auto">
              <a:xfrm>
                <a:off x="2196" y="720"/>
                <a:ext cx="238" cy="238"/>
              </a:xfrm>
              <a:custGeom>
                <a:avLst/>
                <a:gdLst>
                  <a:gd name="T0" fmla="*/ 40 w 120"/>
                  <a:gd name="T1" fmla="*/ 232 h 120"/>
                  <a:gd name="T2" fmla="*/ 190 w 120"/>
                  <a:gd name="T3" fmla="*/ 238 h 120"/>
                  <a:gd name="T4" fmla="*/ 232 w 120"/>
                  <a:gd name="T5" fmla="*/ 198 h 120"/>
                  <a:gd name="T6" fmla="*/ 238 w 120"/>
                  <a:gd name="T7" fmla="*/ 8 h 120"/>
                  <a:gd name="T8" fmla="*/ 8 w 120"/>
                  <a:gd name="T9" fmla="*/ 0 h 120"/>
                  <a:gd name="T10" fmla="*/ 2 w 120"/>
                  <a:gd name="T11" fmla="*/ 190 h 120"/>
                  <a:gd name="T12" fmla="*/ 40 w 120"/>
                  <a:gd name="T13" fmla="*/ 232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0" y="117"/>
                    </a:moveTo>
                    <a:cubicBezTo>
                      <a:pt x="96" y="120"/>
                      <a:pt x="96" y="120"/>
                      <a:pt x="96" y="120"/>
                    </a:cubicBezTo>
                    <a:cubicBezTo>
                      <a:pt x="107" y="120"/>
                      <a:pt x="117" y="111"/>
                      <a:pt x="117" y="100"/>
                    </a:cubicBezTo>
                    <a:cubicBezTo>
                      <a:pt x="120" y="4"/>
                      <a:pt x="120" y="4"/>
                      <a:pt x="120" y="4"/>
                    </a:cubicBezTo>
                    <a:cubicBezTo>
                      <a:pt x="4" y="0"/>
                      <a:pt x="4" y="0"/>
                      <a:pt x="4" y="0"/>
                    </a:cubicBezTo>
                    <a:cubicBezTo>
                      <a:pt x="1" y="96"/>
                      <a:pt x="1" y="96"/>
                      <a:pt x="1" y="96"/>
                    </a:cubicBezTo>
                    <a:cubicBezTo>
                      <a:pt x="0" y="107"/>
                      <a:pt x="9" y="117"/>
                      <a:pt x="20" y="117"/>
                    </a:cubicBezTo>
                    <a:close/>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6" name="Freeform 131"/>
              <p:cNvSpPr/>
              <p:nvPr/>
            </p:nvSpPr>
            <p:spPr bwMode="auto">
              <a:xfrm>
                <a:off x="2325" y="530"/>
                <a:ext cx="55" cy="196"/>
              </a:xfrm>
              <a:custGeom>
                <a:avLst/>
                <a:gdLst>
                  <a:gd name="T0" fmla="*/ 26 w 28"/>
                  <a:gd name="T1" fmla="*/ 0 h 99"/>
                  <a:gd name="T2" fmla="*/ 35 w 28"/>
                  <a:gd name="T3" fmla="*/ 0 h 99"/>
                  <a:gd name="T4" fmla="*/ 55 w 28"/>
                  <a:gd name="T5" fmla="*/ 22 h 99"/>
                  <a:gd name="T6" fmla="*/ 49 w 28"/>
                  <a:gd name="T7" fmla="*/ 196 h 99"/>
                  <a:gd name="T8" fmla="*/ 0 w 28"/>
                  <a:gd name="T9" fmla="*/ 194 h 99"/>
                  <a:gd name="T10" fmla="*/ 4 w 28"/>
                  <a:gd name="T11" fmla="*/ 20 h 99"/>
                  <a:gd name="T12" fmla="*/ 26 w 28"/>
                  <a:gd name="T13" fmla="*/ 0 h 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99">
                    <a:moveTo>
                      <a:pt x="13" y="0"/>
                    </a:moveTo>
                    <a:cubicBezTo>
                      <a:pt x="18" y="0"/>
                      <a:pt x="18" y="0"/>
                      <a:pt x="18" y="0"/>
                    </a:cubicBezTo>
                    <a:cubicBezTo>
                      <a:pt x="24" y="0"/>
                      <a:pt x="28" y="5"/>
                      <a:pt x="28" y="11"/>
                    </a:cubicBezTo>
                    <a:cubicBezTo>
                      <a:pt x="25" y="99"/>
                      <a:pt x="25" y="99"/>
                      <a:pt x="25" y="99"/>
                    </a:cubicBezTo>
                    <a:cubicBezTo>
                      <a:pt x="0" y="98"/>
                      <a:pt x="0" y="98"/>
                      <a:pt x="0" y="98"/>
                    </a:cubicBezTo>
                    <a:cubicBezTo>
                      <a:pt x="2" y="10"/>
                      <a:pt x="2" y="10"/>
                      <a:pt x="2" y="10"/>
                    </a:cubicBezTo>
                    <a:cubicBezTo>
                      <a:pt x="3" y="4"/>
                      <a:pt x="7" y="0"/>
                      <a:pt x="13" y="0"/>
                    </a:cubicBezTo>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7" name="Freeform 132"/>
              <p:cNvSpPr/>
              <p:nvPr/>
            </p:nvSpPr>
            <p:spPr bwMode="auto">
              <a:xfrm>
                <a:off x="2263" y="548"/>
                <a:ext cx="56" cy="176"/>
              </a:xfrm>
              <a:custGeom>
                <a:avLst/>
                <a:gdLst>
                  <a:gd name="T0" fmla="*/ 26 w 28"/>
                  <a:gd name="T1" fmla="*/ 0 h 89"/>
                  <a:gd name="T2" fmla="*/ 36 w 28"/>
                  <a:gd name="T3" fmla="*/ 0 h 89"/>
                  <a:gd name="T4" fmla="*/ 56 w 28"/>
                  <a:gd name="T5" fmla="*/ 22 h 89"/>
                  <a:gd name="T6" fmla="*/ 52 w 28"/>
                  <a:gd name="T7" fmla="*/ 176 h 89"/>
                  <a:gd name="T8" fmla="*/ 0 w 28"/>
                  <a:gd name="T9" fmla="*/ 174 h 89"/>
                  <a:gd name="T10" fmla="*/ 6 w 28"/>
                  <a:gd name="T11" fmla="*/ 20 h 89"/>
                  <a:gd name="T12" fmla="*/ 26 w 28"/>
                  <a:gd name="T13" fmla="*/ 0 h 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89">
                    <a:moveTo>
                      <a:pt x="13" y="0"/>
                    </a:moveTo>
                    <a:cubicBezTo>
                      <a:pt x="18" y="0"/>
                      <a:pt x="18" y="0"/>
                      <a:pt x="18" y="0"/>
                    </a:cubicBezTo>
                    <a:cubicBezTo>
                      <a:pt x="24" y="0"/>
                      <a:pt x="28" y="5"/>
                      <a:pt x="28" y="11"/>
                    </a:cubicBezTo>
                    <a:cubicBezTo>
                      <a:pt x="26" y="89"/>
                      <a:pt x="26" y="89"/>
                      <a:pt x="26" y="89"/>
                    </a:cubicBezTo>
                    <a:cubicBezTo>
                      <a:pt x="0" y="88"/>
                      <a:pt x="0" y="88"/>
                      <a:pt x="0" y="88"/>
                    </a:cubicBezTo>
                    <a:cubicBezTo>
                      <a:pt x="3" y="10"/>
                      <a:pt x="3" y="10"/>
                      <a:pt x="3" y="10"/>
                    </a:cubicBezTo>
                    <a:cubicBezTo>
                      <a:pt x="3" y="4"/>
                      <a:pt x="8" y="0"/>
                      <a:pt x="13" y="0"/>
                    </a:cubicBezTo>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8" name="Freeform 133"/>
              <p:cNvSpPr/>
              <p:nvPr/>
            </p:nvSpPr>
            <p:spPr bwMode="auto">
              <a:xfrm>
                <a:off x="2204" y="585"/>
                <a:ext cx="53" cy="137"/>
              </a:xfrm>
              <a:custGeom>
                <a:avLst/>
                <a:gdLst>
                  <a:gd name="T0" fmla="*/ 24 w 27"/>
                  <a:gd name="T1" fmla="*/ 0 h 69"/>
                  <a:gd name="T2" fmla="*/ 33 w 27"/>
                  <a:gd name="T3" fmla="*/ 0 h 69"/>
                  <a:gd name="T4" fmla="*/ 53 w 27"/>
                  <a:gd name="T5" fmla="*/ 22 h 69"/>
                  <a:gd name="T6" fmla="*/ 49 w 27"/>
                  <a:gd name="T7" fmla="*/ 137 h 69"/>
                  <a:gd name="T8" fmla="*/ 0 w 27"/>
                  <a:gd name="T9" fmla="*/ 135 h 69"/>
                  <a:gd name="T10" fmla="*/ 4 w 27"/>
                  <a:gd name="T11" fmla="*/ 20 h 69"/>
                  <a:gd name="T12" fmla="*/ 24 w 27"/>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69">
                    <a:moveTo>
                      <a:pt x="12" y="0"/>
                    </a:moveTo>
                    <a:cubicBezTo>
                      <a:pt x="17" y="0"/>
                      <a:pt x="17" y="0"/>
                      <a:pt x="17" y="0"/>
                    </a:cubicBezTo>
                    <a:cubicBezTo>
                      <a:pt x="23" y="1"/>
                      <a:pt x="27" y="5"/>
                      <a:pt x="27" y="11"/>
                    </a:cubicBezTo>
                    <a:cubicBezTo>
                      <a:pt x="25" y="69"/>
                      <a:pt x="25" y="69"/>
                      <a:pt x="25" y="69"/>
                    </a:cubicBezTo>
                    <a:cubicBezTo>
                      <a:pt x="0" y="68"/>
                      <a:pt x="0" y="68"/>
                      <a:pt x="0" y="68"/>
                    </a:cubicBezTo>
                    <a:cubicBezTo>
                      <a:pt x="2" y="10"/>
                      <a:pt x="2" y="10"/>
                      <a:pt x="2" y="10"/>
                    </a:cubicBezTo>
                    <a:cubicBezTo>
                      <a:pt x="2" y="5"/>
                      <a:pt x="7" y="0"/>
                      <a:pt x="12" y="0"/>
                    </a:cubicBezTo>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9" name="Freeform 134"/>
              <p:cNvSpPr/>
              <p:nvPr/>
            </p:nvSpPr>
            <p:spPr bwMode="auto">
              <a:xfrm>
                <a:off x="2384" y="572"/>
                <a:ext cx="56" cy="156"/>
              </a:xfrm>
              <a:custGeom>
                <a:avLst/>
                <a:gdLst>
                  <a:gd name="T0" fmla="*/ 26 w 28"/>
                  <a:gd name="T1" fmla="*/ 0 h 79"/>
                  <a:gd name="T2" fmla="*/ 36 w 28"/>
                  <a:gd name="T3" fmla="*/ 0 h 79"/>
                  <a:gd name="T4" fmla="*/ 54 w 28"/>
                  <a:gd name="T5" fmla="*/ 22 h 79"/>
                  <a:gd name="T6" fmla="*/ 50 w 28"/>
                  <a:gd name="T7" fmla="*/ 156 h 79"/>
                  <a:gd name="T8" fmla="*/ 0 w 28"/>
                  <a:gd name="T9" fmla="*/ 154 h 79"/>
                  <a:gd name="T10" fmla="*/ 4 w 28"/>
                  <a:gd name="T11" fmla="*/ 20 h 79"/>
                  <a:gd name="T12" fmla="*/ 26 w 28"/>
                  <a:gd name="T13" fmla="*/ 0 h 7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79">
                    <a:moveTo>
                      <a:pt x="13" y="0"/>
                    </a:moveTo>
                    <a:cubicBezTo>
                      <a:pt x="18" y="0"/>
                      <a:pt x="18" y="0"/>
                      <a:pt x="18" y="0"/>
                    </a:cubicBezTo>
                    <a:cubicBezTo>
                      <a:pt x="23" y="0"/>
                      <a:pt x="28" y="5"/>
                      <a:pt x="27" y="11"/>
                    </a:cubicBezTo>
                    <a:cubicBezTo>
                      <a:pt x="25" y="79"/>
                      <a:pt x="25" y="79"/>
                      <a:pt x="25" y="79"/>
                    </a:cubicBezTo>
                    <a:cubicBezTo>
                      <a:pt x="0" y="78"/>
                      <a:pt x="0" y="78"/>
                      <a:pt x="0" y="78"/>
                    </a:cubicBezTo>
                    <a:cubicBezTo>
                      <a:pt x="2" y="10"/>
                      <a:pt x="2" y="10"/>
                      <a:pt x="2" y="10"/>
                    </a:cubicBezTo>
                    <a:cubicBezTo>
                      <a:pt x="2" y="4"/>
                      <a:pt x="7" y="0"/>
                      <a:pt x="13" y="0"/>
                    </a:cubicBezTo>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0" name="Freeform 135"/>
              <p:cNvSpPr/>
              <p:nvPr/>
            </p:nvSpPr>
            <p:spPr bwMode="auto">
              <a:xfrm>
                <a:off x="2362" y="1111"/>
                <a:ext cx="18" cy="18"/>
              </a:xfrm>
              <a:custGeom>
                <a:avLst/>
                <a:gdLst>
                  <a:gd name="T0" fmla="*/ 0 w 9"/>
                  <a:gd name="T1" fmla="*/ 10 h 9"/>
                  <a:gd name="T2" fmla="*/ 8 w 9"/>
                  <a:gd name="T3" fmla="*/ 18 h 9"/>
                  <a:gd name="T4" fmla="*/ 18 w 9"/>
                  <a:gd name="T5" fmla="*/ 10 h 9"/>
                  <a:gd name="T6" fmla="*/ 10 w 9"/>
                  <a:gd name="T7" fmla="*/ 0 h 9"/>
                  <a:gd name="T8" fmla="*/ 0 w 9"/>
                  <a:gd name="T9" fmla="*/ 1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0" y="5"/>
                    </a:moveTo>
                    <a:cubicBezTo>
                      <a:pt x="0" y="7"/>
                      <a:pt x="2" y="9"/>
                      <a:pt x="4" y="9"/>
                    </a:cubicBezTo>
                    <a:cubicBezTo>
                      <a:pt x="7" y="9"/>
                      <a:pt x="9" y="7"/>
                      <a:pt x="9" y="5"/>
                    </a:cubicBezTo>
                    <a:cubicBezTo>
                      <a:pt x="9" y="2"/>
                      <a:pt x="7" y="0"/>
                      <a:pt x="5" y="0"/>
                    </a:cubicBezTo>
                    <a:cubicBezTo>
                      <a:pt x="2" y="0"/>
                      <a:pt x="0"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1" name="Freeform 136"/>
              <p:cNvSpPr/>
              <p:nvPr/>
            </p:nvSpPr>
            <p:spPr bwMode="auto">
              <a:xfrm>
                <a:off x="2364" y="1083"/>
                <a:ext cx="20" cy="20"/>
              </a:xfrm>
              <a:custGeom>
                <a:avLst/>
                <a:gdLst>
                  <a:gd name="T0" fmla="*/ 0 w 10"/>
                  <a:gd name="T1" fmla="*/ 10 h 10"/>
                  <a:gd name="T2" fmla="*/ 10 w 10"/>
                  <a:gd name="T3" fmla="*/ 20 h 10"/>
                  <a:gd name="T4" fmla="*/ 20 w 10"/>
                  <a:gd name="T5" fmla="*/ 10 h 10"/>
                  <a:gd name="T6" fmla="*/ 10 w 10"/>
                  <a:gd name="T7" fmla="*/ 2 h 10"/>
                  <a:gd name="T8" fmla="*/ 0 w 10"/>
                  <a:gd name="T9" fmla="*/ 1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0">
                    <a:moveTo>
                      <a:pt x="0" y="5"/>
                    </a:moveTo>
                    <a:cubicBezTo>
                      <a:pt x="0" y="7"/>
                      <a:pt x="2" y="10"/>
                      <a:pt x="5" y="10"/>
                    </a:cubicBezTo>
                    <a:cubicBezTo>
                      <a:pt x="7" y="10"/>
                      <a:pt x="10" y="8"/>
                      <a:pt x="10" y="5"/>
                    </a:cubicBezTo>
                    <a:cubicBezTo>
                      <a:pt x="10" y="3"/>
                      <a:pt x="8" y="1"/>
                      <a:pt x="5" y="1"/>
                    </a:cubicBezTo>
                    <a:cubicBezTo>
                      <a:pt x="3" y="0"/>
                      <a:pt x="1"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2" name="Freeform 137"/>
              <p:cNvSpPr/>
              <p:nvPr/>
            </p:nvSpPr>
            <p:spPr bwMode="auto">
              <a:xfrm>
                <a:off x="2360" y="1137"/>
                <a:ext cx="20" cy="19"/>
              </a:xfrm>
              <a:custGeom>
                <a:avLst/>
                <a:gdLst>
                  <a:gd name="T0" fmla="*/ 2 w 10"/>
                  <a:gd name="T1" fmla="*/ 10 h 10"/>
                  <a:gd name="T2" fmla="*/ 10 w 10"/>
                  <a:gd name="T3" fmla="*/ 17 h 10"/>
                  <a:gd name="T4" fmla="*/ 20 w 10"/>
                  <a:gd name="T5" fmla="*/ 10 h 10"/>
                  <a:gd name="T6" fmla="*/ 10 w 10"/>
                  <a:gd name="T7" fmla="*/ 0 h 10"/>
                  <a:gd name="T8" fmla="*/ 2 w 10"/>
                  <a:gd name="T9" fmla="*/ 1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0">
                    <a:moveTo>
                      <a:pt x="1" y="5"/>
                    </a:moveTo>
                    <a:cubicBezTo>
                      <a:pt x="0" y="7"/>
                      <a:pt x="2" y="9"/>
                      <a:pt x="5" y="9"/>
                    </a:cubicBezTo>
                    <a:cubicBezTo>
                      <a:pt x="7" y="10"/>
                      <a:pt x="10" y="8"/>
                      <a:pt x="10" y="5"/>
                    </a:cubicBezTo>
                    <a:cubicBezTo>
                      <a:pt x="10" y="3"/>
                      <a:pt x="8" y="0"/>
                      <a:pt x="5" y="0"/>
                    </a:cubicBezTo>
                    <a:cubicBezTo>
                      <a:pt x="3" y="0"/>
                      <a:pt x="1" y="2"/>
                      <a:pt x="1"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3" name="Freeform 149"/>
              <p:cNvSpPr/>
              <p:nvPr/>
            </p:nvSpPr>
            <p:spPr bwMode="auto">
              <a:xfrm>
                <a:off x="2216" y="599"/>
                <a:ext cx="33" cy="18"/>
              </a:xfrm>
              <a:custGeom>
                <a:avLst/>
                <a:gdLst>
                  <a:gd name="T0" fmla="*/ 16 w 17"/>
                  <a:gd name="T1" fmla="*/ 0 h 9"/>
                  <a:gd name="T2" fmla="*/ 33 w 17"/>
                  <a:gd name="T3" fmla="*/ 18 h 9"/>
                  <a:gd name="T4" fmla="*/ 0 w 17"/>
                  <a:gd name="T5" fmla="*/ 18 h 9"/>
                  <a:gd name="T6" fmla="*/ 16 w 17"/>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9">
                    <a:moveTo>
                      <a:pt x="8" y="0"/>
                    </a:moveTo>
                    <a:cubicBezTo>
                      <a:pt x="13" y="0"/>
                      <a:pt x="17" y="4"/>
                      <a:pt x="17" y="9"/>
                    </a:cubicBezTo>
                    <a:cubicBezTo>
                      <a:pt x="0" y="9"/>
                      <a:pt x="0" y="9"/>
                      <a:pt x="0" y="9"/>
                    </a:cubicBezTo>
                    <a:cubicBezTo>
                      <a:pt x="0" y="4"/>
                      <a:pt x="4" y="0"/>
                      <a:pt x="8" y="0"/>
                    </a:cubicBezTo>
                  </a:path>
                </a:pathLst>
              </a:custGeom>
              <a:solidFill>
                <a:srgbClr val="FCECE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4" name="Freeform 152"/>
              <p:cNvSpPr/>
              <p:nvPr/>
            </p:nvSpPr>
            <p:spPr bwMode="auto">
              <a:xfrm>
                <a:off x="2275" y="560"/>
                <a:ext cx="34" cy="16"/>
              </a:xfrm>
              <a:custGeom>
                <a:avLst/>
                <a:gdLst>
                  <a:gd name="T0" fmla="*/ 18 w 17"/>
                  <a:gd name="T1" fmla="*/ 0 h 8"/>
                  <a:gd name="T2" fmla="*/ 34 w 17"/>
                  <a:gd name="T3" fmla="*/ 16 h 8"/>
                  <a:gd name="T4" fmla="*/ 0 w 17"/>
                  <a:gd name="T5" fmla="*/ 16 h 8"/>
                  <a:gd name="T6" fmla="*/ 18 w 17"/>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8">
                    <a:moveTo>
                      <a:pt x="9" y="0"/>
                    </a:moveTo>
                    <a:cubicBezTo>
                      <a:pt x="14" y="0"/>
                      <a:pt x="17" y="3"/>
                      <a:pt x="17" y="8"/>
                    </a:cubicBezTo>
                    <a:cubicBezTo>
                      <a:pt x="0" y="8"/>
                      <a:pt x="0" y="8"/>
                      <a:pt x="0" y="8"/>
                    </a:cubicBezTo>
                    <a:cubicBezTo>
                      <a:pt x="0" y="3"/>
                      <a:pt x="4" y="0"/>
                      <a:pt x="9" y="0"/>
                    </a:cubicBezTo>
                  </a:path>
                </a:pathLst>
              </a:custGeom>
              <a:solidFill>
                <a:srgbClr val="FCECE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5" name="Freeform 155"/>
              <p:cNvSpPr/>
              <p:nvPr/>
            </p:nvSpPr>
            <p:spPr bwMode="auto">
              <a:xfrm>
                <a:off x="2338" y="544"/>
                <a:ext cx="34" cy="16"/>
              </a:xfrm>
              <a:custGeom>
                <a:avLst/>
                <a:gdLst>
                  <a:gd name="T0" fmla="*/ 16 w 17"/>
                  <a:gd name="T1" fmla="*/ 0 h 8"/>
                  <a:gd name="T2" fmla="*/ 34 w 17"/>
                  <a:gd name="T3" fmla="*/ 16 h 8"/>
                  <a:gd name="T4" fmla="*/ 0 w 17"/>
                  <a:gd name="T5" fmla="*/ 16 h 8"/>
                  <a:gd name="T6" fmla="*/ 16 w 17"/>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8">
                    <a:moveTo>
                      <a:pt x="8" y="0"/>
                    </a:moveTo>
                    <a:cubicBezTo>
                      <a:pt x="13" y="0"/>
                      <a:pt x="17" y="3"/>
                      <a:pt x="17" y="8"/>
                    </a:cubicBezTo>
                    <a:cubicBezTo>
                      <a:pt x="0" y="8"/>
                      <a:pt x="0" y="8"/>
                      <a:pt x="0" y="8"/>
                    </a:cubicBezTo>
                    <a:cubicBezTo>
                      <a:pt x="0" y="3"/>
                      <a:pt x="4" y="0"/>
                      <a:pt x="8" y="0"/>
                    </a:cubicBezTo>
                  </a:path>
                </a:pathLst>
              </a:custGeom>
              <a:solidFill>
                <a:srgbClr val="FCECE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6" name="Freeform 170"/>
              <p:cNvSpPr/>
              <p:nvPr/>
            </p:nvSpPr>
            <p:spPr bwMode="auto">
              <a:xfrm>
                <a:off x="2396" y="583"/>
                <a:ext cx="34" cy="18"/>
              </a:xfrm>
              <a:custGeom>
                <a:avLst/>
                <a:gdLst>
                  <a:gd name="T0" fmla="*/ 16 w 17"/>
                  <a:gd name="T1" fmla="*/ 0 h 9"/>
                  <a:gd name="T2" fmla="*/ 34 w 17"/>
                  <a:gd name="T3" fmla="*/ 18 h 9"/>
                  <a:gd name="T4" fmla="*/ 0 w 17"/>
                  <a:gd name="T5" fmla="*/ 18 h 9"/>
                  <a:gd name="T6" fmla="*/ 16 w 17"/>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9">
                    <a:moveTo>
                      <a:pt x="8" y="0"/>
                    </a:moveTo>
                    <a:cubicBezTo>
                      <a:pt x="13" y="0"/>
                      <a:pt x="17" y="4"/>
                      <a:pt x="17" y="9"/>
                    </a:cubicBezTo>
                    <a:cubicBezTo>
                      <a:pt x="0" y="9"/>
                      <a:pt x="0" y="9"/>
                      <a:pt x="0" y="9"/>
                    </a:cubicBezTo>
                    <a:cubicBezTo>
                      <a:pt x="0" y="4"/>
                      <a:pt x="4" y="0"/>
                      <a:pt x="8" y="0"/>
                    </a:cubicBezTo>
                  </a:path>
                </a:pathLst>
              </a:custGeom>
              <a:solidFill>
                <a:srgbClr val="FCECE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141" name="Group 198"/>
            <p:cNvGrpSpPr/>
            <p:nvPr/>
          </p:nvGrpSpPr>
          <p:grpSpPr bwMode="auto">
            <a:xfrm>
              <a:off x="2216" y="558"/>
              <a:ext cx="214" cy="61"/>
              <a:chOff x="2216" y="558"/>
              <a:chExt cx="214" cy="61"/>
            </a:xfrm>
          </p:grpSpPr>
          <p:sp>
            <p:nvSpPr>
              <p:cNvPr id="142" name="Freeform 150"/>
              <p:cNvSpPr>
                <a:spLocks noEditPoints="1"/>
              </p:cNvSpPr>
              <p:nvPr/>
            </p:nvSpPr>
            <p:spPr bwMode="auto">
              <a:xfrm>
                <a:off x="2216" y="613"/>
                <a:ext cx="33" cy="6"/>
              </a:xfrm>
              <a:custGeom>
                <a:avLst/>
                <a:gdLst>
                  <a:gd name="T0" fmla="*/ 0 w 17"/>
                  <a:gd name="T1" fmla="*/ 0 h 3"/>
                  <a:gd name="T2" fmla="*/ 0 w 17"/>
                  <a:gd name="T3" fmla="*/ 0 h 3"/>
                  <a:gd name="T4" fmla="*/ 0 w 17"/>
                  <a:gd name="T5" fmla="*/ 4 h 3"/>
                  <a:gd name="T6" fmla="*/ 0 w 17"/>
                  <a:gd name="T7" fmla="*/ 0 h 3"/>
                  <a:gd name="T8" fmla="*/ 33 w 17"/>
                  <a:gd name="T9" fmla="*/ 0 h 3"/>
                  <a:gd name="T10" fmla="*/ 33 w 17"/>
                  <a:gd name="T11" fmla="*/ 0 h 3"/>
                  <a:gd name="T12" fmla="*/ 33 w 17"/>
                  <a:gd name="T13" fmla="*/ 4 h 3"/>
                  <a:gd name="T14" fmla="*/ 0 w 17"/>
                  <a:gd name="T15" fmla="*/ 4 h 3"/>
                  <a:gd name="T16" fmla="*/ 0 w 17"/>
                  <a:gd name="T17" fmla="*/ 6 h 3"/>
                  <a:gd name="T18" fmla="*/ 33 w 17"/>
                  <a:gd name="T19" fmla="*/ 6 h 3"/>
                  <a:gd name="T20" fmla="*/ 33 w 17"/>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3">
                    <a:moveTo>
                      <a:pt x="0" y="0"/>
                    </a:moveTo>
                    <a:cubicBezTo>
                      <a:pt x="0" y="0"/>
                      <a:pt x="0" y="0"/>
                      <a:pt x="0" y="0"/>
                    </a:cubicBezTo>
                    <a:cubicBezTo>
                      <a:pt x="0" y="2"/>
                      <a:pt x="0" y="2"/>
                      <a:pt x="0" y="2"/>
                    </a:cubicBezTo>
                    <a:cubicBezTo>
                      <a:pt x="0" y="1"/>
                      <a:pt x="0" y="1"/>
                      <a:pt x="0" y="0"/>
                    </a:cubicBezTo>
                    <a:moveTo>
                      <a:pt x="17" y="0"/>
                    </a:moveTo>
                    <a:cubicBezTo>
                      <a:pt x="17" y="0"/>
                      <a:pt x="17" y="0"/>
                      <a:pt x="17" y="0"/>
                    </a:cubicBezTo>
                    <a:cubicBezTo>
                      <a:pt x="17" y="1"/>
                      <a:pt x="17" y="1"/>
                      <a:pt x="17" y="2"/>
                    </a:cubicBezTo>
                    <a:cubicBezTo>
                      <a:pt x="0" y="2"/>
                      <a:pt x="0" y="2"/>
                      <a:pt x="0" y="2"/>
                    </a:cubicBezTo>
                    <a:cubicBezTo>
                      <a:pt x="0" y="3"/>
                      <a:pt x="0" y="3"/>
                      <a:pt x="0" y="3"/>
                    </a:cubicBezTo>
                    <a:cubicBezTo>
                      <a:pt x="17" y="3"/>
                      <a:pt x="17" y="3"/>
                      <a:pt x="17" y="3"/>
                    </a:cubicBezTo>
                    <a:cubicBezTo>
                      <a:pt x="17" y="0"/>
                      <a:pt x="17" y="0"/>
                      <a:pt x="17" y="0"/>
                    </a:cubicBezTo>
                  </a:path>
                </a:pathLst>
              </a:custGeom>
              <a:solidFill>
                <a:srgbClr val="FCBDA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43" name="Freeform 151"/>
              <p:cNvSpPr/>
              <p:nvPr/>
            </p:nvSpPr>
            <p:spPr bwMode="auto">
              <a:xfrm>
                <a:off x="2216" y="613"/>
                <a:ext cx="33" cy="4"/>
              </a:xfrm>
              <a:custGeom>
                <a:avLst/>
                <a:gdLst>
                  <a:gd name="T0" fmla="*/ 33 w 17"/>
                  <a:gd name="T1" fmla="*/ 0 h 2"/>
                  <a:gd name="T2" fmla="*/ 0 w 17"/>
                  <a:gd name="T3" fmla="*/ 0 h 2"/>
                  <a:gd name="T4" fmla="*/ 0 w 17"/>
                  <a:gd name="T5" fmla="*/ 4 h 2"/>
                  <a:gd name="T6" fmla="*/ 0 w 17"/>
                  <a:gd name="T7" fmla="*/ 4 h 2"/>
                  <a:gd name="T8" fmla="*/ 33 w 17"/>
                  <a:gd name="T9" fmla="*/ 4 h 2"/>
                  <a:gd name="T10" fmla="*/ 33 w 17"/>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2">
                    <a:moveTo>
                      <a:pt x="17" y="0"/>
                    </a:moveTo>
                    <a:cubicBezTo>
                      <a:pt x="0" y="0"/>
                      <a:pt x="0" y="0"/>
                      <a:pt x="0" y="0"/>
                    </a:cubicBezTo>
                    <a:cubicBezTo>
                      <a:pt x="0" y="1"/>
                      <a:pt x="0" y="1"/>
                      <a:pt x="0" y="2"/>
                    </a:cubicBezTo>
                    <a:cubicBezTo>
                      <a:pt x="0" y="2"/>
                      <a:pt x="0" y="2"/>
                      <a:pt x="0" y="2"/>
                    </a:cubicBezTo>
                    <a:cubicBezTo>
                      <a:pt x="17" y="2"/>
                      <a:pt x="17" y="2"/>
                      <a:pt x="17" y="2"/>
                    </a:cubicBezTo>
                    <a:cubicBezTo>
                      <a:pt x="17" y="1"/>
                      <a:pt x="17" y="1"/>
                      <a:pt x="17" y="0"/>
                    </a:cubicBezTo>
                  </a:path>
                </a:pathLst>
              </a:custGeom>
              <a:solidFill>
                <a:srgbClr val="F9DA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44" name="Freeform 153"/>
              <p:cNvSpPr>
                <a:spLocks noEditPoints="1"/>
              </p:cNvSpPr>
              <p:nvPr/>
            </p:nvSpPr>
            <p:spPr bwMode="auto">
              <a:xfrm>
                <a:off x="2275" y="574"/>
                <a:ext cx="34" cy="4"/>
              </a:xfrm>
              <a:custGeom>
                <a:avLst/>
                <a:gdLst>
                  <a:gd name="T0" fmla="*/ 2 w 17"/>
                  <a:gd name="T1" fmla="*/ 0 h 2"/>
                  <a:gd name="T2" fmla="*/ 0 w 17"/>
                  <a:gd name="T3" fmla="*/ 0 h 2"/>
                  <a:gd name="T4" fmla="*/ 0 w 17"/>
                  <a:gd name="T5" fmla="*/ 2 h 2"/>
                  <a:gd name="T6" fmla="*/ 2 w 17"/>
                  <a:gd name="T7" fmla="*/ 0 h 2"/>
                  <a:gd name="T8" fmla="*/ 34 w 17"/>
                  <a:gd name="T9" fmla="*/ 0 h 2"/>
                  <a:gd name="T10" fmla="*/ 34 w 17"/>
                  <a:gd name="T11" fmla="*/ 0 h 2"/>
                  <a:gd name="T12" fmla="*/ 34 w 17"/>
                  <a:gd name="T13" fmla="*/ 2 h 2"/>
                  <a:gd name="T14" fmla="*/ 0 w 17"/>
                  <a:gd name="T15" fmla="*/ 2 h 2"/>
                  <a:gd name="T16" fmla="*/ 0 w 17"/>
                  <a:gd name="T17" fmla="*/ 4 h 2"/>
                  <a:gd name="T18" fmla="*/ 34 w 17"/>
                  <a:gd name="T19" fmla="*/ 4 h 2"/>
                  <a:gd name="T20" fmla="*/ 34 w 17"/>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2">
                    <a:moveTo>
                      <a:pt x="1" y="0"/>
                    </a:moveTo>
                    <a:cubicBezTo>
                      <a:pt x="0" y="0"/>
                      <a:pt x="0" y="0"/>
                      <a:pt x="0" y="0"/>
                    </a:cubicBezTo>
                    <a:cubicBezTo>
                      <a:pt x="0" y="1"/>
                      <a:pt x="0" y="1"/>
                      <a:pt x="0" y="1"/>
                    </a:cubicBezTo>
                    <a:cubicBezTo>
                      <a:pt x="0" y="1"/>
                      <a:pt x="1" y="0"/>
                      <a:pt x="1" y="0"/>
                    </a:cubicBezTo>
                    <a:moveTo>
                      <a:pt x="17" y="0"/>
                    </a:moveTo>
                    <a:cubicBezTo>
                      <a:pt x="17" y="0"/>
                      <a:pt x="17" y="0"/>
                      <a:pt x="17" y="0"/>
                    </a:cubicBezTo>
                    <a:cubicBezTo>
                      <a:pt x="17" y="0"/>
                      <a:pt x="17" y="1"/>
                      <a:pt x="17" y="1"/>
                    </a:cubicBezTo>
                    <a:cubicBezTo>
                      <a:pt x="0" y="1"/>
                      <a:pt x="0" y="1"/>
                      <a:pt x="0" y="1"/>
                    </a:cubicBezTo>
                    <a:cubicBezTo>
                      <a:pt x="0" y="2"/>
                      <a:pt x="0" y="2"/>
                      <a:pt x="0" y="2"/>
                    </a:cubicBezTo>
                    <a:cubicBezTo>
                      <a:pt x="17" y="2"/>
                      <a:pt x="17" y="2"/>
                      <a:pt x="17" y="2"/>
                    </a:cubicBezTo>
                    <a:cubicBezTo>
                      <a:pt x="17" y="0"/>
                      <a:pt x="17" y="0"/>
                      <a:pt x="17" y="0"/>
                    </a:cubicBezTo>
                  </a:path>
                </a:pathLst>
              </a:custGeom>
              <a:solidFill>
                <a:srgbClr val="FCBDA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45" name="Freeform 154"/>
              <p:cNvSpPr/>
              <p:nvPr/>
            </p:nvSpPr>
            <p:spPr bwMode="auto">
              <a:xfrm>
                <a:off x="2275" y="574"/>
                <a:ext cx="34" cy="2"/>
              </a:xfrm>
              <a:custGeom>
                <a:avLst/>
                <a:gdLst>
                  <a:gd name="T0" fmla="*/ 34 w 17"/>
                  <a:gd name="T1" fmla="*/ 0 h 1"/>
                  <a:gd name="T2" fmla="*/ 2 w 17"/>
                  <a:gd name="T3" fmla="*/ 0 h 1"/>
                  <a:gd name="T4" fmla="*/ 0 w 17"/>
                  <a:gd name="T5" fmla="*/ 2 h 1"/>
                  <a:gd name="T6" fmla="*/ 0 w 17"/>
                  <a:gd name="T7" fmla="*/ 2 h 1"/>
                  <a:gd name="T8" fmla="*/ 34 w 17"/>
                  <a:gd name="T9" fmla="*/ 2 h 1"/>
                  <a:gd name="T10" fmla="*/ 34 w 17"/>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
                    <a:moveTo>
                      <a:pt x="17" y="0"/>
                    </a:moveTo>
                    <a:cubicBezTo>
                      <a:pt x="1" y="0"/>
                      <a:pt x="1" y="0"/>
                      <a:pt x="1" y="0"/>
                    </a:cubicBezTo>
                    <a:cubicBezTo>
                      <a:pt x="1" y="0"/>
                      <a:pt x="0" y="1"/>
                      <a:pt x="0" y="1"/>
                    </a:cubicBezTo>
                    <a:cubicBezTo>
                      <a:pt x="0" y="1"/>
                      <a:pt x="0" y="1"/>
                      <a:pt x="0" y="1"/>
                    </a:cubicBezTo>
                    <a:cubicBezTo>
                      <a:pt x="17" y="1"/>
                      <a:pt x="17" y="1"/>
                      <a:pt x="17" y="1"/>
                    </a:cubicBezTo>
                    <a:cubicBezTo>
                      <a:pt x="17" y="1"/>
                      <a:pt x="17" y="0"/>
                      <a:pt x="17" y="0"/>
                    </a:cubicBezTo>
                  </a:path>
                </a:pathLst>
              </a:custGeom>
              <a:solidFill>
                <a:srgbClr val="F9DA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46" name="Freeform 156"/>
              <p:cNvSpPr>
                <a:spLocks noEditPoints="1"/>
              </p:cNvSpPr>
              <p:nvPr/>
            </p:nvSpPr>
            <p:spPr bwMode="auto">
              <a:xfrm>
                <a:off x="2338" y="558"/>
                <a:ext cx="34" cy="4"/>
              </a:xfrm>
              <a:custGeom>
                <a:avLst/>
                <a:gdLst>
                  <a:gd name="T0" fmla="*/ 0 w 17"/>
                  <a:gd name="T1" fmla="*/ 0 h 2"/>
                  <a:gd name="T2" fmla="*/ 0 w 17"/>
                  <a:gd name="T3" fmla="*/ 0 h 2"/>
                  <a:gd name="T4" fmla="*/ 0 w 17"/>
                  <a:gd name="T5" fmla="*/ 2 h 2"/>
                  <a:gd name="T6" fmla="*/ 0 w 17"/>
                  <a:gd name="T7" fmla="*/ 0 h 2"/>
                  <a:gd name="T8" fmla="*/ 34 w 17"/>
                  <a:gd name="T9" fmla="*/ 0 h 2"/>
                  <a:gd name="T10" fmla="*/ 34 w 17"/>
                  <a:gd name="T11" fmla="*/ 0 h 2"/>
                  <a:gd name="T12" fmla="*/ 34 w 17"/>
                  <a:gd name="T13" fmla="*/ 2 h 2"/>
                  <a:gd name="T14" fmla="*/ 0 w 17"/>
                  <a:gd name="T15" fmla="*/ 2 h 2"/>
                  <a:gd name="T16" fmla="*/ 0 w 17"/>
                  <a:gd name="T17" fmla="*/ 4 h 2"/>
                  <a:gd name="T18" fmla="*/ 34 w 17"/>
                  <a:gd name="T19" fmla="*/ 4 h 2"/>
                  <a:gd name="T20" fmla="*/ 34 w 17"/>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2">
                    <a:moveTo>
                      <a:pt x="0" y="0"/>
                    </a:moveTo>
                    <a:cubicBezTo>
                      <a:pt x="0" y="0"/>
                      <a:pt x="0" y="0"/>
                      <a:pt x="0" y="0"/>
                    </a:cubicBezTo>
                    <a:cubicBezTo>
                      <a:pt x="0" y="1"/>
                      <a:pt x="0" y="1"/>
                      <a:pt x="0" y="1"/>
                    </a:cubicBezTo>
                    <a:cubicBezTo>
                      <a:pt x="0" y="1"/>
                      <a:pt x="0" y="0"/>
                      <a:pt x="0" y="0"/>
                    </a:cubicBezTo>
                    <a:moveTo>
                      <a:pt x="17" y="0"/>
                    </a:moveTo>
                    <a:cubicBezTo>
                      <a:pt x="17" y="0"/>
                      <a:pt x="17" y="0"/>
                      <a:pt x="17" y="0"/>
                    </a:cubicBezTo>
                    <a:cubicBezTo>
                      <a:pt x="17" y="0"/>
                      <a:pt x="17" y="1"/>
                      <a:pt x="17" y="1"/>
                    </a:cubicBezTo>
                    <a:cubicBezTo>
                      <a:pt x="0" y="1"/>
                      <a:pt x="0" y="1"/>
                      <a:pt x="0" y="1"/>
                    </a:cubicBezTo>
                    <a:cubicBezTo>
                      <a:pt x="0" y="2"/>
                      <a:pt x="0" y="2"/>
                      <a:pt x="0" y="2"/>
                    </a:cubicBezTo>
                    <a:cubicBezTo>
                      <a:pt x="17" y="2"/>
                      <a:pt x="17" y="2"/>
                      <a:pt x="17" y="2"/>
                    </a:cubicBezTo>
                    <a:cubicBezTo>
                      <a:pt x="17" y="0"/>
                      <a:pt x="17" y="0"/>
                      <a:pt x="17" y="0"/>
                    </a:cubicBezTo>
                  </a:path>
                </a:pathLst>
              </a:custGeom>
              <a:solidFill>
                <a:srgbClr val="FCBDA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47" name="Freeform 157"/>
              <p:cNvSpPr/>
              <p:nvPr/>
            </p:nvSpPr>
            <p:spPr bwMode="auto">
              <a:xfrm>
                <a:off x="2338" y="558"/>
                <a:ext cx="34" cy="2"/>
              </a:xfrm>
              <a:custGeom>
                <a:avLst/>
                <a:gdLst>
                  <a:gd name="T0" fmla="*/ 34 w 17"/>
                  <a:gd name="T1" fmla="*/ 0 h 1"/>
                  <a:gd name="T2" fmla="*/ 0 w 17"/>
                  <a:gd name="T3" fmla="*/ 0 h 1"/>
                  <a:gd name="T4" fmla="*/ 0 w 17"/>
                  <a:gd name="T5" fmla="*/ 2 h 1"/>
                  <a:gd name="T6" fmla="*/ 0 w 17"/>
                  <a:gd name="T7" fmla="*/ 2 h 1"/>
                  <a:gd name="T8" fmla="*/ 34 w 17"/>
                  <a:gd name="T9" fmla="*/ 2 h 1"/>
                  <a:gd name="T10" fmla="*/ 34 w 17"/>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
                    <a:moveTo>
                      <a:pt x="17" y="0"/>
                    </a:moveTo>
                    <a:cubicBezTo>
                      <a:pt x="0" y="0"/>
                      <a:pt x="0" y="0"/>
                      <a:pt x="0" y="0"/>
                    </a:cubicBezTo>
                    <a:cubicBezTo>
                      <a:pt x="0" y="0"/>
                      <a:pt x="0" y="1"/>
                      <a:pt x="0" y="1"/>
                    </a:cubicBezTo>
                    <a:cubicBezTo>
                      <a:pt x="0" y="1"/>
                      <a:pt x="0" y="1"/>
                      <a:pt x="0" y="1"/>
                    </a:cubicBezTo>
                    <a:cubicBezTo>
                      <a:pt x="17" y="1"/>
                      <a:pt x="17" y="1"/>
                      <a:pt x="17" y="1"/>
                    </a:cubicBezTo>
                    <a:cubicBezTo>
                      <a:pt x="17" y="1"/>
                      <a:pt x="17" y="0"/>
                      <a:pt x="17" y="0"/>
                    </a:cubicBezTo>
                  </a:path>
                </a:pathLst>
              </a:custGeom>
              <a:solidFill>
                <a:srgbClr val="F9DA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48" name="Freeform 171"/>
              <p:cNvSpPr>
                <a:spLocks noEditPoints="1"/>
              </p:cNvSpPr>
              <p:nvPr/>
            </p:nvSpPr>
            <p:spPr bwMode="auto">
              <a:xfrm>
                <a:off x="2396" y="597"/>
                <a:ext cx="34" cy="6"/>
              </a:xfrm>
              <a:custGeom>
                <a:avLst/>
                <a:gdLst>
                  <a:gd name="T0" fmla="*/ 0 w 17"/>
                  <a:gd name="T1" fmla="*/ 0 h 3"/>
                  <a:gd name="T2" fmla="*/ 0 w 17"/>
                  <a:gd name="T3" fmla="*/ 0 h 3"/>
                  <a:gd name="T4" fmla="*/ 0 w 17"/>
                  <a:gd name="T5" fmla="*/ 4 h 3"/>
                  <a:gd name="T6" fmla="*/ 0 w 17"/>
                  <a:gd name="T7" fmla="*/ 0 h 3"/>
                  <a:gd name="T8" fmla="*/ 34 w 17"/>
                  <a:gd name="T9" fmla="*/ 0 h 3"/>
                  <a:gd name="T10" fmla="*/ 32 w 17"/>
                  <a:gd name="T11" fmla="*/ 0 h 3"/>
                  <a:gd name="T12" fmla="*/ 34 w 17"/>
                  <a:gd name="T13" fmla="*/ 4 h 3"/>
                  <a:gd name="T14" fmla="*/ 0 w 17"/>
                  <a:gd name="T15" fmla="*/ 4 h 3"/>
                  <a:gd name="T16" fmla="*/ 0 w 17"/>
                  <a:gd name="T17" fmla="*/ 6 h 3"/>
                  <a:gd name="T18" fmla="*/ 34 w 17"/>
                  <a:gd name="T19" fmla="*/ 6 h 3"/>
                  <a:gd name="T20" fmla="*/ 34 w 17"/>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3">
                    <a:moveTo>
                      <a:pt x="0" y="0"/>
                    </a:moveTo>
                    <a:cubicBezTo>
                      <a:pt x="0" y="0"/>
                      <a:pt x="0" y="0"/>
                      <a:pt x="0" y="0"/>
                    </a:cubicBezTo>
                    <a:cubicBezTo>
                      <a:pt x="0" y="2"/>
                      <a:pt x="0" y="2"/>
                      <a:pt x="0" y="2"/>
                    </a:cubicBezTo>
                    <a:cubicBezTo>
                      <a:pt x="0" y="1"/>
                      <a:pt x="0" y="1"/>
                      <a:pt x="0" y="0"/>
                    </a:cubicBezTo>
                    <a:moveTo>
                      <a:pt x="17" y="0"/>
                    </a:moveTo>
                    <a:cubicBezTo>
                      <a:pt x="16" y="0"/>
                      <a:pt x="16" y="0"/>
                      <a:pt x="16" y="0"/>
                    </a:cubicBezTo>
                    <a:cubicBezTo>
                      <a:pt x="17" y="1"/>
                      <a:pt x="17" y="1"/>
                      <a:pt x="17" y="2"/>
                    </a:cubicBezTo>
                    <a:cubicBezTo>
                      <a:pt x="0" y="2"/>
                      <a:pt x="0" y="2"/>
                      <a:pt x="0" y="2"/>
                    </a:cubicBezTo>
                    <a:cubicBezTo>
                      <a:pt x="0" y="3"/>
                      <a:pt x="0" y="3"/>
                      <a:pt x="0" y="3"/>
                    </a:cubicBezTo>
                    <a:cubicBezTo>
                      <a:pt x="17" y="3"/>
                      <a:pt x="17" y="3"/>
                      <a:pt x="17" y="3"/>
                    </a:cubicBezTo>
                    <a:cubicBezTo>
                      <a:pt x="17" y="0"/>
                      <a:pt x="17" y="0"/>
                      <a:pt x="17" y="0"/>
                    </a:cubicBezTo>
                  </a:path>
                </a:pathLst>
              </a:custGeom>
              <a:solidFill>
                <a:srgbClr val="FCBDA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49" name="Freeform 172"/>
              <p:cNvSpPr/>
              <p:nvPr/>
            </p:nvSpPr>
            <p:spPr bwMode="auto">
              <a:xfrm>
                <a:off x="2396" y="597"/>
                <a:ext cx="34" cy="4"/>
              </a:xfrm>
              <a:custGeom>
                <a:avLst/>
                <a:gdLst>
                  <a:gd name="T0" fmla="*/ 32 w 17"/>
                  <a:gd name="T1" fmla="*/ 0 h 2"/>
                  <a:gd name="T2" fmla="*/ 0 w 17"/>
                  <a:gd name="T3" fmla="*/ 0 h 2"/>
                  <a:gd name="T4" fmla="*/ 0 w 17"/>
                  <a:gd name="T5" fmla="*/ 4 h 2"/>
                  <a:gd name="T6" fmla="*/ 0 w 17"/>
                  <a:gd name="T7" fmla="*/ 4 h 2"/>
                  <a:gd name="T8" fmla="*/ 34 w 17"/>
                  <a:gd name="T9" fmla="*/ 4 h 2"/>
                  <a:gd name="T10" fmla="*/ 32 w 17"/>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2">
                    <a:moveTo>
                      <a:pt x="16" y="0"/>
                    </a:moveTo>
                    <a:cubicBezTo>
                      <a:pt x="0" y="0"/>
                      <a:pt x="0" y="0"/>
                      <a:pt x="0" y="0"/>
                    </a:cubicBezTo>
                    <a:cubicBezTo>
                      <a:pt x="0" y="1"/>
                      <a:pt x="0" y="1"/>
                      <a:pt x="0" y="2"/>
                    </a:cubicBezTo>
                    <a:cubicBezTo>
                      <a:pt x="0" y="2"/>
                      <a:pt x="0" y="2"/>
                      <a:pt x="0" y="2"/>
                    </a:cubicBezTo>
                    <a:cubicBezTo>
                      <a:pt x="17" y="2"/>
                      <a:pt x="17" y="2"/>
                      <a:pt x="17" y="2"/>
                    </a:cubicBezTo>
                    <a:cubicBezTo>
                      <a:pt x="17" y="1"/>
                      <a:pt x="17" y="1"/>
                      <a:pt x="16" y="0"/>
                    </a:cubicBezTo>
                  </a:path>
                </a:pathLst>
              </a:custGeom>
              <a:solidFill>
                <a:srgbClr val="F9DA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grpSp>
        <p:nvGrpSpPr>
          <p:cNvPr id="167" name="Group 201"/>
          <p:cNvGrpSpPr/>
          <p:nvPr userDrawn="1"/>
        </p:nvGrpSpPr>
        <p:grpSpPr bwMode="auto">
          <a:xfrm rot="10800000">
            <a:off x="927101" y="2437343"/>
            <a:ext cx="615951" cy="393700"/>
            <a:chOff x="2967" y="1087"/>
            <a:chExt cx="291" cy="186"/>
          </a:xfrm>
        </p:grpSpPr>
        <p:sp>
          <p:nvSpPr>
            <p:cNvPr id="168" name="Freeform 173"/>
            <p:cNvSpPr/>
            <p:nvPr/>
          </p:nvSpPr>
          <p:spPr bwMode="auto">
            <a:xfrm>
              <a:off x="2967" y="1087"/>
              <a:ext cx="270" cy="186"/>
            </a:xfrm>
            <a:custGeom>
              <a:avLst/>
              <a:gdLst>
                <a:gd name="T0" fmla="*/ 0 w 136"/>
                <a:gd name="T1" fmla="*/ 99 h 94"/>
                <a:gd name="T2" fmla="*/ 0 w 136"/>
                <a:gd name="T3" fmla="*/ 87 h 94"/>
                <a:gd name="T4" fmla="*/ 87 w 136"/>
                <a:gd name="T5" fmla="*/ 0 h 94"/>
                <a:gd name="T6" fmla="*/ 183 w 136"/>
                <a:gd name="T7" fmla="*/ 0 h 94"/>
                <a:gd name="T8" fmla="*/ 270 w 136"/>
                <a:gd name="T9" fmla="*/ 87 h 94"/>
                <a:gd name="T10" fmla="*/ 270 w 136"/>
                <a:gd name="T11" fmla="*/ 99 h 94"/>
                <a:gd name="T12" fmla="*/ 183 w 136"/>
                <a:gd name="T13" fmla="*/ 186 h 94"/>
                <a:gd name="T14" fmla="*/ 87 w 136"/>
                <a:gd name="T15" fmla="*/ 186 h 94"/>
                <a:gd name="T16" fmla="*/ 0 w 136"/>
                <a:gd name="T17" fmla="*/ 99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6" h="94">
                  <a:moveTo>
                    <a:pt x="0" y="50"/>
                  </a:moveTo>
                  <a:cubicBezTo>
                    <a:pt x="0" y="44"/>
                    <a:pt x="0" y="44"/>
                    <a:pt x="0" y="44"/>
                  </a:cubicBezTo>
                  <a:cubicBezTo>
                    <a:pt x="0" y="20"/>
                    <a:pt x="20" y="0"/>
                    <a:pt x="44" y="0"/>
                  </a:cubicBezTo>
                  <a:cubicBezTo>
                    <a:pt x="92" y="0"/>
                    <a:pt x="92" y="0"/>
                    <a:pt x="92" y="0"/>
                  </a:cubicBezTo>
                  <a:cubicBezTo>
                    <a:pt x="116" y="0"/>
                    <a:pt x="136" y="20"/>
                    <a:pt x="136" y="44"/>
                  </a:cubicBezTo>
                  <a:cubicBezTo>
                    <a:pt x="136" y="50"/>
                    <a:pt x="136" y="50"/>
                    <a:pt x="136" y="50"/>
                  </a:cubicBezTo>
                  <a:cubicBezTo>
                    <a:pt x="136" y="74"/>
                    <a:pt x="116" y="94"/>
                    <a:pt x="92" y="94"/>
                  </a:cubicBezTo>
                  <a:cubicBezTo>
                    <a:pt x="44" y="94"/>
                    <a:pt x="44" y="94"/>
                    <a:pt x="44" y="94"/>
                  </a:cubicBezTo>
                  <a:cubicBezTo>
                    <a:pt x="20" y="94"/>
                    <a:pt x="0" y="74"/>
                    <a:pt x="0" y="50"/>
                  </a:cubicBezTo>
                  <a:close/>
                </a:path>
              </a:pathLst>
            </a:custGeom>
            <a:solidFill>
              <a:srgbClr val="EBE1E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9" name="Freeform 175"/>
            <p:cNvSpPr/>
            <p:nvPr/>
          </p:nvSpPr>
          <p:spPr bwMode="auto">
            <a:xfrm>
              <a:off x="3237" y="1176"/>
              <a:ext cx="0" cy="14"/>
            </a:xfrm>
            <a:custGeom>
              <a:avLst/>
              <a:gdLst>
                <a:gd name="T0" fmla="*/ 14 h 14"/>
                <a:gd name="T1" fmla="*/ 0 h 14"/>
                <a:gd name="T2" fmla="*/ 14 h 14"/>
                <a:gd name="T3" fmla="*/ 0 60000 65536"/>
                <a:gd name="T4" fmla="*/ 0 60000 65536"/>
                <a:gd name="T5" fmla="*/ 0 60000 65536"/>
              </a:gdLst>
              <a:ahLst/>
              <a:cxnLst>
                <a:cxn ang="T3">
                  <a:pos x="0" y="T0"/>
                </a:cxn>
                <a:cxn ang="T4">
                  <a:pos x="0" y="T1"/>
                </a:cxn>
                <a:cxn ang="T5">
                  <a:pos x="0" y="T2"/>
                </a:cxn>
              </a:cxnLst>
              <a:rect l="0" t="0" r="r" b="b"/>
              <a:pathLst>
                <a:path h="14">
                  <a:moveTo>
                    <a:pt x="0" y="14"/>
                  </a:moveTo>
                  <a:lnTo>
                    <a:pt x="0" y="0"/>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0" name="Rectangle 176"/>
            <p:cNvSpPr>
              <a:spLocks noChangeArrowheads="1"/>
            </p:cNvSpPr>
            <p:nvPr/>
          </p:nvSpPr>
          <p:spPr bwMode="auto">
            <a:xfrm>
              <a:off x="3235" y="1162"/>
              <a:ext cx="23" cy="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172" name="Group 179"/>
          <p:cNvGrpSpPr/>
          <p:nvPr userDrawn="1"/>
        </p:nvGrpSpPr>
        <p:grpSpPr bwMode="auto">
          <a:xfrm rot="10800000" flipH="1">
            <a:off x="614485" y="1997251"/>
            <a:ext cx="715433" cy="1892300"/>
            <a:chOff x="2196" y="530"/>
            <a:chExt cx="317" cy="894"/>
          </a:xfrm>
        </p:grpSpPr>
        <p:sp>
          <p:nvSpPr>
            <p:cNvPr id="173" name="Freeform 180"/>
            <p:cNvSpPr/>
            <p:nvPr/>
          </p:nvSpPr>
          <p:spPr bwMode="auto">
            <a:xfrm>
              <a:off x="2210" y="1049"/>
              <a:ext cx="188" cy="375"/>
            </a:xfrm>
            <a:custGeom>
              <a:avLst/>
              <a:gdLst>
                <a:gd name="T0" fmla="*/ 8 w 95"/>
                <a:gd name="T1" fmla="*/ 0 h 189"/>
                <a:gd name="T2" fmla="*/ 0 w 95"/>
                <a:gd name="T3" fmla="*/ 300 h 189"/>
                <a:gd name="T4" fmla="*/ 178 w 95"/>
                <a:gd name="T5" fmla="*/ 375 h 189"/>
                <a:gd name="T6" fmla="*/ 188 w 95"/>
                <a:gd name="T7" fmla="*/ 6 h 189"/>
                <a:gd name="T8" fmla="*/ 8 w 95"/>
                <a:gd name="T9" fmla="*/ 0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 h="189">
                  <a:moveTo>
                    <a:pt x="4" y="0"/>
                  </a:moveTo>
                  <a:cubicBezTo>
                    <a:pt x="0" y="151"/>
                    <a:pt x="0" y="151"/>
                    <a:pt x="0" y="151"/>
                  </a:cubicBezTo>
                  <a:cubicBezTo>
                    <a:pt x="28" y="168"/>
                    <a:pt x="58" y="181"/>
                    <a:pt x="90" y="189"/>
                  </a:cubicBezTo>
                  <a:cubicBezTo>
                    <a:pt x="95" y="3"/>
                    <a:pt x="95" y="3"/>
                    <a:pt x="95" y="3"/>
                  </a:cubicBezTo>
                  <a:lnTo>
                    <a:pt x="4" y="0"/>
                  </a:lnTo>
                  <a:close/>
                </a:path>
              </a:pathLst>
            </a:custGeom>
            <a:solidFill>
              <a:srgbClr val="00A79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4" name="Freeform 181"/>
            <p:cNvSpPr/>
            <p:nvPr/>
          </p:nvSpPr>
          <p:spPr bwMode="auto">
            <a:xfrm>
              <a:off x="2299" y="1053"/>
              <a:ext cx="99" cy="371"/>
            </a:xfrm>
            <a:custGeom>
              <a:avLst/>
              <a:gdLst>
                <a:gd name="T0" fmla="*/ 10 w 50"/>
                <a:gd name="T1" fmla="*/ 0 h 187"/>
                <a:gd name="T2" fmla="*/ 0 w 50"/>
                <a:gd name="T3" fmla="*/ 341 h 187"/>
                <a:gd name="T4" fmla="*/ 89 w 50"/>
                <a:gd name="T5" fmla="*/ 371 h 187"/>
                <a:gd name="T6" fmla="*/ 99 w 50"/>
                <a:gd name="T7" fmla="*/ 2 h 187"/>
                <a:gd name="T8" fmla="*/ 10 w 50"/>
                <a:gd name="T9" fmla="*/ 0 h 1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187">
                  <a:moveTo>
                    <a:pt x="5" y="0"/>
                  </a:moveTo>
                  <a:cubicBezTo>
                    <a:pt x="0" y="172"/>
                    <a:pt x="0" y="172"/>
                    <a:pt x="0" y="172"/>
                  </a:cubicBezTo>
                  <a:cubicBezTo>
                    <a:pt x="14" y="178"/>
                    <a:pt x="29" y="183"/>
                    <a:pt x="45" y="187"/>
                  </a:cubicBezTo>
                  <a:cubicBezTo>
                    <a:pt x="50" y="1"/>
                    <a:pt x="50" y="1"/>
                    <a:pt x="50" y="1"/>
                  </a:cubicBezTo>
                  <a:lnTo>
                    <a:pt x="5" y="0"/>
                  </a:lnTo>
                  <a:close/>
                </a:path>
              </a:pathLst>
            </a:custGeom>
            <a:solidFill>
              <a:srgbClr val="00A79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5" name="Freeform 182"/>
            <p:cNvSpPr/>
            <p:nvPr/>
          </p:nvSpPr>
          <p:spPr bwMode="auto">
            <a:xfrm>
              <a:off x="2352" y="754"/>
              <a:ext cx="161" cy="210"/>
            </a:xfrm>
            <a:custGeom>
              <a:avLst/>
              <a:gdLst>
                <a:gd name="T0" fmla="*/ 149 w 81"/>
                <a:gd name="T1" fmla="*/ 16 h 106"/>
                <a:gd name="T2" fmla="*/ 147 w 81"/>
                <a:gd name="T3" fmla="*/ 57 h 106"/>
                <a:gd name="T4" fmla="*/ 74 w 81"/>
                <a:gd name="T5" fmla="*/ 178 h 106"/>
                <a:gd name="T6" fmla="*/ 28 w 81"/>
                <a:gd name="T7" fmla="*/ 200 h 106"/>
                <a:gd name="T8" fmla="*/ 0 w 81"/>
                <a:gd name="T9" fmla="*/ 182 h 106"/>
                <a:gd name="T10" fmla="*/ 99 w 81"/>
                <a:gd name="T11" fmla="*/ 24 h 106"/>
                <a:gd name="T12" fmla="*/ 139 w 81"/>
                <a:gd name="T13" fmla="*/ 8 h 106"/>
                <a:gd name="T14" fmla="*/ 149 w 81"/>
                <a:gd name="T15" fmla="*/ 16 h 1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1" h="106">
                  <a:moveTo>
                    <a:pt x="75" y="8"/>
                  </a:moveTo>
                  <a:cubicBezTo>
                    <a:pt x="81" y="12"/>
                    <a:pt x="78" y="22"/>
                    <a:pt x="74" y="29"/>
                  </a:cubicBezTo>
                  <a:cubicBezTo>
                    <a:pt x="37" y="90"/>
                    <a:pt x="37" y="90"/>
                    <a:pt x="37" y="90"/>
                  </a:cubicBezTo>
                  <a:cubicBezTo>
                    <a:pt x="31" y="100"/>
                    <a:pt x="22" y="106"/>
                    <a:pt x="14" y="101"/>
                  </a:cubicBezTo>
                  <a:cubicBezTo>
                    <a:pt x="0" y="92"/>
                    <a:pt x="0" y="92"/>
                    <a:pt x="0" y="92"/>
                  </a:cubicBezTo>
                  <a:cubicBezTo>
                    <a:pt x="50" y="12"/>
                    <a:pt x="50" y="12"/>
                    <a:pt x="50" y="12"/>
                  </a:cubicBezTo>
                  <a:cubicBezTo>
                    <a:pt x="54" y="5"/>
                    <a:pt x="64" y="0"/>
                    <a:pt x="70" y="4"/>
                  </a:cubicBezTo>
                  <a:lnTo>
                    <a:pt x="75" y="8"/>
                  </a:lnTo>
                  <a:close/>
                </a:path>
              </a:pathLst>
            </a:custGeom>
            <a:solidFill>
              <a:srgbClr val="FFAB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6" name="Freeform 183"/>
            <p:cNvSpPr/>
            <p:nvPr/>
          </p:nvSpPr>
          <p:spPr bwMode="auto">
            <a:xfrm>
              <a:off x="2233" y="952"/>
              <a:ext cx="149" cy="103"/>
            </a:xfrm>
            <a:custGeom>
              <a:avLst/>
              <a:gdLst>
                <a:gd name="T0" fmla="*/ 2 w 149"/>
                <a:gd name="T1" fmla="*/ 0 h 103"/>
                <a:gd name="T2" fmla="*/ 149 w 149"/>
                <a:gd name="T3" fmla="*/ 6 h 103"/>
                <a:gd name="T4" fmla="*/ 147 w 149"/>
                <a:gd name="T5" fmla="*/ 103 h 103"/>
                <a:gd name="T6" fmla="*/ 0 w 149"/>
                <a:gd name="T7" fmla="*/ 99 h 103"/>
                <a:gd name="T8" fmla="*/ 2 w 149"/>
                <a:gd name="T9" fmla="*/ 0 h 1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3">
                  <a:moveTo>
                    <a:pt x="2" y="0"/>
                  </a:moveTo>
                  <a:lnTo>
                    <a:pt x="149" y="6"/>
                  </a:lnTo>
                  <a:lnTo>
                    <a:pt x="147" y="103"/>
                  </a:lnTo>
                  <a:lnTo>
                    <a:pt x="0" y="99"/>
                  </a:lnTo>
                  <a:lnTo>
                    <a:pt x="2" y="0"/>
                  </a:lnTo>
                  <a:close/>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7" name="Freeform 184"/>
            <p:cNvSpPr/>
            <p:nvPr/>
          </p:nvSpPr>
          <p:spPr bwMode="auto">
            <a:xfrm>
              <a:off x="2307" y="954"/>
              <a:ext cx="75" cy="101"/>
            </a:xfrm>
            <a:custGeom>
              <a:avLst/>
              <a:gdLst>
                <a:gd name="T0" fmla="*/ 4 w 75"/>
                <a:gd name="T1" fmla="*/ 0 h 101"/>
                <a:gd name="T2" fmla="*/ 75 w 75"/>
                <a:gd name="T3" fmla="*/ 4 h 101"/>
                <a:gd name="T4" fmla="*/ 73 w 75"/>
                <a:gd name="T5" fmla="*/ 101 h 101"/>
                <a:gd name="T6" fmla="*/ 0 w 75"/>
                <a:gd name="T7" fmla="*/ 99 h 101"/>
                <a:gd name="T8" fmla="*/ 4 w 75"/>
                <a:gd name="T9" fmla="*/ 0 h 1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101">
                  <a:moveTo>
                    <a:pt x="4" y="0"/>
                  </a:moveTo>
                  <a:lnTo>
                    <a:pt x="75" y="4"/>
                  </a:lnTo>
                  <a:lnTo>
                    <a:pt x="73" y="101"/>
                  </a:lnTo>
                  <a:lnTo>
                    <a:pt x="0" y="99"/>
                  </a:lnTo>
                  <a:lnTo>
                    <a:pt x="4" y="0"/>
                  </a:lnTo>
                  <a:close/>
                </a:path>
              </a:pathLst>
            </a:custGeom>
            <a:solidFill>
              <a:srgbClr val="FFAB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8" name="Freeform 185"/>
            <p:cNvSpPr/>
            <p:nvPr/>
          </p:nvSpPr>
          <p:spPr bwMode="auto">
            <a:xfrm>
              <a:off x="2196" y="720"/>
              <a:ext cx="238" cy="238"/>
            </a:xfrm>
            <a:custGeom>
              <a:avLst/>
              <a:gdLst>
                <a:gd name="T0" fmla="*/ 40 w 120"/>
                <a:gd name="T1" fmla="*/ 232 h 120"/>
                <a:gd name="T2" fmla="*/ 190 w 120"/>
                <a:gd name="T3" fmla="*/ 238 h 120"/>
                <a:gd name="T4" fmla="*/ 232 w 120"/>
                <a:gd name="T5" fmla="*/ 198 h 120"/>
                <a:gd name="T6" fmla="*/ 238 w 120"/>
                <a:gd name="T7" fmla="*/ 8 h 120"/>
                <a:gd name="T8" fmla="*/ 8 w 120"/>
                <a:gd name="T9" fmla="*/ 0 h 120"/>
                <a:gd name="T10" fmla="*/ 2 w 120"/>
                <a:gd name="T11" fmla="*/ 190 h 120"/>
                <a:gd name="T12" fmla="*/ 40 w 120"/>
                <a:gd name="T13" fmla="*/ 232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0" y="117"/>
                  </a:moveTo>
                  <a:cubicBezTo>
                    <a:pt x="96" y="120"/>
                    <a:pt x="96" y="120"/>
                    <a:pt x="96" y="120"/>
                  </a:cubicBezTo>
                  <a:cubicBezTo>
                    <a:pt x="107" y="120"/>
                    <a:pt x="117" y="111"/>
                    <a:pt x="117" y="100"/>
                  </a:cubicBezTo>
                  <a:cubicBezTo>
                    <a:pt x="120" y="4"/>
                    <a:pt x="120" y="4"/>
                    <a:pt x="120" y="4"/>
                  </a:cubicBezTo>
                  <a:cubicBezTo>
                    <a:pt x="4" y="0"/>
                    <a:pt x="4" y="0"/>
                    <a:pt x="4" y="0"/>
                  </a:cubicBezTo>
                  <a:cubicBezTo>
                    <a:pt x="1" y="96"/>
                    <a:pt x="1" y="96"/>
                    <a:pt x="1" y="96"/>
                  </a:cubicBezTo>
                  <a:cubicBezTo>
                    <a:pt x="0" y="107"/>
                    <a:pt x="9" y="117"/>
                    <a:pt x="20" y="117"/>
                  </a:cubicBezTo>
                  <a:close/>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9" name="Freeform 186"/>
            <p:cNvSpPr/>
            <p:nvPr/>
          </p:nvSpPr>
          <p:spPr bwMode="auto">
            <a:xfrm>
              <a:off x="2325" y="530"/>
              <a:ext cx="55" cy="196"/>
            </a:xfrm>
            <a:custGeom>
              <a:avLst/>
              <a:gdLst>
                <a:gd name="T0" fmla="*/ 26 w 28"/>
                <a:gd name="T1" fmla="*/ 0 h 99"/>
                <a:gd name="T2" fmla="*/ 35 w 28"/>
                <a:gd name="T3" fmla="*/ 0 h 99"/>
                <a:gd name="T4" fmla="*/ 55 w 28"/>
                <a:gd name="T5" fmla="*/ 22 h 99"/>
                <a:gd name="T6" fmla="*/ 49 w 28"/>
                <a:gd name="T7" fmla="*/ 196 h 99"/>
                <a:gd name="T8" fmla="*/ 0 w 28"/>
                <a:gd name="T9" fmla="*/ 194 h 99"/>
                <a:gd name="T10" fmla="*/ 4 w 28"/>
                <a:gd name="T11" fmla="*/ 20 h 99"/>
                <a:gd name="T12" fmla="*/ 26 w 28"/>
                <a:gd name="T13" fmla="*/ 0 h 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99">
                  <a:moveTo>
                    <a:pt x="13" y="0"/>
                  </a:moveTo>
                  <a:cubicBezTo>
                    <a:pt x="18" y="0"/>
                    <a:pt x="18" y="0"/>
                    <a:pt x="18" y="0"/>
                  </a:cubicBezTo>
                  <a:cubicBezTo>
                    <a:pt x="24" y="0"/>
                    <a:pt x="28" y="5"/>
                    <a:pt x="28" y="11"/>
                  </a:cubicBezTo>
                  <a:cubicBezTo>
                    <a:pt x="25" y="99"/>
                    <a:pt x="25" y="99"/>
                    <a:pt x="25" y="99"/>
                  </a:cubicBezTo>
                  <a:cubicBezTo>
                    <a:pt x="0" y="98"/>
                    <a:pt x="0" y="98"/>
                    <a:pt x="0" y="98"/>
                  </a:cubicBezTo>
                  <a:cubicBezTo>
                    <a:pt x="2" y="10"/>
                    <a:pt x="2" y="10"/>
                    <a:pt x="2" y="10"/>
                  </a:cubicBezTo>
                  <a:cubicBezTo>
                    <a:pt x="3" y="4"/>
                    <a:pt x="7" y="0"/>
                    <a:pt x="13" y="0"/>
                  </a:cubicBezTo>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80" name="Freeform 187"/>
            <p:cNvSpPr/>
            <p:nvPr/>
          </p:nvSpPr>
          <p:spPr bwMode="auto">
            <a:xfrm>
              <a:off x="2263" y="548"/>
              <a:ext cx="56" cy="176"/>
            </a:xfrm>
            <a:custGeom>
              <a:avLst/>
              <a:gdLst>
                <a:gd name="T0" fmla="*/ 26 w 28"/>
                <a:gd name="T1" fmla="*/ 0 h 89"/>
                <a:gd name="T2" fmla="*/ 36 w 28"/>
                <a:gd name="T3" fmla="*/ 0 h 89"/>
                <a:gd name="T4" fmla="*/ 56 w 28"/>
                <a:gd name="T5" fmla="*/ 22 h 89"/>
                <a:gd name="T6" fmla="*/ 52 w 28"/>
                <a:gd name="T7" fmla="*/ 176 h 89"/>
                <a:gd name="T8" fmla="*/ 0 w 28"/>
                <a:gd name="T9" fmla="*/ 174 h 89"/>
                <a:gd name="T10" fmla="*/ 6 w 28"/>
                <a:gd name="T11" fmla="*/ 20 h 89"/>
                <a:gd name="T12" fmla="*/ 26 w 28"/>
                <a:gd name="T13" fmla="*/ 0 h 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89">
                  <a:moveTo>
                    <a:pt x="13" y="0"/>
                  </a:moveTo>
                  <a:cubicBezTo>
                    <a:pt x="18" y="0"/>
                    <a:pt x="18" y="0"/>
                    <a:pt x="18" y="0"/>
                  </a:cubicBezTo>
                  <a:cubicBezTo>
                    <a:pt x="24" y="0"/>
                    <a:pt x="28" y="5"/>
                    <a:pt x="28" y="11"/>
                  </a:cubicBezTo>
                  <a:cubicBezTo>
                    <a:pt x="26" y="89"/>
                    <a:pt x="26" y="89"/>
                    <a:pt x="26" y="89"/>
                  </a:cubicBezTo>
                  <a:cubicBezTo>
                    <a:pt x="0" y="88"/>
                    <a:pt x="0" y="88"/>
                    <a:pt x="0" y="88"/>
                  </a:cubicBezTo>
                  <a:cubicBezTo>
                    <a:pt x="3" y="10"/>
                    <a:pt x="3" y="10"/>
                    <a:pt x="3" y="10"/>
                  </a:cubicBezTo>
                  <a:cubicBezTo>
                    <a:pt x="3" y="4"/>
                    <a:pt x="8" y="0"/>
                    <a:pt x="13" y="0"/>
                  </a:cubicBezTo>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81" name="Freeform 188"/>
            <p:cNvSpPr/>
            <p:nvPr/>
          </p:nvSpPr>
          <p:spPr bwMode="auto">
            <a:xfrm>
              <a:off x="2204" y="585"/>
              <a:ext cx="53" cy="137"/>
            </a:xfrm>
            <a:custGeom>
              <a:avLst/>
              <a:gdLst>
                <a:gd name="T0" fmla="*/ 24 w 27"/>
                <a:gd name="T1" fmla="*/ 0 h 69"/>
                <a:gd name="T2" fmla="*/ 33 w 27"/>
                <a:gd name="T3" fmla="*/ 0 h 69"/>
                <a:gd name="T4" fmla="*/ 53 w 27"/>
                <a:gd name="T5" fmla="*/ 22 h 69"/>
                <a:gd name="T6" fmla="*/ 49 w 27"/>
                <a:gd name="T7" fmla="*/ 137 h 69"/>
                <a:gd name="T8" fmla="*/ 0 w 27"/>
                <a:gd name="T9" fmla="*/ 135 h 69"/>
                <a:gd name="T10" fmla="*/ 4 w 27"/>
                <a:gd name="T11" fmla="*/ 20 h 69"/>
                <a:gd name="T12" fmla="*/ 24 w 27"/>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69">
                  <a:moveTo>
                    <a:pt x="12" y="0"/>
                  </a:moveTo>
                  <a:cubicBezTo>
                    <a:pt x="17" y="0"/>
                    <a:pt x="17" y="0"/>
                    <a:pt x="17" y="0"/>
                  </a:cubicBezTo>
                  <a:cubicBezTo>
                    <a:pt x="23" y="1"/>
                    <a:pt x="27" y="5"/>
                    <a:pt x="27" y="11"/>
                  </a:cubicBezTo>
                  <a:cubicBezTo>
                    <a:pt x="25" y="69"/>
                    <a:pt x="25" y="69"/>
                    <a:pt x="25" y="69"/>
                  </a:cubicBezTo>
                  <a:cubicBezTo>
                    <a:pt x="0" y="68"/>
                    <a:pt x="0" y="68"/>
                    <a:pt x="0" y="68"/>
                  </a:cubicBezTo>
                  <a:cubicBezTo>
                    <a:pt x="2" y="10"/>
                    <a:pt x="2" y="10"/>
                    <a:pt x="2" y="10"/>
                  </a:cubicBezTo>
                  <a:cubicBezTo>
                    <a:pt x="2" y="5"/>
                    <a:pt x="7" y="0"/>
                    <a:pt x="12" y="0"/>
                  </a:cubicBezTo>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82" name="Freeform 189"/>
            <p:cNvSpPr/>
            <p:nvPr/>
          </p:nvSpPr>
          <p:spPr bwMode="auto">
            <a:xfrm>
              <a:off x="2384" y="572"/>
              <a:ext cx="56" cy="156"/>
            </a:xfrm>
            <a:custGeom>
              <a:avLst/>
              <a:gdLst>
                <a:gd name="T0" fmla="*/ 26 w 28"/>
                <a:gd name="T1" fmla="*/ 0 h 79"/>
                <a:gd name="T2" fmla="*/ 36 w 28"/>
                <a:gd name="T3" fmla="*/ 0 h 79"/>
                <a:gd name="T4" fmla="*/ 54 w 28"/>
                <a:gd name="T5" fmla="*/ 22 h 79"/>
                <a:gd name="T6" fmla="*/ 50 w 28"/>
                <a:gd name="T7" fmla="*/ 156 h 79"/>
                <a:gd name="T8" fmla="*/ 0 w 28"/>
                <a:gd name="T9" fmla="*/ 154 h 79"/>
                <a:gd name="T10" fmla="*/ 4 w 28"/>
                <a:gd name="T11" fmla="*/ 20 h 79"/>
                <a:gd name="T12" fmla="*/ 26 w 28"/>
                <a:gd name="T13" fmla="*/ 0 h 7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79">
                  <a:moveTo>
                    <a:pt x="13" y="0"/>
                  </a:moveTo>
                  <a:cubicBezTo>
                    <a:pt x="18" y="0"/>
                    <a:pt x="18" y="0"/>
                    <a:pt x="18" y="0"/>
                  </a:cubicBezTo>
                  <a:cubicBezTo>
                    <a:pt x="23" y="0"/>
                    <a:pt x="28" y="5"/>
                    <a:pt x="27" y="11"/>
                  </a:cubicBezTo>
                  <a:cubicBezTo>
                    <a:pt x="25" y="79"/>
                    <a:pt x="25" y="79"/>
                    <a:pt x="25" y="79"/>
                  </a:cubicBezTo>
                  <a:cubicBezTo>
                    <a:pt x="0" y="78"/>
                    <a:pt x="0" y="78"/>
                    <a:pt x="0" y="78"/>
                  </a:cubicBezTo>
                  <a:cubicBezTo>
                    <a:pt x="2" y="10"/>
                    <a:pt x="2" y="10"/>
                    <a:pt x="2" y="10"/>
                  </a:cubicBezTo>
                  <a:cubicBezTo>
                    <a:pt x="2" y="4"/>
                    <a:pt x="7" y="0"/>
                    <a:pt x="13" y="0"/>
                  </a:cubicBezTo>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83" name="Freeform 190"/>
            <p:cNvSpPr/>
            <p:nvPr/>
          </p:nvSpPr>
          <p:spPr bwMode="auto">
            <a:xfrm>
              <a:off x="2362" y="1111"/>
              <a:ext cx="18" cy="18"/>
            </a:xfrm>
            <a:custGeom>
              <a:avLst/>
              <a:gdLst>
                <a:gd name="T0" fmla="*/ 0 w 9"/>
                <a:gd name="T1" fmla="*/ 10 h 9"/>
                <a:gd name="T2" fmla="*/ 8 w 9"/>
                <a:gd name="T3" fmla="*/ 18 h 9"/>
                <a:gd name="T4" fmla="*/ 18 w 9"/>
                <a:gd name="T5" fmla="*/ 10 h 9"/>
                <a:gd name="T6" fmla="*/ 10 w 9"/>
                <a:gd name="T7" fmla="*/ 0 h 9"/>
                <a:gd name="T8" fmla="*/ 0 w 9"/>
                <a:gd name="T9" fmla="*/ 1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0" y="5"/>
                  </a:moveTo>
                  <a:cubicBezTo>
                    <a:pt x="0" y="7"/>
                    <a:pt x="2" y="9"/>
                    <a:pt x="4" y="9"/>
                  </a:cubicBezTo>
                  <a:cubicBezTo>
                    <a:pt x="7" y="9"/>
                    <a:pt x="9" y="7"/>
                    <a:pt x="9" y="5"/>
                  </a:cubicBezTo>
                  <a:cubicBezTo>
                    <a:pt x="9" y="2"/>
                    <a:pt x="7" y="0"/>
                    <a:pt x="5" y="0"/>
                  </a:cubicBezTo>
                  <a:cubicBezTo>
                    <a:pt x="2" y="0"/>
                    <a:pt x="0"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84" name="Freeform 191"/>
            <p:cNvSpPr/>
            <p:nvPr/>
          </p:nvSpPr>
          <p:spPr bwMode="auto">
            <a:xfrm>
              <a:off x="2364" y="1083"/>
              <a:ext cx="20" cy="20"/>
            </a:xfrm>
            <a:custGeom>
              <a:avLst/>
              <a:gdLst>
                <a:gd name="T0" fmla="*/ 0 w 10"/>
                <a:gd name="T1" fmla="*/ 10 h 10"/>
                <a:gd name="T2" fmla="*/ 10 w 10"/>
                <a:gd name="T3" fmla="*/ 20 h 10"/>
                <a:gd name="T4" fmla="*/ 20 w 10"/>
                <a:gd name="T5" fmla="*/ 10 h 10"/>
                <a:gd name="T6" fmla="*/ 10 w 10"/>
                <a:gd name="T7" fmla="*/ 2 h 10"/>
                <a:gd name="T8" fmla="*/ 0 w 10"/>
                <a:gd name="T9" fmla="*/ 1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0">
                  <a:moveTo>
                    <a:pt x="0" y="5"/>
                  </a:moveTo>
                  <a:cubicBezTo>
                    <a:pt x="0" y="7"/>
                    <a:pt x="2" y="10"/>
                    <a:pt x="5" y="10"/>
                  </a:cubicBezTo>
                  <a:cubicBezTo>
                    <a:pt x="7" y="10"/>
                    <a:pt x="10" y="8"/>
                    <a:pt x="10" y="5"/>
                  </a:cubicBezTo>
                  <a:cubicBezTo>
                    <a:pt x="10" y="3"/>
                    <a:pt x="8" y="1"/>
                    <a:pt x="5" y="1"/>
                  </a:cubicBezTo>
                  <a:cubicBezTo>
                    <a:pt x="3" y="0"/>
                    <a:pt x="1"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85" name="Freeform 192"/>
            <p:cNvSpPr/>
            <p:nvPr/>
          </p:nvSpPr>
          <p:spPr bwMode="auto">
            <a:xfrm>
              <a:off x="2360" y="1137"/>
              <a:ext cx="20" cy="19"/>
            </a:xfrm>
            <a:custGeom>
              <a:avLst/>
              <a:gdLst>
                <a:gd name="T0" fmla="*/ 2 w 10"/>
                <a:gd name="T1" fmla="*/ 10 h 10"/>
                <a:gd name="T2" fmla="*/ 10 w 10"/>
                <a:gd name="T3" fmla="*/ 17 h 10"/>
                <a:gd name="T4" fmla="*/ 20 w 10"/>
                <a:gd name="T5" fmla="*/ 10 h 10"/>
                <a:gd name="T6" fmla="*/ 10 w 10"/>
                <a:gd name="T7" fmla="*/ 0 h 10"/>
                <a:gd name="T8" fmla="*/ 2 w 10"/>
                <a:gd name="T9" fmla="*/ 1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0">
                  <a:moveTo>
                    <a:pt x="1" y="5"/>
                  </a:moveTo>
                  <a:cubicBezTo>
                    <a:pt x="0" y="7"/>
                    <a:pt x="2" y="9"/>
                    <a:pt x="5" y="9"/>
                  </a:cubicBezTo>
                  <a:cubicBezTo>
                    <a:pt x="7" y="10"/>
                    <a:pt x="10" y="8"/>
                    <a:pt x="10" y="5"/>
                  </a:cubicBezTo>
                  <a:cubicBezTo>
                    <a:pt x="10" y="3"/>
                    <a:pt x="8" y="0"/>
                    <a:pt x="5" y="0"/>
                  </a:cubicBezTo>
                  <a:cubicBezTo>
                    <a:pt x="3" y="0"/>
                    <a:pt x="1" y="2"/>
                    <a:pt x="1"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86" name="Freeform 193"/>
            <p:cNvSpPr/>
            <p:nvPr/>
          </p:nvSpPr>
          <p:spPr bwMode="auto">
            <a:xfrm>
              <a:off x="2216" y="599"/>
              <a:ext cx="33" cy="18"/>
            </a:xfrm>
            <a:custGeom>
              <a:avLst/>
              <a:gdLst>
                <a:gd name="T0" fmla="*/ 16 w 17"/>
                <a:gd name="T1" fmla="*/ 0 h 9"/>
                <a:gd name="T2" fmla="*/ 33 w 17"/>
                <a:gd name="T3" fmla="*/ 18 h 9"/>
                <a:gd name="T4" fmla="*/ 0 w 17"/>
                <a:gd name="T5" fmla="*/ 18 h 9"/>
                <a:gd name="T6" fmla="*/ 16 w 17"/>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9">
                  <a:moveTo>
                    <a:pt x="8" y="0"/>
                  </a:moveTo>
                  <a:cubicBezTo>
                    <a:pt x="13" y="0"/>
                    <a:pt x="17" y="4"/>
                    <a:pt x="17" y="9"/>
                  </a:cubicBezTo>
                  <a:cubicBezTo>
                    <a:pt x="0" y="9"/>
                    <a:pt x="0" y="9"/>
                    <a:pt x="0" y="9"/>
                  </a:cubicBezTo>
                  <a:cubicBezTo>
                    <a:pt x="0" y="4"/>
                    <a:pt x="4" y="0"/>
                    <a:pt x="8" y="0"/>
                  </a:cubicBezTo>
                </a:path>
              </a:pathLst>
            </a:custGeom>
            <a:solidFill>
              <a:srgbClr val="FCECE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87" name="Freeform 194"/>
            <p:cNvSpPr/>
            <p:nvPr/>
          </p:nvSpPr>
          <p:spPr bwMode="auto">
            <a:xfrm>
              <a:off x="2275" y="560"/>
              <a:ext cx="34" cy="16"/>
            </a:xfrm>
            <a:custGeom>
              <a:avLst/>
              <a:gdLst>
                <a:gd name="T0" fmla="*/ 18 w 17"/>
                <a:gd name="T1" fmla="*/ 0 h 8"/>
                <a:gd name="T2" fmla="*/ 34 w 17"/>
                <a:gd name="T3" fmla="*/ 16 h 8"/>
                <a:gd name="T4" fmla="*/ 0 w 17"/>
                <a:gd name="T5" fmla="*/ 16 h 8"/>
                <a:gd name="T6" fmla="*/ 18 w 17"/>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8">
                  <a:moveTo>
                    <a:pt x="9" y="0"/>
                  </a:moveTo>
                  <a:cubicBezTo>
                    <a:pt x="14" y="0"/>
                    <a:pt x="17" y="3"/>
                    <a:pt x="17" y="8"/>
                  </a:cubicBezTo>
                  <a:cubicBezTo>
                    <a:pt x="0" y="8"/>
                    <a:pt x="0" y="8"/>
                    <a:pt x="0" y="8"/>
                  </a:cubicBezTo>
                  <a:cubicBezTo>
                    <a:pt x="0" y="3"/>
                    <a:pt x="4" y="0"/>
                    <a:pt x="9" y="0"/>
                  </a:cubicBezTo>
                </a:path>
              </a:pathLst>
            </a:custGeom>
            <a:solidFill>
              <a:srgbClr val="FCECE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88" name="Freeform 195"/>
            <p:cNvSpPr/>
            <p:nvPr/>
          </p:nvSpPr>
          <p:spPr bwMode="auto">
            <a:xfrm>
              <a:off x="2338" y="544"/>
              <a:ext cx="34" cy="16"/>
            </a:xfrm>
            <a:custGeom>
              <a:avLst/>
              <a:gdLst>
                <a:gd name="T0" fmla="*/ 16 w 17"/>
                <a:gd name="T1" fmla="*/ 0 h 8"/>
                <a:gd name="T2" fmla="*/ 34 w 17"/>
                <a:gd name="T3" fmla="*/ 16 h 8"/>
                <a:gd name="T4" fmla="*/ 0 w 17"/>
                <a:gd name="T5" fmla="*/ 16 h 8"/>
                <a:gd name="T6" fmla="*/ 16 w 17"/>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8">
                  <a:moveTo>
                    <a:pt x="8" y="0"/>
                  </a:moveTo>
                  <a:cubicBezTo>
                    <a:pt x="13" y="0"/>
                    <a:pt x="17" y="3"/>
                    <a:pt x="17" y="8"/>
                  </a:cubicBezTo>
                  <a:cubicBezTo>
                    <a:pt x="0" y="8"/>
                    <a:pt x="0" y="8"/>
                    <a:pt x="0" y="8"/>
                  </a:cubicBezTo>
                  <a:cubicBezTo>
                    <a:pt x="0" y="3"/>
                    <a:pt x="4" y="0"/>
                    <a:pt x="8" y="0"/>
                  </a:cubicBezTo>
                </a:path>
              </a:pathLst>
            </a:custGeom>
            <a:solidFill>
              <a:srgbClr val="FCECE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89" name="Freeform 196"/>
            <p:cNvSpPr/>
            <p:nvPr/>
          </p:nvSpPr>
          <p:spPr bwMode="auto">
            <a:xfrm>
              <a:off x="2396" y="583"/>
              <a:ext cx="34" cy="18"/>
            </a:xfrm>
            <a:custGeom>
              <a:avLst/>
              <a:gdLst>
                <a:gd name="T0" fmla="*/ 16 w 17"/>
                <a:gd name="T1" fmla="*/ 0 h 9"/>
                <a:gd name="T2" fmla="*/ 34 w 17"/>
                <a:gd name="T3" fmla="*/ 18 h 9"/>
                <a:gd name="T4" fmla="*/ 0 w 17"/>
                <a:gd name="T5" fmla="*/ 18 h 9"/>
                <a:gd name="T6" fmla="*/ 16 w 17"/>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9">
                  <a:moveTo>
                    <a:pt x="8" y="0"/>
                  </a:moveTo>
                  <a:cubicBezTo>
                    <a:pt x="13" y="0"/>
                    <a:pt x="17" y="4"/>
                    <a:pt x="17" y="9"/>
                  </a:cubicBezTo>
                  <a:cubicBezTo>
                    <a:pt x="0" y="9"/>
                    <a:pt x="0" y="9"/>
                    <a:pt x="0" y="9"/>
                  </a:cubicBezTo>
                  <a:cubicBezTo>
                    <a:pt x="0" y="4"/>
                    <a:pt x="4" y="0"/>
                    <a:pt x="8" y="0"/>
                  </a:cubicBezTo>
                </a:path>
              </a:pathLst>
            </a:custGeom>
            <a:solidFill>
              <a:srgbClr val="FCECE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sp>
        <p:nvSpPr>
          <p:cNvPr id="191" name="Rectangle 329"/>
          <p:cNvSpPr>
            <a:spLocks noChangeArrowheads="1"/>
          </p:cNvSpPr>
          <p:nvPr userDrawn="1"/>
        </p:nvSpPr>
        <p:spPr bwMode="auto">
          <a:xfrm>
            <a:off x="0" y="-1"/>
            <a:ext cx="12192000" cy="2148055"/>
          </a:xfrm>
          <a:prstGeom prst="rect">
            <a:avLst/>
          </a:prstGeom>
          <a:solidFill>
            <a:srgbClr val="EDE8C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92" name="Rectangle 331"/>
          <p:cNvSpPr>
            <a:spLocks noChangeArrowheads="1"/>
          </p:cNvSpPr>
          <p:nvPr userDrawn="1"/>
        </p:nvSpPr>
        <p:spPr bwMode="auto">
          <a:xfrm>
            <a:off x="0" y="4659843"/>
            <a:ext cx="12192000" cy="2197100"/>
          </a:xfrm>
          <a:prstGeom prst="rect">
            <a:avLst/>
          </a:prstGeom>
          <a:solidFill>
            <a:srgbClr val="EDE8C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94" name="Line 334"/>
          <p:cNvSpPr>
            <a:spLocks noChangeShapeType="1"/>
          </p:cNvSpPr>
          <p:nvPr userDrawn="1"/>
        </p:nvSpPr>
        <p:spPr bwMode="auto">
          <a:xfrm>
            <a:off x="0" y="4564592"/>
            <a:ext cx="19729451" cy="0"/>
          </a:xfrm>
          <a:prstGeom prst="line">
            <a:avLst/>
          </a:prstGeom>
          <a:noFill/>
          <a:ln w="25400">
            <a:solidFill>
              <a:srgbClr val="EDE8C7"/>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
        <p:nvSpPr>
          <p:cNvPr id="4" name="日期占位符 3">
            <a:extLst>
              <a:ext uri="{FF2B5EF4-FFF2-40B4-BE49-F238E27FC236}">
                <a16:creationId xmlns:a16="http://schemas.microsoft.com/office/drawing/2014/main" id="{2C6E0A2D-B1CD-449C-A7F3-CA8793C89BF4}"/>
              </a:ext>
            </a:extLst>
          </p:cNvPr>
          <p:cNvSpPr>
            <a:spLocks noGrp="1"/>
          </p:cNvSpPr>
          <p:nvPr>
            <p:ph type="dt" sz="half" idx="10"/>
          </p:nvPr>
        </p:nvSpPr>
        <p:spPr/>
        <p:txBody>
          <a:bodyPr/>
          <a:lstStyle/>
          <a:p>
            <a:fld id="{7DBEB6CB-C9E3-461B-8938-08A65CB30C27}" type="datetimeFigureOut">
              <a:rPr lang="zh-CN" altLang="en-US" smtClean="0"/>
              <a:t>2018/7/31</a:t>
            </a:fld>
            <a:endParaRPr lang="zh-CN" altLang="en-US"/>
          </a:p>
        </p:txBody>
      </p:sp>
      <p:sp>
        <p:nvSpPr>
          <p:cNvPr id="5" name="页脚占位符 4">
            <a:extLst>
              <a:ext uri="{FF2B5EF4-FFF2-40B4-BE49-F238E27FC236}">
                <a16:creationId xmlns:a16="http://schemas.microsoft.com/office/drawing/2014/main" id="{73D1B0E8-C532-429D-9FA0-D88AA29C4C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D9F968B-F03D-4DFB-ACE7-7C077D9CDD80}"/>
              </a:ext>
            </a:extLst>
          </p:cNvPr>
          <p:cNvSpPr>
            <a:spLocks noGrp="1"/>
          </p:cNvSpPr>
          <p:nvPr>
            <p:ph type="sldNum" sz="quarter" idx="12"/>
          </p:nvPr>
        </p:nvSpPr>
        <p:spPr/>
        <p:txBody>
          <a:bodyPr/>
          <a:lstStyle/>
          <a:p>
            <a:fld id="{E4B05803-9CF4-4B2D-96CF-8EBC6BB46527}" type="slidenum">
              <a:rPr lang="zh-CN" altLang="en-US" smtClean="0"/>
              <a:t>‹#›</a:t>
            </a:fld>
            <a:endParaRPr lang="zh-CN" altLang="en-US"/>
          </a:p>
        </p:txBody>
      </p:sp>
      <p:sp>
        <p:nvSpPr>
          <p:cNvPr id="2" name="标题 1">
            <a:extLst>
              <a:ext uri="{FF2B5EF4-FFF2-40B4-BE49-F238E27FC236}">
                <a16:creationId xmlns:a16="http://schemas.microsoft.com/office/drawing/2014/main" id="{AF6E02DE-5739-486E-9D33-F65FC81B4FF7}"/>
              </a:ext>
            </a:extLst>
          </p:cNvPr>
          <p:cNvSpPr>
            <a:spLocks noGrp="1"/>
          </p:cNvSpPr>
          <p:nvPr>
            <p:ph type="title"/>
          </p:nvPr>
        </p:nvSpPr>
        <p:spPr>
          <a:xfrm>
            <a:off x="838200" y="630195"/>
            <a:ext cx="10515600" cy="5486400"/>
          </a:xfrm>
        </p:spPr>
        <p:txBody>
          <a:bodyPr anchor="ctr">
            <a:normAutofit/>
          </a:bodyPr>
          <a:lstStyle>
            <a:lvl1pPr algn="ctr">
              <a:lnSpc>
                <a:spcPct val="130000"/>
              </a:lnSpc>
              <a:defRPr sz="4400" b="1" kern="1400" spc="0" baseline="0">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67713890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2C6E0A2D-B1CD-449C-A7F3-CA8793C89BF4}"/>
              </a:ext>
            </a:extLst>
          </p:cNvPr>
          <p:cNvSpPr>
            <a:spLocks noGrp="1"/>
          </p:cNvSpPr>
          <p:nvPr>
            <p:ph type="dt" sz="half" idx="10"/>
          </p:nvPr>
        </p:nvSpPr>
        <p:spPr/>
        <p:txBody>
          <a:bodyPr/>
          <a:lstStyle/>
          <a:p>
            <a:fld id="{7DBEB6CB-C9E3-461B-8938-08A65CB30C27}" type="datetimeFigureOut">
              <a:rPr lang="zh-CN" altLang="en-US" smtClean="0"/>
              <a:t>2018/7/31</a:t>
            </a:fld>
            <a:endParaRPr lang="zh-CN" altLang="en-US"/>
          </a:p>
        </p:txBody>
      </p:sp>
      <p:sp>
        <p:nvSpPr>
          <p:cNvPr id="5" name="页脚占位符 4">
            <a:extLst>
              <a:ext uri="{FF2B5EF4-FFF2-40B4-BE49-F238E27FC236}">
                <a16:creationId xmlns:a16="http://schemas.microsoft.com/office/drawing/2014/main" id="{73D1B0E8-C532-429D-9FA0-D88AA29C4C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D9F968B-F03D-4DFB-ACE7-7C077D9CDD80}"/>
              </a:ext>
            </a:extLst>
          </p:cNvPr>
          <p:cNvSpPr>
            <a:spLocks noGrp="1"/>
          </p:cNvSpPr>
          <p:nvPr>
            <p:ph type="sldNum" sz="quarter" idx="12"/>
          </p:nvPr>
        </p:nvSpPr>
        <p:spPr/>
        <p:txBody>
          <a:bodyPr/>
          <a:lstStyle/>
          <a:p>
            <a:fld id="{E4B05803-9CF4-4B2D-96CF-8EBC6BB46527}" type="slidenum">
              <a:rPr lang="zh-CN" altLang="en-US" smtClean="0"/>
              <a:t>‹#›</a:t>
            </a:fld>
            <a:endParaRPr lang="zh-CN" altLang="en-US"/>
          </a:p>
        </p:txBody>
      </p:sp>
    </p:spTree>
    <p:extLst>
      <p:ext uri="{BB962C8B-B14F-4D97-AF65-F5344CB8AC3E}">
        <p14:creationId xmlns:p14="http://schemas.microsoft.com/office/powerpoint/2010/main" val="1969477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6E02DE-5739-486E-9D33-F65FC81B4FF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72CBF26-0A1A-4FE9-AEF3-8044A3DB9A4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C6E0A2D-B1CD-449C-A7F3-CA8793C89BF4}"/>
              </a:ext>
            </a:extLst>
          </p:cNvPr>
          <p:cNvSpPr>
            <a:spLocks noGrp="1"/>
          </p:cNvSpPr>
          <p:nvPr>
            <p:ph type="dt" sz="half" idx="10"/>
          </p:nvPr>
        </p:nvSpPr>
        <p:spPr/>
        <p:txBody>
          <a:bodyPr/>
          <a:lstStyle/>
          <a:p>
            <a:fld id="{7DBEB6CB-C9E3-461B-8938-08A65CB30C27}" type="datetimeFigureOut">
              <a:rPr lang="zh-CN" altLang="en-US" smtClean="0"/>
              <a:t>2018/7/31</a:t>
            </a:fld>
            <a:endParaRPr lang="zh-CN" altLang="en-US"/>
          </a:p>
        </p:txBody>
      </p:sp>
      <p:sp>
        <p:nvSpPr>
          <p:cNvPr id="5" name="页脚占位符 4">
            <a:extLst>
              <a:ext uri="{FF2B5EF4-FFF2-40B4-BE49-F238E27FC236}">
                <a16:creationId xmlns:a16="http://schemas.microsoft.com/office/drawing/2014/main" id="{73D1B0E8-C532-429D-9FA0-D88AA29C4C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D9F968B-F03D-4DFB-ACE7-7C077D9CDD80}"/>
              </a:ext>
            </a:extLst>
          </p:cNvPr>
          <p:cNvSpPr>
            <a:spLocks noGrp="1"/>
          </p:cNvSpPr>
          <p:nvPr>
            <p:ph type="sldNum" sz="quarter" idx="12"/>
          </p:nvPr>
        </p:nvSpPr>
        <p:spPr/>
        <p:txBody>
          <a:bodyPr/>
          <a:lstStyle/>
          <a:p>
            <a:fld id="{E4B05803-9CF4-4B2D-96CF-8EBC6BB46527}" type="slidenum">
              <a:rPr lang="zh-CN" altLang="en-US" smtClean="0"/>
              <a:t>‹#›</a:t>
            </a:fld>
            <a:endParaRPr lang="zh-CN" altLang="en-US"/>
          </a:p>
        </p:txBody>
      </p:sp>
    </p:spTree>
    <p:extLst>
      <p:ext uri="{BB962C8B-B14F-4D97-AF65-F5344CB8AC3E}">
        <p14:creationId xmlns:p14="http://schemas.microsoft.com/office/powerpoint/2010/main" val="2956774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039D89-F28E-4F00-800E-833B526E474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0FB06A1-FDD9-467F-BAF7-D2C2DD578E3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C3BB640-1AFD-4832-9093-9A2F4D1AED33}"/>
              </a:ext>
            </a:extLst>
          </p:cNvPr>
          <p:cNvSpPr>
            <a:spLocks noGrp="1"/>
          </p:cNvSpPr>
          <p:nvPr>
            <p:ph type="dt" sz="half" idx="10"/>
          </p:nvPr>
        </p:nvSpPr>
        <p:spPr/>
        <p:txBody>
          <a:bodyPr/>
          <a:lstStyle/>
          <a:p>
            <a:fld id="{7DBEB6CB-C9E3-461B-8938-08A65CB30C27}" type="datetimeFigureOut">
              <a:rPr lang="zh-CN" altLang="en-US" smtClean="0"/>
              <a:t>2018/7/31</a:t>
            </a:fld>
            <a:endParaRPr lang="zh-CN" altLang="en-US"/>
          </a:p>
        </p:txBody>
      </p:sp>
      <p:sp>
        <p:nvSpPr>
          <p:cNvPr id="5" name="页脚占位符 4">
            <a:extLst>
              <a:ext uri="{FF2B5EF4-FFF2-40B4-BE49-F238E27FC236}">
                <a16:creationId xmlns:a16="http://schemas.microsoft.com/office/drawing/2014/main" id="{E8CF3216-E2FF-4C1B-BC78-384B0222DC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ABF241-8144-4989-B601-06DB8D453DD7}"/>
              </a:ext>
            </a:extLst>
          </p:cNvPr>
          <p:cNvSpPr>
            <a:spLocks noGrp="1"/>
          </p:cNvSpPr>
          <p:nvPr>
            <p:ph type="sldNum" sz="quarter" idx="12"/>
          </p:nvPr>
        </p:nvSpPr>
        <p:spPr/>
        <p:txBody>
          <a:bodyPr/>
          <a:lstStyle/>
          <a:p>
            <a:fld id="{E4B05803-9CF4-4B2D-96CF-8EBC6BB46527}" type="slidenum">
              <a:rPr lang="zh-CN" altLang="en-US" smtClean="0"/>
              <a:t>‹#›</a:t>
            </a:fld>
            <a:endParaRPr lang="zh-CN" altLang="en-US"/>
          </a:p>
        </p:txBody>
      </p:sp>
    </p:spTree>
    <p:extLst>
      <p:ext uri="{BB962C8B-B14F-4D97-AF65-F5344CB8AC3E}">
        <p14:creationId xmlns:p14="http://schemas.microsoft.com/office/powerpoint/2010/main" val="41445230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0FD2BF-FBA6-4FF2-A16D-71EF7255E84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807FAD7-7C37-4A68-BE1B-7C45919C7046}"/>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006E7453-024C-4AAE-AB14-4BB7473C645B}"/>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556ABB26-061F-4D1B-BA44-F5C4F1553A54}"/>
              </a:ext>
            </a:extLst>
          </p:cNvPr>
          <p:cNvSpPr>
            <a:spLocks noGrp="1"/>
          </p:cNvSpPr>
          <p:nvPr>
            <p:ph type="dt" sz="half" idx="10"/>
          </p:nvPr>
        </p:nvSpPr>
        <p:spPr/>
        <p:txBody>
          <a:bodyPr/>
          <a:lstStyle/>
          <a:p>
            <a:fld id="{7DBEB6CB-C9E3-461B-8938-08A65CB30C27}" type="datetimeFigureOut">
              <a:rPr lang="zh-CN" altLang="en-US" smtClean="0"/>
              <a:t>2018/7/31</a:t>
            </a:fld>
            <a:endParaRPr lang="zh-CN" altLang="en-US"/>
          </a:p>
        </p:txBody>
      </p:sp>
      <p:sp>
        <p:nvSpPr>
          <p:cNvPr id="6" name="页脚占位符 5">
            <a:extLst>
              <a:ext uri="{FF2B5EF4-FFF2-40B4-BE49-F238E27FC236}">
                <a16:creationId xmlns:a16="http://schemas.microsoft.com/office/drawing/2014/main" id="{203B69D8-AB1C-4A14-88B9-CDABFCEFFC3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7E96C06-552A-407D-9BEA-DEF0F22C0BF4}"/>
              </a:ext>
            </a:extLst>
          </p:cNvPr>
          <p:cNvSpPr>
            <a:spLocks noGrp="1"/>
          </p:cNvSpPr>
          <p:nvPr>
            <p:ph type="sldNum" sz="quarter" idx="12"/>
          </p:nvPr>
        </p:nvSpPr>
        <p:spPr/>
        <p:txBody>
          <a:bodyPr/>
          <a:lstStyle/>
          <a:p>
            <a:fld id="{E4B05803-9CF4-4B2D-96CF-8EBC6BB46527}" type="slidenum">
              <a:rPr lang="zh-CN" altLang="en-US" smtClean="0"/>
              <a:t>‹#›</a:t>
            </a:fld>
            <a:endParaRPr lang="zh-CN" altLang="en-US"/>
          </a:p>
        </p:txBody>
      </p:sp>
    </p:spTree>
    <p:extLst>
      <p:ext uri="{BB962C8B-B14F-4D97-AF65-F5344CB8AC3E}">
        <p14:creationId xmlns:p14="http://schemas.microsoft.com/office/powerpoint/2010/main" val="158708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A20A44-51C0-40E2-AC3C-3E6DB8DEA19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661DA3CB-9CF7-4BB6-A45F-C51D6E5FD2B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3B6C6D55-7C4A-4E1C-80EC-02080A3F795B}"/>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6E5D0373-7417-496E-A02B-A23119FB5A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56D5701-41FE-4175-80F6-61F06471B2C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B90865E1-7D80-44B6-B729-89D07AE0133C}"/>
              </a:ext>
            </a:extLst>
          </p:cNvPr>
          <p:cNvSpPr>
            <a:spLocks noGrp="1"/>
          </p:cNvSpPr>
          <p:nvPr>
            <p:ph type="dt" sz="half" idx="10"/>
          </p:nvPr>
        </p:nvSpPr>
        <p:spPr/>
        <p:txBody>
          <a:bodyPr/>
          <a:lstStyle/>
          <a:p>
            <a:fld id="{7DBEB6CB-C9E3-461B-8938-08A65CB30C27}" type="datetimeFigureOut">
              <a:rPr lang="zh-CN" altLang="en-US" smtClean="0"/>
              <a:t>2018/7/31</a:t>
            </a:fld>
            <a:endParaRPr lang="zh-CN" altLang="en-US"/>
          </a:p>
        </p:txBody>
      </p:sp>
      <p:sp>
        <p:nvSpPr>
          <p:cNvPr id="8" name="页脚占位符 7">
            <a:extLst>
              <a:ext uri="{FF2B5EF4-FFF2-40B4-BE49-F238E27FC236}">
                <a16:creationId xmlns:a16="http://schemas.microsoft.com/office/drawing/2014/main" id="{43A9B37E-04C0-43FC-AB61-F4EC83032FC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506C728-ECE7-4302-8E9F-541A2BCFF802}"/>
              </a:ext>
            </a:extLst>
          </p:cNvPr>
          <p:cNvSpPr>
            <a:spLocks noGrp="1"/>
          </p:cNvSpPr>
          <p:nvPr>
            <p:ph type="sldNum" sz="quarter" idx="12"/>
          </p:nvPr>
        </p:nvSpPr>
        <p:spPr/>
        <p:txBody>
          <a:bodyPr/>
          <a:lstStyle/>
          <a:p>
            <a:fld id="{E4B05803-9CF4-4B2D-96CF-8EBC6BB46527}" type="slidenum">
              <a:rPr lang="zh-CN" altLang="en-US" smtClean="0"/>
              <a:t>‹#›</a:t>
            </a:fld>
            <a:endParaRPr lang="zh-CN" altLang="en-US"/>
          </a:p>
        </p:txBody>
      </p:sp>
    </p:spTree>
    <p:extLst>
      <p:ext uri="{BB962C8B-B14F-4D97-AF65-F5344CB8AC3E}">
        <p14:creationId xmlns:p14="http://schemas.microsoft.com/office/powerpoint/2010/main" val="2074887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1F181A-44BE-4C33-8B70-D6B07E6D17B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95087DB-CA66-4B27-85BD-DAB083CCCB81}"/>
              </a:ext>
            </a:extLst>
          </p:cNvPr>
          <p:cNvSpPr>
            <a:spLocks noGrp="1"/>
          </p:cNvSpPr>
          <p:nvPr>
            <p:ph type="dt" sz="half" idx="10"/>
          </p:nvPr>
        </p:nvSpPr>
        <p:spPr/>
        <p:txBody>
          <a:bodyPr/>
          <a:lstStyle/>
          <a:p>
            <a:fld id="{7DBEB6CB-C9E3-461B-8938-08A65CB30C27}" type="datetimeFigureOut">
              <a:rPr lang="zh-CN" altLang="en-US" smtClean="0"/>
              <a:t>2018/7/31</a:t>
            </a:fld>
            <a:endParaRPr lang="zh-CN" altLang="en-US"/>
          </a:p>
        </p:txBody>
      </p:sp>
      <p:sp>
        <p:nvSpPr>
          <p:cNvPr id="4" name="页脚占位符 3">
            <a:extLst>
              <a:ext uri="{FF2B5EF4-FFF2-40B4-BE49-F238E27FC236}">
                <a16:creationId xmlns:a16="http://schemas.microsoft.com/office/drawing/2014/main" id="{06ACF70D-8D41-4F05-94CB-040B01B056D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89582E9-3D0F-4395-A520-1902D31D837B}"/>
              </a:ext>
            </a:extLst>
          </p:cNvPr>
          <p:cNvSpPr>
            <a:spLocks noGrp="1"/>
          </p:cNvSpPr>
          <p:nvPr>
            <p:ph type="sldNum" sz="quarter" idx="12"/>
          </p:nvPr>
        </p:nvSpPr>
        <p:spPr/>
        <p:txBody>
          <a:bodyPr/>
          <a:lstStyle/>
          <a:p>
            <a:fld id="{E4B05803-9CF4-4B2D-96CF-8EBC6BB46527}" type="slidenum">
              <a:rPr lang="zh-CN" altLang="en-US" smtClean="0"/>
              <a:t>‹#›</a:t>
            </a:fld>
            <a:endParaRPr lang="zh-CN" altLang="en-US"/>
          </a:p>
        </p:txBody>
      </p:sp>
    </p:spTree>
    <p:extLst>
      <p:ext uri="{BB962C8B-B14F-4D97-AF65-F5344CB8AC3E}">
        <p14:creationId xmlns:p14="http://schemas.microsoft.com/office/powerpoint/2010/main" val="290080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D33A145-2BBB-4DD3-8861-92F3CCF1AB9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EBAA78C-D41F-460E-9DD3-17F3200C4F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4789F13-8E43-46C8-83C4-ACDC2EDD715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BEB6CB-C9E3-461B-8938-08A65CB30C27}" type="datetimeFigureOut">
              <a:rPr lang="zh-CN" altLang="en-US" smtClean="0"/>
              <a:t>2018/7/31</a:t>
            </a:fld>
            <a:endParaRPr lang="zh-CN" altLang="en-US"/>
          </a:p>
        </p:txBody>
      </p:sp>
      <p:sp>
        <p:nvSpPr>
          <p:cNvPr id="5" name="页脚占位符 4">
            <a:extLst>
              <a:ext uri="{FF2B5EF4-FFF2-40B4-BE49-F238E27FC236}">
                <a16:creationId xmlns:a16="http://schemas.microsoft.com/office/drawing/2014/main" id="{38A1D7C7-E08A-4DEF-8C83-2C9E76E8B6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C53BCC1-734F-4384-9AAC-4E52A93B7F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B05803-9CF4-4B2D-96CF-8EBC6BB46527}" type="slidenum">
              <a:rPr lang="zh-CN" altLang="en-US" smtClean="0"/>
              <a:t>‹#›</a:t>
            </a:fld>
            <a:endParaRPr lang="zh-CN" altLang="en-US"/>
          </a:p>
        </p:txBody>
      </p:sp>
    </p:spTree>
    <p:extLst>
      <p:ext uri="{BB962C8B-B14F-4D97-AF65-F5344CB8AC3E}">
        <p14:creationId xmlns:p14="http://schemas.microsoft.com/office/powerpoint/2010/main" val="262932594"/>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1" r:id="rId3"/>
    <p:sldLayoutId id="2147483650" r:id="rId4"/>
    <p:sldLayoutId id="214748366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image" Target="../media/image35.wmf"/></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image" Target="../media/image37.wmf"/><Relationship Id="rId5" Type="http://schemas.openxmlformats.org/officeDocument/2006/relationships/oleObject" Target="../embeddings/oleObject36.bin"/><Relationship Id="rId4" Type="http://schemas.openxmlformats.org/officeDocument/2006/relationships/image" Target="../media/image36.wmf"/></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2.xml"/><Relationship Id="rId1" Type="http://schemas.openxmlformats.org/officeDocument/2006/relationships/vmlDrawing" Target="../drawings/vmlDrawing21.vml"/><Relationship Id="rId4" Type="http://schemas.openxmlformats.org/officeDocument/2006/relationships/image" Target="../media/image38.wmf"/></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2.xml"/><Relationship Id="rId1" Type="http://schemas.openxmlformats.org/officeDocument/2006/relationships/vmlDrawing" Target="../drawings/vmlDrawing22.vml"/><Relationship Id="rId4" Type="http://schemas.openxmlformats.org/officeDocument/2006/relationships/image" Target="../media/image39.wmf"/></Relationships>
</file>

<file path=ppt/slides/_rels/slide129.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23.vml"/><Relationship Id="rId4" Type="http://schemas.openxmlformats.org/officeDocument/2006/relationships/image" Target="../media/image40.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158.xml"/><Relationship Id="rId3" Type="http://schemas.openxmlformats.org/officeDocument/2006/relationships/slide" Target="slide26.xml"/><Relationship Id="rId7" Type="http://schemas.openxmlformats.org/officeDocument/2006/relationships/slide" Target="slide133.xml"/><Relationship Id="rId12" Type="http://schemas.openxmlformats.org/officeDocument/2006/relationships/slide" Target="slide221.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08.xml"/><Relationship Id="rId11" Type="http://schemas.openxmlformats.org/officeDocument/2006/relationships/slide" Target="slide203.xml"/><Relationship Id="rId5" Type="http://schemas.openxmlformats.org/officeDocument/2006/relationships/slide" Target="slide87.xml"/><Relationship Id="rId10" Type="http://schemas.openxmlformats.org/officeDocument/2006/relationships/slide" Target="slide190.xml"/><Relationship Id="rId4" Type="http://schemas.openxmlformats.org/officeDocument/2006/relationships/slide" Target="slide49.xml"/><Relationship Id="rId9" Type="http://schemas.openxmlformats.org/officeDocument/2006/relationships/slide" Target="slide17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6.wmf"/><Relationship Id="rId5" Type="http://schemas.openxmlformats.org/officeDocument/2006/relationships/oleObject" Target="../embeddings/oleObject5.bin"/><Relationship Id="rId4" Type="http://schemas.openxmlformats.org/officeDocument/2006/relationships/image" Target="../media/image5.wmf"/></Relationships>
</file>

<file path=ppt/slides/_rels/slide32.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8.wmf"/><Relationship Id="rId5" Type="http://schemas.openxmlformats.org/officeDocument/2006/relationships/oleObject" Target="../embeddings/oleObject7.bin"/><Relationship Id="rId4" Type="http://schemas.openxmlformats.org/officeDocument/2006/relationships/image" Target="../media/image7.w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0.wmf"/></Relationships>
</file>

<file path=ppt/slides/_rels/slide34.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2.wmf"/><Relationship Id="rId5" Type="http://schemas.openxmlformats.org/officeDocument/2006/relationships/oleObject" Target="../embeddings/oleObject11.bin"/><Relationship Id="rId4" Type="http://schemas.openxmlformats.org/officeDocument/2006/relationships/image" Target="../media/image11.wmf"/></Relationships>
</file>

<file path=ppt/slides/_rels/slide35.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5.wmf"/><Relationship Id="rId5" Type="http://schemas.openxmlformats.org/officeDocument/2006/relationships/oleObject" Target="../embeddings/oleObject14.bin"/><Relationship Id="rId4" Type="http://schemas.openxmlformats.org/officeDocument/2006/relationships/image" Target="../media/image14.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7.w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8.w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image" Target="../media/image21.png"/><Relationship Id="rId7" Type="http://schemas.openxmlformats.org/officeDocument/2006/relationships/image" Target="../media/image20.wmf"/><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19.bin"/><Relationship Id="rId5" Type="http://schemas.openxmlformats.org/officeDocument/2006/relationships/image" Target="../media/image19.wmf"/><Relationship Id="rId4" Type="http://schemas.openxmlformats.org/officeDocument/2006/relationships/oleObject" Target="../embeddings/oleObject18.bin"/><Relationship Id="rId9" Type="http://schemas.openxmlformats.org/officeDocument/2006/relationships/image" Target="../media/image21.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22.wmf"/></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23.wmf"/><Relationship Id="rId4" Type="http://schemas.openxmlformats.org/officeDocument/2006/relationships/oleObject" Target="../embeddings/oleObject22.bin"/></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25.wmf"/><Relationship Id="rId5" Type="http://schemas.openxmlformats.org/officeDocument/2006/relationships/oleObject" Target="../embeddings/oleObject24.bin"/><Relationship Id="rId4" Type="http://schemas.openxmlformats.org/officeDocument/2006/relationships/image" Target="../media/image24.wmf"/></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27.wmf"/><Relationship Id="rId5" Type="http://schemas.openxmlformats.org/officeDocument/2006/relationships/oleObject" Target="../embeddings/oleObject26.bin"/><Relationship Id="rId4" Type="http://schemas.openxmlformats.org/officeDocument/2006/relationships/image" Target="../media/image26.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29.wmf"/><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oleObject" Target="../embeddings/oleObject28.bin"/><Relationship Id="rId5" Type="http://schemas.openxmlformats.org/officeDocument/2006/relationships/image" Target="../media/image28.wmf"/><Relationship Id="rId4" Type="http://schemas.openxmlformats.org/officeDocument/2006/relationships/oleObject" Target="../embeddings/oleObject27.bin"/></Relationships>
</file>

<file path=ppt/slides/_rels/slide9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image" Target="../media/image30.wmf"/><Relationship Id="rId4" Type="http://schemas.openxmlformats.org/officeDocument/2006/relationships/oleObject" Target="../embeddings/oleObject29.bin"/></Relationships>
</file>

<file path=ppt/slides/_rels/slide92.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2.wmf"/><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oleObject" Target="../embeddings/oleObject31.bin"/><Relationship Id="rId5" Type="http://schemas.openxmlformats.org/officeDocument/2006/relationships/image" Target="../media/image31.wmf"/><Relationship Id="rId4" Type="http://schemas.openxmlformats.org/officeDocument/2006/relationships/oleObject" Target="../embeddings/oleObject30.bin"/></Relationships>
</file>

<file path=ppt/slides/_rels/slide9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image" Target="../media/image33.wmf"/><Relationship Id="rId4" Type="http://schemas.openxmlformats.org/officeDocument/2006/relationships/oleObject" Target="../embeddings/oleObject32.bin"/></Relationships>
</file>

<file path=ppt/slides/_rels/slide9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2.xml"/><Relationship Id="rId1" Type="http://schemas.openxmlformats.org/officeDocument/2006/relationships/vmlDrawing" Target="../drawings/vmlDrawing18.vml"/><Relationship Id="rId5" Type="http://schemas.openxmlformats.org/officeDocument/2006/relationships/image" Target="../media/image34.wmf"/><Relationship Id="rId4" Type="http://schemas.openxmlformats.org/officeDocument/2006/relationships/oleObject" Target="../embeddings/oleObject33.bin"/></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568"/>
            <a:ext cx="12192000" cy="5954333"/>
          </a:xfrm>
          <a:prstGeom prst="rect">
            <a:avLst/>
          </a:prstGeom>
          <a:solidFill>
            <a:srgbClr val="00A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Group 41154"/>
          <p:cNvGrpSpPr/>
          <p:nvPr/>
        </p:nvGrpSpPr>
        <p:grpSpPr bwMode="auto">
          <a:xfrm>
            <a:off x="9472085" y="5094162"/>
            <a:ext cx="1590217" cy="96964"/>
            <a:chOff x="4477" y="2290"/>
            <a:chExt cx="757" cy="47"/>
          </a:xfrm>
        </p:grpSpPr>
        <p:sp>
          <p:nvSpPr>
            <p:cNvPr id="5" name="Rectangle 41001"/>
            <p:cNvSpPr>
              <a:spLocks noChangeArrowheads="1"/>
            </p:cNvSpPr>
            <p:nvPr/>
          </p:nvSpPr>
          <p:spPr bwMode="auto">
            <a:xfrm>
              <a:off x="4477" y="2290"/>
              <a:ext cx="176" cy="47"/>
            </a:xfrm>
            <a:prstGeom prst="rect">
              <a:avLst/>
            </a:prstGeom>
            <a:solidFill>
              <a:srgbClr val="92E2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6" name="Rectangle 41003"/>
            <p:cNvSpPr>
              <a:spLocks noChangeArrowheads="1"/>
            </p:cNvSpPr>
            <p:nvPr/>
          </p:nvSpPr>
          <p:spPr bwMode="auto">
            <a:xfrm>
              <a:off x="4710" y="2290"/>
              <a:ext cx="524" cy="47"/>
            </a:xfrm>
            <a:prstGeom prst="rect">
              <a:avLst/>
            </a:prstGeom>
            <a:solidFill>
              <a:srgbClr val="92E2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7" name="Group 41153"/>
          <p:cNvGrpSpPr/>
          <p:nvPr/>
        </p:nvGrpSpPr>
        <p:grpSpPr bwMode="auto">
          <a:xfrm>
            <a:off x="7607301" y="4596744"/>
            <a:ext cx="1590218" cy="96965"/>
            <a:chOff x="3596" y="2055"/>
            <a:chExt cx="757" cy="47"/>
          </a:xfrm>
        </p:grpSpPr>
        <p:sp>
          <p:nvSpPr>
            <p:cNvPr id="8" name="Rectangle 41005"/>
            <p:cNvSpPr>
              <a:spLocks noChangeArrowheads="1"/>
            </p:cNvSpPr>
            <p:nvPr/>
          </p:nvSpPr>
          <p:spPr bwMode="auto">
            <a:xfrm>
              <a:off x="4178" y="2055"/>
              <a:ext cx="175"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9" name="Rectangle 41007"/>
            <p:cNvSpPr>
              <a:spLocks noChangeArrowheads="1"/>
            </p:cNvSpPr>
            <p:nvPr/>
          </p:nvSpPr>
          <p:spPr bwMode="auto">
            <a:xfrm>
              <a:off x="3596" y="2055"/>
              <a:ext cx="524"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10" name="Group 41152"/>
          <p:cNvGrpSpPr/>
          <p:nvPr/>
        </p:nvGrpSpPr>
        <p:grpSpPr bwMode="auto">
          <a:xfrm>
            <a:off x="10337801" y="4349095"/>
            <a:ext cx="1594420" cy="96964"/>
            <a:chOff x="4886" y="1938"/>
            <a:chExt cx="759" cy="47"/>
          </a:xfrm>
        </p:grpSpPr>
        <p:sp>
          <p:nvSpPr>
            <p:cNvPr id="11" name="Rectangle 41009"/>
            <p:cNvSpPr>
              <a:spLocks noChangeArrowheads="1"/>
            </p:cNvSpPr>
            <p:nvPr/>
          </p:nvSpPr>
          <p:spPr bwMode="auto">
            <a:xfrm>
              <a:off x="5468" y="1938"/>
              <a:ext cx="177"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2" name="Rectangle 41011"/>
            <p:cNvSpPr>
              <a:spLocks noChangeArrowheads="1"/>
            </p:cNvSpPr>
            <p:nvPr/>
          </p:nvSpPr>
          <p:spPr bwMode="auto">
            <a:xfrm>
              <a:off x="4886" y="1938"/>
              <a:ext cx="524"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13" name="Group 41151"/>
          <p:cNvGrpSpPr/>
          <p:nvPr/>
        </p:nvGrpSpPr>
        <p:grpSpPr bwMode="auto">
          <a:xfrm>
            <a:off x="10068985" y="3929889"/>
            <a:ext cx="1590217" cy="92837"/>
            <a:chOff x="4759" y="1740"/>
            <a:chExt cx="757" cy="45"/>
          </a:xfrm>
        </p:grpSpPr>
        <p:sp>
          <p:nvSpPr>
            <p:cNvPr id="14" name="Rectangle 41013"/>
            <p:cNvSpPr>
              <a:spLocks noChangeArrowheads="1"/>
            </p:cNvSpPr>
            <p:nvPr/>
          </p:nvSpPr>
          <p:spPr bwMode="auto">
            <a:xfrm>
              <a:off x="5339" y="1740"/>
              <a:ext cx="177" cy="45"/>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5" name="Rectangle 41015"/>
            <p:cNvSpPr>
              <a:spLocks noChangeArrowheads="1"/>
            </p:cNvSpPr>
            <p:nvPr/>
          </p:nvSpPr>
          <p:spPr bwMode="auto">
            <a:xfrm>
              <a:off x="4759" y="1740"/>
              <a:ext cx="522" cy="45"/>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sp>
        <p:nvSpPr>
          <p:cNvPr id="16" name="Oval 41109"/>
          <p:cNvSpPr>
            <a:spLocks noChangeArrowheads="1"/>
          </p:cNvSpPr>
          <p:nvPr/>
        </p:nvSpPr>
        <p:spPr bwMode="auto">
          <a:xfrm>
            <a:off x="6250518" y="3743544"/>
            <a:ext cx="1172181" cy="1149131"/>
          </a:xfrm>
          <a:prstGeom prst="ellipse">
            <a:avLst/>
          </a:prstGeom>
          <a:solidFill>
            <a:srgbClr val="92E2EC"/>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nvGrpSpPr>
          <p:cNvPr id="17" name="Group 41155"/>
          <p:cNvGrpSpPr/>
          <p:nvPr/>
        </p:nvGrpSpPr>
        <p:grpSpPr bwMode="auto">
          <a:xfrm>
            <a:off x="6472767" y="3887130"/>
            <a:ext cx="815065" cy="728263"/>
            <a:chOff x="3060" y="1712"/>
            <a:chExt cx="388" cy="353"/>
          </a:xfrm>
        </p:grpSpPr>
        <p:sp>
          <p:nvSpPr>
            <p:cNvPr id="18" name="Freeform 41110"/>
            <p:cNvSpPr/>
            <p:nvPr/>
          </p:nvSpPr>
          <p:spPr bwMode="auto">
            <a:xfrm>
              <a:off x="3163" y="1712"/>
              <a:ext cx="155" cy="139"/>
            </a:xfrm>
            <a:custGeom>
              <a:avLst/>
              <a:gdLst>
                <a:gd name="T0" fmla="*/ 113 w 89"/>
                <a:gd name="T1" fmla="*/ 130 h 80"/>
                <a:gd name="T2" fmla="*/ 42 w 89"/>
                <a:gd name="T3" fmla="*/ 139 h 80"/>
                <a:gd name="T4" fmla="*/ 5 w 89"/>
                <a:gd name="T5" fmla="*/ 36 h 80"/>
                <a:gd name="T6" fmla="*/ 33 w 89"/>
                <a:gd name="T7" fmla="*/ 19 h 80"/>
                <a:gd name="T8" fmla="*/ 24 w 89"/>
                <a:gd name="T9" fmla="*/ 45 h 80"/>
                <a:gd name="T10" fmla="*/ 52 w 89"/>
                <a:gd name="T11" fmla="*/ 14 h 80"/>
                <a:gd name="T12" fmla="*/ 117 w 89"/>
                <a:gd name="T13" fmla="*/ 5 h 80"/>
                <a:gd name="T14" fmla="*/ 150 w 89"/>
                <a:gd name="T15" fmla="*/ 47 h 80"/>
                <a:gd name="T16" fmla="*/ 113 w 89"/>
                <a:gd name="T17" fmla="*/ 130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9" h="80">
                  <a:moveTo>
                    <a:pt x="65" y="75"/>
                  </a:moveTo>
                  <a:cubicBezTo>
                    <a:pt x="51" y="79"/>
                    <a:pt x="38" y="74"/>
                    <a:pt x="24" y="80"/>
                  </a:cubicBezTo>
                  <a:cubicBezTo>
                    <a:pt x="24" y="61"/>
                    <a:pt x="12" y="41"/>
                    <a:pt x="3" y="21"/>
                  </a:cubicBezTo>
                  <a:cubicBezTo>
                    <a:pt x="0" y="20"/>
                    <a:pt x="7" y="11"/>
                    <a:pt x="19" y="11"/>
                  </a:cubicBezTo>
                  <a:cubicBezTo>
                    <a:pt x="20" y="12"/>
                    <a:pt x="14" y="26"/>
                    <a:pt x="14" y="26"/>
                  </a:cubicBezTo>
                  <a:cubicBezTo>
                    <a:pt x="14" y="26"/>
                    <a:pt x="29" y="8"/>
                    <a:pt x="30" y="8"/>
                  </a:cubicBezTo>
                  <a:cubicBezTo>
                    <a:pt x="44" y="0"/>
                    <a:pt x="53" y="0"/>
                    <a:pt x="67" y="3"/>
                  </a:cubicBezTo>
                  <a:cubicBezTo>
                    <a:pt x="80" y="6"/>
                    <a:pt x="89" y="18"/>
                    <a:pt x="86" y="27"/>
                  </a:cubicBezTo>
                  <a:cubicBezTo>
                    <a:pt x="77" y="40"/>
                    <a:pt x="65" y="61"/>
                    <a:pt x="65" y="75"/>
                  </a:cubicBezTo>
                  <a:close/>
                </a:path>
              </a:pathLst>
            </a:custGeom>
            <a:solidFill>
              <a:srgbClr val="474E5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9" name="Freeform 41111"/>
            <p:cNvSpPr/>
            <p:nvPr/>
          </p:nvSpPr>
          <p:spPr bwMode="auto">
            <a:xfrm>
              <a:off x="3063" y="1894"/>
              <a:ext cx="385" cy="171"/>
            </a:xfrm>
            <a:custGeom>
              <a:avLst/>
              <a:gdLst>
                <a:gd name="T0" fmla="*/ 0 w 221"/>
                <a:gd name="T1" fmla="*/ 72 h 98"/>
                <a:gd name="T2" fmla="*/ 82 w 221"/>
                <a:gd name="T3" fmla="*/ 171 h 98"/>
                <a:gd name="T4" fmla="*/ 279 w 221"/>
                <a:gd name="T5" fmla="*/ 171 h 98"/>
                <a:gd name="T6" fmla="*/ 347 w 221"/>
                <a:gd name="T7" fmla="*/ 0 h 98"/>
                <a:gd name="T8" fmla="*/ 103 w 221"/>
                <a:gd name="T9" fmla="*/ 86 h 98"/>
                <a:gd name="T10" fmla="*/ 0 w 221"/>
                <a:gd name="T11" fmla="*/ 72 h 9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 h="98">
                  <a:moveTo>
                    <a:pt x="0" y="41"/>
                  </a:moveTo>
                  <a:cubicBezTo>
                    <a:pt x="3" y="69"/>
                    <a:pt x="21" y="98"/>
                    <a:pt x="47" y="98"/>
                  </a:cubicBezTo>
                  <a:cubicBezTo>
                    <a:pt x="160" y="98"/>
                    <a:pt x="160" y="98"/>
                    <a:pt x="160" y="98"/>
                  </a:cubicBezTo>
                  <a:cubicBezTo>
                    <a:pt x="199" y="98"/>
                    <a:pt x="221" y="32"/>
                    <a:pt x="199" y="0"/>
                  </a:cubicBezTo>
                  <a:cubicBezTo>
                    <a:pt x="160" y="30"/>
                    <a:pt x="112" y="49"/>
                    <a:pt x="59" y="49"/>
                  </a:cubicBezTo>
                  <a:cubicBezTo>
                    <a:pt x="39" y="49"/>
                    <a:pt x="19" y="46"/>
                    <a:pt x="0" y="41"/>
                  </a:cubicBezTo>
                  <a:close/>
                </a:path>
              </a:pathLst>
            </a:custGeom>
            <a:solidFill>
              <a:srgbClr val="474E5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0" name="Freeform 41112"/>
            <p:cNvSpPr/>
            <p:nvPr/>
          </p:nvSpPr>
          <p:spPr bwMode="auto">
            <a:xfrm>
              <a:off x="3060" y="1793"/>
              <a:ext cx="348" cy="185"/>
            </a:xfrm>
            <a:custGeom>
              <a:avLst/>
              <a:gdLst>
                <a:gd name="T0" fmla="*/ 183 w 200"/>
                <a:gd name="T1" fmla="*/ 0 h 106"/>
                <a:gd name="T2" fmla="*/ 21 w 200"/>
                <a:gd name="T3" fmla="*/ 98 h 106"/>
                <a:gd name="T4" fmla="*/ 3 w 200"/>
                <a:gd name="T5" fmla="*/ 169 h 106"/>
                <a:gd name="T6" fmla="*/ 106 w 200"/>
                <a:gd name="T7" fmla="*/ 185 h 106"/>
                <a:gd name="T8" fmla="*/ 348 w 200"/>
                <a:gd name="T9" fmla="*/ 99 h 106"/>
                <a:gd name="T10" fmla="*/ 346 w 200"/>
                <a:gd name="T11" fmla="*/ 98 h 106"/>
                <a:gd name="T12" fmla="*/ 183 w 200"/>
                <a:gd name="T13" fmla="*/ 0 h 1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 h="106">
                  <a:moveTo>
                    <a:pt x="105" y="0"/>
                  </a:moveTo>
                  <a:cubicBezTo>
                    <a:pt x="68" y="0"/>
                    <a:pt x="34" y="29"/>
                    <a:pt x="12" y="56"/>
                  </a:cubicBezTo>
                  <a:cubicBezTo>
                    <a:pt x="3" y="66"/>
                    <a:pt x="0" y="82"/>
                    <a:pt x="2" y="97"/>
                  </a:cubicBezTo>
                  <a:cubicBezTo>
                    <a:pt x="21" y="103"/>
                    <a:pt x="41" y="106"/>
                    <a:pt x="61" y="106"/>
                  </a:cubicBezTo>
                  <a:cubicBezTo>
                    <a:pt x="114" y="106"/>
                    <a:pt x="162" y="87"/>
                    <a:pt x="200" y="57"/>
                  </a:cubicBezTo>
                  <a:cubicBezTo>
                    <a:pt x="200" y="57"/>
                    <a:pt x="199" y="56"/>
                    <a:pt x="199" y="56"/>
                  </a:cubicBezTo>
                  <a:cubicBezTo>
                    <a:pt x="177" y="29"/>
                    <a:pt x="143" y="0"/>
                    <a:pt x="105" y="0"/>
                  </a:cubicBezTo>
                  <a:close/>
                </a:path>
              </a:pathLst>
            </a:custGeom>
            <a:solidFill>
              <a:srgbClr val="636C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1" name="Freeform 41113"/>
            <p:cNvSpPr/>
            <p:nvPr/>
          </p:nvSpPr>
          <p:spPr bwMode="auto">
            <a:xfrm>
              <a:off x="3063" y="1894"/>
              <a:ext cx="347" cy="86"/>
            </a:xfrm>
            <a:custGeom>
              <a:avLst/>
              <a:gdLst>
                <a:gd name="T0" fmla="*/ 103 w 199"/>
                <a:gd name="T1" fmla="*/ 84 h 49"/>
                <a:gd name="T2" fmla="*/ 0 w 199"/>
                <a:gd name="T3" fmla="*/ 70 h 49"/>
                <a:gd name="T4" fmla="*/ 0 w 199"/>
                <a:gd name="T5" fmla="*/ 72 h 49"/>
                <a:gd name="T6" fmla="*/ 103 w 199"/>
                <a:gd name="T7" fmla="*/ 86 h 49"/>
                <a:gd name="T8" fmla="*/ 347 w 199"/>
                <a:gd name="T9" fmla="*/ 0 h 49"/>
                <a:gd name="T10" fmla="*/ 345 w 199"/>
                <a:gd name="T11" fmla="*/ 0 h 49"/>
                <a:gd name="T12" fmla="*/ 103 w 199"/>
                <a:gd name="T13" fmla="*/ 84 h 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9" h="49">
                  <a:moveTo>
                    <a:pt x="59" y="48"/>
                  </a:moveTo>
                  <a:cubicBezTo>
                    <a:pt x="39" y="48"/>
                    <a:pt x="19" y="45"/>
                    <a:pt x="0" y="40"/>
                  </a:cubicBezTo>
                  <a:cubicBezTo>
                    <a:pt x="0" y="41"/>
                    <a:pt x="0" y="41"/>
                    <a:pt x="0" y="41"/>
                  </a:cubicBezTo>
                  <a:cubicBezTo>
                    <a:pt x="19" y="46"/>
                    <a:pt x="39" y="49"/>
                    <a:pt x="59" y="49"/>
                  </a:cubicBezTo>
                  <a:cubicBezTo>
                    <a:pt x="112" y="49"/>
                    <a:pt x="160" y="30"/>
                    <a:pt x="199" y="0"/>
                  </a:cubicBezTo>
                  <a:cubicBezTo>
                    <a:pt x="198" y="0"/>
                    <a:pt x="198" y="0"/>
                    <a:pt x="198" y="0"/>
                  </a:cubicBezTo>
                  <a:cubicBezTo>
                    <a:pt x="160" y="30"/>
                    <a:pt x="112" y="48"/>
                    <a:pt x="59" y="48"/>
                  </a:cubicBezTo>
                  <a:close/>
                </a:path>
              </a:pathLst>
            </a:custGeom>
            <a:solidFill>
              <a:srgbClr val="474E5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2" name="Freeform 41114"/>
            <p:cNvSpPr/>
            <p:nvPr/>
          </p:nvSpPr>
          <p:spPr bwMode="auto">
            <a:xfrm>
              <a:off x="3063" y="1893"/>
              <a:ext cx="345" cy="85"/>
            </a:xfrm>
            <a:custGeom>
              <a:avLst/>
              <a:gdLst>
                <a:gd name="T0" fmla="*/ 345 w 198"/>
                <a:gd name="T1" fmla="*/ 2 h 49"/>
                <a:gd name="T2" fmla="*/ 345 w 198"/>
                <a:gd name="T3" fmla="*/ 0 h 49"/>
                <a:gd name="T4" fmla="*/ 103 w 198"/>
                <a:gd name="T5" fmla="*/ 85 h 49"/>
                <a:gd name="T6" fmla="*/ 0 w 198"/>
                <a:gd name="T7" fmla="*/ 69 h 49"/>
                <a:gd name="T8" fmla="*/ 0 w 198"/>
                <a:gd name="T9" fmla="*/ 71 h 49"/>
                <a:gd name="T10" fmla="*/ 103 w 198"/>
                <a:gd name="T11" fmla="*/ 85 h 49"/>
                <a:gd name="T12" fmla="*/ 345 w 198"/>
                <a:gd name="T13" fmla="*/ 2 h 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49">
                  <a:moveTo>
                    <a:pt x="198" y="1"/>
                  </a:moveTo>
                  <a:cubicBezTo>
                    <a:pt x="198" y="0"/>
                    <a:pt x="198" y="0"/>
                    <a:pt x="198" y="0"/>
                  </a:cubicBezTo>
                  <a:cubicBezTo>
                    <a:pt x="160" y="30"/>
                    <a:pt x="112" y="49"/>
                    <a:pt x="59" y="49"/>
                  </a:cubicBezTo>
                  <a:cubicBezTo>
                    <a:pt x="39" y="49"/>
                    <a:pt x="19" y="46"/>
                    <a:pt x="0" y="40"/>
                  </a:cubicBezTo>
                  <a:cubicBezTo>
                    <a:pt x="0" y="41"/>
                    <a:pt x="0" y="41"/>
                    <a:pt x="0" y="41"/>
                  </a:cubicBezTo>
                  <a:cubicBezTo>
                    <a:pt x="19" y="46"/>
                    <a:pt x="39" y="49"/>
                    <a:pt x="59" y="49"/>
                  </a:cubicBezTo>
                  <a:cubicBezTo>
                    <a:pt x="112" y="49"/>
                    <a:pt x="160" y="31"/>
                    <a:pt x="198" y="1"/>
                  </a:cubicBezTo>
                  <a:close/>
                </a:path>
              </a:pathLst>
            </a:custGeom>
            <a:solidFill>
              <a:srgbClr val="474E5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3" name="Freeform 41115"/>
            <p:cNvSpPr/>
            <p:nvPr/>
          </p:nvSpPr>
          <p:spPr bwMode="auto">
            <a:xfrm>
              <a:off x="3213" y="1868"/>
              <a:ext cx="61" cy="120"/>
            </a:xfrm>
            <a:custGeom>
              <a:avLst/>
              <a:gdLst>
                <a:gd name="T0" fmla="*/ 26 w 35"/>
                <a:gd name="T1" fmla="*/ 106 h 69"/>
                <a:gd name="T2" fmla="*/ 26 w 35"/>
                <a:gd name="T3" fmla="*/ 106 h 69"/>
                <a:gd name="T4" fmla="*/ 17 w 35"/>
                <a:gd name="T5" fmla="*/ 106 h 69"/>
                <a:gd name="T6" fmla="*/ 12 w 35"/>
                <a:gd name="T7" fmla="*/ 104 h 69"/>
                <a:gd name="T8" fmla="*/ 7 w 35"/>
                <a:gd name="T9" fmla="*/ 104 h 69"/>
                <a:gd name="T10" fmla="*/ 0 w 35"/>
                <a:gd name="T11" fmla="*/ 101 h 69"/>
                <a:gd name="T12" fmla="*/ 2 w 35"/>
                <a:gd name="T13" fmla="*/ 94 h 69"/>
                <a:gd name="T14" fmla="*/ 3 w 35"/>
                <a:gd name="T15" fmla="*/ 87 h 69"/>
                <a:gd name="T16" fmla="*/ 14 w 35"/>
                <a:gd name="T17" fmla="*/ 89 h 69"/>
                <a:gd name="T18" fmla="*/ 24 w 35"/>
                <a:gd name="T19" fmla="*/ 90 h 69"/>
                <a:gd name="T20" fmla="*/ 37 w 35"/>
                <a:gd name="T21" fmla="*/ 87 h 69"/>
                <a:gd name="T22" fmla="*/ 40 w 35"/>
                <a:gd name="T23" fmla="*/ 78 h 69"/>
                <a:gd name="T24" fmla="*/ 38 w 35"/>
                <a:gd name="T25" fmla="*/ 75 h 69"/>
                <a:gd name="T26" fmla="*/ 37 w 35"/>
                <a:gd name="T27" fmla="*/ 71 h 69"/>
                <a:gd name="T28" fmla="*/ 31 w 35"/>
                <a:gd name="T29" fmla="*/ 68 h 69"/>
                <a:gd name="T30" fmla="*/ 28 w 35"/>
                <a:gd name="T31" fmla="*/ 66 h 69"/>
                <a:gd name="T32" fmla="*/ 21 w 35"/>
                <a:gd name="T33" fmla="*/ 64 h 69"/>
                <a:gd name="T34" fmla="*/ 14 w 35"/>
                <a:gd name="T35" fmla="*/ 61 h 69"/>
                <a:gd name="T36" fmla="*/ 7 w 35"/>
                <a:gd name="T37" fmla="*/ 56 h 69"/>
                <a:gd name="T38" fmla="*/ 3 w 35"/>
                <a:gd name="T39" fmla="*/ 49 h 69"/>
                <a:gd name="T40" fmla="*/ 2 w 35"/>
                <a:gd name="T41" fmla="*/ 40 h 69"/>
                <a:gd name="T42" fmla="*/ 9 w 35"/>
                <a:gd name="T43" fmla="*/ 23 h 69"/>
                <a:gd name="T44" fmla="*/ 26 w 35"/>
                <a:gd name="T45" fmla="*/ 14 h 69"/>
                <a:gd name="T46" fmla="*/ 26 w 35"/>
                <a:gd name="T47" fmla="*/ 2 h 69"/>
                <a:gd name="T48" fmla="*/ 31 w 35"/>
                <a:gd name="T49" fmla="*/ 0 h 69"/>
                <a:gd name="T50" fmla="*/ 38 w 35"/>
                <a:gd name="T51" fmla="*/ 2 h 69"/>
                <a:gd name="T52" fmla="*/ 38 w 35"/>
                <a:gd name="T53" fmla="*/ 14 h 69"/>
                <a:gd name="T54" fmla="*/ 47 w 35"/>
                <a:gd name="T55" fmla="*/ 16 h 69"/>
                <a:gd name="T56" fmla="*/ 58 w 35"/>
                <a:gd name="T57" fmla="*/ 19 h 69"/>
                <a:gd name="T58" fmla="*/ 52 w 35"/>
                <a:gd name="T59" fmla="*/ 33 h 69"/>
                <a:gd name="T60" fmla="*/ 49 w 35"/>
                <a:gd name="T61" fmla="*/ 31 h 69"/>
                <a:gd name="T62" fmla="*/ 45 w 35"/>
                <a:gd name="T63" fmla="*/ 30 h 69"/>
                <a:gd name="T64" fmla="*/ 40 w 35"/>
                <a:gd name="T65" fmla="*/ 30 h 69"/>
                <a:gd name="T66" fmla="*/ 33 w 35"/>
                <a:gd name="T67" fmla="*/ 30 h 69"/>
                <a:gd name="T68" fmla="*/ 30 w 35"/>
                <a:gd name="T69" fmla="*/ 30 h 69"/>
                <a:gd name="T70" fmla="*/ 26 w 35"/>
                <a:gd name="T71" fmla="*/ 31 h 69"/>
                <a:gd name="T72" fmla="*/ 23 w 35"/>
                <a:gd name="T73" fmla="*/ 33 h 69"/>
                <a:gd name="T74" fmla="*/ 21 w 35"/>
                <a:gd name="T75" fmla="*/ 38 h 69"/>
                <a:gd name="T76" fmla="*/ 23 w 35"/>
                <a:gd name="T77" fmla="*/ 42 h 69"/>
                <a:gd name="T78" fmla="*/ 24 w 35"/>
                <a:gd name="T79" fmla="*/ 45 h 69"/>
                <a:gd name="T80" fmla="*/ 28 w 35"/>
                <a:gd name="T81" fmla="*/ 47 h 69"/>
                <a:gd name="T82" fmla="*/ 31 w 35"/>
                <a:gd name="T83" fmla="*/ 49 h 69"/>
                <a:gd name="T84" fmla="*/ 40 w 35"/>
                <a:gd name="T85" fmla="*/ 52 h 69"/>
                <a:gd name="T86" fmla="*/ 49 w 35"/>
                <a:gd name="T87" fmla="*/ 56 h 69"/>
                <a:gd name="T88" fmla="*/ 54 w 35"/>
                <a:gd name="T89" fmla="*/ 61 h 69"/>
                <a:gd name="T90" fmla="*/ 59 w 35"/>
                <a:gd name="T91" fmla="*/ 68 h 69"/>
                <a:gd name="T92" fmla="*/ 61 w 35"/>
                <a:gd name="T93" fmla="*/ 78 h 69"/>
                <a:gd name="T94" fmla="*/ 54 w 35"/>
                <a:gd name="T95" fmla="*/ 96 h 69"/>
                <a:gd name="T96" fmla="*/ 38 w 35"/>
                <a:gd name="T97" fmla="*/ 104 h 69"/>
                <a:gd name="T98" fmla="*/ 38 w 35"/>
                <a:gd name="T99" fmla="*/ 120 h 69"/>
                <a:gd name="T100" fmla="*/ 31 w 35"/>
                <a:gd name="T101" fmla="*/ 120 h 69"/>
                <a:gd name="T102" fmla="*/ 26 w 35"/>
                <a:gd name="T103" fmla="*/ 120 h 69"/>
                <a:gd name="T104" fmla="*/ 26 w 35"/>
                <a:gd name="T105" fmla="*/ 106 h 6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5" h="69">
                  <a:moveTo>
                    <a:pt x="15" y="61"/>
                  </a:moveTo>
                  <a:cubicBezTo>
                    <a:pt x="15" y="61"/>
                    <a:pt x="15" y="61"/>
                    <a:pt x="15" y="61"/>
                  </a:cubicBezTo>
                  <a:cubicBezTo>
                    <a:pt x="13" y="61"/>
                    <a:pt x="12" y="61"/>
                    <a:pt x="10" y="61"/>
                  </a:cubicBezTo>
                  <a:cubicBezTo>
                    <a:pt x="9" y="61"/>
                    <a:pt x="8" y="61"/>
                    <a:pt x="7" y="60"/>
                  </a:cubicBezTo>
                  <a:cubicBezTo>
                    <a:pt x="6" y="60"/>
                    <a:pt x="5" y="60"/>
                    <a:pt x="4" y="60"/>
                  </a:cubicBezTo>
                  <a:cubicBezTo>
                    <a:pt x="2" y="59"/>
                    <a:pt x="1" y="59"/>
                    <a:pt x="0" y="58"/>
                  </a:cubicBezTo>
                  <a:cubicBezTo>
                    <a:pt x="0" y="57"/>
                    <a:pt x="0" y="56"/>
                    <a:pt x="1" y="54"/>
                  </a:cubicBezTo>
                  <a:cubicBezTo>
                    <a:pt x="1" y="53"/>
                    <a:pt x="2" y="51"/>
                    <a:pt x="2" y="50"/>
                  </a:cubicBezTo>
                  <a:cubicBezTo>
                    <a:pt x="4" y="51"/>
                    <a:pt x="6" y="51"/>
                    <a:pt x="8" y="51"/>
                  </a:cubicBezTo>
                  <a:cubicBezTo>
                    <a:pt x="10" y="52"/>
                    <a:pt x="12" y="52"/>
                    <a:pt x="14" y="52"/>
                  </a:cubicBezTo>
                  <a:cubicBezTo>
                    <a:pt x="17" y="52"/>
                    <a:pt x="19" y="51"/>
                    <a:pt x="21" y="50"/>
                  </a:cubicBezTo>
                  <a:cubicBezTo>
                    <a:pt x="22" y="49"/>
                    <a:pt x="23" y="48"/>
                    <a:pt x="23" y="45"/>
                  </a:cubicBezTo>
                  <a:cubicBezTo>
                    <a:pt x="23" y="44"/>
                    <a:pt x="23" y="43"/>
                    <a:pt x="22" y="43"/>
                  </a:cubicBezTo>
                  <a:cubicBezTo>
                    <a:pt x="22" y="42"/>
                    <a:pt x="21" y="41"/>
                    <a:pt x="21" y="41"/>
                  </a:cubicBezTo>
                  <a:cubicBezTo>
                    <a:pt x="20" y="40"/>
                    <a:pt x="19" y="40"/>
                    <a:pt x="18" y="39"/>
                  </a:cubicBezTo>
                  <a:cubicBezTo>
                    <a:pt x="17" y="39"/>
                    <a:pt x="17" y="39"/>
                    <a:pt x="16" y="38"/>
                  </a:cubicBezTo>
                  <a:cubicBezTo>
                    <a:pt x="12" y="37"/>
                    <a:pt x="12" y="37"/>
                    <a:pt x="12" y="37"/>
                  </a:cubicBezTo>
                  <a:cubicBezTo>
                    <a:pt x="10" y="36"/>
                    <a:pt x="9" y="35"/>
                    <a:pt x="8" y="35"/>
                  </a:cubicBezTo>
                  <a:cubicBezTo>
                    <a:pt x="6" y="34"/>
                    <a:pt x="5" y="33"/>
                    <a:pt x="4" y="32"/>
                  </a:cubicBezTo>
                  <a:cubicBezTo>
                    <a:pt x="3" y="31"/>
                    <a:pt x="3" y="30"/>
                    <a:pt x="2" y="28"/>
                  </a:cubicBezTo>
                  <a:cubicBezTo>
                    <a:pt x="2" y="27"/>
                    <a:pt x="1" y="25"/>
                    <a:pt x="1" y="23"/>
                  </a:cubicBezTo>
                  <a:cubicBezTo>
                    <a:pt x="1" y="19"/>
                    <a:pt x="3" y="15"/>
                    <a:pt x="5" y="13"/>
                  </a:cubicBezTo>
                  <a:cubicBezTo>
                    <a:pt x="8" y="10"/>
                    <a:pt x="11" y="9"/>
                    <a:pt x="15" y="8"/>
                  </a:cubicBezTo>
                  <a:cubicBezTo>
                    <a:pt x="15" y="1"/>
                    <a:pt x="15" y="1"/>
                    <a:pt x="15" y="1"/>
                  </a:cubicBezTo>
                  <a:cubicBezTo>
                    <a:pt x="16" y="0"/>
                    <a:pt x="17" y="0"/>
                    <a:pt x="18" y="0"/>
                  </a:cubicBezTo>
                  <a:cubicBezTo>
                    <a:pt x="19" y="0"/>
                    <a:pt x="20" y="0"/>
                    <a:pt x="22" y="1"/>
                  </a:cubicBezTo>
                  <a:cubicBezTo>
                    <a:pt x="22" y="8"/>
                    <a:pt x="22" y="8"/>
                    <a:pt x="22" y="8"/>
                  </a:cubicBezTo>
                  <a:cubicBezTo>
                    <a:pt x="23" y="8"/>
                    <a:pt x="25" y="9"/>
                    <a:pt x="27" y="9"/>
                  </a:cubicBezTo>
                  <a:cubicBezTo>
                    <a:pt x="29" y="9"/>
                    <a:pt x="31" y="10"/>
                    <a:pt x="33" y="11"/>
                  </a:cubicBezTo>
                  <a:cubicBezTo>
                    <a:pt x="32" y="13"/>
                    <a:pt x="32" y="16"/>
                    <a:pt x="30" y="19"/>
                  </a:cubicBezTo>
                  <a:cubicBezTo>
                    <a:pt x="30" y="19"/>
                    <a:pt x="29" y="18"/>
                    <a:pt x="28" y="18"/>
                  </a:cubicBezTo>
                  <a:cubicBezTo>
                    <a:pt x="27" y="18"/>
                    <a:pt x="27" y="17"/>
                    <a:pt x="26" y="17"/>
                  </a:cubicBezTo>
                  <a:cubicBezTo>
                    <a:pt x="25" y="17"/>
                    <a:pt x="24" y="17"/>
                    <a:pt x="23" y="17"/>
                  </a:cubicBezTo>
                  <a:cubicBezTo>
                    <a:pt x="22" y="17"/>
                    <a:pt x="21" y="17"/>
                    <a:pt x="19" y="17"/>
                  </a:cubicBezTo>
                  <a:cubicBezTo>
                    <a:pt x="19" y="17"/>
                    <a:pt x="18" y="17"/>
                    <a:pt x="17" y="17"/>
                  </a:cubicBezTo>
                  <a:cubicBezTo>
                    <a:pt x="16" y="17"/>
                    <a:pt x="15" y="17"/>
                    <a:pt x="15" y="18"/>
                  </a:cubicBezTo>
                  <a:cubicBezTo>
                    <a:pt x="14" y="18"/>
                    <a:pt x="13" y="18"/>
                    <a:pt x="13" y="19"/>
                  </a:cubicBezTo>
                  <a:cubicBezTo>
                    <a:pt x="13" y="20"/>
                    <a:pt x="12" y="21"/>
                    <a:pt x="12" y="22"/>
                  </a:cubicBezTo>
                  <a:cubicBezTo>
                    <a:pt x="12" y="23"/>
                    <a:pt x="12" y="24"/>
                    <a:pt x="13" y="24"/>
                  </a:cubicBezTo>
                  <a:cubicBezTo>
                    <a:pt x="13" y="25"/>
                    <a:pt x="14" y="26"/>
                    <a:pt x="14" y="26"/>
                  </a:cubicBezTo>
                  <a:cubicBezTo>
                    <a:pt x="15" y="26"/>
                    <a:pt x="15" y="27"/>
                    <a:pt x="16" y="27"/>
                  </a:cubicBezTo>
                  <a:cubicBezTo>
                    <a:pt x="17" y="28"/>
                    <a:pt x="18" y="28"/>
                    <a:pt x="18" y="28"/>
                  </a:cubicBezTo>
                  <a:cubicBezTo>
                    <a:pt x="23" y="30"/>
                    <a:pt x="23" y="30"/>
                    <a:pt x="23" y="30"/>
                  </a:cubicBezTo>
                  <a:cubicBezTo>
                    <a:pt x="24" y="31"/>
                    <a:pt x="26" y="31"/>
                    <a:pt x="28" y="32"/>
                  </a:cubicBezTo>
                  <a:cubicBezTo>
                    <a:pt x="29" y="33"/>
                    <a:pt x="30" y="34"/>
                    <a:pt x="31" y="35"/>
                  </a:cubicBezTo>
                  <a:cubicBezTo>
                    <a:pt x="32" y="36"/>
                    <a:pt x="33" y="37"/>
                    <a:pt x="34" y="39"/>
                  </a:cubicBezTo>
                  <a:cubicBezTo>
                    <a:pt x="34" y="41"/>
                    <a:pt x="35" y="42"/>
                    <a:pt x="35" y="45"/>
                  </a:cubicBezTo>
                  <a:cubicBezTo>
                    <a:pt x="35" y="49"/>
                    <a:pt x="34" y="52"/>
                    <a:pt x="31" y="55"/>
                  </a:cubicBezTo>
                  <a:cubicBezTo>
                    <a:pt x="29" y="58"/>
                    <a:pt x="26" y="59"/>
                    <a:pt x="22" y="60"/>
                  </a:cubicBezTo>
                  <a:cubicBezTo>
                    <a:pt x="22" y="69"/>
                    <a:pt x="22" y="69"/>
                    <a:pt x="22" y="69"/>
                  </a:cubicBezTo>
                  <a:cubicBezTo>
                    <a:pt x="21" y="69"/>
                    <a:pt x="19" y="69"/>
                    <a:pt x="18" y="69"/>
                  </a:cubicBezTo>
                  <a:cubicBezTo>
                    <a:pt x="17" y="69"/>
                    <a:pt x="16" y="69"/>
                    <a:pt x="15" y="69"/>
                  </a:cubicBezTo>
                  <a:lnTo>
                    <a:pt x="15" y="6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4" name="Freeform 41116"/>
            <p:cNvSpPr/>
            <p:nvPr/>
          </p:nvSpPr>
          <p:spPr bwMode="auto">
            <a:xfrm>
              <a:off x="3187" y="1778"/>
              <a:ext cx="106" cy="24"/>
            </a:xfrm>
            <a:custGeom>
              <a:avLst/>
              <a:gdLst>
                <a:gd name="T0" fmla="*/ 7 w 61"/>
                <a:gd name="T1" fmla="*/ 24 h 14"/>
                <a:gd name="T2" fmla="*/ 2 w 61"/>
                <a:gd name="T3" fmla="*/ 21 h 14"/>
                <a:gd name="T4" fmla="*/ 5 w 61"/>
                <a:gd name="T5" fmla="*/ 14 h 14"/>
                <a:gd name="T6" fmla="*/ 101 w 61"/>
                <a:gd name="T7" fmla="*/ 12 h 14"/>
                <a:gd name="T8" fmla="*/ 106 w 61"/>
                <a:gd name="T9" fmla="*/ 19 h 14"/>
                <a:gd name="T10" fmla="*/ 99 w 61"/>
                <a:gd name="T11" fmla="*/ 22 h 14"/>
                <a:gd name="T12" fmla="*/ 9 w 61"/>
                <a:gd name="T13" fmla="*/ 24 h 14"/>
                <a:gd name="T14" fmla="*/ 7 w 61"/>
                <a:gd name="T15" fmla="*/ 24 h 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1" h="14">
                  <a:moveTo>
                    <a:pt x="4" y="14"/>
                  </a:moveTo>
                  <a:cubicBezTo>
                    <a:pt x="2" y="14"/>
                    <a:pt x="1" y="13"/>
                    <a:pt x="1" y="12"/>
                  </a:cubicBezTo>
                  <a:cubicBezTo>
                    <a:pt x="0" y="11"/>
                    <a:pt x="1" y="9"/>
                    <a:pt x="3" y="8"/>
                  </a:cubicBezTo>
                  <a:cubicBezTo>
                    <a:pt x="4" y="8"/>
                    <a:pt x="27" y="0"/>
                    <a:pt x="58" y="7"/>
                  </a:cubicBezTo>
                  <a:cubicBezTo>
                    <a:pt x="60" y="7"/>
                    <a:pt x="61" y="9"/>
                    <a:pt x="61" y="11"/>
                  </a:cubicBezTo>
                  <a:cubicBezTo>
                    <a:pt x="60" y="12"/>
                    <a:pt x="59" y="13"/>
                    <a:pt x="57" y="13"/>
                  </a:cubicBezTo>
                  <a:cubicBezTo>
                    <a:pt x="28" y="6"/>
                    <a:pt x="5" y="14"/>
                    <a:pt x="5" y="14"/>
                  </a:cubicBezTo>
                  <a:lnTo>
                    <a:pt x="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25" name="Group 41148"/>
          <p:cNvGrpSpPr/>
          <p:nvPr/>
        </p:nvGrpSpPr>
        <p:grpSpPr bwMode="auto">
          <a:xfrm>
            <a:off x="6989234" y="2490636"/>
            <a:ext cx="5163479" cy="340407"/>
            <a:chOff x="3304" y="1057"/>
            <a:chExt cx="2458" cy="165"/>
          </a:xfrm>
        </p:grpSpPr>
        <p:sp>
          <p:nvSpPr>
            <p:cNvPr id="26" name="Rectangle 41017"/>
            <p:cNvSpPr>
              <a:spLocks noChangeArrowheads="1"/>
            </p:cNvSpPr>
            <p:nvPr/>
          </p:nvSpPr>
          <p:spPr bwMode="auto">
            <a:xfrm>
              <a:off x="5586" y="1175"/>
              <a:ext cx="176"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27" name="Rectangle 41019"/>
            <p:cNvSpPr>
              <a:spLocks noChangeArrowheads="1"/>
            </p:cNvSpPr>
            <p:nvPr/>
          </p:nvSpPr>
          <p:spPr bwMode="auto">
            <a:xfrm>
              <a:off x="5005" y="1175"/>
              <a:ext cx="524"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28" name="Freeform 41120"/>
            <p:cNvSpPr/>
            <p:nvPr/>
          </p:nvSpPr>
          <p:spPr bwMode="auto">
            <a:xfrm>
              <a:off x="3304" y="1057"/>
              <a:ext cx="365" cy="47"/>
            </a:xfrm>
            <a:custGeom>
              <a:avLst/>
              <a:gdLst>
                <a:gd name="T0" fmla="*/ 365 w 210"/>
                <a:gd name="T1" fmla="*/ 0 h 27"/>
                <a:gd name="T2" fmla="*/ 0 w 210"/>
                <a:gd name="T3" fmla="*/ 0 h 27"/>
                <a:gd name="T4" fmla="*/ 0 w 210"/>
                <a:gd name="T5" fmla="*/ 47 h 27"/>
                <a:gd name="T6" fmla="*/ 351 w 210"/>
                <a:gd name="T7" fmla="*/ 47 h 27"/>
                <a:gd name="T8" fmla="*/ 365 w 21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27">
                  <a:moveTo>
                    <a:pt x="210" y="0"/>
                  </a:moveTo>
                  <a:cubicBezTo>
                    <a:pt x="0" y="0"/>
                    <a:pt x="0" y="0"/>
                    <a:pt x="0" y="0"/>
                  </a:cubicBezTo>
                  <a:cubicBezTo>
                    <a:pt x="0" y="27"/>
                    <a:pt x="0" y="27"/>
                    <a:pt x="0" y="27"/>
                  </a:cubicBezTo>
                  <a:cubicBezTo>
                    <a:pt x="202" y="27"/>
                    <a:pt x="202" y="27"/>
                    <a:pt x="202" y="27"/>
                  </a:cubicBezTo>
                  <a:cubicBezTo>
                    <a:pt x="204" y="18"/>
                    <a:pt x="207" y="9"/>
                    <a:pt x="210" y="0"/>
                  </a:cubicBezTo>
                </a:path>
              </a:pathLst>
            </a:custGeom>
            <a:solidFill>
              <a:srgbClr val="92E2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29" name="Group 41147"/>
          <p:cNvGrpSpPr/>
          <p:nvPr/>
        </p:nvGrpSpPr>
        <p:grpSpPr bwMode="auto">
          <a:xfrm>
            <a:off x="7711017" y="1937952"/>
            <a:ext cx="1747769" cy="1716474"/>
            <a:chOff x="3645" y="779"/>
            <a:chExt cx="832" cy="832"/>
          </a:xfrm>
        </p:grpSpPr>
        <p:sp>
          <p:nvSpPr>
            <p:cNvPr id="30" name="Oval 41021"/>
            <p:cNvSpPr>
              <a:spLocks noChangeArrowheads="1"/>
            </p:cNvSpPr>
            <p:nvPr/>
          </p:nvSpPr>
          <p:spPr bwMode="auto">
            <a:xfrm>
              <a:off x="3645" y="779"/>
              <a:ext cx="832" cy="832"/>
            </a:xfrm>
            <a:prstGeom prst="ellipse">
              <a:avLst/>
            </a:pr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31" name="Oval 41022"/>
            <p:cNvSpPr>
              <a:spLocks noChangeArrowheads="1"/>
            </p:cNvSpPr>
            <p:nvPr/>
          </p:nvSpPr>
          <p:spPr bwMode="auto">
            <a:xfrm>
              <a:off x="3645" y="779"/>
              <a:ext cx="832" cy="83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32" name="Freeform 41023"/>
            <p:cNvSpPr/>
            <p:nvPr/>
          </p:nvSpPr>
          <p:spPr bwMode="auto">
            <a:xfrm>
              <a:off x="4146" y="1047"/>
              <a:ext cx="6" cy="5"/>
            </a:xfrm>
            <a:custGeom>
              <a:avLst/>
              <a:gdLst>
                <a:gd name="T0" fmla="*/ 0 w 3"/>
                <a:gd name="T1" fmla="*/ 0 h 3"/>
                <a:gd name="T2" fmla="*/ 0 w 3"/>
                <a:gd name="T3" fmla="*/ 2 h 3"/>
                <a:gd name="T4" fmla="*/ 4 w 3"/>
                <a:gd name="T5" fmla="*/ 2 h 3"/>
                <a:gd name="T6" fmla="*/ 4 w 3"/>
                <a:gd name="T7" fmla="*/ 5 h 3"/>
                <a:gd name="T8" fmla="*/ 6 w 3"/>
                <a:gd name="T9" fmla="*/ 5 h 3"/>
                <a:gd name="T10" fmla="*/ 6 w 3"/>
                <a:gd name="T11" fmla="*/ 2 h 3"/>
                <a:gd name="T12" fmla="*/ 6 w 3"/>
                <a:gd name="T13" fmla="*/ 0 h 3"/>
                <a:gd name="T14" fmla="*/ 4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0" y="0"/>
                  </a:moveTo>
                  <a:cubicBezTo>
                    <a:pt x="0" y="0"/>
                    <a:pt x="0" y="1"/>
                    <a:pt x="0" y="1"/>
                  </a:cubicBezTo>
                  <a:cubicBezTo>
                    <a:pt x="1" y="1"/>
                    <a:pt x="1" y="1"/>
                    <a:pt x="2" y="1"/>
                  </a:cubicBezTo>
                  <a:cubicBezTo>
                    <a:pt x="2" y="2"/>
                    <a:pt x="2" y="3"/>
                    <a:pt x="2" y="3"/>
                  </a:cubicBezTo>
                  <a:cubicBezTo>
                    <a:pt x="2" y="3"/>
                    <a:pt x="3" y="3"/>
                    <a:pt x="3" y="3"/>
                  </a:cubicBezTo>
                  <a:cubicBezTo>
                    <a:pt x="3" y="3"/>
                    <a:pt x="3" y="2"/>
                    <a:pt x="3" y="1"/>
                  </a:cubicBezTo>
                  <a:cubicBezTo>
                    <a:pt x="3" y="1"/>
                    <a:pt x="3" y="0"/>
                    <a:pt x="3" y="0"/>
                  </a:cubicBezTo>
                  <a:cubicBezTo>
                    <a:pt x="3" y="0"/>
                    <a:pt x="2" y="0"/>
                    <a:pt x="2" y="0"/>
                  </a:cubicBezTo>
                  <a:cubicBezTo>
                    <a:pt x="1" y="0"/>
                    <a:pt x="1" y="0"/>
                    <a:pt x="0"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3" name="Freeform 41024"/>
            <p:cNvSpPr/>
            <p:nvPr/>
          </p:nvSpPr>
          <p:spPr bwMode="auto">
            <a:xfrm>
              <a:off x="4152" y="1029"/>
              <a:ext cx="13" cy="5"/>
            </a:xfrm>
            <a:custGeom>
              <a:avLst/>
              <a:gdLst>
                <a:gd name="T0" fmla="*/ 7 w 8"/>
                <a:gd name="T1" fmla="*/ 5 h 3"/>
                <a:gd name="T2" fmla="*/ 8 w 8"/>
                <a:gd name="T3" fmla="*/ 5 h 3"/>
                <a:gd name="T4" fmla="*/ 11 w 8"/>
                <a:gd name="T5" fmla="*/ 5 h 3"/>
                <a:gd name="T6" fmla="*/ 13 w 8"/>
                <a:gd name="T7" fmla="*/ 5 h 3"/>
                <a:gd name="T8" fmla="*/ 13 w 8"/>
                <a:gd name="T9" fmla="*/ 3 h 3"/>
                <a:gd name="T10" fmla="*/ 11 w 8"/>
                <a:gd name="T11" fmla="*/ 3 h 3"/>
                <a:gd name="T12" fmla="*/ 11 w 8"/>
                <a:gd name="T13" fmla="*/ 0 h 3"/>
                <a:gd name="T14" fmla="*/ 8 w 8"/>
                <a:gd name="T15" fmla="*/ 0 h 3"/>
                <a:gd name="T16" fmla="*/ 8 w 8"/>
                <a:gd name="T17" fmla="*/ 3 h 3"/>
                <a:gd name="T18" fmla="*/ 7 w 8"/>
                <a:gd name="T19" fmla="*/ 3 h 3"/>
                <a:gd name="T20" fmla="*/ 3 w 8"/>
                <a:gd name="T21" fmla="*/ 3 h 3"/>
                <a:gd name="T22" fmla="*/ 0 w 8"/>
                <a:gd name="T23" fmla="*/ 3 h 3"/>
                <a:gd name="T24" fmla="*/ 0 w 8"/>
                <a:gd name="T25" fmla="*/ 5 h 3"/>
                <a:gd name="T26" fmla="*/ 3 w 8"/>
                <a:gd name="T27" fmla="*/ 5 h 3"/>
                <a:gd name="T28" fmla="*/ 7 w 8"/>
                <a:gd name="T29" fmla="*/ 5 h 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 h="3">
                  <a:moveTo>
                    <a:pt x="4" y="3"/>
                  </a:moveTo>
                  <a:cubicBezTo>
                    <a:pt x="4" y="3"/>
                    <a:pt x="5" y="3"/>
                    <a:pt x="5" y="3"/>
                  </a:cubicBezTo>
                  <a:cubicBezTo>
                    <a:pt x="6" y="3"/>
                    <a:pt x="6" y="3"/>
                    <a:pt x="7" y="3"/>
                  </a:cubicBezTo>
                  <a:cubicBezTo>
                    <a:pt x="7" y="3"/>
                    <a:pt x="8" y="3"/>
                    <a:pt x="8" y="3"/>
                  </a:cubicBezTo>
                  <a:cubicBezTo>
                    <a:pt x="8" y="3"/>
                    <a:pt x="8" y="2"/>
                    <a:pt x="8" y="2"/>
                  </a:cubicBezTo>
                  <a:cubicBezTo>
                    <a:pt x="8" y="2"/>
                    <a:pt x="7" y="2"/>
                    <a:pt x="7" y="2"/>
                  </a:cubicBezTo>
                  <a:cubicBezTo>
                    <a:pt x="7" y="1"/>
                    <a:pt x="7" y="1"/>
                    <a:pt x="7" y="0"/>
                  </a:cubicBezTo>
                  <a:cubicBezTo>
                    <a:pt x="6" y="0"/>
                    <a:pt x="6" y="0"/>
                    <a:pt x="5" y="0"/>
                  </a:cubicBezTo>
                  <a:cubicBezTo>
                    <a:pt x="5" y="1"/>
                    <a:pt x="5" y="1"/>
                    <a:pt x="5" y="2"/>
                  </a:cubicBezTo>
                  <a:cubicBezTo>
                    <a:pt x="5" y="2"/>
                    <a:pt x="4" y="2"/>
                    <a:pt x="4" y="2"/>
                  </a:cubicBezTo>
                  <a:cubicBezTo>
                    <a:pt x="3" y="2"/>
                    <a:pt x="3" y="2"/>
                    <a:pt x="2" y="2"/>
                  </a:cubicBezTo>
                  <a:cubicBezTo>
                    <a:pt x="2" y="2"/>
                    <a:pt x="1" y="2"/>
                    <a:pt x="0" y="2"/>
                  </a:cubicBezTo>
                  <a:cubicBezTo>
                    <a:pt x="0" y="2"/>
                    <a:pt x="0" y="3"/>
                    <a:pt x="0" y="3"/>
                  </a:cubicBezTo>
                  <a:cubicBezTo>
                    <a:pt x="1" y="3"/>
                    <a:pt x="2" y="3"/>
                    <a:pt x="2" y="3"/>
                  </a:cubicBezTo>
                  <a:cubicBezTo>
                    <a:pt x="3" y="3"/>
                    <a:pt x="3" y="3"/>
                    <a:pt x="4"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4" name="Freeform 41025"/>
            <p:cNvSpPr/>
            <p:nvPr/>
          </p:nvSpPr>
          <p:spPr bwMode="auto">
            <a:xfrm>
              <a:off x="4179" y="991"/>
              <a:ext cx="20" cy="14"/>
            </a:xfrm>
            <a:custGeom>
              <a:avLst/>
              <a:gdLst>
                <a:gd name="T0" fmla="*/ 4 w 11"/>
                <a:gd name="T1" fmla="*/ 5 h 8"/>
                <a:gd name="T2" fmla="*/ 4 w 11"/>
                <a:gd name="T3" fmla="*/ 7 h 8"/>
                <a:gd name="T4" fmla="*/ 4 w 11"/>
                <a:gd name="T5" fmla="*/ 11 h 8"/>
                <a:gd name="T6" fmla="*/ 5 w 11"/>
                <a:gd name="T7" fmla="*/ 11 h 8"/>
                <a:gd name="T8" fmla="*/ 5 w 11"/>
                <a:gd name="T9" fmla="*/ 14 h 8"/>
                <a:gd name="T10" fmla="*/ 9 w 11"/>
                <a:gd name="T11" fmla="*/ 14 h 8"/>
                <a:gd name="T12" fmla="*/ 11 w 11"/>
                <a:gd name="T13" fmla="*/ 14 h 8"/>
                <a:gd name="T14" fmla="*/ 11 w 11"/>
                <a:gd name="T15" fmla="*/ 11 h 8"/>
                <a:gd name="T16" fmla="*/ 9 w 11"/>
                <a:gd name="T17" fmla="*/ 11 h 8"/>
                <a:gd name="T18" fmla="*/ 9 w 11"/>
                <a:gd name="T19" fmla="*/ 7 h 8"/>
                <a:gd name="T20" fmla="*/ 9 w 11"/>
                <a:gd name="T21" fmla="*/ 5 h 8"/>
                <a:gd name="T22" fmla="*/ 11 w 11"/>
                <a:gd name="T23" fmla="*/ 5 h 8"/>
                <a:gd name="T24" fmla="*/ 15 w 11"/>
                <a:gd name="T25" fmla="*/ 5 h 8"/>
                <a:gd name="T26" fmla="*/ 15 w 11"/>
                <a:gd name="T27" fmla="*/ 7 h 8"/>
                <a:gd name="T28" fmla="*/ 18 w 11"/>
                <a:gd name="T29" fmla="*/ 7 h 8"/>
                <a:gd name="T30" fmla="*/ 20 w 11"/>
                <a:gd name="T31" fmla="*/ 7 h 8"/>
                <a:gd name="T32" fmla="*/ 20 w 11"/>
                <a:gd name="T33" fmla="*/ 5 h 8"/>
                <a:gd name="T34" fmla="*/ 20 w 11"/>
                <a:gd name="T35" fmla="*/ 2 h 8"/>
                <a:gd name="T36" fmla="*/ 18 w 11"/>
                <a:gd name="T37" fmla="*/ 2 h 8"/>
                <a:gd name="T38" fmla="*/ 15 w 11"/>
                <a:gd name="T39" fmla="*/ 2 h 8"/>
                <a:gd name="T40" fmla="*/ 11 w 11"/>
                <a:gd name="T41" fmla="*/ 2 h 8"/>
                <a:gd name="T42" fmla="*/ 9 w 11"/>
                <a:gd name="T43" fmla="*/ 2 h 8"/>
                <a:gd name="T44" fmla="*/ 5 w 11"/>
                <a:gd name="T45" fmla="*/ 2 h 8"/>
                <a:gd name="T46" fmla="*/ 5 w 11"/>
                <a:gd name="T47" fmla="*/ 0 h 8"/>
                <a:gd name="T48" fmla="*/ 4 w 11"/>
                <a:gd name="T49" fmla="*/ 0 h 8"/>
                <a:gd name="T50" fmla="*/ 0 w 11"/>
                <a:gd name="T51" fmla="*/ 0 h 8"/>
                <a:gd name="T52" fmla="*/ 0 w 11"/>
                <a:gd name="T53" fmla="*/ 2 h 8"/>
                <a:gd name="T54" fmla="*/ 4 w 11"/>
                <a:gd name="T55" fmla="*/ 2 h 8"/>
                <a:gd name="T56" fmla="*/ 4 w 11"/>
                <a:gd name="T57" fmla="*/ 5 h 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 h="8">
                  <a:moveTo>
                    <a:pt x="2" y="3"/>
                  </a:moveTo>
                  <a:cubicBezTo>
                    <a:pt x="2" y="3"/>
                    <a:pt x="2" y="4"/>
                    <a:pt x="2" y="4"/>
                  </a:cubicBezTo>
                  <a:cubicBezTo>
                    <a:pt x="2" y="5"/>
                    <a:pt x="2" y="6"/>
                    <a:pt x="2" y="6"/>
                  </a:cubicBezTo>
                  <a:cubicBezTo>
                    <a:pt x="2" y="6"/>
                    <a:pt x="3" y="6"/>
                    <a:pt x="3" y="6"/>
                  </a:cubicBezTo>
                  <a:cubicBezTo>
                    <a:pt x="3" y="7"/>
                    <a:pt x="3" y="7"/>
                    <a:pt x="3" y="8"/>
                  </a:cubicBezTo>
                  <a:cubicBezTo>
                    <a:pt x="4" y="8"/>
                    <a:pt x="4" y="8"/>
                    <a:pt x="5" y="8"/>
                  </a:cubicBezTo>
                  <a:cubicBezTo>
                    <a:pt x="5" y="8"/>
                    <a:pt x="6" y="8"/>
                    <a:pt x="6" y="8"/>
                  </a:cubicBezTo>
                  <a:cubicBezTo>
                    <a:pt x="6" y="7"/>
                    <a:pt x="6" y="7"/>
                    <a:pt x="6" y="6"/>
                  </a:cubicBezTo>
                  <a:cubicBezTo>
                    <a:pt x="6" y="6"/>
                    <a:pt x="5" y="6"/>
                    <a:pt x="5" y="6"/>
                  </a:cubicBezTo>
                  <a:cubicBezTo>
                    <a:pt x="5" y="6"/>
                    <a:pt x="5" y="5"/>
                    <a:pt x="5" y="4"/>
                  </a:cubicBezTo>
                  <a:cubicBezTo>
                    <a:pt x="5" y="4"/>
                    <a:pt x="5" y="3"/>
                    <a:pt x="5" y="3"/>
                  </a:cubicBezTo>
                  <a:cubicBezTo>
                    <a:pt x="5" y="3"/>
                    <a:pt x="6" y="3"/>
                    <a:pt x="6" y="3"/>
                  </a:cubicBezTo>
                  <a:cubicBezTo>
                    <a:pt x="7" y="3"/>
                    <a:pt x="7" y="3"/>
                    <a:pt x="8" y="3"/>
                  </a:cubicBezTo>
                  <a:cubicBezTo>
                    <a:pt x="8" y="3"/>
                    <a:pt x="8" y="4"/>
                    <a:pt x="8" y="4"/>
                  </a:cubicBezTo>
                  <a:cubicBezTo>
                    <a:pt x="8" y="4"/>
                    <a:pt x="9" y="4"/>
                    <a:pt x="10" y="4"/>
                  </a:cubicBezTo>
                  <a:cubicBezTo>
                    <a:pt x="10" y="4"/>
                    <a:pt x="11" y="4"/>
                    <a:pt x="11" y="4"/>
                  </a:cubicBezTo>
                  <a:cubicBezTo>
                    <a:pt x="11" y="4"/>
                    <a:pt x="11" y="3"/>
                    <a:pt x="11" y="3"/>
                  </a:cubicBezTo>
                  <a:cubicBezTo>
                    <a:pt x="11" y="2"/>
                    <a:pt x="11" y="2"/>
                    <a:pt x="11" y="1"/>
                  </a:cubicBezTo>
                  <a:cubicBezTo>
                    <a:pt x="11" y="1"/>
                    <a:pt x="10" y="1"/>
                    <a:pt x="10" y="1"/>
                  </a:cubicBezTo>
                  <a:cubicBezTo>
                    <a:pt x="9" y="1"/>
                    <a:pt x="8" y="1"/>
                    <a:pt x="8" y="1"/>
                  </a:cubicBezTo>
                  <a:cubicBezTo>
                    <a:pt x="7" y="1"/>
                    <a:pt x="7" y="1"/>
                    <a:pt x="6" y="1"/>
                  </a:cubicBezTo>
                  <a:cubicBezTo>
                    <a:pt x="6" y="1"/>
                    <a:pt x="5" y="1"/>
                    <a:pt x="5" y="1"/>
                  </a:cubicBezTo>
                  <a:cubicBezTo>
                    <a:pt x="4" y="1"/>
                    <a:pt x="4" y="1"/>
                    <a:pt x="3" y="1"/>
                  </a:cubicBezTo>
                  <a:cubicBezTo>
                    <a:pt x="3" y="1"/>
                    <a:pt x="3" y="0"/>
                    <a:pt x="3" y="0"/>
                  </a:cubicBezTo>
                  <a:cubicBezTo>
                    <a:pt x="3" y="0"/>
                    <a:pt x="2" y="0"/>
                    <a:pt x="2" y="0"/>
                  </a:cubicBezTo>
                  <a:cubicBezTo>
                    <a:pt x="1" y="0"/>
                    <a:pt x="1" y="0"/>
                    <a:pt x="0" y="0"/>
                  </a:cubicBezTo>
                  <a:cubicBezTo>
                    <a:pt x="0" y="0"/>
                    <a:pt x="0" y="1"/>
                    <a:pt x="0" y="1"/>
                  </a:cubicBezTo>
                  <a:cubicBezTo>
                    <a:pt x="1" y="1"/>
                    <a:pt x="1" y="1"/>
                    <a:pt x="2" y="1"/>
                  </a:cubicBezTo>
                  <a:cubicBezTo>
                    <a:pt x="2" y="2"/>
                    <a:pt x="2" y="2"/>
                    <a:pt x="2"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5" name="Freeform 41026"/>
            <p:cNvSpPr/>
            <p:nvPr/>
          </p:nvSpPr>
          <p:spPr bwMode="auto">
            <a:xfrm>
              <a:off x="4174" y="1111"/>
              <a:ext cx="52" cy="28"/>
            </a:xfrm>
            <a:custGeom>
              <a:avLst/>
              <a:gdLst>
                <a:gd name="T0" fmla="*/ 3 w 30"/>
                <a:gd name="T1" fmla="*/ 28 h 16"/>
                <a:gd name="T2" fmla="*/ 5 w 30"/>
                <a:gd name="T3" fmla="*/ 28 h 16"/>
                <a:gd name="T4" fmla="*/ 9 w 30"/>
                <a:gd name="T5" fmla="*/ 28 h 16"/>
                <a:gd name="T6" fmla="*/ 10 w 30"/>
                <a:gd name="T7" fmla="*/ 28 h 16"/>
                <a:gd name="T8" fmla="*/ 10 w 30"/>
                <a:gd name="T9" fmla="*/ 26 h 16"/>
                <a:gd name="T10" fmla="*/ 14 w 30"/>
                <a:gd name="T11" fmla="*/ 26 h 16"/>
                <a:gd name="T12" fmla="*/ 16 w 30"/>
                <a:gd name="T13" fmla="*/ 26 h 16"/>
                <a:gd name="T14" fmla="*/ 19 w 30"/>
                <a:gd name="T15" fmla="*/ 26 h 16"/>
                <a:gd name="T16" fmla="*/ 19 w 30"/>
                <a:gd name="T17" fmla="*/ 23 h 16"/>
                <a:gd name="T18" fmla="*/ 23 w 30"/>
                <a:gd name="T19" fmla="*/ 23 h 16"/>
                <a:gd name="T20" fmla="*/ 24 w 30"/>
                <a:gd name="T21" fmla="*/ 23 h 16"/>
                <a:gd name="T22" fmla="*/ 28 w 30"/>
                <a:gd name="T23" fmla="*/ 23 h 16"/>
                <a:gd name="T24" fmla="*/ 29 w 30"/>
                <a:gd name="T25" fmla="*/ 23 h 16"/>
                <a:gd name="T26" fmla="*/ 33 w 30"/>
                <a:gd name="T27" fmla="*/ 23 h 16"/>
                <a:gd name="T28" fmla="*/ 33 w 30"/>
                <a:gd name="T29" fmla="*/ 26 h 16"/>
                <a:gd name="T30" fmla="*/ 35 w 30"/>
                <a:gd name="T31" fmla="*/ 26 h 16"/>
                <a:gd name="T32" fmla="*/ 38 w 30"/>
                <a:gd name="T33" fmla="*/ 26 h 16"/>
                <a:gd name="T34" fmla="*/ 40 w 30"/>
                <a:gd name="T35" fmla="*/ 26 h 16"/>
                <a:gd name="T36" fmla="*/ 43 w 30"/>
                <a:gd name="T37" fmla="*/ 26 h 16"/>
                <a:gd name="T38" fmla="*/ 47 w 30"/>
                <a:gd name="T39" fmla="*/ 26 h 16"/>
                <a:gd name="T40" fmla="*/ 49 w 30"/>
                <a:gd name="T41" fmla="*/ 26 h 16"/>
                <a:gd name="T42" fmla="*/ 52 w 30"/>
                <a:gd name="T43" fmla="*/ 26 h 16"/>
                <a:gd name="T44" fmla="*/ 52 w 30"/>
                <a:gd name="T45" fmla="*/ 23 h 16"/>
                <a:gd name="T46" fmla="*/ 49 w 30"/>
                <a:gd name="T47" fmla="*/ 23 h 16"/>
                <a:gd name="T48" fmla="*/ 49 w 30"/>
                <a:gd name="T49" fmla="*/ 19 h 16"/>
                <a:gd name="T50" fmla="*/ 49 w 30"/>
                <a:gd name="T51" fmla="*/ 18 h 16"/>
                <a:gd name="T52" fmla="*/ 47 w 30"/>
                <a:gd name="T53" fmla="*/ 18 h 16"/>
                <a:gd name="T54" fmla="*/ 43 w 30"/>
                <a:gd name="T55" fmla="*/ 18 h 16"/>
                <a:gd name="T56" fmla="*/ 43 w 30"/>
                <a:gd name="T57" fmla="*/ 14 h 16"/>
                <a:gd name="T58" fmla="*/ 40 w 30"/>
                <a:gd name="T59" fmla="*/ 14 h 16"/>
                <a:gd name="T60" fmla="*/ 38 w 30"/>
                <a:gd name="T61" fmla="*/ 14 h 16"/>
                <a:gd name="T62" fmla="*/ 38 w 30"/>
                <a:gd name="T63" fmla="*/ 11 h 16"/>
                <a:gd name="T64" fmla="*/ 35 w 30"/>
                <a:gd name="T65" fmla="*/ 11 h 16"/>
                <a:gd name="T66" fmla="*/ 33 w 30"/>
                <a:gd name="T67" fmla="*/ 11 h 16"/>
                <a:gd name="T68" fmla="*/ 33 w 30"/>
                <a:gd name="T69" fmla="*/ 9 h 16"/>
                <a:gd name="T70" fmla="*/ 29 w 30"/>
                <a:gd name="T71" fmla="*/ 9 h 16"/>
                <a:gd name="T72" fmla="*/ 28 w 30"/>
                <a:gd name="T73" fmla="*/ 9 h 16"/>
                <a:gd name="T74" fmla="*/ 24 w 30"/>
                <a:gd name="T75" fmla="*/ 9 h 16"/>
                <a:gd name="T76" fmla="*/ 24 w 30"/>
                <a:gd name="T77" fmla="*/ 11 h 16"/>
                <a:gd name="T78" fmla="*/ 23 w 30"/>
                <a:gd name="T79" fmla="*/ 11 h 16"/>
                <a:gd name="T80" fmla="*/ 19 w 30"/>
                <a:gd name="T81" fmla="*/ 11 h 16"/>
                <a:gd name="T82" fmla="*/ 16 w 30"/>
                <a:gd name="T83" fmla="*/ 11 h 16"/>
                <a:gd name="T84" fmla="*/ 16 w 30"/>
                <a:gd name="T85" fmla="*/ 9 h 16"/>
                <a:gd name="T86" fmla="*/ 16 w 30"/>
                <a:gd name="T87" fmla="*/ 5 h 16"/>
                <a:gd name="T88" fmla="*/ 14 w 30"/>
                <a:gd name="T89" fmla="*/ 5 h 16"/>
                <a:gd name="T90" fmla="*/ 14 w 30"/>
                <a:gd name="T91" fmla="*/ 4 h 16"/>
                <a:gd name="T92" fmla="*/ 14 w 30"/>
                <a:gd name="T93" fmla="*/ 0 h 16"/>
                <a:gd name="T94" fmla="*/ 10 w 30"/>
                <a:gd name="T95" fmla="*/ 0 h 16"/>
                <a:gd name="T96" fmla="*/ 9 w 30"/>
                <a:gd name="T97" fmla="*/ 0 h 16"/>
                <a:gd name="T98" fmla="*/ 9 w 30"/>
                <a:gd name="T99" fmla="*/ 4 h 16"/>
                <a:gd name="T100" fmla="*/ 9 w 30"/>
                <a:gd name="T101" fmla="*/ 5 h 16"/>
                <a:gd name="T102" fmla="*/ 5 w 30"/>
                <a:gd name="T103" fmla="*/ 5 h 16"/>
                <a:gd name="T104" fmla="*/ 5 w 30"/>
                <a:gd name="T105" fmla="*/ 9 h 16"/>
                <a:gd name="T106" fmla="*/ 5 w 30"/>
                <a:gd name="T107" fmla="*/ 11 h 16"/>
                <a:gd name="T108" fmla="*/ 3 w 30"/>
                <a:gd name="T109" fmla="*/ 11 h 16"/>
                <a:gd name="T110" fmla="*/ 3 w 30"/>
                <a:gd name="T111" fmla="*/ 14 h 16"/>
                <a:gd name="T112" fmla="*/ 3 w 30"/>
                <a:gd name="T113" fmla="*/ 18 h 16"/>
                <a:gd name="T114" fmla="*/ 3 w 30"/>
                <a:gd name="T115" fmla="*/ 19 h 16"/>
                <a:gd name="T116" fmla="*/ 0 w 30"/>
                <a:gd name="T117" fmla="*/ 19 h 16"/>
                <a:gd name="T118" fmla="*/ 0 w 30"/>
                <a:gd name="T119" fmla="*/ 23 h 16"/>
                <a:gd name="T120" fmla="*/ 0 w 30"/>
                <a:gd name="T121" fmla="*/ 26 h 16"/>
                <a:gd name="T122" fmla="*/ 3 w 30"/>
                <a:gd name="T123" fmla="*/ 26 h 16"/>
                <a:gd name="T124" fmla="*/ 3 w 30"/>
                <a:gd name="T125" fmla="*/ 28 h 1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 h="16">
                  <a:moveTo>
                    <a:pt x="2" y="16"/>
                  </a:moveTo>
                  <a:cubicBezTo>
                    <a:pt x="2" y="16"/>
                    <a:pt x="3" y="16"/>
                    <a:pt x="3" y="16"/>
                  </a:cubicBezTo>
                  <a:cubicBezTo>
                    <a:pt x="4" y="16"/>
                    <a:pt x="4" y="16"/>
                    <a:pt x="5" y="16"/>
                  </a:cubicBezTo>
                  <a:cubicBezTo>
                    <a:pt x="5" y="16"/>
                    <a:pt x="6" y="16"/>
                    <a:pt x="6" y="16"/>
                  </a:cubicBezTo>
                  <a:cubicBezTo>
                    <a:pt x="6" y="16"/>
                    <a:pt x="6" y="15"/>
                    <a:pt x="6" y="15"/>
                  </a:cubicBezTo>
                  <a:cubicBezTo>
                    <a:pt x="7" y="15"/>
                    <a:pt x="7" y="15"/>
                    <a:pt x="8" y="15"/>
                  </a:cubicBezTo>
                  <a:cubicBezTo>
                    <a:pt x="8" y="15"/>
                    <a:pt x="9" y="15"/>
                    <a:pt x="9" y="15"/>
                  </a:cubicBezTo>
                  <a:cubicBezTo>
                    <a:pt x="10" y="15"/>
                    <a:pt x="10" y="15"/>
                    <a:pt x="11" y="15"/>
                  </a:cubicBezTo>
                  <a:cubicBezTo>
                    <a:pt x="11" y="14"/>
                    <a:pt x="11" y="13"/>
                    <a:pt x="11" y="13"/>
                  </a:cubicBezTo>
                  <a:cubicBezTo>
                    <a:pt x="11" y="13"/>
                    <a:pt x="12" y="13"/>
                    <a:pt x="13" y="13"/>
                  </a:cubicBezTo>
                  <a:cubicBezTo>
                    <a:pt x="13" y="13"/>
                    <a:pt x="14" y="13"/>
                    <a:pt x="14" y="13"/>
                  </a:cubicBezTo>
                  <a:cubicBezTo>
                    <a:pt x="15" y="13"/>
                    <a:pt x="15" y="13"/>
                    <a:pt x="16" y="13"/>
                  </a:cubicBezTo>
                  <a:cubicBezTo>
                    <a:pt x="16" y="13"/>
                    <a:pt x="17" y="13"/>
                    <a:pt x="17" y="13"/>
                  </a:cubicBezTo>
                  <a:cubicBezTo>
                    <a:pt x="18" y="13"/>
                    <a:pt x="18" y="13"/>
                    <a:pt x="19" y="13"/>
                  </a:cubicBezTo>
                  <a:cubicBezTo>
                    <a:pt x="19" y="13"/>
                    <a:pt x="19" y="14"/>
                    <a:pt x="19" y="15"/>
                  </a:cubicBezTo>
                  <a:cubicBezTo>
                    <a:pt x="19" y="15"/>
                    <a:pt x="20" y="15"/>
                    <a:pt x="20" y="15"/>
                  </a:cubicBezTo>
                  <a:cubicBezTo>
                    <a:pt x="21" y="15"/>
                    <a:pt x="21" y="15"/>
                    <a:pt x="22" y="15"/>
                  </a:cubicBezTo>
                  <a:cubicBezTo>
                    <a:pt x="22" y="15"/>
                    <a:pt x="23" y="15"/>
                    <a:pt x="23" y="15"/>
                  </a:cubicBezTo>
                  <a:cubicBezTo>
                    <a:pt x="24" y="15"/>
                    <a:pt x="25" y="15"/>
                    <a:pt x="25" y="15"/>
                  </a:cubicBezTo>
                  <a:cubicBezTo>
                    <a:pt x="26" y="15"/>
                    <a:pt x="26" y="15"/>
                    <a:pt x="27" y="15"/>
                  </a:cubicBezTo>
                  <a:cubicBezTo>
                    <a:pt x="27" y="15"/>
                    <a:pt x="28" y="15"/>
                    <a:pt x="28" y="15"/>
                  </a:cubicBezTo>
                  <a:cubicBezTo>
                    <a:pt x="29" y="15"/>
                    <a:pt x="29" y="15"/>
                    <a:pt x="30" y="15"/>
                  </a:cubicBezTo>
                  <a:cubicBezTo>
                    <a:pt x="30" y="14"/>
                    <a:pt x="30" y="13"/>
                    <a:pt x="30" y="13"/>
                  </a:cubicBezTo>
                  <a:cubicBezTo>
                    <a:pt x="29" y="13"/>
                    <a:pt x="29" y="13"/>
                    <a:pt x="28" y="13"/>
                  </a:cubicBezTo>
                  <a:cubicBezTo>
                    <a:pt x="28" y="12"/>
                    <a:pt x="28" y="12"/>
                    <a:pt x="28" y="11"/>
                  </a:cubicBezTo>
                  <a:cubicBezTo>
                    <a:pt x="28" y="11"/>
                    <a:pt x="28" y="10"/>
                    <a:pt x="28" y="10"/>
                  </a:cubicBezTo>
                  <a:cubicBezTo>
                    <a:pt x="28" y="10"/>
                    <a:pt x="27" y="10"/>
                    <a:pt x="27" y="10"/>
                  </a:cubicBezTo>
                  <a:cubicBezTo>
                    <a:pt x="26" y="10"/>
                    <a:pt x="26" y="10"/>
                    <a:pt x="25" y="10"/>
                  </a:cubicBezTo>
                  <a:cubicBezTo>
                    <a:pt x="25" y="9"/>
                    <a:pt x="25" y="8"/>
                    <a:pt x="25" y="8"/>
                  </a:cubicBezTo>
                  <a:cubicBezTo>
                    <a:pt x="25" y="8"/>
                    <a:pt x="24" y="8"/>
                    <a:pt x="23" y="8"/>
                  </a:cubicBezTo>
                  <a:cubicBezTo>
                    <a:pt x="23" y="8"/>
                    <a:pt x="22" y="8"/>
                    <a:pt x="22" y="8"/>
                  </a:cubicBezTo>
                  <a:cubicBezTo>
                    <a:pt x="22" y="7"/>
                    <a:pt x="22" y="7"/>
                    <a:pt x="22" y="6"/>
                  </a:cubicBezTo>
                  <a:cubicBezTo>
                    <a:pt x="21" y="6"/>
                    <a:pt x="21" y="6"/>
                    <a:pt x="20" y="6"/>
                  </a:cubicBezTo>
                  <a:cubicBezTo>
                    <a:pt x="20" y="6"/>
                    <a:pt x="19" y="6"/>
                    <a:pt x="19" y="6"/>
                  </a:cubicBezTo>
                  <a:cubicBezTo>
                    <a:pt x="19" y="6"/>
                    <a:pt x="19" y="5"/>
                    <a:pt x="19" y="5"/>
                  </a:cubicBezTo>
                  <a:cubicBezTo>
                    <a:pt x="18" y="5"/>
                    <a:pt x="18" y="5"/>
                    <a:pt x="17" y="5"/>
                  </a:cubicBezTo>
                  <a:cubicBezTo>
                    <a:pt x="17" y="5"/>
                    <a:pt x="16" y="5"/>
                    <a:pt x="16" y="5"/>
                  </a:cubicBezTo>
                  <a:cubicBezTo>
                    <a:pt x="15" y="5"/>
                    <a:pt x="15" y="5"/>
                    <a:pt x="14" y="5"/>
                  </a:cubicBezTo>
                  <a:cubicBezTo>
                    <a:pt x="14" y="5"/>
                    <a:pt x="14" y="6"/>
                    <a:pt x="14" y="6"/>
                  </a:cubicBezTo>
                  <a:cubicBezTo>
                    <a:pt x="14" y="6"/>
                    <a:pt x="13" y="6"/>
                    <a:pt x="13" y="6"/>
                  </a:cubicBezTo>
                  <a:cubicBezTo>
                    <a:pt x="12" y="6"/>
                    <a:pt x="11" y="6"/>
                    <a:pt x="11" y="6"/>
                  </a:cubicBezTo>
                  <a:cubicBezTo>
                    <a:pt x="10" y="6"/>
                    <a:pt x="10" y="6"/>
                    <a:pt x="9" y="6"/>
                  </a:cubicBezTo>
                  <a:cubicBezTo>
                    <a:pt x="9" y="6"/>
                    <a:pt x="9" y="5"/>
                    <a:pt x="9" y="5"/>
                  </a:cubicBezTo>
                  <a:cubicBezTo>
                    <a:pt x="9" y="4"/>
                    <a:pt x="9" y="4"/>
                    <a:pt x="9" y="3"/>
                  </a:cubicBezTo>
                  <a:cubicBezTo>
                    <a:pt x="9" y="3"/>
                    <a:pt x="8" y="3"/>
                    <a:pt x="8" y="3"/>
                  </a:cubicBezTo>
                  <a:cubicBezTo>
                    <a:pt x="8" y="3"/>
                    <a:pt x="8" y="2"/>
                    <a:pt x="8" y="2"/>
                  </a:cubicBezTo>
                  <a:cubicBezTo>
                    <a:pt x="8" y="1"/>
                    <a:pt x="8" y="0"/>
                    <a:pt x="8" y="0"/>
                  </a:cubicBezTo>
                  <a:cubicBezTo>
                    <a:pt x="7" y="0"/>
                    <a:pt x="7" y="0"/>
                    <a:pt x="6" y="0"/>
                  </a:cubicBezTo>
                  <a:cubicBezTo>
                    <a:pt x="6" y="0"/>
                    <a:pt x="5" y="0"/>
                    <a:pt x="5" y="0"/>
                  </a:cubicBezTo>
                  <a:cubicBezTo>
                    <a:pt x="5" y="0"/>
                    <a:pt x="5" y="1"/>
                    <a:pt x="5" y="2"/>
                  </a:cubicBezTo>
                  <a:cubicBezTo>
                    <a:pt x="5" y="2"/>
                    <a:pt x="5" y="3"/>
                    <a:pt x="5" y="3"/>
                  </a:cubicBezTo>
                  <a:cubicBezTo>
                    <a:pt x="4" y="3"/>
                    <a:pt x="4" y="3"/>
                    <a:pt x="3" y="3"/>
                  </a:cubicBezTo>
                  <a:cubicBezTo>
                    <a:pt x="3" y="4"/>
                    <a:pt x="3" y="4"/>
                    <a:pt x="3" y="5"/>
                  </a:cubicBezTo>
                  <a:cubicBezTo>
                    <a:pt x="3" y="5"/>
                    <a:pt x="3" y="6"/>
                    <a:pt x="3" y="6"/>
                  </a:cubicBezTo>
                  <a:cubicBezTo>
                    <a:pt x="3" y="6"/>
                    <a:pt x="2" y="6"/>
                    <a:pt x="2" y="6"/>
                  </a:cubicBezTo>
                  <a:cubicBezTo>
                    <a:pt x="2" y="7"/>
                    <a:pt x="2" y="7"/>
                    <a:pt x="2" y="8"/>
                  </a:cubicBezTo>
                  <a:cubicBezTo>
                    <a:pt x="2" y="8"/>
                    <a:pt x="2" y="9"/>
                    <a:pt x="2" y="10"/>
                  </a:cubicBezTo>
                  <a:cubicBezTo>
                    <a:pt x="2" y="10"/>
                    <a:pt x="2" y="11"/>
                    <a:pt x="2" y="11"/>
                  </a:cubicBezTo>
                  <a:cubicBezTo>
                    <a:pt x="1" y="11"/>
                    <a:pt x="1" y="11"/>
                    <a:pt x="0" y="11"/>
                  </a:cubicBezTo>
                  <a:cubicBezTo>
                    <a:pt x="0" y="12"/>
                    <a:pt x="0" y="12"/>
                    <a:pt x="0" y="13"/>
                  </a:cubicBezTo>
                  <a:cubicBezTo>
                    <a:pt x="0" y="13"/>
                    <a:pt x="0" y="14"/>
                    <a:pt x="0" y="15"/>
                  </a:cubicBezTo>
                  <a:cubicBezTo>
                    <a:pt x="1" y="15"/>
                    <a:pt x="1" y="15"/>
                    <a:pt x="2" y="15"/>
                  </a:cubicBezTo>
                  <a:cubicBezTo>
                    <a:pt x="2" y="15"/>
                    <a:pt x="2" y="16"/>
                    <a:pt x="2" y="16"/>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6" name="Freeform 41027"/>
            <p:cNvSpPr>
              <a:spLocks noEditPoints="1"/>
            </p:cNvSpPr>
            <p:nvPr/>
          </p:nvSpPr>
          <p:spPr bwMode="auto">
            <a:xfrm>
              <a:off x="4049" y="1120"/>
              <a:ext cx="158" cy="73"/>
            </a:xfrm>
            <a:custGeom>
              <a:avLst/>
              <a:gdLst>
                <a:gd name="T0" fmla="*/ 155 w 91"/>
                <a:gd name="T1" fmla="*/ 45 h 42"/>
                <a:gd name="T2" fmla="*/ 153 w 91"/>
                <a:gd name="T3" fmla="*/ 52 h 42"/>
                <a:gd name="T4" fmla="*/ 148 w 91"/>
                <a:gd name="T5" fmla="*/ 47 h 42"/>
                <a:gd name="T6" fmla="*/ 141 w 91"/>
                <a:gd name="T7" fmla="*/ 42 h 42"/>
                <a:gd name="T8" fmla="*/ 130 w 91"/>
                <a:gd name="T9" fmla="*/ 47 h 42"/>
                <a:gd name="T10" fmla="*/ 120 w 91"/>
                <a:gd name="T11" fmla="*/ 52 h 42"/>
                <a:gd name="T12" fmla="*/ 115 w 91"/>
                <a:gd name="T13" fmla="*/ 47 h 42"/>
                <a:gd name="T14" fmla="*/ 125 w 91"/>
                <a:gd name="T15" fmla="*/ 42 h 42"/>
                <a:gd name="T16" fmla="*/ 120 w 91"/>
                <a:gd name="T17" fmla="*/ 30 h 42"/>
                <a:gd name="T18" fmla="*/ 111 w 91"/>
                <a:gd name="T19" fmla="*/ 28 h 42"/>
                <a:gd name="T20" fmla="*/ 115 w 91"/>
                <a:gd name="T21" fmla="*/ 37 h 42"/>
                <a:gd name="T22" fmla="*/ 106 w 91"/>
                <a:gd name="T23" fmla="*/ 45 h 42"/>
                <a:gd name="T24" fmla="*/ 101 w 91"/>
                <a:gd name="T25" fmla="*/ 33 h 42"/>
                <a:gd name="T26" fmla="*/ 92 w 91"/>
                <a:gd name="T27" fmla="*/ 24 h 42"/>
                <a:gd name="T28" fmla="*/ 87 w 91"/>
                <a:gd name="T29" fmla="*/ 14 h 42"/>
                <a:gd name="T30" fmla="*/ 76 w 91"/>
                <a:gd name="T31" fmla="*/ 9 h 42"/>
                <a:gd name="T32" fmla="*/ 68 w 91"/>
                <a:gd name="T33" fmla="*/ 0 h 42"/>
                <a:gd name="T34" fmla="*/ 71 w 91"/>
                <a:gd name="T35" fmla="*/ 9 h 42"/>
                <a:gd name="T36" fmla="*/ 78 w 91"/>
                <a:gd name="T37" fmla="*/ 17 h 42"/>
                <a:gd name="T38" fmla="*/ 90 w 91"/>
                <a:gd name="T39" fmla="*/ 23 h 42"/>
                <a:gd name="T40" fmla="*/ 87 w 91"/>
                <a:gd name="T41" fmla="*/ 30 h 42"/>
                <a:gd name="T42" fmla="*/ 78 w 91"/>
                <a:gd name="T43" fmla="*/ 38 h 42"/>
                <a:gd name="T44" fmla="*/ 71 w 91"/>
                <a:gd name="T45" fmla="*/ 42 h 42"/>
                <a:gd name="T46" fmla="*/ 71 w 91"/>
                <a:gd name="T47" fmla="*/ 37 h 42"/>
                <a:gd name="T48" fmla="*/ 78 w 91"/>
                <a:gd name="T49" fmla="*/ 28 h 42"/>
                <a:gd name="T50" fmla="*/ 68 w 91"/>
                <a:gd name="T51" fmla="*/ 23 h 42"/>
                <a:gd name="T52" fmla="*/ 59 w 91"/>
                <a:gd name="T53" fmla="*/ 14 h 42"/>
                <a:gd name="T54" fmla="*/ 49 w 91"/>
                <a:gd name="T55" fmla="*/ 9 h 42"/>
                <a:gd name="T56" fmla="*/ 38 w 91"/>
                <a:gd name="T57" fmla="*/ 14 h 42"/>
                <a:gd name="T58" fmla="*/ 33 w 91"/>
                <a:gd name="T59" fmla="*/ 19 h 42"/>
                <a:gd name="T60" fmla="*/ 23 w 91"/>
                <a:gd name="T61" fmla="*/ 24 h 42"/>
                <a:gd name="T62" fmla="*/ 23 w 91"/>
                <a:gd name="T63" fmla="*/ 37 h 42"/>
                <a:gd name="T64" fmla="*/ 14 w 91"/>
                <a:gd name="T65" fmla="*/ 45 h 42"/>
                <a:gd name="T66" fmla="*/ 0 w 91"/>
                <a:gd name="T67" fmla="*/ 47 h 42"/>
                <a:gd name="T68" fmla="*/ 14 w 91"/>
                <a:gd name="T69" fmla="*/ 50 h 42"/>
                <a:gd name="T70" fmla="*/ 24 w 91"/>
                <a:gd name="T71" fmla="*/ 45 h 42"/>
                <a:gd name="T72" fmla="*/ 38 w 91"/>
                <a:gd name="T73" fmla="*/ 42 h 42"/>
                <a:gd name="T74" fmla="*/ 54 w 91"/>
                <a:gd name="T75" fmla="*/ 42 h 42"/>
                <a:gd name="T76" fmla="*/ 59 w 91"/>
                <a:gd name="T77" fmla="*/ 47 h 42"/>
                <a:gd name="T78" fmla="*/ 66 w 91"/>
                <a:gd name="T79" fmla="*/ 59 h 42"/>
                <a:gd name="T80" fmla="*/ 78 w 91"/>
                <a:gd name="T81" fmla="*/ 61 h 42"/>
                <a:gd name="T82" fmla="*/ 87 w 91"/>
                <a:gd name="T83" fmla="*/ 70 h 42"/>
                <a:gd name="T84" fmla="*/ 97 w 91"/>
                <a:gd name="T85" fmla="*/ 70 h 42"/>
                <a:gd name="T86" fmla="*/ 102 w 91"/>
                <a:gd name="T87" fmla="*/ 61 h 42"/>
                <a:gd name="T88" fmla="*/ 116 w 91"/>
                <a:gd name="T89" fmla="*/ 64 h 42"/>
                <a:gd name="T90" fmla="*/ 130 w 91"/>
                <a:gd name="T91" fmla="*/ 68 h 42"/>
                <a:gd name="T92" fmla="*/ 144 w 91"/>
                <a:gd name="T93" fmla="*/ 64 h 42"/>
                <a:gd name="T94" fmla="*/ 155 w 91"/>
                <a:gd name="T95" fmla="*/ 64 h 42"/>
                <a:gd name="T96" fmla="*/ 158 w 91"/>
                <a:gd name="T97" fmla="*/ 50 h 42"/>
                <a:gd name="T98" fmla="*/ 28 w 91"/>
                <a:gd name="T99" fmla="*/ 30 h 42"/>
                <a:gd name="T100" fmla="*/ 57 w 91"/>
                <a:gd name="T101" fmla="*/ 24 h 42"/>
                <a:gd name="T102" fmla="*/ 49 w 91"/>
                <a:gd name="T103" fmla="*/ 33 h 42"/>
                <a:gd name="T104" fmla="*/ 52 w 91"/>
                <a:gd name="T105" fmla="*/ 19 h 42"/>
                <a:gd name="T106" fmla="*/ 54 w 91"/>
                <a:gd name="T107" fmla="*/ 23 h 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1" h="42">
                  <a:moveTo>
                    <a:pt x="91" y="29"/>
                  </a:moveTo>
                  <a:cubicBezTo>
                    <a:pt x="91" y="28"/>
                    <a:pt x="91" y="28"/>
                    <a:pt x="91" y="27"/>
                  </a:cubicBezTo>
                  <a:cubicBezTo>
                    <a:pt x="91" y="27"/>
                    <a:pt x="91" y="26"/>
                    <a:pt x="91" y="26"/>
                  </a:cubicBezTo>
                  <a:cubicBezTo>
                    <a:pt x="91" y="25"/>
                    <a:pt x="91" y="25"/>
                    <a:pt x="91" y="24"/>
                  </a:cubicBezTo>
                  <a:cubicBezTo>
                    <a:pt x="90" y="24"/>
                    <a:pt x="90" y="24"/>
                    <a:pt x="89" y="24"/>
                  </a:cubicBezTo>
                  <a:cubicBezTo>
                    <a:pt x="89" y="25"/>
                    <a:pt x="89" y="25"/>
                    <a:pt x="89" y="26"/>
                  </a:cubicBezTo>
                  <a:cubicBezTo>
                    <a:pt x="89" y="26"/>
                    <a:pt x="88" y="26"/>
                    <a:pt x="88" y="26"/>
                  </a:cubicBezTo>
                  <a:cubicBezTo>
                    <a:pt x="88" y="26"/>
                    <a:pt x="88" y="27"/>
                    <a:pt x="88" y="27"/>
                  </a:cubicBezTo>
                  <a:cubicBezTo>
                    <a:pt x="88" y="27"/>
                    <a:pt x="89" y="27"/>
                    <a:pt x="89" y="27"/>
                  </a:cubicBezTo>
                  <a:cubicBezTo>
                    <a:pt x="89" y="28"/>
                    <a:pt x="89" y="28"/>
                    <a:pt x="89" y="29"/>
                  </a:cubicBezTo>
                  <a:cubicBezTo>
                    <a:pt x="89" y="29"/>
                    <a:pt x="88" y="29"/>
                    <a:pt x="88" y="29"/>
                  </a:cubicBezTo>
                  <a:cubicBezTo>
                    <a:pt x="88" y="29"/>
                    <a:pt x="88" y="30"/>
                    <a:pt x="88" y="30"/>
                  </a:cubicBezTo>
                  <a:cubicBezTo>
                    <a:pt x="87" y="30"/>
                    <a:pt x="87" y="30"/>
                    <a:pt x="86" y="30"/>
                  </a:cubicBezTo>
                  <a:cubicBezTo>
                    <a:pt x="86" y="30"/>
                    <a:pt x="85" y="30"/>
                    <a:pt x="85" y="30"/>
                  </a:cubicBezTo>
                  <a:cubicBezTo>
                    <a:pt x="84" y="30"/>
                    <a:pt x="83" y="30"/>
                    <a:pt x="83" y="30"/>
                  </a:cubicBezTo>
                  <a:cubicBezTo>
                    <a:pt x="83" y="30"/>
                    <a:pt x="83" y="29"/>
                    <a:pt x="83" y="29"/>
                  </a:cubicBezTo>
                  <a:cubicBezTo>
                    <a:pt x="83" y="28"/>
                    <a:pt x="83" y="28"/>
                    <a:pt x="83" y="27"/>
                  </a:cubicBezTo>
                  <a:cubicBezTo>
                    <a:pt x="83" y="27"/>
                    <a:pt x="84" y="27"/>
                    <a:pt x="85" y="27"/>
                  </a:cubicBezTo>
                  <a:cubicBezTo>
                    <a:pt x="85" y="27"/>
                    <a:pt x="86" y="27"/>
                    <a:pt x="86" y="27"/>
                  </a:cubicBezTo>
                  <a:cubicBezTo>
                    <a:pt x="86" y="27"/>
                    <a:pt x="86" y="26"/>
                    <a:pt x="86" y="26"/>
                  </a:cubicBezTo>
                  <a:cubicBezTo>
                    <a:pt x="86" y="26"/>
                    <a:pt x="85" y="26"/>
                    <a:pt x="85" y="26"/>
                  </a:cubicBezTo>
                  <a:cubicBezTo>
                    <a:pt x="84" y="26"/>
                    <a:pt x="83" y="26"/>
                    <a:pt x="83" y="26"/>
                  </a:cubicBezTo>
                  <a:cubicBezTo>
                    <a:pt x="82" y="26"/>
                    <a:pt x="82" y="26"/>
                    <a:pt x="81" y="26"/>
                  </a:cubicBezTo>
                  <a:cubicBezTo>
                    <a:pt x="81" y="25"/>
                    <a:pt x="81" y="25"/>
                    <a:pt x="81" y="24"/>
                  </a:cubicBezTo>
                  <a:cubicBezTo>
                    <a:pt x="81" y="24"/>
                    <a:pt x="80" y="24"/>
                    <a:pt x="80" y="24"/>
                  </a:cubicBezTo>
                  <a:cubicBezTo>
                    <a:pt x="80" y="25"/>
                    <a:pt x="80" y="25"/>
                    <a:pt x="80" y="26"/>
                  </a:cubicBezTo>
                  <a:cubicBezTo>
                    <a:pt x="79" y="26"/>
                    <a:pt x="79" y="26"/>
                    <a:pt x="78" y="26"/>
                  </a:cubicBezTo>
                  <a:cubicBezTo>
                    <a:pt x="78" y="26"/>
                    <a:pt x="77" y="26"/>
                    <a:pt x="77" y="26"/>
                  </a:cubicBezTo>
                  <a:cubicBezTo>
                    <a:pt x="76" y="26"/>
                    <a:pt x="76" y="26"/>
                    <a:pt x="75" y="26"/>
                  </a:cubicBezTo>
                  <a:cubicBezTo>
                    <a:pt x="75" y="26"/>
                    <a:pt x="75" y="27"/>
                    <a:pt x="75" y="27"/>
                  </a:cubicBezTo>
                  <a:cubicBezTo>
                    <a:pt x="75" y="27"/>
                    <a:pt x="74" y="27"/>
                    <a:pt x="74" y="27"/>
                  </a:cubicBezTo>
                  <a:cubicBezTo>
                    <a:pt x="73" y="27"/>
                    <a:pt x="73" y="27"/>
                    <a:pt x="72" y="27"/>
                  </a:cubicBezTo>
                  <a:cubicBezTo>
                    <a:pt x="72" y="28"/>
                    <a:pt x="72" y="28"/>
                    <a:pt x="72" y="29"/>
                  </a:cubicBezTo>
                  <a:cubicBezTo>
                    <a:pt x="72" y="29"/>
                    <a:pt x="71" y="29"/>
                    <a:pt x="71" y="29"/>
                  </a:cubicBezTo>
                  <a:cubicBezTo>
                    <a:pt x="71" y="29"/>
                    <a:pt x="71" y="30"/>
                    <a:pt x="71" y="30"/>
                  </a:cubicBezTo>
                  <a:cubicBezTo>
                    <a:pt x="70" y="30"/>
                    <a:pt x="69" y="30"/>
                    <a:pt x="69" y="30"/>
                  </a:cubicBezTo>
                  <a:cubicBezTo>
                    <a:pt x="68" y="30"/>
                    <a:pt x="68" y="30"/>
                    <a:pt x="67" y="30"/>
                  </a:cubicBezTo>
                  <a:cubicBezTo>
                    <a:pt x="67" y="30"/>
                    <a:pt x="66" y="30"/>
                    <a:pt x="66" y="30"/>
                  </a:cubicBezTo>
                  <a:cubicBezTo>
                    <a:pt x="65" y="30"/>
                    <a:pt x="65" y="30"/>
                    <a:pt x="64" y="30"/>
                  </a:cubicBezTo>
                  <a:cubicBezTo>
                    <a:pt x="64" y="30"/>
                    <a:pt x="64" y="29"/>
                    <a:pt x="64" y="29"/>
                  </a:cubicBezTo>
                  <a:cubicBezTo>
                    <a:pt x="64" y="28"/>
                    <a:pt x="64" y="28"/>
                    <a:pt x="64" y="27"/>
                  </a:cubicBezTo>
                  <a:cubicBezTo>
                    <a:pt x="65" y="27"/>
                    <a:pt x="65" y="27"/>
                    <a:pt x="66" y="27"/>
                  </a:cubicBezTo>
                  <a:cubicBezTo>
                    <a:pt x="66" y="27"/>
                    <a:pt x="67" y="27"/>
                    <a:pt x="67" y="27"/>
                  </a:cubicBezTo>
                  <a:cubicBezTo>
                    <a:pt x="68" y="27"/>
                    <a:pt x="68" y="27"/>
                    <a:pt x="69" y="27"/>
                  </a:cubicBezTo>
                  <a:cubicBezTo>
                    <a:pt x="69" y="27"/>
                    <a:pt x="70" y="27"/>
                    <a:pt x="71" y="27"/>
                  </a:cubicBezTo>
                  <a:cubicBezTo>
                    <a:pt x="71" y="27"/>
                    <a:pt x="72" y="27"/>
                    <a:pt x="72" y="27"/>
                  </a:cubicBezTo>
                  <a:cubicBezTo>
                    <a:pt x="72" y="27"/>
                    <a:pt x="72" y="26"/>
                    <a:pt x="72" y="26"/>
                  </a:cubicBezTo>
                  <a:cubicBezTo>
                    <a:pt x="72" y="25"/>
                    <a:pt x="72" y="25"/>
                    <a:pt x="72" y="24"/>
                  </a:cubicBezTo>
                  <a:cubicBezTo>
                    <a:pt x="72" y="24"/>
                    <a:pt x="71" y="24"/>
                    <a:pt x="71" y="24"/>
                  </a:cubicBezTo>
                  <a:cubicBezTo>
                    <a:pt x="71" y="23"/>
                    <a:pt x="71" y="23"/>
                    <a:pt x="71" y="22"/>
                  </a:cubicBezTo>
                  <a:cubicBezTo>
                    <a:pt x="71" y="22"/>
                    <a:pt x="71" y="21"/>
                    <a:pt x="71" y="21"/>
                  </a:cubicBezTo>
                  <a:cubicBezTo>
                    <a:pt x="70" y="21"/>
                    <a:pt x="69" y="21"/>
                    <a:pt x="69" y="21"/>
                  </a:cubicBezTo>
                  <a:cubicBezTo>
                    <a:pt x="69" y="20"/>
                    <a:pt x="69" y="20"/>
                    <a:pt x="69" y="19"/>
                  </a:cubicBezTo>
                  <a:cubicBezTo>
                    <a:pt x="69" y="19"/>
                    <a:pt x="69" y="18"/>
                    <a:pt x="69" y="17"/>
                  </a:cubicBezTo>
                  <a:cubicBezTo>
                    <a:pt x="68" y="17"/>
                    <a:pt x="68" y="17"/>
                    <a:pt x="67" y="17"/>
                  </a:cubicBezTo>
                  <a:cubicBezTo>
                    <a:pt x="67" y="17"/>
                    <a:pt x="67" y="16"/>
                    <a:pt x="67" y="16"/>
                  </a:cubicBezTo>
                  <a:cubicBezTo>
                    <a:pt x="67" y="15"/>
                    <a:pt x="67" y="15"/>
                    <a:pt x="67" y="14"/>
                  </a:cubicBezTo>
                  <a:cubicBezTo>
                    <a:pt x="67" y="14"/>
                    <a:pt x="66" y="14"/>
                    <a:pt x="66" y="14"/>
                  </a:cubicBezTo>
                  <a:cubicBezTo>
                    <a:pt x="65" y="14"/>
                    <a:pt x="65" y="14"/>
                    <a:pt x="64" y="14"/>
                  </a:cubicBezTo>
                  <a:cubicBezTo>
                    <a:pt x="64" y="15"/>
                    <a:pt x="64" y="15"/>
                    <a:pt x="64" y="16"/>
                  </a:cubicBezTo>
                  <a:cubicBezTo>
                    <a:pt x="64" y="16"/>
                    <a:pt x="63" y="16"/>
                    <a:pt x="63" y="16"/>
                  </a:cubicBezTo>
                  <a:cubicBezTo>
                    <a:pt x="63" y="16"/>
                    <a:pt x="63" y="17"/>
                    <a:pt x="63" y="17"/>
                  </a:cubicBezTo>
                  <a:cubicBezTo>
                    <a:pt x="63" y="17"/>
                    <a:pt x="64" y="17"/>
                    <a:pt x="64" y="17"/>
                  </a:cubicBezTo>
                  <a:cubicBezTo>
                    <a:pt x="64" y="18"/>
                    <a:pt x="64" y="19"/>
                    <a:pt x="64" y="19"/>
                  </a:cubicBezTo>
                  <a:cubicBezTo>
                    <a:pt x="65" y="19"/>
                    <a:pt x="65" y="19"/>
                    <a:pt x="66" y="19"/>
                  </a:cubicBezTo>
                  <a:cubicBezTo>
                    <a:pt x="66" y="20"/>
                    <a:pt x="66" y="20"/>
                    <a:pt x="66" y="21"/>
                  </a:cubicBezTo>
                  <a:cubicBezTo>
                    <a:pt x="65" y="21"/>
                    <a:pt x="65" y="21"/>
                    <a:pt x="64" y="21"/>
                  </a:cubicBezTo>
                  <a:cubicBezTo>
                    <a:pt x="64" y="21"/>
                    <a:pt x="64" y="22"/>
                    <a:pt x="64" y="22"/>
                  </a:cubicBezTo>
                  <a:cubicBezTo>
                    <a:pt x="64" y="22"/>
                    <a:pt x="63" y="22"/>
                    <a:pt x="63" y="22"/>
                  </a:cubicBezTo>
                  <a:cubicBezTo>
                    <a:pt x="63" y="23"/>
                    <a:pt x="63" y="23"/>
                    <a:pt x="63" y="24"/>
                  </a:cubicBezTo>
                  <a:cubicBezTo>
                    <a:pt x="63" y="25"/>
                    <a:pt x="63" y="25"/>
                    <a:pt x="63" y="26"/>
                  </a:cubicBezTo>
                  <a:cubicBezTo>
                    <a:pt x="62" y="26"/>
                    <a:pt x="62" y="26"/>
                    <a:pt x="61" y="26"/>
                  </a:cubicBezTo>
                  <a:cubicBezTo>
                    <a:pt x="61" y="26"/>
                    <a:pt x="60" y="26"/>
                    <a:pt x="59" y="26"/>
                  </a:cubicBezTo>
                  <a:cubicBezTo>
                    <a:pt x="59" y="25"/>
                    <a:pt x="59" y="25"/>
                    <a:pt x="59" y="24"/>
                  </a:cubicBezTo>
                  <a:cubicBezTo>
                    <a:pt x="59" y="24"/>
                    <a:pt x="58" y="24"/>
                    <a:pt x="58" y="24"/>
                  </a:cubicBezTo>
                  <a:cubicBezTo>
                    <a:pt x="58" y="23"/>
                    <a:pt x="58" y="23"/>
                    <a:pt x="58" y="22"/>
                  </a:cubicBezTo>
                  <a:cubicBezTo>
                    <a:pt x="58" y="22"/>
                    <a:pt x="58" y="21"/>
                    <a:pt x="58" y="21"/>
                  </a:cubicBezTo>
                  <a:cubicBezTo>
                    <a:pt x="58" y="20"/>
                    <a:pt x="58" y="20"/>
                    <a:pt x="58" y="19"/>
                  </a:cubicBezTo>
                  <a:cubicBezTo>
                    <a:pt x="57" y="19"/>
                    <a:pt x="57" y="19"/>
                    <a:pt x="56" y="19"/>
                  </a:cubicBezTo>
                  <a:cubicBezTo>
                    <a:pt x="56" y="19"/>
                    <a:pt x="56" y="18"/>
                    <a:pt x="56" y="17"/>
                  </a:cubicBezTo>
                  <a:cubicBezTo>
                    <a:pt x="56" y="17"/>
                    <a:pt x="55" y="17"/>
                    <a:pt x="55" y="17"/>
                  </a:cubicBezTo>
                  <a:cubicBezTo>
                    <a:pt x="55" y="17"/>
                    <a:pt x="55" y="16"/>
                    <a:pt x="55" y="16"/>
                  </a:cubicBezTo>
                  <a:cubicBezTo>
                    <a:pt x="55" y="15"/>
                    <a:pt x="55" y="15"/>
                    <a:pt x="55" y="14"/>
                  </a:cubicBezTo>
                  <a:cubicBezTo>
                    <a:pt x="54" y="14"/>
                    <a:pt x="54" y="14"/>
                    <a:pt x="53" y="14"/>
                  </a:cubicBezTo>
                  <a:cubicBezTo>
                    <a:pt x="53" y="14"/>
                    <a:pt x="53" y="13"/>
                    <a:pt x="53" y="13"/>
                  </a:cubicBezTo>
                  <a:cubicBezTo>
                    <a:pt x="53" y="12"/>
                    <a:pt x="53" y="12"/>
                    <a:pt x="53" y="11"/>
                  </a:cubicBezTo>
                  <a:cubicBezTo>
                    <a:pt x="53" y="11"/>
                    <a:pt x="53" y="10"/>
                    <a:pt x="53" y="10"/>
                  </a:cubicBezTo>
                  <a:cubicBezTo>
                    <a:pt x="53" y="10"/>
                    <a:pt x="52" y="10"/>
                    <a:pt x="52" y="10"/>
                  </a:cubicBezTo>
                  <a:cubicBezTo>
                    <a:pt x="51" y="10"/>
                    <a:pt x="51" y="10"/>
                    <a:pt x="50" y="10"/>
                  </a:cubicBezTo>
                  <a:cubicBezTo>
                    <a:pt x="50" y="9"/>
                    <a:pt x="50" y="8"/>
                    <a:pt x="50" y="8"/>
                  </a:cubicBezTo>
                  <a:cubicBezTo>
                    <a:pt x="50" y="8"/>
                    <a:pt x="49" y="8"/>
                    <a:pt x="49" y="8"/>
                  </a:cubicBezTo>
                  <a:cubicBezTo>
                    <a:pt x="48" y="8"/>
                    <a:pt x="48" y="8"/>
                    <a:pt x="47" y="8"/>
                  </a:cubicBezTo>
                  <a:cubicBezTo>
                    <a:pt x="46" y="8"/>
                    <a:pt x="46" y="8"/>
                    <a:pt x="45" y="8"/>
                  </a:cubicBezTo>
                  <a:cubicBezTo>
                    <a:pt x="45" y="7"/>
                    <a:pt x="45" y="7"/>
                    <a:pt x="45" y="6"/>
                  </a:cubicBezTo>
                  <a:cubicBezTo>
                    <a:pt x="45" y="6"/>
                    <a:pt x="44" y="6"/>
                    <a:pt x="44" y="6"/>
                  </a:cubicBezTo>
                  <a:cubicBezTo>
                    <a:pt x="44" y="6"/>
                    <a:pt x="44" y="5"/>
                    <a:pt x="44" y="5"/>
                  </a:cubicBezTo>
                  <a:cubicBezTo>
                    <a:pt x="43" y="5"/>
                    <a:pt x="43" y="5"/>
                    <a:pt x="42" y="5"/>
                  </a:cubicBezTo>
                  <a:cubicBezTo>
                    <a:pt x="42" y="4"/>
                    <a:pt x="42" y="3"/>
                    <a:pt x="42" y="3"/>
                  </a:cubicBezTo>
                  <a:cubicBezTo>
                    <a:pt x="42" y="3"/>
                    <a:pt x="41" y="3"/>
                    <a:pt x="41" y="3"/>
                  </a:cubicBezTo>
                  <a:cubicBezTo>
                    <a:pt x="41" y="2"/>
                    <a:pt x="41" y="2"/>
                    <a:pt x="41" y="1"/>
                  </a:cubicBezTo>
                  <a:cubicBezTo>
                    <a:pt x="40" y="1"/>
                    <a:pt x="40" y="1"/>
                    <a:pt x="39" y="1"/>
                  </a:cubicBezTo>
                  <a:cubicBezTo>
                    <a:pt x="39" y="1"/>
                    <a:pt x="39" y="0"/>
                    <a:pt x="39" y="0"/>
                  </a:cubicBezTo>
                  <a:cubicBezTo>
                    <a:pt x="39" y="0"/>
                    <a:pt x="38" y="0"/>
                    <a:pt x="38" y="0"/>
                  </a:cubicBezTo>
                  <a:cubicBezTo>
                    <a:pt x="38" y="0"/>
                    <a:pt x="38" y="1"/>
                    <a:pt x="38" y="1"/>
                  </a:cubicBezTo>
                  <a:cubicBezTo>
                    <a:pt x="38" y="2"/>
                    <a:pt x="38" y="2"/>
                    <a:pt x="38" y="3"/>
                  </a:cubicBezTo>
                  <a:cubicBezTo>
                    <a:pt x="38" y="3"/>
                    <a:pt x="39" y="3"/>
                    <a:pt x="39" y="3"/>
                  </a:cubicBezTo>
                  <a:cubicBezTo>
                    <a:pt x="39" y="3"/>
                    <a:pt x="39" y="4"/>
                    <a:pt x="39" y="5"/>
                  </a:cubicBezTo>
                  <a:cubicBezTo>
                    <a:pt x="40" y="5"/>
                    <a:pt x="40" y="5"/>
                    <a:pt x="41" y="5"/>
                  </a:cubicBezTo>
                  <a:cubicBezTo>
                    <a:pt x="41" y="5"/>
                    <a:pt x="41" y="6"/>
                    <a:pt x="41" y="6"/>
                  </a:cubicBezTo>
                  <a:cubicBezTo>
                    <a:pt x="41" y="6"/>
                    <a:pt x="42" y="6"/>
                    <a:pt x="42" y="6"/>
                  </a:cubicBezTo>
                  <a:cubicBezTo>
                    <a:pt x="42" y="7"/>
                    <a:pt x="42" y="7"/>
                    <a:pt x="42" y="8"/>
                  </a:cubicBezTo>
                  <a:cubicBezTo>
                    <a:pt x="42" y="8"/>
                    <a:pt x="42" y="9"/>
                    <a:pt x="42" y="10"/>
                  </a:cubicBezTo>
                  <a:cubicBezTo>
                    <a:pt x="43" y="10"/>
                    <a:pt x="43" y="10"/>
                    <a:pt x="44" y="10"/>
                  </a:cubicBezTo>
                  <a:cubicBezTo>
                    <a:pt x="44" y="10"/>
                    <a:pt x="45" y="10"/>
                    <a:pt x="45" y="10"/>
                  </a:cubicBezTo>
                  <a:cubicBezTo>
                    <a:pt x="46" y="10"/>
                    <a:pt x="46" y="10"/>
                    <a:pt x="47" y="10"/>
                  </a:cubicBezTo>
                  <a:cubicBezTo>
                    <a:pt x="47" y="10"/>
                    <a:pt x="47" y="11"/>
                    <a:pt x="47" y="11"/>
                  </a:cubicBezTo>
                  <a:cubicBezTo>
                    <a:pt x="48" y="11"/>
                    <a:pt x="48" y="11"/>
                    <a:pt x="49" y="11"/>
                  </a:cubicBezTo>
                  <a:cubicBezTo>
                    <a:pt x="49" y="12"/>
                    <a:pt x="49" y="12"/>
                    <a:pt x="49" y="13"/>
                  </a:cubicBezTo>
                  <a:cubicBezTo>
                    <a:pt x="49" y="13"/>
                    <a:pt x="50" y="13"/>
                    <a:pt x="50" y="13"/>
                  </a:cubicBezTo>
                  <a:cubicBezTo>
                    <a:pt x="51" y="13"/>
                    <a:pt x="51" y="13"/>
                    <a:pt x="52" y="13"/>
                  </a:cubicBezTo>
                  <a:cubicBezTo>
                    <a:pt x="52" y="13"/>
                    <a:pt x="52" y="14"/>
                    <a:pt x="52" y="14"/>
                  </a:cubicBezTo>
                  <a:cubicBezTo>
                    <a:pt x="52" y="15"/>
                    <a:pt x="52" y="15"/>
                    <a:pt x="52" y="16"/>
                  </a:cubicBezTo>
                  <a:cubicBezTo>
                    <a:pt x="51" y="16"/>
                    <a:pt x="51" y="16"/>
                    <a:pt x="50" y="16"/>
                  </a:cubicBezTo>
                  <a:cubicBezTo>
                    <a:pt x="50" y="16"/>
                    <a:pt x="49" y="16"/>
                    <a:pt x="49" y="16"/>
                  </a:cubicBezTo>
                  <a:cubicBezTo>
                    <a:pt x="49" y="16"/>
                    <a:pt x="49" y="17"/>
                    <a:pt x="49" y="17"/>
                  </a:cubicBezTo>
                  <a:cubicBezTo>
                    <a:pt x="49" y="17"/>
                    <a:pt x="50" y="17"/>
                    <a:pt x="50" y="17"/>
                  </a:cubicBezTo>
                  <a:cubicBezTo>
                    <a:pt x="50" y="18"/>
                    <a:pt x="50" y="19"/>
                    <a:pt x="50" y="19"/>
                  </a:cubicBezTo>
                  <a:cubicBezTo>
                    <a:pt x="50" y="19"/>
                    <a:pt x="49" y="19"/>
                    <a:pt x="49" y="19"/>
                  </a:cubicBezTo>
                  <a:cubicBezTo>
                    <a:pt x="49" y="20"/>
                    <a:pt x="49" y="20"/>
                    <a:pt x="49" y="21"/>
                  </a:cubicBezTo>
                  <a:cubicBezTo>
                    <a:pt x="49" y="21"/>
                    <a:pt x="49" y="22"/>
                    <a:pt x="49" y="22"/>
                  </a:cubicBezTo>
                  <a:cubicBezTo>
                    <a:pt x="48" y="22"/>
                    <a:pt x="48" y="22"/>
                    <a:pt x="47" y="22"/>
                  </a:cubicBezTo>
                  <a:cubicBezTo>
                    <a:pt x="46" y="22"/>
                    <a:pt x="46" y="22"/>
                    <a:pt x="45" y="22"/>
                  </a:cubicBezTo>
                  <a:cubicBezTo>
                    <a:pt x="45" y="23"/>
                    <a:pt x="45" y="23"/>
                    <a:pt x="45" y="24"/>
                  </a:cubicBezTo>
                  <a:cubicBezTo>
                    <a:pt x="45" y="25"/>
                    <a:pt x="45" y="25"/>
                    <a:pt x="45" y="26"/>
                  </a:cubicBezTo>
                  <a:cubicBezTo>
                    <a:pt x="45" y="26"/>
                    <a:pt x="44" y="26"/>
                    <a:pt x="44" y="26"/>
                  </a:cubicBezTo>
                  <a:cubicBezTo>
                    <a:pt x="43" y="26"/>
                    <a:pt x="43" y="26"/>
                    <a:pt x="42" y="26"/>
                  </a:cubicBezTo>
                  <a:cubicBezTo>
                    <a:pt x="42" y="25"/>
                    <a:pt x="42" y="25"/>
                    <a:pt x="42" y="24"/>
                  </a:cubicBezTo>
                  <a:cubicBezTo>
                    <a:pt x="42" y="24"/>
                    <a:pt x="41" y="24"/>
                    <a:pt x="41" y="24"/>
                  </a:cubicBezTo>
                  <a:cubicBezTo>
                    <a:pt x="40" y="24"/>
                    <a:pt x="40" y="24"/>
                    <a:pt x="39" y="24"/>
                  </a:cubicBezTo>
                  <a:cubicBezTo>
                    <a:pt x="39" y="23"/>
                    <a:pt x="39" y="23"/>
                    <a:pt x="39" y="22"/>
                  </a:cubicBezTo>
                  <a:cubicBezTo>
                    <a:pt x="39" y="22"/>
                    <a:pt x="38" y="22"/>
                    <a:pt x="38" y="22"/>
                  </a:cubicBezTo>
                  <a:cubicBezTo>
                    <a:pt x="38" y="22"/>
                    <a:pt x="38" y="21"/>
                    <a:pt x="38" y="21"/>
                  </a:cubicBezTo>
                  <a:cubicBezTo>
                    <a:pt x="38" y="21"/>
                    <a:pt x="39" y="21"/>
                    <a:pt x="39" y="21"/>
                  </a:cubicBezTo>
                  <a:cubicBezTo>
                    <a:pt x="40" y="21"/>
                    <a:pt x="40" y="21"/>
                    <a:pt x="41" y="21"/>
                  </a:cubicBezTo>
                  <a:cubicBezTo>
                    <a:pt x="41" y="21"/>
                    <a:pt x="42" y="21"/>
                    <a:pt x="42" y="21"/>
                  </a:cubicBezTo>
                  <a:cubicBezTo>
                    <a:pt x="43" y="21"/>
                    <a:pt x="43" y="21"/>
                    <a:pt x="44" y="21"/>
                  </a:cubicBezTo>
                  <a:cubicBezTo>
                    <a:pt x="44" y="20"/>
                    <a:pt x="44" y="20"/>
                    <a:pt x="44" y="19"/>
                  </a:cubicBezTo>
                  <a:cubicBezTo>
                    <a:pt x="44" y="19"/>
                    <a:pt x="45" y="19"/>
                    <a:pt x="45" y="19"/>
                  </a:cubicBezTo>
                  <a:cubicBezTo>
                    <a:pt x="45" y="19"/>
                    <a:pt x="45" y="18"/>
                    <a:pt x="45" y="17"/>
                  </a:cubicBezTo>
                  <a:cubicBezTo>
                    <a:pt x="45" y="17"/>
                    <a:pt x="45" y="16"/>
                    <a:pt x="45" y="16"/>
                  </a:cubicBezTo>
                  <a:cubicBezTo>
                    <a:pt x="45" y="16"/>
                    <a:pt x="44" y="16"/>
                    <a:pt x="44" y="16"/>
                  </a:cubicBezTo>
                  <a:cubicBezTo>
                    <a:pt x="44" y="15"/>
                    <a:pt x="44" y="15"/>
                    <a:pt x="44" y="14"/>
                  </a:cubicBezTo>
                  <a:cubicBezTo>
                    <a:pt x="43" y="14"/>
                    <a:pt x="43" y="14"/>
                    <a:pt x="42" y="14"/>
                  </a:cubicBezTo>
                  <a:cubicBezTo>
                    <a:pt x="42" y="14"/>
                    <a:pt x="41" y="14"/>
                    <a:pt x="41" y="14"/>
                  </a:cubicBezTo>
                  <a:cubicBezTo>
                    <a:pt x="41" y="14"/>
                    <a:pt x="41" y="13"/>
                    <a:pt x="41" y="13"/>
                  </a:cubicBezTo>
                  <a:cubicBezTo>
                    <a:pt x="40" y="13"/>
                    <a:pt x="40" y="13"/>
                    <a:pt x="39" y="13"/>
                  </a:cubicBezTo>
                  <a:cubicBezTo>
                    <a:pt x="39" y="13"/>
                    <a:pt x="38" y="13"/>
                    <a:pt x="38" y="13"/>
                  </a:cubicBezTo>
                  <a:cubicBezTo>
                    <a:pt x="38" y="12"/>
                    <a:pt x="38" y="12"/>
                    <a:pt x="38" y="11"/>
                  </a:cubicBezTo>
                  <a:cubicBezTo>
                    <a:pt x="37" y="11"/>
                    <a:pt x="37" y="11"/>
                    <a:pt x="36" y="11"/>
                  </a:cubicBezTo>
                  <a:cubicBezTo>
                    <a:pt x="36" y="11"/>
                    <a:pt x="36" y="10"/>
                    <a:pt x="36" y="10"/>
                  </a:cubicBezTo>
                  <a:cubicBezTo>
                    <a:pt x="35" y="10"/>
                    <a:pt x="35" y="10"/>
                    <a:pt x="34" y="10"/>
                  </a:cubicBezTo>
                  <a:cubicBezTo>
                    <a:pt x="34" y="9"/>
                    <a:pt x="34" y="8"/>
                    <a:pt x="34" y="8"/>
                  </a:cubicBezTo>
                  <a:cubicBezTo>
                    <a:pt x="34" y="8"/>
                    <a:pt x="33" y="8"/>
                    <a:pt x="33" y="8"/>
                  </a:cubicBezTo>
                  <a:cubicBezTo>
                    <a:pt x="33" y="7"/>
                    <a:pt x="33" y="7"/>
                    <a:pt x="33" y="6"/>
                  </a:cubicBezTo>
                  <a:cubicBezTo>
                    <a:pt x="32" y="6"/>
                    <a:pt x="32" y="6"/>
                    <a:pt x="31" y="6"/>
                  </a:cubicBezTo>
                  <a:cubicBezTo>
                    <a:pt x="31" y="6"/>
                    <a:pt x="31" y="5"/>
                    <a:pt x="31" y="5"/>
                  </a:cubicBezTo>
                  <a:cubicBezTo>
                    <a:pt x="31" y="5"/>
                    <a:pt x="30" y="5"/>
                    <a:pt x="30" y="5"/>
                  </a:cubicBezTo>
                  <a:cubicBezTo>
                    <a:pt x="29" y="5"/>
                    <a:pt x="29" y="5"/>
                    <a:pt x="28" y="5"/>
                  </a:cubicBezTo>
                  <a:cubicBezTo>
                    <a:pt x="28" y="5"/>
                    <a:pt x="28" y="6"/>
                    <a:pt x="28" y="6"/>
                  </a:cubicBezTo>
                  <a:cubicBezTo>
                    <a:pt x="28" y="6"/>
                    <a:pt x="27" y="6"/>
                    <a:pt x="27" y="6"/>
                  </a:cubicBezTo>
                  <a:cubicBezTo>
                    <a:pt x="27" y="7"/>
                    <a:pt x="27" y="7"/>
                    <a:pt x="27" y="8"/>
                  </a:cubicBezTo>
                  <a:cubicBezTo>
                    <a:pt x="26" y="8"/>
                    <a:pt x="26" y="8"/>
                    <a:pt x="25" y="8"/>
                  </a:cubicBezTo>
                  <a:cubicBezTo>
                    <a:pt x="25" y="8"/>
                    <a:pt x="24" y="8"/>
                    <a:pt x="24" y="8"/>
                  </a:cubicBezTo>
                  <a:cubicBezTo>
                    <a:pt x="23" y="8"/>
                    <a:pt x="22" y="8"/>
                    <a:pt x="22" y="8"/>
                  </a:cubicBezTo>
                  <a:cubicBezTo>
                    <a:pt x="22" y="7"/>
                    <a:pt x="22" y="7"/>
                    <a:pt x="22" y="6"/>
                  </a:cubicBezTo>
                  <a:cubicBezTo>
                    <a:pt x="21" y="6"/>
                    <a:pt x="21" y="6"/>
                    <a:pt x="20" y="6"/>
                  </a:cubicBezTo>
                  <a:cubicBezTo>
                    <a:pt x="20" y="6"/>
                    <a:pt x="19" y="6"/>
                    <a:pt x="19" y="6"/>
                  </a:cubicBezTo>
                  <a:cubicBezTo>
                    <a:pt x="19" y="7"/>
                    <a:pt x="19" y="7"/>
                    <a:pt x="19" y="8"/>
                  </a:cubicBezTo>
                  <a:cubicBezTo>
                    <a:pt x="19" y="8"/>
                    <a:pt x="19" y="9"/>
                    <a:pt x="19" y="10"/>
                  </a:cubicBezTo>
                  <a:cubicBezTo>
                    <a:pt x="19" y="10"/>
                    <a:pt x="19" y="11"/>
                    <a:pt x="19" y="11"/>
                  </a:cubicBezTo>
                  <a:cubicBezTo>
                    <a:pt x="19" y="12"/>
                    <a:pt x="19" y="12"/>
                    <a:pt x="19" y="13"/>
                  </a:cubicBezTo>
                  <a:cubicBezTo>
                    <a:pt x="18" y="13"/>
                    <a:pt x="18" y="13"/>
                    <a:pt x="17" y="13"/>
                  </a:cubicBezTo>
                  <a:cubicBezTo>
                    <a:pt x="17" y="13"/>
                    <a:pt x="16" y="13"/>
                    <a:pt x="16" y="13"/>
                  </a:cubicBezTo>
                  <a:cubicBezTo>
                    <a:pt x="16" y="13"/>
                    <a:pt x="16" y="14"/>
                    <a:pt x="16" y="14"/>
                  </a:cubicBezTo>
                  <a:cubicBezTo>
                    <a:pt x="15" y="14"/>
                    <a:pt x="15" y="14"/>
                    <a:pt x="14" y="14"/>
                  </a:cubicBezTo>
                  <a:cubicBezTo>
                    <a:pt x="14" y="14"/>
                    <a:pt x="13" y="14"/>
                    <a:pt x="13" y="14"/>
                  </a:cubicBezTo>
                  <a:cubicBezTo>
                    <a:pt x="13" y="15"/>
                    <a:pt x="13" y="15"/>
                    <a:pt x="13" y="16"/>
                  </a:cubicBezTo>
                  <a:cubicBezTo>
                    <a:pt x="12" y="16"/>
                    <a:pt x="12" y="16"/>
                    <a:pt x="11" y="16"/>
                  </a:cubicBezTo>
                  <a:cubicBezTo>
                    <a:pt x="11" y="16"/>
                    <a:pt x="11" y="17"/>
                    <a:pt x="11" y="17"/>
                  </a:cubicBezTo>
                  <a:cubicBezTo>
                    <a:pt x="11" y="18"/>
                    <a:pt x="11" y="19"/>
                    <a:pt x="11" y="19"/>
                  </a:cubicBezTo>
                  <a:cubicBezTo>
                    <a:pt x="12" y="19"/>
                    <a:pt x="12" y="19"/>
                    <a:pt x="13" y="19"/>
                  </a:cubicBezTo>
                  <a:cubicBezTo>
                    <a:pt x="13" y="20"/>
                    <a:pt x="13" y="20"/>
                    <a:pt x="13" y="21"/>
                  </a:cubicBezTo>
                  <a:cubicBezTo>
                    <a:pt x="12" y="21"/>
                    <a:pt x="12" y="21"/>
                    <a:pt x="11" y="21"/>
                  </a:cubicBezTo>
                  <a:cubicBezTo>
                    <a:pt x="11" y="21"/>
                    <a:pt x="11" y="22"/>
                    <a:pt x="11" y="22"/>
                  </a:cubicBezTo>
                  <a:cubicBezTo>
                    <a:pt x="11" y="22"/>
                    <a:pt x="10" y="22"/>
                    <a:pt x="10" y="22"/>
                  </a:cubicBezTo>
                  <a:cubicBezTo>
                    <a:pt x="10" y="23"/>
                    <a:pt x="10" y="23"/>
                    <a:pt x="10" y="24"/>
                  </a:cubicBezTo>
                  <a:cubicBezTo>
                    <a:pt x="9" y="24"/>
                    <a:pt x="8" y="24"/>
                    <a:pt x="8" y="24"/>
                  </a:cubicBezTo>
                  <a:cubicBezTo>
                    <a:pt x="8" y="25"/>
                    <a:pt x="8" y="25"/>
                    <a:pt x="8" y="26"/>
                  </a:cubicBezTo>
                  <a:cubicBezTo>
                    <a:pt x="7" y="26"/>
                    <a:pt x="7" y="26"/>
                    <a:pt x="6" y="26"/>
                  </a:cubicBezTo>
                  <a:cubicBezTo>
                    <a:pt x="6" y="26"/>
                    <a:pt x="5" y="26"/>
                    <a:pt x="5" y="26"/>
                  </a:cubicBezTo>
                  <a:cubicBezTo>
                    <a:pt x="5" y="26"/>
                    <a:pt x="5" y="27"/>
                    <a:pt x="5" y="27"/>
                  </a:cubicBezTo>
                  <a:cubicBezTo>
                    <a:pt x="4" y="27"/>
                    <a:pt x="4" y="27"/>
                    <a:pt x="3" y="27"/>
                  </a:cubicBezTo>
                  <a:cubicBezTo>
                    <a:pt x="3" y="27"/>
                    <a:pt x="2" y="27"/>
                    <a:pt x="2" y="27"/>
                  </a:cubicBezTo>
                  <a:cubicBezTo>
                    <a:pt x="1" y="27"/>
                    <a:pt x="1" y="27"/>
                    <a:pt x="0" y="27"/>
                  </a:cubicBezTo>
                  <a:cubicBezTo>
                    <a:pt x="0" y="28"/>
                    <a:pt x="0" y="28"/>
                    <a:pt x="0" y="29"/>
                  </a:cubicBezTo>
                  <a:cubicBezTo>
                    <a:pt x="1" y="29"/>
                    <a:pt x="1" y="29"/>
                    <a:pt x="2" y="29"/>
                  </a:cubicBezTo>
                  <a:cubicBezTo>
                    <a:pt x="2" y="29"/>
                    <a:pt x="3" y="29"/>
                    <a:pt x="3" y="29"/>
                  </a:cubicBezTo>
                  <a:cubicBezTo>
                    <a:pt x="4" y="29"/>
                    <a:pt x="4" y="29"/>
                    <a:pt x="5" y="29"/>
                  </a:cubicBezTo>
                  <a:cubicBezTo>
                    <a:pt x="5" y="29"/>
                    <a:pt x="6" y="29"/>
                    <a:pt x="6" y="29"/>
                  </a:cubicBezTo>
                  <a:cubicBezTo>
                    <a:pt x="7" y="29"/>
                    <a:pt x="7" y="29"/>
                    <a:pt x="8" y="29"/>
                  </a:cubicBezTo>
                  <a:cubicBezTo>
                    <a:pt x="8" y="28"/>
                    <a:pt x="8" y="28"/>
                    <a:pt x="8" y="27"/>
                  </a:cubicBezTo>
                  <a:cubicBezTo>
                    <a:pt x="8" y="27"/>
                    <a:pt x="9" y="27"/>
                    <a:pt x="10" y="27"/>
                  </a:cubicBezTo>
                  <a:cubicBezTo>
                    <a:pt x="10" y="27"/>
                    <a:pt x="11" y="27"/>
                    <a:pt x="11" y="27"/>
                  </a:cubicBezTo>
                  <a:cubicBezTo>
                    <a:pt x="11" y="27"/>
                    <a:pt x="11" y="26"/>
                    <a:pt x="11" y="26"/>
                  </a:cubicBezTo>
                  <a:cubicBezTo>
                    <a:pt x="12" y="26"/>
                    <a:pt x="12" y="26"/>
                    <a:pt x="13" y="26"/>
                  </a:cubicBezTo>
                  <a:cubicBezTo>
                    <a:pt x="13" y="26"/>
                    <a:pt x="14" y="26"/>
                    <a:pt x="14" y="26"/>
                  </a:cubicBezTo>
                  <a:cubicBezTo>
                    <a:pt x="15" y="26"/>
                    <a:pt x="15" y="26"/>
                    <a:pt x="16" y="26"/>
                  </a:cubicBezTo>
                  <a:cubicBezTo>
                    <a:pt x="16" y="26"/>
                    <a:pt x="17" y="26"/>
                    <a:pt x="17" y="26"/>
                  </a:cubicBezTo>
                  <a:cubicBezTo>
                    <a:pt x="18" y="26"/>
                    <a:pt x="18" y="26"/>
                    <a:pt x="19" y="26"/>
                  </a:cubicBezTo>
                  <a:cubicBezTo>
                    <a:pt x="19" y="25"/>
                    <a:pt x="19" y="25"/>
                    <a:pt x="19" y="24"/>
                  </a:cubicBezTo>
                  <a:cubicBezTo>
                    <a:pt x="19" y="24"/>
                    <a:pt x="20" y="24"/>
                    <a:pt x="20" y="24"/>
                  </a:cubicBezTo>
                  <a:cubicBezTo>
                    <a:pt x="21" y="24"/>
                    <a:pt x="21" y="24"/>
                    <a:pt x="22" y="24"/>
                  </a:cubicBezTo>
                  <a:cubicBezTo>
                    <a:pt x="22" y="24"/>
                    <a:pt x="23" y="24"/>
                    <a:pt x="24" y="24"/>
                  </a:cubicBezTo>
                  <a:cubicBezTo>
                    <a:pt x="24" y="24"/>
                    <a:pt x="25" y="24"/>
                    <a:pt x="25" y="24"/>
                  </a:cubicBezTo>
                  <a:cubicBezTo>
                    <a:pt x="26" y="24"/>
                    <a:pt x="26" y="24"/>
                    <a:pt x="27" y="24"/>
                  </a:cubicBezTo>
                  <a:cubicBezTo>
                    <a:pt x="27" y="24"/>
                    <a:pt x="28" y="24"/>
                    <a:pt x="28" y="24"/>
                  </a:cubicBezTo>
                  <a:cubicBezTo>
                    <a:pt x="29" y="24"/>
                    <a:pt x="29" y="24"/>
                    <a:pt x="30" y="24"/>
                  </a:cubicBezTo>
                  <a:cubicBezTo>
                    <a:pt x="30" y="24"/>
                    <a:pt x="31" y="24"/>
                    <a:pt x="31" y="24"/>
                  </a:cubicBezTo>
                  <a:cubicBezTo>
                    <a:pt x="32" y="24"/>
                    <a:pt x="32" y="24"/>
                    <a:pt x="33" y="24"/>
                  </a:cubicBezTo>
                  <a:cubicBezTo>
                    <a:pt x="33" y="24"/>
                    <a:pt x="34" y="24"/>
                    <a:pt x="34" y="24"/>
                  </a:cubicBezTo>
                  <a:cubicBezTo>
                    <a:pt x="35" y="24"/>
                    <a:pt x="35" y="24"/>
                    <a:pt x="36" y="24"/>
                  </a:cubicBezTo>
                  <a:cubicBezTo>
                    <a:pt x="36" y="25"/>
                    <a:pt x="36" y="25"/>
                    <a:pt x="36" y="26"/>
                  </a:cubicBezTo>
                  <a:cubicBezTo>
                    <a:pt x="35" y="26"/>
                    <a:pt x="35" y="26"/>
                    <a:pt x="34" y="26"/>
                  </a:cubicBezTo>
                  <a:cubicBezTo>
                    <a:pt x="34" y="26"/>
                    <a:pt x="34" y="27"/>
                    <a:pt x="34" y="27"/>
                  </a:cubicBezTo>
                  <a:cubicBezTo>
                    <a:pt x="35" y="27"/>
                    <a:pt x="35" y="27"/>
                    <a:pt x="36" y="27"/>
                  </a:cubicBezTo>
                  <a:cubicBezTo>
                    <a:pt x="36" y="28"/>
                    <a:pt x="36" y="28"/>
                    <a:pt x="36" y="29"/>
                  </a:cubicBezTo>
                  <a:cubicBezTo>
                    <a:pt x="36" y="29"/>
                    <a:pt x="36" y="30"/>
                    <a:pt x="36" y="30"/>
                  </a:cubicBezTo>
                  <a:cubicBezTo>
                    <a:pt x="36" y="31"/>
                    <a:pt x="36" y="31"/>
                    <a:pt x="36" y="32"/>
                  </a:cubicBezTo>
                  <a:cubicBezTo>
                    <a:pt x="36" y="33"/>
                    <a:pt x="36" y="33"/>
                    <a:pt x="36" y="34"/>
                  </a:cubicBezTo>
                  <a:cubicBezTo>
                    <a:pt x="37" y="34"/>
                    <a:pt x="37" y="34"/>
                    <a:pt x="38" y="34"/>
                  </a:cubicBezTo>
                  <a:cubicBezTo>
                    <a:pt x="38" y="34"/>
                    <a:pt x="38" y="35"/>
                    <a:pt x="38" y="35"/>
                  </a:cubicBezTo>
                  <a:cubicBezTo>
                    <a:pt x="38" y="35"/>
                    <a:pt x="39" y="35"/>
                    <a:pt x="39" y="35"/>
                  </a:cubicBezTo>
                  <a:cubicBezTo>
                    <a:pt x="40" y="35"/>
                    <a:pt x="40" y="35"/>
                    <a:pt x="41" y="35"/>
                  </a:cubicBezTo>
                  <a:cubicBezTo>
                    <a:pt x="41" y="35"/>
                    <a:pt x="42" y="35"/>
                    <a:pt x="42" y="35"/>
                  </a:cubicBezTo>
                  <a:cubicBezTo>
                    <a:pt x="43" y="35"/>
                    <a:pt x="43" y="35"/>
                    <a:pt x="44" y="35"/>
                  </a:cubicBezTo>
                  <a:cubicBezTo>
                    <a:pt x="44" y="35"/>
                    <a:pt x="45" y="35"/>
                    <a:pt x="45" y="35"/>
                  </a:cubicBezTo>
                  <a:cubicBezTo>
                    <a:pt x="45" y="36"/>
                    <a:pt x="45" y="36"/>
                    <a:pt x="45" y="37"/>
                  </a:cubicBezTo>
                  <a:cubicBezTo>
                    <a:pt x="46" y="37"/>
                    <a:pt x="46" y="37"/>
                    <a:pt x="47" y="37"/>
                  </a:cubicBezTo>
                  <a:cubicBezTo>
                    <a:pt x="47" y="37"/>
                    <a:pt x="47" y="38"/>
                    <a:pt x="47" y="39"/>
                  </a:cubicBezTo>
                  <a:cubicBezTo>
                    <a:pt x="47" y="39"/>
                    <a:pt x="47" y="40"/>
                    <a:pt x="47" y="40"/>
                  </a:cubicBezTo>
                  <a:cubicBezTo>
                    <a:pt x="48" y="40"/>
                    <a:pt x="48" y="40"/>
                    <a:pt x="49" y="40"/>
                  </a:cubicBezTo>
                  <a:cubicBezTo>
                    <a:pt x="49" y="40"/>
                    <a:pt x="50" y="40"/>
                    <a:pt x="50" y="40"/>
                  </a:cubicBezTo>
                  <a:cubicBezTo>
                    <a:pt x="51" y="40"/>
                    <a:pt x="51" y="40"/>
                    <a:pt x="52" y="40"/>
                  </a:cubicBezTo>
                  <a:cubicBezTo>
                    <a:pt x="52" y="40"/>
                    <a:pt x="53" y="40"/>
                    <a:pt x="53" y="40"/>
                  </a:cubicBezTo>
                  <a:cubicBezTo>
                    <a:pt x="53" y="41"/>
                    <a:pt x="53" y="41"/>
                    <a:pt x="53" y="42"/>
                  </a:cubicBezTo>
                  <a:cubicBezTo>
                    <a:pt x="54" y="42"/>
                    <a:pt x="54" y="42"/>
                    <a:pt x="55" y="42"/>
                  </a:cubicBezTo>
                  <a:cubicBezTo>
                    <a:pt x="55" y="41"/>
                    <a:pt x="55" y="41"/>
                    <a:pt x="55" y="40"/>
                  </a:cubicBezTo>
                  <a:cubicBezTo>
                    <a:pt x="55" y="40"/>
                    <a:pt x="56" y="40"/>
                    <a:pt x="56" y="40"/>
                  </a:cubicBezTo>
                  <a:cubicBezTo>
                    <a:pt x="56" y="40"/>
                    <a:pt x="56" y="39"/>
                    <a:pt x="56" y="39"/>
                  </a:cubicBezTo>
                  <a:cubicBezTo>
                    <a:pt x="56" y="38"/>
                    <a:pt x="56" y="37"/>
                    <a:pt x="56" y="37"/>
                  </a:cubicBezTo>
                  <a:cubicBezTo>
                    <a:pt x="56" y="36"/>
                    <a:pt x="56" y="36"/>
                    <a:pt x="56" y="36"/>
                  </a:cubicBezTo>
                  <a:cubicBezTo>
                    <a:pt x="56" y="35"/>
                    <a:pt x="56" y="35"/>
                    <a:pt x="56" y="35"/>
                  </a:cubicBezTo>
                  <a:cubicBezTo>
                    <a:pt x="57" y="35"/>
                    <a:pt x="57" y="35"/>
                    <a:pt x="58" y="35"/>
                  </a:cubicBezTo>
                  <a:cubicBezTo>
                    <a:pt x="58" y="35"/>
                    <a:pt x="59" y="35"/>
                    <a:pt x="59" y="35"/>
                  </a:cubicBezTo>
                  <a:cubicBezTo>
                    <a:pt x="60" y="35"/>
                    <a:pt x="61" y="35"/>
                    <a:pt x="61" y="35"/>
                  </a:cubicBezTo>
                  <a:cubicBezTo>
                    <a:pt x="62" y="35"/>
                    <a:pt x="62" y="35"/>
                    <a:pt x="63" y="35"/>
                  </a:cubicBezTo>
                  <a:cubicBezTo>
                    <a:pt x="63" y="35"/>
                    <a:pt x="64" y="35"/>
                    <a:pt x="64" y="35"/>
                  </a:cubicBezTo>
                  <a:cubicBezTo>
                    <a:pt x="64" y="36"/>
                    <a:pt x="64" y="36"/>
                    <a:pt x="64" y="37"/>
                  </a:cubicBezTo>
                  <a:cubicBezTo>
                    <a:pt x="65" y="37"/>
                    <a:pt x="65" y="37"/>
                    <a:pt x="66" y="37"/>
                  </a:cubicBezTo>
                  <a:cubicBezTo>
                    <a:pt x="66" y="37"/>
                    <a:pt x="67" y="37"/>
                    <a:pt x="67" y="37"/>
                  </a:cubicBezTo>
                  <a:cubicBezTo>
                    <a:pt x="68" y="37"/>
                    <a:pt x="68" y="37"/>
                    <a:pt x="69" y="37"/>
                  </a:cubicBezTo>
                  <a:cubicBezTo>
                    <a:pt x="69" y="37"/>
                    <a:pt x="69" y="38"/>
                    <a:pt x="69" y="39"/>
                  </a:cubicBezTo>
                  <a:cubicBezTo>
                    <a:pt x="69" y="39"/>
                    <a:pt x="70" y="39"/>
                    <a:pt x="71" y="39"/>
                  </a:cubicBezTo>
                  <a:cubicBezTo>
                    <a:pt x="71" y="39"/>
                    <a:pt x="72" y="39"/>
                    <a:pt x="72" y="39"/>
                  </a:cubicBezTo>
                  <a:cubicBezTo>
                    <a:pt x="73" y="39"/>
                    <a:pt x="73" y="39"/>
                    <a:pt x="74" y="39"/>
                  </a:cubicBezTo>
                  <a:cubicBezTo>
                    <a:pt x="74" y="39"/>
                    <a:pt x="75" y="39"/>
                    <a:pt x="75" y="39"/>
                  </a:cubicBezTo>
                  <a:cubicBezTo>
                    <a:pt x="76" y="39"/>
                    <a:pt x="76" y="39"/>
                    <a:pt x="77" y="39"/>
                  </a:cubicBezTo>
                  <a:cubicBezTo>
                    <a:pt x="77" y="39"/>
                    <a:pt x="78" y="39"/>
                    <a:pt x="78" y="39"/>
                  </a:cubicBezTo>
                  <a:cubicBezTo>
                    <a:pt x="79" y="39"/>
                    <a:pt x="79" y="39"/>
                    <a:pt x="80" y="39"/>
                  </a:cubicBezTo>
                  <a:cubicBezTo>
                    <a:pt x="80" y="38"/>
                    <a:pt x="80" y="37"/>
                    <a:pt x="80" y="37"/>
                  </a:cubicBezTo>
                  <a:cubicBezTo>
                    <a:pt x="80" y="37"/>
                    <a:pt x="81" y="37"/>
                    <a:pt x="81" y="37"/>
                  </a:cubicBezTo>
                  <a:cubicBezTo>
                    <a:pt x="82" y="37"/>
                    <a:pt x="82" y="37"/>
                    <a:pt x="83" y="37"/>
                  </a:cubicBezTo>
                  <a:cubicBezTo>
                    <a:pt x="83" y="37"/>
                    <a:pt x="83" y="38"/>
                    <a:pt x="83" y="39"/>
                  </a:cubicBezTo>
                  <a:cubicBezTo>
                    <a:pt x="83" y="39"/>
                    <a:pt x="84" y="39"/>
                    <a:pt x="85" y="39"/>
                  </a:cubicBezTo>
                  <a:cubicBezTo>
                    <a:pt x="85" y="39"/>
                    <a:pt x="86" y="39"/>
                    <a:pt x="86" y="39"/>
                  </a:cubicBezTo>
                  <a:cubicBezTo>
                    <a:pt x="87" y="39"/>
                    <a:pt x="87" y="39"/>
                    <a:pt x="88" y="39"/>
                  </a:cubicBezTo>
                  <a:cubicBezTo>
                    <a:pt x="88" y="38"/>
                    <a:pt x="88" y="37"/>
                    <a:pt x="88" y="37"/>
                  </a:cubicBezTo>
                  <a:cubicBezTo>
                    <a:pt x="88" y="37"/>
                    <a:pt x="89" y="37"/>
                    <a:pt x="89" y="37"/>
                  </a:cubicBezTo>
                  <a:cubicBezTo>
                    <a:pt x="89" y="36"/>
                    <a:pt x="89" y="36"/>
                    <a:pt x="89" y="35"/>
                  </a:cubicBezTo>
                  <a:cubicBezTo>
                    <a:pt x="89" y="35"/>
                    <a:pt x="89" y="34"/>
                    <a:pt x="89" y="34"/>
                  </a:cubicBezTo>
                  <a:cubicBezTo>
                    <a:pt x="89" y="33"/>
                    <a:pt x="89" y="33"/>
                    <a:pt x="89" y="32"/>
                  </a:cubicBezTo>
                  <a:cubicBezTo>
                    <a:pt x="89" y="31"/>
                    <a:pt x="89" y="31"/>
                    <a:pt x="89" y="30"/>
                  </a:cubicBezTo>
                  <a:cubicBezTo>
                    <a:pt x="90" y="30"/>
                    <a:pt x="90" y="30"/>
                    <a:pt x="91" y="30"/>
                  </a:cubicBezTo>
                  <a:cubicBezTo>
                    <a:pt x="91" y="30"/>
                    <a:pt x="91" y="29"/>
                    <a:pt x="91" y="29"/>
                  </a:cubicBezTo>
                  <a:close/>
                  <a:moveTo>
                    <a:pt x="20" y="17"/>
                  </a:moveTo>
                  <a:cubicBezTo>
                    <a:pt x="20" y="17"/>
                    <a:pt x="19" y="17"/>
                    <a:pt x="19" y="17"/>
                  </a:cubicBezTo>
                  <a:cubicBezTo>
                    <a:pt x="19" y="18"/>
                    <a:pt x="19" y="19"/>
                    <a:pt x="19" y="19"/>
                  </a:cubicBezTo>
                  <a:cubicBezTo>
                    <a:pt x="18" y="19"/>
                    <a:pt x="18" y="19"/>
                    <a:pt x="17" y="19"/>
                  </a:cubicBezTo>
                  <a:cubicBezTo>
                    <a:pt x="17" y="19"/>
                    <a:pt x="17" y="18"/>
                    <a:pt x="17" y="17"/>
                  </a:cubicBezTo>
                  <a:cubicBezTo>
                    <a:pt x="17" y="17"/>
                    <a:pt x="16" y="17"/>
                    <a:pt x="16" y="17"/>
                  </a:cubicBezTo>
                  <a:cubicBezTo>
                    <a:pt x="16" y="17"/>
                    <a:pt x="16" y="16"/>
                    <a:pt x="16" y="16"/>
                  </a:cubicBezTo>
                  <a:cubicBezTo>
                    <a:pt x="16" y="16"/>
                    <a:pt x="17" y="16"/>
                    <a:pt x="17" y="16"/>
                  </a:cubicBezTo>
                  <a:cubicBezTo>
                    <a:pt x="18" y="16"/>
                    <a:pt x="18" y="16"/>
                    <a:pt x="19" y="16"/>
                  </a:cubicBezTo>
                  <a:cubicBezTo>
                    <a:pt x="19" y="16"/>
                    <a:pt x="20" y="16"/>
                    <a:pt x="20" y="16"/>
                  </a:cubicBezTo>
                  <a:cubicBezTo>
                    <a:pt x="20" y="16"/>
                    <a:pt x="20" y="17"/>
                    <a:pt x="20" y="17"/>
                  </a:cubicBezTo>
                  <a:close/>
                  <a:moveTo>
                    <a:pt x="33" y="14"/>
                  </a:moveTo>
                  <a:cubicBezTo>
                    <a:pt x="33" y="15"/>
                    <a:pt x="33" y="15"/>
                    <a:pt x="33" y="16"/>
                  </a:cubicBezTo>
                  <a:cubicBezTo>
                    <a:pt x="33" y="16"/>
                    <a:pt x="33" y="17"/>
                    <a:pt x="33" y="17"/>
                  </a:cubicBezTo>
                  <a:cubicBezTo>
                    <a:pt x="33" y="18"/>
                    <a:pt x="33" y="19"/>
                    <a:pt x="33" y="19"/>
                  </a:cubicBezTo>
                  <a:cubicBezTo>
                    <a:pt x="32" y="19"/>
                    <a:pt x="32" y="19"/>
                    <a:pt x="31" y="19"/>
                  </a:cubicBezTo>
                  <a:cubicBezTo>
                    <a:pt x="31" y="19"/>
                    <a:pt x="30" y="19"/>
                    <a:pt x="30" y="19"/>
                  </a:cubicBezTo>
                  <a:cubicBezTo>
                    <a:pt x="29" y="19"/>
                    <a:pt x="29" y="19"/>
                    <a:pt x="28" y="19"/>
                  </a:cubicBezTo>
                  <a:cubicBezTo>
                    <a:pt x="28" y="19"/>
                    <a:pt x="28" y="18"/>
                    <a:pt x="28" y="17"/>
                  </a:cubicBezTo>
                  <a:cubicBezTo>
                    <a:pt x="28" y="17"/>
                    <a:pt x="28" y="16"/>
                    <a:pt x="28" y="16"/>
                  </a:cubicBezTo>
                  <a:cubicBezTo>
                    <a:pt x="28" y="15"/>
                    <a:pt x="28" y="15"/>
                    <a:pt x="28" y="14"/>
                  </a:cubicBezTo>
                  <a:cubicBezTo>
                    <a:pt x="29" y="14"/>
                    <a:pt x="29" y="14"/>
                    <a:pt x="30" y="14"/>
                  </a:cubicBezTo>
                  <a:cubicBezTo>
                    <a:pt x="30" y="14"/>
                    <a:pt x="30" y="13"/>
                    <a:pt x="30" y="13"/>
                  </a:cubicBezTo>
                  <a:cubicBezTo>
                    <a:pt x="30" y="12"/>
                    <a:pt x="30" y="12"/>
                    <a:pt x="30" y="11"/>
                  </a:cubicBezTo>
                  <a:cubicBezTo>
                    <a:pt x="30" y="11"/>
                    <a:pt x="30" y="10"/>
                    <a:pt x="30" y="10"/>
                  </a:cubicBezTo>
                  <a:cubicBezTo>
                    <a:pt x="30" y="9"/>
                    <a:pt x="30" y="8"/>
                    <a:pt x="30" y="8"/>
                  </a:cubicBezTo>
                  <a:cubicBezTo>
                    <a:pt x="30" y="8"/>
                    <a:pt x="31" y="8"/>
                    <a:pt x="31" y="8"/>
                  </a:cubicBezTo>
                  <a:cubicBezTo>
                    <a:pt x="31" y="8"/>
                    <a:pt x="31" y="9"/>
                    <a:pt x="31" y="10"/>
                  </a:cubicBezTo>
                  <a:cubicBezTo>
                    <a:pt x="31" y="10"/>
                    <a:pt x="31" y="11"/>
                    <a:pt x="31" y="11"/>
                  </a:cubicBezTo>
                  <a:cubicBezTo>
                    <a:pt x="31" y="12"/>
                    <a:pt x="31" y="12"/>
                    <a:pt x="31" y="13"/>
                  </a:cubicBezTo>
                  <a:cubicBezTo>
                    <a:pt x="32" y="13"/>
                    <a:pt x="32" y="13"/>
                    <a:pt x="33" y="13"/>
                  </a:cubicBezTo>
                  <a:cubicBezTo>
                    <a:pt x="33" y="13"/>
                    <a:pt x="33" y="14"/>
                    <a:pt x="33" y="1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7" name="Freeform 41028"/>
            <p:cNvSpPr/>
            <p:nvPr/>
          </p:nvSpPr>
          <p:spPr bwMode="auto">
            <a:xfrm>
              <a:off x="4199" y="1108"/>
              <a:ext cx="8" cy="7"/>
            </a:xfrm>
            <a:custGeom>
              <a:avLst/>
              <a:gdLst>
                <a:gd name="T0" fmla="*/ 0 w 5"/>
                <a:gd name="T1" fmla="*/ 7 h 4"/>
                <a:gd name="T2" fmla="*/ 3 w 5"/>
                <a:gd name="T3" fmla="*/ 7 h 4"/>
                <a:gd name="T4" fmla="*/ 5 w 5"/>
                <a:gd name="T5" fmla="*/ 7 h 4"/>
                <a:gd name="T6" fmla="*/ 8 w 5"/>
                <a:gd name="T7" fmla="*/ 7 h 4"/>
                <a:gd name="T8" fmla="*/ 8 w 5"/>
                <a:gd name="T9" fmla="*/ 4 h 4"/>
                <a:gd name="T10" fmla="*/ 8 w 5"/>
                <a:gd name="T11" fmla="*/ 0 h 4"/>
                <a:gd name="T12" fmla="*/ 5 w 5"/>
                <a:gd name="T13" fmla="*/ 0 h 4"/>
                <a:gd name="T14" fmla="*/ 3 w 5"/>
                <a:gd name="T15" fmla="*/ 0 h 4"/>
                <a:gd name="T16" fmla="*/ 3 w 5"/>
                <a:gd name="T17" fmla="*/ 4 h 4"/>
                <a:gd name="T18" fmla="*/ 0 w 5"/>
                <a:gd name="T19" fmla="*/ 4 h 4"/>
                <a:gd name="T20" fmla="*/ 0 w 5"/>
                <a:gd name="T21" fmla="*/ 7 h 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4">
                  <a:moveTo>
                    <a:pt x="0" y="4"/>
                  </a:moveTo>
                  <a:cubicBezTo>
                    <a:pt x="1" y="4"/>
                    <a:pt x="1" y="4"/>
                    <a:pt x="2" y="4"/>
                  </a:cubicBezTo>
                  <a:cubicBezTo>
                    <a:pt x="2" y="4"/>
                    <a:pt x="3" y="4"/>
                    <a:pt x="3" y="4"/>
                  </a:cubicBezTo>
                  <a:cubicBezTo>
                    <a:pt x="4" y="4"/>
                    <a:pt x="4" y="4"/>
                    <a:pt x="5" y="4"/>
                  </a:cubicBezTo>
                  <a:cubicBezTo>
                    <a:pt x="5" y="3"/>
                    <a:pt x="5" y="2"/>
                    <a:pt x="5" y="2"/>
                  </a:cubicBezTo>
                  <a:cubicBezTo>
                    <a:pt x="5" y="1"/>
                    <a:pt x="5" y="1"/>
                    <a:pt x="5" y="0"/>
                  </a:cubicBezTo>
                  <a:cubicBezTo>
                    <a:pt x="4" y="0"/>
                    <a:pt x="4" y="0"/>
                    <a:pt x="3" y="0"/>
                  </a:cubicBezTo>
                  <a:cubicBezTo>
                    <a:pt x="3" y="0"/>
                    <a:pt x="2" y="0"/>
                    <a:pt x="2" y="0"/>
                  </a:cubicBezTo>
                  <a:cubicBezTo>
                    <a:pt x="2" y="1"/>
                    <a:pt x="2" y="1"/>
                    <a:pt x="2" y="2"/>
                  </a:cubicBezTo>
                  <a:cubicBezTo>
                    <a:pt x="1" y="2"/>
                    <a:pt x="1" y="2"/>
                    <a:pt x="0" y="2"/>
                  </a:cubicBezTo>
                  <a:cubicBezTo>
                    <a:pt x="0" y="2"/>
                    <a:pt x="0" y="3"/>
                    <a:pt x="0" y="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8" name="Freeform 41029"/>
            <p:cNvSpPr/>
            <p:nvPr/>
          </p:nvSpPr>
          <p:spPr bwMode="auto">
            <a:xfrm>
              <a:off x="4207" y="1207"/>
              <a:ext cx="39" cy="61"/>
            </a:xfrm>
            <a:custGeom>
              <a:avLst/>
              <a:gdLst>
                <a:gd name="T0" fmla="*/ 39 w 22"/>
                <a:gd name="T1" fmla="*/ 52 h 35"/>
                <a:gd name="T2" fmla="*/ 39 w 22"/>
                <a:gd name="T3" fmla="*/ 47 h 35"/>
                <a:gd name="T4" fmla="*/ 35 w 22"/>
                <a:gd name="T5" fmla="*/ 45 h 35"/>
                <a:gd name="T6" fmla="*/ 34 w 22"/>
                <a:gd name="T7" fmla="*/ 42 h 35"/>
                <a:gd name="T8" fmla="*/ 30 w 22"/>
                <a:gd name="T9" fmla="*/ 38 h 35"/>
                <a:gd name="T10" fmla="*/ 27 w 22"/>
                <a:gd name="T11" fmla="*/ 37 h 35"/>
                <a:gd name="T12" fmla="*/ 25 w 22"/>
                <a:gd name="T13" fmla="*/ 33 h 35"/>
                <a:gd name="T14" fmla="*/ 21 w 22"/>
                <a:gd name="T15" fmla="*/ 31 h 35"/>
                <a:gd name="T16" fmla="*/ 21 w 22"/>
                <a:gd name="T17" fmla="*/ 24 h 35"/>
                <a:gd name="T18" fmla="*/ 20 w 22"/>
                <a:gd name="T19" fmla="*/ 23 h 35"/>
                <a:gd name="T20" fmla="*/ 16 w 22"/>
                <a:gd name="T21" fmla="*/ 19 h 35"/>
                <a:gd name="T22" fmla="*/ 14 w 22"/>
                <a:gd name="T23" fmla="*/ 16 h 35"/>
                <a:gd name="T24" fmla="*/ 11 w 22"/>
                <a:gd name="T25" fmla="*/ 14 h 35"/>
                <a:gd name="T26" fmla="*/ 11 w 22"/>
                <a:gd name="T27" fmla="*/ 9 h 35"/>
                <a:gd name="T28" fmla="*/ 7 w 22"/>
                <a:gd name="T29" fmla="*/ 5 h 35"/>
                <a:gd name="T30" fmla="*/ 5 w 22"/>
                <a:gd name="T31" fmla="*/ 2 h 35"/>
                <a:gd name="T32" fmla="*/ 2 w 22"/>
                <a:gd name="T33" fmla="*/ 0 h 35"/>
                <a:gd name="T34" fmla="*/ 0 w 22"/>
                <a:gd name="T35" fmla="*/ 2 h 35"/>
                <a:gd name="T36" fmla="*/ 2 w 22"/>
                <a:gd name="T37" fmla="*/ 5 h 35"/>
                <a:gd name="T38" fmla="*/ 2 w 22"/>
                <a:gd name="T39" fmla="*/ 10 h 35"/>
                <a:gd name="T40" fmla="*/ 5 w 22"/>
                <a:gd name="T41" fmla="*/ 14 h 35"/>
                <a:gd name="T42" fmla="*/ 7 w 22"/>
                <a:gd name="T43" fmla="*/ 16 h 35"/>
                <a:gd name="T44" fmla="*/ 11 w 22"/>
                <a:gd name="T45" fmla="*/ 19 h 35"/>
                <a:gd name="T46" fmla="*/ 14 w 22"/>
                <a:gd name="T47" fmla="*/ 23 h 35"/>
                <a:gd name="T48" fmla="*/ 14 w 22"/>
                <a:gd name="T49" fmla="*/ 28 h 35"/>
                <a:gd name="T50" fmla="*/ 16 w 22"/>
                <a:gd name="T51" fmla="*/ 31 h 35"/>
                <a:gd name="T52" fmla="*/ 16 w 22"/>
                <a:gd name="T53" fmla="*/ 37 h 35"/>
                <a:gd name="T54" fmla="*/ 20 w 22"/>
                <a:gd name="T55" fmla="*/ 38 h 35"/>
                <a:gd name="T56" fmla="*/ 21 w 22"/>
                <a:gd name="T57" fmla="*/ 42 h 35"/>
                <a:gd name="T58" fmla="*/ 21 w 22"/>
                <a:gd name="T59" fmla="*/ 47 h 35"/>
                <a:gd name="T60" fmla="*/ 25 w 22"/>
                <a:gd name="T61" fmla="*/ 51 h 35"/>
                <a:gd name="T62" fmla="*/ 27 w 22"/>
                <a:gd name="T63" fmla="*/ 52 h 35"/>
                <a:gd name="T64" fmla="*/ 30 w 22"/>
                <a:gd name="T65" fmla="*/ 56 h 35"/>
                <a:gd name="T66" fmla="*/ 34 w 22"/>
                <a:gd name="T67" fmla="*/ 59 h 35"/>
                <a:gd name="T68" fmla="*/ 35 w 22"/>
                <a:gd name="T69" fmla="*/ 61 h 35"/>
                <a:gd name="T70" fmla="*/ 39 w 22"/>
                <a:gd name="T71" fmla="*/ 59 h 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2" h="35">
                  <a:moveTo>
                    <a:pt x="22" y="32"/>
                  </a:moveTo>
                  <a:cubicBezTo>
                    <a:pt x="22" y="32"/>
                    <a:pt x="22" y="31"/>
                    <a:pt x="22" y="30"/>
                  </a:cubicBezTo>
                  <a:cubicBezTo>
                    <a:pt x="22" y="30"/>
                    <a:pt x="22" y="29"/>
                    <a:pt x="22" y="29"/>
                  </a:cubicBezTo>
                  <a:cubicBezTo>
                    <a:pt x="22" y="28"/>
                    <a:pt x="22" y="28"/>
                    <a:pt x="22" y="27"/>
                  </a:cubicBezTo>
                  <a:cubicBezTo>
                    <a:pt x="21" y="27"/>
                    <a:pt x="21" y="27"/>
                    <a:pt x="20" y="27"/>
                  </a:cubicBezTo>
                  <a:cubicBezTo>
                    <a:pt x="20" y="27"/>
                    <a:pt x="20" y="26"/>
                    <a:pt x="20" y="26"/>
                  </a:cubicBezTo>
                  <a:cubicBezTo>
                    <a:pt x="20" y="26"/>
                    <a:pt x="19" y="26"/>
                    <a:pt x="19" y="26"/>
                  </a:cubicBezTo>
                  <a:cubicBezTo>
                    <a:pt x="19" y="25"/>
                    <a:pt x="19" y="24"/>
                    <a:pt x="19" y="24"/>
                  </a:cubicBezTo>
                  <a:cubicBezTo>
                    <a:pt x="19" y="23"/>
                    <a:pt x="19" y="23"/>
                    <a:pt x="19" y="22"/>
                  </a:cubicBezTo>
                  <a:cubicBezTo>
                    <a:pt x="18" y="22"/>
                    <a:pt x="18" y="22"/>
                    <a:pt x="17" y="22"/>
                  </a:cubicBezTo>
                  <a:cubicBezTo>
                    <a:pt x="17" y="22"/>
                    <a:pt x="17" y="21"/>
                    <a:pt x="17" y="21"/>
                  </a:cubicBezTo>
                  <a:cubicBezTo>
                    <a:pt x="17" y="21"/>
                    <a:pt x="16" y="21"/>
                    <a:pt x="15" y="21"/>
                  </a:cubicBezTo>
                  <a:cubicBezTo>
                    <a:pt x="15" y="20"/>
                    <a:pt x="15" y="20"/>
                    <a:pt x="15" y="19"/>
                  </a:cubicBezTo>
                  <a:cubicBezTo>
                    <a:pt x="15" y="19"/>
                    <a:pt x="14" y="19"/>
                    <a:pt x="14" y="19"/>
                  </a:cubicBezTo>
                  <a:cubicBezTo>
                    <a:pt x="14" y="19"/>
                    <a:pt x="14" y="18"/>
                    <a:pt x="14" y="18"/>
                  </a:cubicBezTo>
                  <a:cubicBezTo>
                    <a:pt x="13" y="18"/>
                    <a:pt x="13" y="18"/>
                    <a:pt x="12" y="18"/>
                  </a:cubicBezTo>
                  <a:cubicBezTo>
                    <a:pt x="12" y="17"/>
                    <a:pt x="12" y="16"/>
                    <a:pt x="12" y="16"/>
                  </a:cubicBezTo>
                  <a:cubicBezTo>
                    <a:pt x="12" y="15"/>
                    <a:pt x="12" y="15"/>
                    <a:pt x="12" y="14"/>
                  </a:cubicBezTo>
                  <a:cubicBezTo>
                    <a:pt x="12" y="14"/>
                    <a:pt x="11" y="14"/>
                    <a:pt x="11" y="14"/>
                  </a:cubicBezTo>
                  <a:cubicBezTo>
                    <a:pt x="11" y="14"/>
                    <a:pt x="11" y="13"/>
                    <a:pt x="11" y="13"/>
                  </a:cubicBezTo>
                  <a:cubicBezTo>
                    <a:pt x="11" y="12"/>
                    <a:pt x="11" y="12"/>
                    <a:pt x="11" y="11"/>
                  </a:cubicBezTo>
                  <a:cubicBezTo>
                    <a:pt x="10" y="11"/>
                    <a:pt x="10" y="11"/>
                    <a:pt x="9" y="11"/>
                  </a:cubicBezTo>
                  <a:cubicBezTo>
                    <a:pt x="9" y="10"/>
                    <a:pt x="9" y="10"/>
                    <a:pt x="9" y="9"/>
                  </a:cubicBezTo>
                  <a:cubicBezTo>
                    <a:pt x="9" y="9"/>
                    <a:pt x="8" y="9"/>
                    <a:pt x="8" y="9"/>
                  </a:cubicBezTo>
                  <a:cubicBezTo>
                    <a:pt x="8" y="9"/>
                    <a:pt x="8" y="8"/>
                    <a:pt x="8" y="8"/>
                  </a:cubicBezTo>
                  <a:cubicBezTo>
                    <a:pt x="7" y="8"/>
                    <a:pt x="7" y="8"/>
                    <a:pt x="6" y="8"/>
                  </a:cubicBezTo>
                  <a:cubicBezTo>
                    <a:pt x="6" y="7"/>
                    <a:pt x="6" y="7"/>
                    <a:pt x="6" y="6"/>
                  </a:cubicBezTo>
                  <a:cubicBezTo>
                    <a:pt x="6" y="6"/>
                    <a:pt x="6" y="5"/>
                    <a:pt x="6" y="5"/>
                  </a:cubicBezTo>
                  <a:cubicBezTo>
                    <a:pt x="6" y="5"/>
                    <a:pt x="5" y="5"/>
                    <a:pt x="4" y="5"/>
                  </a:cubicBezTo>
                  <a:cubicBezTo>
                    <a:pt x="4" y="4"/>
                    <a:pt x="4" y="4"/>
                    <a:pt x="4" y="3"/>
                  </a:cubicBezTo>
                  <a:cubicBezTo>
                    <a:pt x="4" y="3"/>
                    <a:pt x="3" y="3"/>
                    <a:pt x="3" y="3"/>
                  </a:cubicBezTo>
                  <a:cubicBezTo>
                    <a:pt x="3" y="2"/>
                    <a:pt x="3" y="2"/>
                    <a:pt x="3" y="1"/>
                  </a:cubicBezTo>
                  <a:cubicBezTo>
                    <a:pt x="2" y="1"/>
                    <a:pt x="2" y="1"/>
                    <a:pt x="1" y="1"/>
                  </a:cubicBezTo>
                  <a:cubicBezTo>
                    <a:pt x="1" y="1"/>
                    <a:pt x="1" y="0"/>
                    <a:pt x="1" y="0"/>
                  </a:cubicBezTo>
                  <a:cubicBezTo>
                    <a:pt x="1" y="0"/>
                    <a:pt x="0" y="0"/>
                    <a:pt x="0" y="0"/>
                  </a:cubicBezTo>
                  <a:cubicBezTo>
                    <a:pt x="0" y="0"/>
                    <a:pt x="0" y="1"/>
                    <a:pt x="0" y="1"/>
                  </a:cubicBezTo>
                  <a:cubicBezTo>
                    <a:pt x="0" y="2"/>
                    <a:pt x="0" y="2"/>
                    <a:pt x="0" y="3"/>
                  </a:cubicBezTo>
                  <a:cubicBezTo>
                    <a:pt x="0" y="3"/>
                    <a:pt x="1" y="3"/>
                    <a:pt x="1" y="3"/>
                  </a:cubicBezTo>
                  <a:cubicBezTo>
                    <a:pt x="1" y="4"/>
                    <a:pt x="1" y="4"/>
                    <a:pt x="1" y="5"/>
                  </a:cubicBezTo>
                  <a:cubicBezTo>
                    <a:pt x="1" y="5"/>
                    <a:pt x="1" y="6"/>
                    <a:pt x="1" y="6"/>
                  </a:cubicBezTo>
                  <a:cubicBezTo>
                    <a:pt x="2" y="6"/>
                    <a:pt x="2" y="6"/>
                    <a:pt x="3" y="6"/>
                  </a:cubicBezTo>
                  <a:cubicBezTo>
                    <a:pt x="3" y="7"/>
                    <a:pt x="3" y="7"/>
                    <a:pt x="3" y="8"/>
                  </a:cubicBezTo>
                  <a:cubicBezTo>
                    <a:pt x="3" y="8"/>
                    <a:pt x="4" y="8"/>
                    <a:pt x="4" y="8"/>
                  </a:cubicBezTo>
                  <a:cubicBezTo>
                    <a:pt x="4" y="8"/>
                    <a:pt x="4" y="9"/>
                    <a:pt x="4" y="9"/>
                  </a:cubicBezTo>
                  <a:cubicBezTo>
                    <a:pt x="4" y="10"/>
                    <a:pt x="4" y="10"/>
                    <a:pt x="4" y="11"/>
                  </a:cubicBezTo>
                  <a:cubicBezTo>
                    <a:pt x="5" y="11"/>
                    <a:pt x="6" y="11"/>
                    <a:pt x="6" y="11"/>
                  </a:cubicBezTo>
                  <a:cubicBezTo>
                    <a:pt x="6" y="12"/>
                    <a:pt x="6" y="12"/>
                    <a:pt x="6" y="13"/>
                  </a:cubicBezTo>
                  <a:cubicBezTo>
                    <a:pt x="7" y="13"/>
                    <a:pt x="7" y="13"/>
                    <a:pt x="8" y="13"/>
                  </a:cubicBezTo>
                  <a:cubicBezTo>
                    <a:pt x="8" y="13"/>
                    <a:pt x="8" y="14"/>
                    <a:pt x="8" y="14"/>
                  </a:cubicBezTo>
                  <a:cubicBezTo>
                    <a:pt x="8" y="15"/>
                    <a:pt x="8" y="15"/>
                    <a:pt x="8" y="16"/>
                  </a:cubicBezTo>
                  <a:cubicBezTo>
                    <a:pt x="8" y="16"/>
                    <a:pt x="8" y="17"/>
                    <a:pt x="8" y="18"/>
                  </a:cubicBezTo>
                  <a:cubicBezTo>
                    <a:pt x="8" y="18"/>
                    <a:pt x="9" y="18"/>
                    <a:pt x="9" y="18"/>
                  </a:cubicBezTo>
                  <a:cubicBezTo>
                    <a:pt x="9" y="18"/>
                    <a:pt x="9" y="19"/>
                    <a:pt x="9" y="19"/>
                  </a:cubicBezTo>
                  <a:cubicBezTo>
                    <a:pt x="9" y="20"/>
                    <a:pt x="9" y="20"/>
                    <a:pt x="9" y="21"/>
                  </a:cubicBezTo>
                  <a:cubicBezTo>
                    <a:pt x="9" y="21"/>
                    <a:pt x="9" y="22"/>
                    <a:pt x="9" y="22"/>
                  </a:cubicBezTo>
                  <a:cubicBezTo>
                    <a:pt x="10" y="22"/>
                    <a:pt x="10" y="22"/>
                    <a:pt x="11" y="22"/>
                  </a:cubicBezTo>
                  <a:cubicBezTo>
                    <a:pt x="11" y="23"/>
                    <a:pt x="11" y="23"/>
                    <a:pt x="11" y="24"/>
                  </a:cubicBezTo>
                  <a:cubicBezTo>
                    <a:pt x="11" y="24"/>
                    <a:pt x="12" y="24"/>
                    <a:pt x="12" y="24"/>
                  </a:cubicBezTo>
                  <a:cubicBezTo>
                    <a:pt x="12" y="24"/>
                    <a:pt x="12" y="25"/>
                    <a:pt x="12" y="26"/>
                  </a:cubicBezTo>
                  <a:cubicBezTo>
                    <a:pt x="12" y="26"/>
                    <a:pt x="12" y="27"/>
                    <a:pt x="12" y="27"/>
                  </a:cubicBezTo>
                  <a:cubicBezTo>
                    <a:pt x="13" y="27"/>
                    <a:pt x="13" y="27"/>
                    <a:pt x="14" y="27"/>
                  </a:cubicBezTo>
                  <a:cubicBezTo>
                    <a:pt x="14" y="28"/>
                    <a:pt x="14" y="28"/>
                    <a:pt x="14" y="29"/>
                  </a:cubicBezTo>
                  <a:cubicBezTo>
                    <a:pt x="14" y="29"/>
                    <a:pt x="14" y="30"/>
                    <a:pt x="14" y="30"/>
                  </a:cubicBezTo>
                  <a:cubicBezTo>
                    <a:pt x="14" y="30"/>
                    <a:pt x="15" y="30"/>
                    <a:pt x="15" y="30"/>
                  </a:cubicBezTo>
                  <a:cubicBezTo>
                    <a:pt x="16" y="30"/>
                    <a:pt x="17" y="30"/>
                    <a:pt x="17" y="30"/>
                  </a:cubicBezTo>
                  <a:cubicBezTo>
                    <a:pt x="17" y="31"/>
                    <a:pt x="17" y="32"/>
                    <a:pt x="17" y="32"/>
                  </a:cubicBezTo>
                  <a:cubicBezTo>
                    <a:pt x="18" y="32"/>
                    <a:pt x="18" y="32"/>
                    <a:pt x="19" y="32"/>
                  </a:cubicBezTo>
                  <a:cubicBezTo>
                    <a:pt x="19" y="33"/>
                    <a:pt x="19" y="33"/>
                    <a:pt x="19" y="34"/>
                  </a:cubicBezTo>
                  <a:cubicBezTo>
                    <a:pt x="19" y="34"/>
                    <a:pt x="20" y="34"/>
                    <a:pt x="20" y="34"/>
                  </a:cubicBezTo>
                  <a:cubicBezTo>
                    <a:pt x="20" y="34"/>
                    <a:pt x="20" y="35"/>
                    <a:pt x="20" y="35"/>
                  </a:cubicBezTo>
                  <a:cubicBezTo>
                    <a:pt x="21" y="35"/>
                    <a:pt x="21" y="35"/>
                    <a:pt x="22" y="35"/>
                  </a:cubicBezTo>
                  <a:cubicBezTo>
                    <a:pt x="22" y="35"/>
                    <a:pt x="22" y="34"/>
                    <a:pt x="22" y="34"/>
                  </a:cubicBezTo>
                  <a:cubicBezTo>
                    <a:pt x="22" y="33"/>
                    <a:pt x="22" y="33"/>
                    <a:pt x="22" y="3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9" name="Freeform 41030"/>
            <p:cNvSpPr/>
            <p:nvPr/>
          </p:nvSpPr>
          <p:spPr bwMode="auto">
            <a:xfrm>
              <a:off x="4117" y="998"/>
              <a:ext cx="33" cy="73"/>
            </a:xfrm>
            <a:custGeom>
              <a:avLst/>
              <a:gdLst>
                <a:gd name="T0" fmla="*/ 5 w 19"/>
                <a:gd name="T1" fmla="*/ 71 h 42"/>
                <a:gd name="T2" fmla="*/ 9 w 19"/>
                <a:gd name="T3" fmla="*/ 68 h 42"/>
                <a:gd name="T4" fmla="*/ 14 w 19"/>
                <a:gd name="T5" fmla="*/ 68 h 42"/>
                <a:gd name="T6" fmla="*/ 23 w 19"/>
                <a:gd name="T7" fmla="*/ 68 h 42"/>
                <a:gd name="T8" fmla="*/ 24 w 19"/>
                <a:gd name="T9" fmla="*/ 66 h 42"/>
                <a:gd name="T10" fmla="*/ 23 w 19"/>
                <a:gd name="T11" fmla="*/ 63 h 42"/>
                <a:gd name="T12" fmla="*/ 23 w 19"/>
                <a:gd name="T13" fmla="*/ 57 h 42"/>
                <a:gd name="T14" fmla="*/ 24 w 19"/>
                <a:gd name="T15" fmla="*/ 54 h 42"/>
                <a:gd name="T16" fmla="*/ 24 w 19"/>
                <a:gd name="T17" fmla="*/ 49 h 42"/>
                <a:gd name="T18" fmla="*/ 28 w 19"/>
                <a:gd name="T19" fmla="*/ 45 h 42"/>
                <a:gd name="T20" fmla="*/ 30 w 19"/>
                <a:gd name="T21" fmla="*/ 43 h 42"/>
                <a:gd name="T22" fmla="*/ 33 w 19"/>
                <a:gd name="T23" fmla="*/ 40 h 42"/>
                <a:gd name="T24" fmla="*/ 30 w 19"/>
                <a:gd name="T25" fmla="*/ 37 h 42"/>
                <a:gd name="T26" fmla="*/ 24 w 19"/>
                <a:gd name="T27" fmla="*/ 37 h 42"/>
                <a:gd name="T28" fmla="*/ 23 w 19"/>
                <a:gd name="T29" fmla="*/ 35 h 42"/>
                <a:gd name="T30" fmla="*/ 23 w 19"/>
                <a:gd name="T31" fmla="*/ 30 h 42"/>
                <a:gd name="T32" fmla="*/ 23 w 19"/>
                <a:gd name="T33" fmla="*/ 23 h 42"/>
                <a:gd name="T34" fmla="*/ 23 w 19"/>
                <a:gd name="T35" fmla="*/ 17 h 42"/>
                <a:gd name="T36" fmla="*/ 24 w 19"/>
                <a:gd name="T37" fmla="*/ 14 h 42"/>
                <a:gd name="T38" fmla="*/ 28 w 19"/>
                <a:gd name="T39" fmla="*/ 12 h 42"/>
                <a:gd name="T40" fmla="*/ 30 w 19"/>
                <a:gd name="T41" fmla="*/ 9 h 42"/>
                <a:gd name="T42" fmla="*/ 30 w 19"/>
                <a:gd name="T43" fmla="*/ 3 h 42"/>
                <a:gd name="T44" fmla="*/ 28 w 19"/>
                <a:gd name="T45" fmla="*/ 0 h 42"/>
                <a:gd name="T46" fmla="*/ 24 w 19"/>
                <a:gd name="T47" fmla="*/ 3 h 42"/>
                <a:gd name="T48" fmla="*/ 23 w 19"/>
                <a:gd name="T49" fmla="*/ 7 h 42"/>
                <a:gd name="T50" fmla="*/ 23 w 19"/>
                <a:gd name="T51" fmla="*/ 12 h 42"/>
                <a:gd name="T52" fmla="*/ 19 w 19"/>
                <a:gd name="T53" fmla="*/ 14 h 42"/>
                <a:gd name="T54" fmla="*/ 17 w 19"/>
                <a:gd name="T55" fmla="*/ 17 h 42"/>
                <a:gd name="T56" fmla="*/ 14 w 19"/>
                <a:gd name="T57" fmla="*/ 21 h 42"/>
                <a:gd name="T58" fmla="*/ 10 w 19"/>
                <a:gd name="T59" fmla="*/ 23 h 42"/>
                <a:gd name="T60" fmla="*/ 10 w 19"/>
                <a:gd name="T61" fmla="*/ 30 h 42"/>
                <a:gd name="T62" fmla="*/ 14 w 19"/>
                <a:gd name="T63" fmla="*/ 31 h 42"/>
                <a:gd name="T64" fmla="*/ 17 w 19"/>
                <a:gd name="T65" fmla="*/ 35 h 42"/>
                <a:gd name="T66" fmla="*/ 19 w 19"/>
                <a:gd name="T67" fmla="*/ 37 h 42"/>
                <a:gd name="T68" fmla="*/ 17 w 19"/>
                <a:gd name="T69" fmla="*/ 40 h 42"/>
                <a:gd name="T70" fmla="*/ 14 w 19"/>
                <a:gd name="T71" fmla="*/ 43 h 42"/>
                <a:gd name="T72" fmla="*/ 10 w 19"/>
                <a:gd name="T73" fmla="*/ 45 h 42"/>
                <a:gd name="T74" fmla="*/ 10 w 19"/>
                <a:gd name="T75" fmla="*/ 50 h 42"/>
                <a:gd name="T76" fmla="*/ 14 w 19"/>
                <a:gd name="T77" fmla="*/ 54 h 42"/>
                <a:gd name="T78" fmla="*/ 17 w 19"/>
                <a:gd name="T79" fmla="*/ 50 h 42"/>
                <a:gd name="T80" fmla="*/ 19 w 19"/>
                <a:gd name="T81" fmla="*/ 49 h 42"/>
                <a:gd name="T82" fmla="*/ 19 w 19"/>
                <a:gd name="T83" fmla="*/ 54 h 42"/>
                <a:gd name="T84" fmla="*/ 17 w 19"/>
                <a:gd name="T85" fmla="*/ 57 h 42"/>
                <a:gd name="T86" fmla="*/ 10 w 19"/>
                <a:gd name="T87" fmla="*/ 57 h 42"/>
                <a:gd name="T88" fmla="*/ 9 w 19"/>
                <a:gd name="T89" fmla="*/ 59 h 42"/>
                <a:gd name="T90" fmla="*/ 5 w 19"/>
                <a:gd name="T91" fmla="*/ 63 h 42"/>
                <a:gd name="T92" fmla="*/ 3 w 19"/>
                <a:gd name="T93" fmla="*/ 66 h 42"/>
                <a:gd name="T94" fmla="*/ 0 w 19"/>
                <a:gd name="T95" fmla="*/ 68 h 42"/>
                <a:gd name="T96" fmla="*/ 0 w 19"/>
                <a:gd name="T97" fmla="*/ 73 h 42"/>
                <a:gd name="T98" fmla="*/ 3 w 19"/>
                <a:gd name="T99" fmla="*/ 71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 h="42">
                  <a:moveTo>
                    <a:pt x="2" y="41"/>
                  </a:moveTo>
                  <a:cubicBezTo>
                    <a:pt x="2" y="41"/>
                    <a:pt x="3" y="41"/>
                    <a:pt x="3" y="41"/>
                  </a:cubicBezTo>
                  <a:cubicBezTo>
                    <a:pt x="4" y="41"/>
                    <a:pt x="4" y="41"/>
                    <a:pt x="5" y="41"/>
                  </a:cubicBezTo>
                  <a:cubicBezTo>
                    <a:pt x="5" y="40"/>
                    <a:pt x="5" y="40"/>
                    <a:pt x="5" y="39"/>
                  </a:cubicBezTo>
                  <a:cubicBezTo>
                    <a:pt x="5" y="39"/>
                    <a:pt x="6" y="39"/>
                    <a:pt x="6" y="39"/>
                  </a:cubicBezTo>
                  <a:cubicBezTo>
                    <a:pt x="7" y="39"/>
                    <a:pt x="7" y="39"/>
                    <a:pt x="8" y="39"/>
                  </a:cubicBezTo>
                  <a:cubicBezTo>
                    <a:pt x="9" y="39"/>
                    <a:pt x="9" y="39"/>
                    <a:pt x="10" y="39"/>
                  </a:cubicBezTo>
                  <a:cubicBezTo>
                    <a:pt x="11" y="39"/>
                    <a:pt x="12" y="39"/>
                    <a:pt x="13" y="39"/>
                  </a:cubicBezTo>
                  <a:cubicBezTo>
                    <a:pt x="13" y="39"/>
                    <a:pt x="13" y="38"/>
                    <a:pt x="13" y="38"/>
                  </a:cubicBezTo>
                  <a:cubicBezTo>
                    <a:pt x="13" y="38"/>
                    <a:pt x="14" y="38"/>
                    <a:pt x="14" y="38"/>
                  </a:cubicBezTo>
                  <a:cubicBezTo>
                    <a:pt x="14" y="37"/>
                    <a:pt x="14" y="36"/>
                    <a:pt x="14" y="36"/>
                  </a:cubicBezTo>
                  <a:cubicBezTo>
                    <a:pt x="14" y="36"/>
                    <a:pt x="13" y="36"/>
                    <a:pt x="13" y="36"/>
                  </a:cubicBezTo>
                  <a:cubicBezTo>
                    <a:pt x="13" y="35"/>
                    <a:pt x="13" y="35"/>
                    <a:pt x="13" y="34"/>
                  </a:cubicBezTo>
                  <a:cubicBezTo>
                    <a:pt x="13" y="34"/>
                    <a:pt x="13" y="33"/>
                    <a:pt x="13" y="33"/>
                  </a:cubicBezTo>
                  <a:cubicBezTo>
                    <a:pt x="13" y="32"/>
                    <a:pt x="13" y="32"/>
                    <a:pt x="13" y="31"/>
                  </a:cubicBezTo>
                  <a:cubicBezTo>
                    <a:pt x="13" y="31"/>
                    <a:pt x="14" y="31"/>
                    <a:pt x="14" y="31"/>
                  </a:cubicBezTo>
                  <a:cubicBezTo>
                    <a:pt x="14" y="31"/>
                    <a:pt x="14" y="30"/>
                    <a:pt x="14" y="29"/>
                  </a:cubicBezTo>
                  <a:cubicBezTo>
                    <a:pt x="14" y="29"/>
                    <a:pt x="14" y="28"/>
                    <a:pt x="14" y="28"/>
                  </a:cubicBezTo>
                  <a:cubicBezTo>
                    <a:pt x="14" y="27"/>
                    <a:pt x="14" y="27"/>
                    <a:pt x="14" y="26"/>
                  </a:cubicBezTo>
                  <a:cubicBezTo>
                    <a:pt x="15" y="26"/>
                    <a:pt x="15" y="26"/>
                    <a:pt x="16" y="26"/>
                  </a:cubicBezTo>
                  <a:cubicBezTo>
                    <a:pt x="16" y="26"/>
                    <a:pt x="16" y="25"/>
                    <a:pt x="16" y="25"/>
                  </a:cubicBezTo>
                  <a:cubicBezTo>
                    <a:pt x="16" y="25"/>
                    <a:pt x="17" y="25"/>
                    <a:pt x="17" y="25"/>
                  </a:cubicBezTo>
                  <a:cubicBezTo>
                    <a:pt x="17" y="24"/>
                    <a:pt x="17" y="23"/>
                    <a:pt x="17" y="23"/>
                  </a:cubicBezTo>
                  <a:cubicBezTo>
                    <a:pt x="18" y="23"/>
                    <a:pt x="18" y="23"/>
                    <a:pt x="19" y="23"/>
                  </a:cubicBezTo>
                  <a:cubicBezTo>
                    <a:pt x="19" y="22"/>
                    <a:pt x="19" y="22"/>
                    <a:pt x="19" y="21"/>
                  </a:cubicBezTo>
                  <a:cubicBezTo>
                    <a:pt x="18" y="21"/>
                    <a:pt x="18" y="21"/>
                    <a:pt x="17" y="21"/>
                  </a:cubicBezTo>
                  <a:cubicBezTo>
                    <a:pt x="17" y="21"/>
                    <a:pt x="16" y="21"/>
                    <a:pt x="16" y="21"/>
                  </a:cubicBezTo>
                  <a:cubicBezTo>
                    <a:pt x="15" y="21"/>
                    <a:pt x="15" y="21"/>
                    <a:pt x="14" y="21"/>
                  </a:cubicBezTo>
                  <a:cubicBezTo>
                    <a:pt x="14" y="21"/>
                    <a:pt x="14" y="20"/>
                    <a:pt x="14" y="20"/>
                  </a:cubicBezTo>
                  <a:cubicBezTo>
                    <a:pt x="14" y="20"/>
                    <a:pt x="13" y="20"/>
                    <a:pt x="13" y="20"/>
                  </a:cubicBezTo>
                  <a:cubicBezTo>
                    <a:pt x="13" y="19"/>
                    <a:pt x="13" y="19"/>
                    <a:pt x="13" y="18"/>
                  </a:cubicBezTo>
                  <a:cubicBezTo>
                    <a:pt x="13" y="18"/>
                    <a:pt x="13" y="17"/>
                    <a:pt x="13" y="17"/>
                  </a:cubicBezTo>
                  <a:cubicBezTo>
                    <a:pt x="13" y="16"/>
                    <a:pt x="13" y="15"/>
                    <a:pt x="13" y="15"/>
                  </a:cubicBezTo>
                  <a:cubicBezTo>
                    <a:pt x="13" y="14"/>
                    <a:pt x="13" y="14"/>
                    <a:pt x="13" y="13"/>
                  </a:cubicBezTo>
                  <a:cubicBezTo>
                    <a:pt x="13" y="13"/>
                    <a:pt x="13" y="12"/>
                    <a:pt x="13" y="12"/>
                  </a:cubicBezTo>
                  <a:cubicBezTo>
                    <a:pt x="13" y="11"/>
                    <a:pt x="13" y="11"/>
                    <a:pt x="13" y="10"/>
                  </a:cubicBezTo>
                  <a:cubicBezTo>
                    <a:pt x="13" y="10"/>
                    <a:pt x="13" y="9"/>
                    <a:pt x="13" y="8"/>
                  </a:cubicBezTo>
                  <a:cubicBezTo>
                    <a:pt x="13" y="8"/>
                    <a:pt x="14" y="8"/>
                    <a:pt x="14" y="8"/>
                  </a:cubicBezTo>
                  <a:cubicBezTo>
                    <a:pt x="14" y="8"/>
                    <a:pt x="14" y="7"/>
                    <a:pt x="14" y="7"/>
                  </a:cubicBezTo>
                  <a:cubicBezTo>
                    <a:pt x="15" y="7"/>
                    <a:pt x="15" y="7"/>
                    <a:pt x="16" y="7"/>
                  </a:cubicBezTo>
                  <a:cubicBezTo>
                    <a:pt x="16" y="6"/>
                    <a:pt x="16" y="6"/>
                    <a:pt x="16" y="5"/>
                  </a:cubicBezTo>
                  <a:cubicBezTo>
                    <a:pt x="16" y="5"/>
                    <a:pt x="17" y="5"/>
                    <a:pt x="17" y="5"/>
                  </a:cubicBezTo>
                  <a:cubicBezTo>
                    <a:pt x="17" y="5"/>
                    <a:pt x="17" y="4"/>
                    <a:pt x="17" y="4"/>
                  </a:cubicBezTo>
                  <a:cubicBezTo>
                    <a:pt x="17" y="3"/>
                    <a:pt x="17" y="3"/>
                    <a:pt x="17" y="2"/>
                  </a:cubicBezTo>
                  <a:cubicBezTo>
                    <a:pt x="17" y="2"/>
                    <a:pt x="17" y="1"/>
                    <a:pt x="17" y="0"/>
                  </a:cubicBezTo>
                  <a:cubicBezTo>
                    <a:pt x="17" y="0"/>
                    <a:pt x="16" y="0"/>
                    <a:pt x="16" y="0"/>
                  </a:cubicBezTo>
                  <a:cubicBezTo>
                    <a:pt x="15" y="0"/>
                    <a:pt x="15" y="0"/>
                    <a:pt x="14" y="0"/>
                  </a:cubicBezTo>
                  <a:cubicBezTo>
                    <a:pt x="14" y="1"/>
                    <a:pt x="14" y="2"/>
                    <a:pt x="14" y="2"/>
                  </a:cubicBezTo>
                  <a:cubicBezTo>
                    <a:pt x="14" y="2"/>
                    <a:pt x="13" y="2"/>
                    <a:pt x="13" y="2"/>
                  </a:cubicBezTo>
                  <a:cubicBezTo>
                    <a:pt x="13" y="3"/>
                    <a:pt x="13" y="3"/>
                    <a:pt x="13" y="4"/>
                  </a:cubicBezTo>
                  <a:cubicBezTo>
                    <a:pt x="13" y="4"/>
                    <a:pt x="13" y="5"/>
                    <a:pt x="13" y="5"/>
                  </a:cubicBezTo>
                  <a:cubicBezTo>
                    <a:pt x="13" y="6"/>
                    <a:pt x="13" y="6"/>
                    <a:pt x="13" y="7"/>
                  </a:cubicBezTo>
                  <a:cubicBezTo>
                    <a:pt x="12" y="7"/>
                    <a:pt x="12" y="7"/>
                    <a:pt x="11" y="7"/>
                  </a:cubicBezTo>
                  <a:cubicBezTo>
                    <a:pt x="11" y="7"/>
                    <a:pt x="11" y="8"/>
                    <a:pt x="11" y="8"/>
                  </a:cubicBezTo>
                  <a:cubicBezTo>
                    <a:pt x="11" y="9"/>
                    <a:pt x="11" y="10"/>
                    <a:pt x="11" y="10"/>
                  </a:cubicBezTo>
                  <a:cubicBezTo>
                    <a:pt x="11" y="10"/>
                    <a:pt x="10" y="10"/>
                    <a:pt x="10" y="10"/>
                  </a:cubicBezTo>
                  <a:cubicBezTo>
                    <a:pt x="9" y="10"/>
                    <a:pt x="9" y="10"/>
                    <a:pt x="8" y="10"/>
                  </a:cubicBezTo>
                  <a:cubicBezTo>
                    <a:pt x="8" y="11"/>
                    <a:pt x="8" y="11"/>
                    <a:pt x="8" y="12"/>
                  </a:cubicBezTo>
                  <a:cubicBezTo>
                    <a:pt x="7" y="12"/>
                    <a:pt x="7" y="12"/>
                    <a:pt x="6" y="12"/>
                  </a:cubicBezTo>
                  <a:cubicBezTo>
                    <a:pt x="6" y="12"/>
                    <a:pt x="6" y="13"/>
                    <a:pt x="6" y="13"/>
                  </a:cubicBezTo>
                  <a:cubicBezTo>
                    <a:pt x="6" y="14"/>
                    <a:pt x="6" y="14"/>
                    <a:pt x="6" y="15"/>
                  </a:cubicBezTo>
                  <a:cubicBezTo>
                    <a:pt x="6" y="15"/>
                    <a:pt x="6" y="16"/>
                    <a:pt x="6" y="17"/>
                  </a:cubicBezTo>
                  <a:cubicBezTo>
                    <a:pt x="6" y="17"/>
                    <a:pt x="6" y="18"/>
                    <a:pt x="6" y="18"/>
                  </a:cubicBezTo>
                  <a:cubicBezTo>
                    <a:pt x="7" y="18"/>
                    <a:pt x="7" y="18"/>
                    <a:pt x="8" y="18"/>
                  </a:cubicBezTo>
                  <a:cubicBezTo>
                    <a:pt x="8" y="19"/>
                    <a:pt x="8" y="19"/>
                    <a:pt x="8" y="20"/>
                  </a:cubicBezTo>
                  <a:cubicBezTo>
                    <a:pt x="9" y="20"/>
                    <a:pt x="9" y="20"/>
                    <a:pt x="10" y="20"/>
                  </a:cubicBezTo>
                  <a:cubicBezTo>
                    <a:pt x="10" y="20"/>
                    <a:pt x="11" y="20"/>
                    <a:pt x="11" y="20"/>
                  </a:cubicBezTo>
                  <a:cubicBezTo>
                    <a:pt x="11" y="20"/>
                    <a:pt x="11" y="21"/>
                    <a:pt x="11" y="21"/>
                  </a:cubicBezTo>
                  <a:cubicBezTo>
                    <a:pt x="11" y="22"/>
                    <a:pt x="11" y="22"/>
                    <a:pt x="11" y="23"/>
                  </a:cubicBezTo>
                  <a:cubicBezTo>
                    <a:pt x="11" y="23"/>
                    <a:pt x="10" y="23"/>
                    <a:pt x="10" y="23"/>
                  </a:cubicBezTo>
                  <a:cubicBezTo>
                    <a:pt x="10" y="23"/>
                    <a:pt x="10" y="24"/>
                    <a:pt x="10" y="25"/>
                  </a:cubicBezTo>
                  <a:cubicBezTo>
                    <a:pt x="9" y="25"/>
                    <a:pt x="9" y="25"/>
                    <a:pt x="8" y="25"/>
                  </a:cubicBezTo>
                  <a:cubicBezTo>
                    <a:pt x="8" y="25"/>
                    <a:pt x="8" y="26"/>
                    <a:pt x="8" y="26"/>
                  </a:cubicBezTo>
                  <a:cubicBezTo>
                    <a:pt x="7" y="26"/>
                    <a:pt x="7" y="26"/>
                    <a:pt x="6" y="26"/>
                  </a:cubicBezTo>
                  <a:cubicBezTo>
                    <a:pt x="6" y="27"/>
                    <a:pt x="6" y="27"/>
                    <a:pt x="6" y="28"/>
                  </a:cubicBezTo>
                  <a:cubicBezTo>
                    <a:pt x="6" y="28"/>
                    <a:pt x="6" y="29"/>
                    <a:pt x="6" y="29"/>
                  </a:cubicBezTo>
                  <a:cubicBezTo>
                    <a:pt x="6" y="30"/>
                    <a:pt x="6" y="31"/>
                    <a:pt x="6" y="31"/>
                  </a:cubicBezTo>
                  <a:cubicBezTo>
                    <a:pt x="7" y="31"/>
                    <a:pt x="7" y="31"/>
                    <a:pt x="8" y="31"/>
                  </a:cubicBezTo>
                  <a:cubicBezTo>
                    <a:pt x="8" y="31"/>
                    <a:pt x="8" y="30"/>
                    <a:pt x="8" y="29"/>
                  </a:cubicBezTo>
                  <a:cubicBezTo>
                    <a:pt x="9" y="29"/>
                    <a:pt x="9" y="29"/>
                    <a:pt x="10" y="29"/>
                  </a:cubicBezTo>
                  <a:cubicBezTo>
                    <a:pt x="10" y="29"/>
                    <a:pt x="10" y="28"/>
                    <a:pt x="10" y="28"/>
                  </a:cubicBezTo>
                  <a:cubicBezTo>
                    <a:pt x="10" y="28"/>
                    <a:pt x="11" y="28"/>
                    <a:pt x="11" y="28"/>
                  </a:cubicBezTo>
                  <a:cubicBezTo>
                    <a:pt x="11" y="28"/>
                    <a:pt x="11" y="29"/>
                    <a:pt x="11" y="29"/>
                  </a:cubicBezTo>
                  <a:cubicBezTo>
                    <a:pt x="11" y="30"/>
                    <a:pt x="11" y="31"/>
                    <a:pt x="11" y="31"/>
                  </a:cubicBezTo>
                  <a:cubicBezTo>
                    <a:pt x="11" y="32"/>
                    <a:pt x="11" y="32"/>
                    <a:pt x="11" y="33"/>
                  </a:cubicBezTo>
                  <a:cubicBezTo>
                    <a:pt x="11" y="33"/>
                    <a:pt x="10" y="33"/>
                    <a:pt x="10" y="33"/>
                  </a:cubicBezTo>
                  <a:cubicBezTo>
                    <a:pt x="9" y="33"/>
                    <a:pt x="9" y="33"/>
                    <a:pt x="8" y="33"/>
                  </a:cubicBezTo>
                  <a:cubicBezTo>
                    <a:pt x="7" y="33"/>
                    <a:pt x="7" y="33"/>
                    <a:pt x="6" y="33"/>
                  </a:cubicBezTo>
                  <a:cubicBezTo>
                    <a:pt x="6" y="33"/>
                    <a:pt x="6" y="34"/>
                    <a:pt x="6" y="34"/>
                  </a:cubicBezTo>
                  <a:cubicBezTo>
                    <a:pt x="6" y="34"/>
                    <a:pt x="5" y="34"/>
                    <a:pt x="5" y="34"/>
                  </a:cubicBezTo>
                  <a:cubicBezTo>
                    <a:pt x="5" y="35"/>
                    <a:pt x="5" y="35"/>
                    <a:pt x="5" y="36"/>
                  </a:cubicBezTo>
                  <a:cubicBezTo>
                    <a:pt x="4" y="36"/>
                    <a:pt x="4" y="36"/>
                    <a:pt x="3" y="36"/>
                  </a:cubicBezTo>
                  <a:cubicBezTo>
                    <a:pt x="3" y="36"/>
                    <a:pt x="2" y="36"/>
                    <a:pt x="2" y="36"/>
                  </a:cubicBezTo>
                  <a:cubicBezTo>
                    <a:pt x="2" y="36"/>
                    <a:pt x="2" y="37"/>
                    <a:pt x="2" y="38"/>
                  </a:cubicBezTo>
                  <a:cubicBezTo>
                    <a:pt x="2" y="38"/>
                    <a:pt x="2" y="39"/>
                    <a:pt x="2" y="39"/>
                  </a:cubicBezTo>
                  <a:cubicBezTo>
                    <a:pt x="1" y="39"/>
                    <a:pt x="1" y="39"/>
                    <a:pt x="0" y="39"/>
                  </a:cubicBezTo>
                  <a:cubicBezTo>
                    <a:pt x="0" y="40"/>
                    <a:pt x="0" y="40"/>
                    <a:pt x="0" y="41"/>
                  </a:cubicBezTo>
                  <a:cubicBezTo>
                    <a:pt x="0" y="41"/>
                    <a:pt x="0" y="42"/>
                    <a:pt x="0" y="42"/>
                  </a:cubicBezTo>
                  <a:cubicBezTo>
                    <a:pt x="1" y="42"/>
                    <a:pt x="1" y="42"/>
                    <a:pt x="2" y="42"/>
                  </a:cubicBezTo>
                  <a:cubicBezTo>
                    <a:pt x="2" y="42"/>
                    <a:pt x="2" y="41"/>
                    <a:pt x="2" y="41"/>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0" name="Freeform 41031"/>
            <p:cNvSpPr/>
            <p:nvPr/>
          </p:nvSpPr>
          <p:spPr bwMode="auto">
            <a:xfrm>
              <a:off x="4265" y="1193"/>
              <a:ext cx="29" cy="24"/>
            </a:xfrm>
            <a:custGeom>
              <a:avLst/>
              <a:gdLst>
                <a:gd name="T0" fmla="*/ 24 w 17"/>
                <a:gd name="T1" fmla="*/ 14 h 14"/>
                <a:gd name="T2" fmla="*/ 20 w 17"/>
                <a:gd name="T3" fmla="*/ 14 h 14"/>
                <a:gd name="T4" fmla="*/ 19 w 17"/>
                <a:gd name="T5" fmla="*/ 14 h 14"/>
                <a:gd name="T6" fmla="*/ 19 w 17"/>
                <a:gd name="T7" fmla="*/ 10 h 14"/>
                <a:gd name="T8" fmla="*/ 15 w 17"/>
                <a:gd name="T9" fmla="*/ 10 h 14"/>
                <a:gd name="T10" fmla="*/ 14 w 17"/>
                <a:gd name="T11" fmla="*/ 10 h 14"/>
                <a:gd name="T12" fmla="*/ 10 w 17"/>
                <a:gd name="T13" fmla="*/ 10 h 14"/>
                <a:gd name="T14" fmla="*/ 10 w 17"/>
                <a:gd name="T15" fmla="*/ 7 h 14"/>
                <a:gd name="T16" fmla="*/ 7 w 17"/>
                <a:gd name="T17" fmla="*/ 7 h 14"/>
                <a:gd name="T18" fmla="*/ 7 w 17"/>
                <a:gd name="T19" fmla="*/ 5 h 14"/>
                <a:gd name="T20" fmla="*/ 7 w 17"/>
                <a:gd name="T21" fmla="*/ 2 h 14"/>
                <a:gd name="T22" fmla="*/ 5 w 17"/>
                <a:gd name="T23" fmla="*/ 2 h 14"/>
                <a:gd name="T24" fmla="*/ 5 w 17"/>
                <a:gd name="T25" fmla="*/ 0 h 14"/>
                <a:gd name="T26" fmla="*/ 2 w 17"/>
                <a:gd name="T27" fmla="*/ 0 h 14"/>
                <a:gd name="T28" fmla="*/ 0 w 17"/>
                <a:gd name="T29" fmla="*/ 0 h 14"/>
                <a:gd name="T30" fmla="*/ 0 w 17"/>
                <a:gd name="T31" fmla="*/ 2 h 14"/>
                <a:gd name="T32" fmla="*/ 0 w 17"/>
                <a:gd name="T33" fmla="*/ 5 h 14"/>
                <a:gd name="T34" fmla="*/ 0 w 17"/>
                <a:gd name="T35" fmla="*/ 7 h 14"/>
                <a:gd name="T36" fmla="*/ 2 w 17"/>
                <a:gd name="T37" fmla="*/ 7 h 14"/>
                <a:gd name="T38" fmla="*/ 2 w 17"/>
                <a:gd name="T39" fmla="*/ 10 h 14"/>
                <a:gd name="T40" fmla="*/ 5 w 17"/>
                <a:gd name="T41" fmla="*/ 10 h 14"/>
                <a:gd name="T42" fmla="*/ 5 w 17"/>
                <a:gd name="T43" fmla="*/ 14 h 14"/>
                <a:gd name="T44" fmla="*/ 7 w 17"/>
                <a:gd name="T45" fmla="*/ 14 h 14"/>
                <a:gd name="T46" fmla="*/ 7 w 17"/>
                <a:gd name="T47" fmla="*/ 15 h 14"/>
                <a:gd name="T48" fmla="*/ 10 w 17"/>
                <a:gd name="T49" fmla="*/ 15 h 14"/>
                <a:gd name="T50" fmla="*/ 14 w 17"/>
                <a:gd name="T51" fmla="*/ 15 h 14"/>
                <a:gd name="T52" fmla="*/ 15 w 17"/>
                <a:gd name="T53" fmla="*/ 15 h 14"/>
                <a:gd name="T54" fmla="*/ 15 w 17"/>
                <a:gd name="T55" fmla="*/ 19 h 14"/>
                <a:gd name="T56" fmla="*/ 15 w 17"/>
                <a:gd name="T57" fmla="*/ 22 h 14"/>
                <a:gd name="T58" fmla="*/ 15 w 17"/>
                <a:gd name="T59" fmla="*/ 24 h 14"/>
                <a:gd name="T60" fmla="*/ 19 w 17"/>
                <a:gd name="T61" fmla="*/ 24 h 14"/>
                <a:gd name="T62" fmla="*/ 20 w 17"/>
                <a:gd name="T63" fmla="*/ 24 h 14"/>
                <a:gd name="T64" fmla="*/ 24 w 17"/>
                <a:gd name="T65" fmla="*/ 24 h 14"/>
                <a:gd name="T66" fmla="*/ 24 w 17"/>
                <a:gd name="T67" fmla="*/ 22 h 14"/>
                <a:gd name="T68" fmla="*/ 24 w 17"/>
                <a:gd name="T69" fmla="*/ 19 h 14"/>
                <a:gd name="T70" fmla="*/ 26 w 17"/>
                <a:gd name="T71" fmla="*/ 19 h 14"/>
                <a:gd name="T72" fmla="*/ 26 w 17"/>
                <a:gd name="T73" fmla="*/ 15 h 14"/>
                <a:gd name="T74" fmla="*/ 29 w 17"/>
                <a:gd name="T75" fmla="*/ 15 h 14"/>
                <a:gd name="T76" fmla="*/ 29 w 17"/>
                <a:gd name="T77" fmla="*/ 14 h 14"/>
                <a:gd name="T78" fmla="*/ 26 w 17"/>
                <a:gd name="T79" fmla="*/ 14 h 14"/>
                <a:gd name="T80" fmla="*/ 24 w 17"/>
                <a:gd name="T81" fmla="*/ 14 h 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 h="14">
                  <a:moveTo>
                    <a:pt x="14" y="8"/>
                  </a:moveTo>
                  <a:cubicBezTo>
                    <a:pt x="13" y="8"/>
                    <a:pt x="13" y="8"/>
                    <a:pt x="12" y="8"/>
                  </a:cubicBezTo>
                  <a:cubicBezTo>
                    <a:pt x="12" y="8"/>
                    <a:pt x="11" y="8"/>
                    <a:pt x="11" y="8"/>
                  </a:cubicBezTo>
                  <a:cubicBezTo>
                    <a:pt x="11" y="7"/>
                    <a:pt x="11" y="7"/>
                    <a:pt x="11" y="6"/>
                  </a:cubicBezTo>
                  <a:cubicBezTo>
                    <a:pt x="10" y="6"/>
                    <a:pt x="10" y="6"/>
                    <a:pt x="9" y="6"/>
                  </a:cubicBezTo>
                  <a:cubicBezTo>
                    <a:pt x="9" y="6"/>
                    <a:pt x="8" y="6"/>
                    <a:pt x="8" y="6"/>
                  </a:cubicBezTo>
                  <a:cubicBezTo>
                    <a:pt x="7" y="6"/>
                    <a:pt x="6" y="6"/>
                    <a:pt x="6" y="6"/>
                  </a:cubicBezTo>
                  <a:cubicBezTo>
                    <a:pt x="6" y="6"/>
                    <a:pt x="6" y="5"/>
                    <a:pt x="6" y="4"/>
                  </a:cubicBezTo>
                  <a:cubicBezTo>
                    <a:pt x="5" y="4"/>
                    <a:pt x="5" y="4"/>
                    <a:pt x="4" y="4"/>
                  </a:cubicBezTo>
                  <a:cubicBezTo>
                    <a:pt x="4" y="4"/>
                    <a:pt x="4" y="3"/>
                    <a:pt x="4" y="3"/>
                  </a:cubicBezTo>
                  <a:cubicBezTo>
                    <a:pt x="4" y="2"/>
                    <a:pt x="4" y="2"/>
                    <a:pt x="4" y="1"/>
                  </a:cubicBezTo>
                  <a:cubicBezTo>
                    <a:pt x="4" y="1"/>
                    <a:pt x="3" y="1"/>
                    <a:pt x="3" y="1"/>
                  </a:cubicBezTo>
                  <a:cubicBezTo>
                    <a:pt x="3" y="1"/>
                    <a:pt x="3" y="0"/>
                    <a:pt x="3" y="0"/>
                  </a:cubicBezTo>
                  <a:cubicBezTo>
                    <a:pt x="2" y="0"/>
                    <a:pt x="2" y="0"/>
                    <a:pt x="1" y="0"/>
                  </a:cubicBezTo>
                  <a:cubicBezTo>
                    <a:pt x="1" y="0"/>
                    <a:pt x="0" y="0"/>
                    <a:pt x="0" y="0"/>
                  </a:cubicBezTo>
                  <a:cubicBezTo>
                    <a:pt x="0" y="0"/>
                    <a:pt x="0" y="1"/>
                    <a:pt x="0" y="1"/>
                  </a:cubicBezTo>
                  <a:cubicBezTo>
                    <a:pt x="0" y="2"/>
                    <a:pt x="0" y="2"/>
                    <a:pt x="0" y="3"/>
                  </a:cubicBezTo>
                  <a:cubicBezTo>
                    <a:pt x="0" y="3"/>
                    <a:pt x="0" y="4"/>
                    <a:pt x="0" y="4"/>
                  </a:cubicBezTo>
                  <a:cubicBezTo>
                    <a:pt x="0" y="4"/>
                    <a:pt x="1" y="4"/>
                    <a:pt x="1" y="4"/>
                  </a:cubicBezTo>
                  <a:cubicBezTo>
                    <a:pt x="1" y="5"/>
                    <a:pt x="1" y="6"/>
                    <a:pt x="1" y="6"/>
                  </a:cubicBezTo>
                  <a:cubicBezTo>
                    <a:pt x="2" y="6"/>
                    <a:pt x="2" y="6"/>
                    <a:pt x="3" y="6"/>
                  </a:cubicBezTo>
                  <a:cubicBezTo>
                    <a:pt x="3" y="7"/>
                    <a:pt x="3" y="7"/>
                    <a:pt x="3" y="8"/>
                  </a:cubicBezTo>
                  <a:cubicBezTo>
                    <a:pt x="3" y="8"/>
                    <a:pt x="4" y="8"/>
                    <a:pt x="4" y="8"/>
                  </a:cubicBezTo>
                  <a:cubicBezTo>
                    <a:pt x="4" y="8"/>
                    <a:pt x="4" y="9"/>
                    <a:pt x="4" y="9"/>
                  </a:cubicBezTo>
                  <a:cubicBezTo>
                    <a:pt x="5" y="9"/>
                    <a:pt x="5" y="9"/>
                    <a:pt x="6" y="9"/>
                  </a:cubicBezTo>
                  <a:cubicBezTo>
                    <a:pt x="6" y="9"/>
                    <a:pt x="7" y="9"/>
                    <a:pt x="8" y="9"/>
                  </a:cubicBezTo>
                  <a:cubicBezTo>
                    <a:pt x="8" y="9"/>
                    <a:pt x="9" y="9"/>
                    <a:pt x="9" y="9"/>
                  </a:cubicBezTo>
                  <a:cubicBezTo>
                    <a:pt x="9" y="10"/>
                    <a:pt x="9" y="10"/>
                    <a:pt x="9" y="11"/>
                  </a:cubicBezTo>
                  <a:cubicBezTo>
                    <a:pt x="9" y="12"/>
                    <a:pt x="9" y="12"/>
                    <a:pt x="9" y="13"/>
                  </a:cubicBezTo>
                  <a:cubicBezTo>
                    <a:pt x="9" y="13"/>
                    <a:pt x="9" y="14"/>
                    <a:pt x="9" y="14"/>
                  </a:cubicBezTo>
                  <a:cubicBezTo>
                    <a:pt x="10" y="14"/>
                    <a:pt x="10" y="14"/>
                    <a:pt x="11" y="14"/>
                  </a:cubicBezTo>
                  <a:cubicBezTo>
                    <a:pt x="11" y="14"/>
                    <a:pt x="12" y="14"/>
                    <a:pt x="12" y="14"/>
                  </a:cubicBezTo>
                  <a:cubicBezTo>
                    <a:pt x="13" y="14"/>
                    <a:pt x="13" y="14"/>
                    <a:pt x="14" y="14"/>
                  </a:cubicBezTo>
                  <a:cubicBezTo>
                    <a:pt x="14" y="14"/>
                    <a:pt x="14" y="13"/>
                    <a:pt x="14" y="13"/>
                  </a:cubicBezTo>
                  <a:cubicBezTo>
                    <a:pt x="14" y="12"/>
                    <a:pt x="14" y="12"/>
                    <a:pt x="14" y="11"/>
                  </a:cubicBezTo>
                  <a:cubicBezTo>
                    <a:pt x="14" y="11"/>
                    <a:pt x="15" y="11"/>
                    <a:pt x="15" y="11"/>
                  </a:cubicBezTo>
                  <a:cubicBezTo>
                    <a:pt x="15" y="10"/>
                    <a:pt x="15" y="10"/>
                    <a:pt x="15" y="9"/>
                  </a:cubicBezTo>
                  <a:cubicBezTo>
                    <a:pt x="16" y="9"/>
                    <a:pt x="16" y="9"/>
                    <a:pt x="17" y="9"/>
                  </a:cubicBezTo>
                  <a:cubicBezTo>
                    <a:pt x="17" y="9"/>
                    <a:pt x="17" y="8"/>
                    <a:pt x="17" y="8"/>
                  </a:cubicBezTo>
                  <a:cubicBezTo>
                    <a:pt x="16" y="8"/>
                    <a:pt x="16" y="8"/>
                    <a:pt x="15" y="8"/>
                  </a:cubicBezTo>
                  <a:cubicBezTo>
                    <a:pt x="15" y="8"/>
                    <a:pt x="14" y="8"/>
                    <a:pt x="14" y="8"/>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1" name="Freeform 41032"/>
            <p:cNvSpPr/>
            <p:nvPr/>
          </p:nvSpPr>
          <p:spPr bwMode="auto">
            <a:xfrm>
              <a:off x="4111" y="1066"/>
              <a:ext cx="4" cy="3"/>
            </a:xfrm>
            <a:custGeom>
              <a:avLst/>
              <a:gdLst>
                <a:gd name="T0" fmla="*/ 0 w 2"/>
                <a:gd name="T1" fmla="*/ 3 h 2"/>
                <a:gd name="T2" fmla="*/ 4 w 2"/>
                <a:gd name="T3" fmla="*/ 3 h 2"/>
                <a:gd name="T4" fmla="*/ 4 w 2"/>
                <a:gd name="T5" fmla="*/ 0 h 2"/>
                <a:gd name="T6" fmla="*/ 0 w 2"/>
                <a:gd name="T7" fmla="*/ 0 h 2"/>
                <a:gd name="T8" fmla="*/ 0 w 2"/>
                <a:gd name="T9" fmla="*/ 3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cubicBezTo>
                    <a:pt x="1" y="2"/>
                    <a:pt x="1" y="2"/>
                    <a:pt x="2" y="2"/>
                  </a:cubicBezTo>
                  <a:cubicBezTo>
                    <a:pt x="2" y="1"/>
                    <a:pt x="2" y="1"/>
                    <a:pt x="2" y="0"/>
                  </a:cubicBezTo>
                  <a:cubicBezTo>
                    <a:pt x="1" y="0"/>
                    <a:pt x="1" y="0"/>
                    <a:pt x="0" y="0"/>
                  </a:cubicBezTo>
                  <a:cubicBezTo>
                    <a:pt x="0" y="1"/>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2" name="Freeform 41033"/>
            <p:cNvSpPr/>
            <p:nvPr/>
          </p:nvSpPr>
          <p:spPr bwMode="auto">
            <a:xfrm>
              <a:off x="4103" y="1043"/>
              <a:ext cx="3" cy="5"/>
            </a:xfrm>
            <a:custGeom>
              <a:avLst/>
              <a:gdLst>
                <a:gd name="T0" fmla="*/ 3 w 2"/>
                <a:gd name="T1" fmla="*/ 3 h 3"/>
                <a:gd name="T2" fmla="*/ 3 w 2"/>
                <a:gd name="T3" fmla="*/ 0 h 3"/>
                <a:gd name="T4" fmla="*/ 0 w 2"/>
                <a:gd name="T5" fmla="*/ 0 h 3"/>
                <a:gd name="T6" fmla="*/ 0 w 2"/>
                <a:gd name="T7" fmla="*/ 3 h 3"/>
                <a:gd name="T8" fmla="*/ 0 w 2"/>
                <a:gd name="T9" fmla="*/ 5 h 3"/>
                <a:gd name="T10" fmla="*/ 3 w 2"/>
                <a:gd name="T11" fmla="*/ 5 h 3"/>
                <a:gd name="T12" fmla="*/ 3 w 2"/>
                <a:gd name="T13" fmla="*/ 3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2"/>
                  </a:moveTo>
                  <a:cubicBezTo>
                    <a:pt x="2" y="1"/>
                    <a:pt x="2" y="1"/>
                    <a:pt x="2" y="0"/>
                  </a:cubicBezTo>
                  <a:cubicBezTo>
                    <a:pt x="1" y="0"/>
                    <a:pt x="1" y="0"/>
                    <a:pt x="0" y="0"/>
                  </a:cubicBezTo>
                  <a:cubicBezTo>
                    <a:pt x="0" y="1"/>
                    <a:pt x="0" y="1"/>
                    <a:pt x="0" y="2"/>
                  </a:cubicBezTo>
                  <a:cubicBezTo>
                    <a:pt x="0" y="2"/>
                    <a:pt x="0" y="3"/>
                    <a:pt x="0" y="3"/>
                  </a:cubicBezTo>
                  <a:cubicBezTo>
                    <a:pt x="1" y="3"/>
                    <a:pt x="1" y="3"/>
                    <a:pt x="2" y="3"/>
                  </a:cubicBezTo>
                  <a:cubicBezTo>
                    <a:pt x="2" y="3"/>
                    <a:pt x="2" y="2"/>
                    <a:pt x="2"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3" name="Freeform 41034"/>
            <p:cNvSpPr/>
            <p:nvPr/>
          </p:nvSpPr>
          <p:spPr bwMode="auto">
            <a:xfrm>
              <a:off x="4106" y="1048"/>
              <a:ext cx="5" cy="13"/>
            </a:xfrm>
            <a:custGeom>
              <a:avLst/>
              <a:gdLst>
                <a:gd name="T0" fmla="*/ 0 w 3"/>
                <a:gd name="T1" fmla="*/ 7 h 7"/>
                <a:gd name="T2" fmla="*/ 0 w 3"/>
                <a:gd name="T3" fmla="*/ 9 h 7"/>
                <a:gd name="T4" fmla="*/ 2 w 3"/>
                <a:gd name="T5" fmla="*/ 9 h 7"/>
                <a:gd name="T6" fmla="*/ 2 w 3"/>
                <a:gd name="T7" fmla="*/ 13 h 7"/>
                <a:gd name="T8" fmla="*/ 5 w 3"/>
                <a:gd name="T9" fmla="*/ 13 h 7"/>
                <a:gd name="T10" fmla="*/ 5 w 3"/>
                <a:gd name="T11" fmla="*/ 9 h 7"/>
                <a:gd name="T12" fmla="*/ 5 w 3"/>
                <a:gd name="T13" fmla="*/ 7 h 7"/>
                <a:gd name="T14" fmla="*/ 2 w 3"/>
                <a:gd name="T15" fmla="*/ 7 h 7"/>
                <a:gd name="T16" fmla="*/ 2 w 3"/>
                <a:gd name="T17" fmla="*/ 4 h 7"/>
                <a:gd name="T18" fmla="*/ 2 w 3"/>
                <a:gd name="T19" fmla="*/ 0 h 7"/>
                <a:gd name="T20" fmla="*/ 0 w 3"/>
                <a:gd name="T21" fmla="*/ 0 h 7"/>
                <a:gd name="T22" fmla="*/ 0 w 3"/>
                <a:gd name="T23" fmla="*/ 4 h 7"/>
                <a:gd name="T24" fmla="*/ 0 w 3"/>
                <a:gd name="T25" fmla="*/ 7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7">
                  <a:moveTo>
                    <a:pt x="0" y="4"/>
                  </a:moveTo>
                  <a:cubicBezTo>
                    <a:pt x="0" y="4"/>
                    <a:pt x="0" y="5"/>
                    <a:pt x="0" y="5"/>
                  </a:cubicBezTo>
                  <a:cubicBezTo>
                    <a:pt x="0" y="5"/>
                    <a:pt x="1" y="5"/>
                    <a:pt x="1" y="5"/>
                  </a:cubicBezTo>
                  <a:cubicBezTo>
                    <a:pt x="1" y="6"/>
                    <a:pt x="1" y="6"/>
                    <a:pt x="1" y="7"/>
                  </a:cubicBezTo>
                  <a:cubicBezTo>
                    <a:pt x="2" y="7"/>
                    <a:pt x="2" y="7"/>
                    <a:pt x="3" y="7"/>
                  </a:cubicBezTo>
                  <a:cubicBezTo>
                    <a:pt x="3" y="6"/>
                    <a:pt x="3" y="6"/>
                    <a:pt x="3" y="5"/>
                  </a:cubicBezTo>
                  <a:cubicBezTo>
                    <a:pt x="3" y="5"/>
                    <a:pt x="3" y="4"/>
                    <a:pt x="3" y="4"/>
                  </a:cubicBezTo>
                  <a:cubicBezTo>
                    <a:pt x="2" y="4"/>
                    <a:pt x="2" y="4"/>
                    <a:pt x="1" y="4"/>
                  </a:cubicBezTo>
                  <a:cubicBezTo>
                    <a:pt x="1" y="3"/>
                    <a:pt x="1" y="3"/>
                    <a:pt x="1" y="2"/>
                  </a:cubicBezTo>
                  <a:cubicBezTo>
                    <a:pt x="1" y="2"/>
                    <a:pt x="1" y="1"/>
                    <a:pt x="1" y="0"/>
                  </a:cubicBezTo>
                  <a:cubicBezTo>
                    <a:pt x="1" y="0"/>
                    <a:pt x="0" y="0"/>
                    <a:pt x="0" y="0"/>
                  </a:cubicBezTo>
                  <a:cubicBezTo>
                    <a:pt x="0" y="1"/>
                    <a:pt x="0" y="2"/>
                    <a:pt x="0" y="2"/>
                  </a:cubicBezTo>
                  <a:cubicBezTo>
                    <a:pt x="0" y="3"/>
                    <a:pt x="0" y="3"/>
                    <a:pt x="0" y="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4" name="Freeform 41035"/>
            <p:cNvSpPr/>
            <p:nvPr/>
          </p:nvSpPr>
          <p:spPr bwMode="auto">
            <a:xfrm>
              <a:off x="3782" y="1395"/>
              <a:ext cx="2" cy="3"/>
            </a:xfrm>
            <a:custGeom>
              <a:avLst/>
              <a:gdLst>
                <a:gd name="T0" fmla="*/ 0 w 1"/>
                <a:gd name="T1" fmla="*/ 3 h 2"/>
                <a:gd name="T2" fmla="*/ 2 w 1"/>
                <a:gd name="T3" fmla="*/ 3 h 2"/>
                <a:gd name="T4" fmla="*/ 2 w 1"/>
                <a:gd name="T5" fmla="*/ 0 h 2"/>
                <a:gd name="T6" fmla="*/ 0 w 1"/>
                <a:gd name="T7" fmla="*/ 0 h 2"/>
                <a:gd name="T8" fmla="*/ 0 w 1"/>
                <a:gd name="T9" fmla="*/ 3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cubicBezTo>
                    <a:pt x="0" y="2"/>
                    <a:pt x="1" y="2"/>
                    <a:pt x="1" y="2"/>
                  </a:cubicBezTo>
                  <a:cubicBezTo>
                    <a:pt x="1" y="1"/>
                    <a:pt x="1" y="0"/>
                    <a:pt x="1" y="0"/>
                  </a:cubicBezTo>
                  <a:cubicBezTo>
                    <a:pt x="1" y="0"/>
                    <a:pt x="0" y="0"/>
                    <a:pt x="0" y="0"/>
                  </a:cubicBezTo>
                  <a:cubicBezTo>
                    <a:pt x="0" y="0"/>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5" name="Freeform 41036"/>
            <p:cNvSpPr/>
            <p:nvPr/>
          </p:nvSpPr>
          <p:spPr bwMode="auto">
            <a:xfrm>
              <a:off x="3739" y="937"/>
              <a:ext cx="21" cy="10"/>
            </a:xfrm>
            <a:custGeom>
              <a:avLst/>
              <a:gdLst>
                <a:gd name="T0" fmla="*/ 2 w 12"/>
                <a:gd name="T1" fmla="*/ 5 h 6"/>
                <a:gd name="T2" fmla="*/ 5 w 12"/>
                <a:gd name="T3" fmla="*/ 5 h 6"/>
                <a:gd name="T4" fmla="*/ 7 w 12"/>
                <a:gd name="T5" fmla="*/ 5 h 6"/>
                <a:gd name="T6" fmla="*/ 7 w 12"/>
                <a:gd name="T7" fmla="*/ 8 h 6"/>
                <a:gd name="T8" fmla="*/ 11 w 12"/>
                <a:gd name="T9" fmla="*/ 8 h 6"/>
                <a:gd name="T10" fmla="*/ 12 w 12"/>
                <a:gd name="T11" fmla="*/ 8 h 6"/>
                <a:gd name="T12" fmla="*/ 12 w 12"/>
                <a:gd name="T13" fmla="*/ 10 h 6"/>
                <a:gd name="T14" fmla="*/ 16 w 12"/>
                <a:gd name="T15" fmla="*/ 10 h 6"/>
                <a:gd name="T16" fmla="*/ 19 w 12"/>
                <a:gd name="T17" fmla="*/ 10 h 6"/>
                <a:gd name="T18" fmla="*/ 19 w 12"/>
                <a:gd name="T19" fmla="*/ 8 h 6"/>
                <a:gd name="T20" fmla="*/ 21 w 12"/>
                <a:gd name="T21" fmla="*/ 8 h 6"/>
                <a:gd name="T22" fmla="*/ 21 w 12"/>
                <a:gd name="T23" fmla="*/ 5 h 6"/>
                <a:gd name="T24" fmla="*/ 19 w 12"/>
                <a:gd name="T25" fmla="*/ 5 h 6"/>
                <a:gd name="T26" fmla="*/ 19 w 12"/>
                <a:gd name="T27" fmla="*/ 2 h 6"/>
                <a:gd name="T28" fmla="*/ 16 w 12"/>
                <a:gd name="T29" fmla="*/ 2 h 6"/>
                <a:gd name="T30" fmla="*/ 12 w 12"/>
                <a:gd name="T31" fmla="*/ 2 h 6"/>
                <a:gd name="T32" fmla="*/ 11 w 12"/>
                <a:gd name="T33" fmla="*/ 2 h 6"/>
                <a:gd name="T34" fmla="*/ 7 w 12"/>
                <a:gd name="T35" fmla="*/ 2 h 6"/>
                <a:gd name="T36" fmla="*/ 5 w 12"/>
                <a:gd name="T37" fmla="*/ 2 h 6"/>
                <a:gd name="T38" fmla="*/ 5 w 12"/>
                <a:gd name="T39" fmla="*/ 0 h 6"/>
                <a:gd name="T40" fmla="*/ 2 w 12"/>
                <a:gd name="T41" fmla="*/ 0 h 6"/>
                <a:gd name="T42" fmla="*/ 0 w 12"/>
                <a:gd name="T43" fmla="*/ 0 h 6"/>
                <a:gd name="T44" fmla="*/ 0 w 12"/>
                <a:gd name="T45" fmla="*/ 2 h 6"/>
                <a:gd name="T46" fmla="*/ 2 w 12"/>
                <a:gd name="T47" fmla="*/ 2 h 6"/>
                <a:gd name="T48" fmla="*/ 2 w 12"/>
                <a:gd name="T49" fmla="*/ 5 h 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2" h="6">
                  <a:moveTo>
                    <a:pt x="1" y="3"/>
                  </a:moveTo>
                  <a:cubicBezTo>
                    <a:pt x="2" y="3"/>
                    <a:pt x="2" y="3"/>
                    <a:pt x="3" y="3"/>
                  </a:cubicBezTo>
                  <a:cubicBezTo>
                    <a:pt x="3" y="3"/>
                    <a:pt x="4" y="3"/>
                    <a:pt x="4" y="3"/>
                  </a:cubicBezTo>
                  <a:cubicBezTo>
                    <a:pt x="4" y="4"/>
                    <a:pt x="4" y="4"/>
                    <a:pt x="4" y="5"/>
                  </a:cubicBezTo>
                  <a:cubicBezTo>
                    <a:pt x="5" y="5"/>
                    <a:pt x="5" y="5"/>
                    <a:pt x="6" y="5"/>
                  </a:cubicBezTo>
                  <a:cubicBezTo>
                    <a:pt x="6" y="5"/>
                    <a:pt x="7" y="5"/>
                    <a:pt x="7" y="5"/>
                  </a:cubicBezTo>
                  <a:cubicBezTo>
                    <a:pt x="7" y="5"/>
                    <a:pt x="7" y="6"/>
                    <a:pt x="7" y="6"/>
                  </a:cubicBezTo>
                  <a:cubicBezTo>
                    <a:pt x="8" y="6"/>
                    <a:pt x="9" y="6"/>
                    <a:pt x="9" y="6"/>
                  </a:cubicBezTo>
                  <a:cubicBezTo>
                    <a:pt x="10" y="6"/>
                    <a:pt x="10" y="6"/>
                    <a:pt x="11" y="6"/>
                  </a:cubicBezTo>
                  <a:cubicBezTo>
                    <a:pt x="11" y="6"/>
                    <a:pt x="11" y="5"/>
                    <a:pt x="11" y="5"/>
                  </a:cubicBezTo>
                  <a:cubicBezTo>
                    <a:pt x="11" y="5"/>
                    <a:pt x="12" y="5"/>
                    <a:pt x="12" y="5"/>
                  </a:cubicBezTo>
                  <a:cubicBezTo>
                    <a:pt x="12" y="4"/>
                    <a:pt x="12" y="4"/>
                    <a:pt x="12" y="3"/>
                  </a:cubicBezTo>
                  <a:cubicBezTo>
                    <a:pt x="12" y="3"/>
                    <a:pt x="11" y="3"/>
                    <a:pt x="11" y="3"/>
                  </a:cubicBezTo>
                  <a:cubicBezTo>
                    <a:pt x="11" y="3"/>
                    <a:pt x="11" y="2"/>
                    <a:pt x="11" y="1"/>
                  </a:cubicBezTo>
                  <a:cubicBezTo>
                    <a:pt x="10" y="1"/>
                    <a:pt x="10" y="1"/>
                    <a:pt x="9" y="1"/>
                  </a:cubicBezTo>
                  <a:cubicBezTo>
                    <a:pt x="9" y="1"/>
                    <a:pt x="8" y="1"/>
                    <a:pt x="7" y="1"/>
                  </a:cubicBezTo>
                  <a:cubicBezTo>
                    <a:pt x="7" y="1"/>
                    <a:pt x="6" y="1"/>
                    <a:pt x="6" y="1"/>
                  </a:cubicBezTo>
                  <a:cubicBezTo>
                    <a:pt x="5" y="1"/>
                    <a:pt x="5" y="1"/>
                    <a:pt x="4" y="1"/>
                  </a:cubicBezTo>
                  <a:cubicBezTo>
                    <a:pt x="4" y="1"/>
                    <a:pt x="3" y="1"/>
                    <a:pt x="3" y="1"/>
                  </a:cubicBezTo>
                  <a:cubicBezTo>
                    <a:pt x="3" y="1"/>
                    <a:pt x="3" y="0"/>
                    <a:pt x="3" y="0"/>
                  </a:cubicBezTo>
                  <a:cubicBezTo>
                    <a:pt x="2" y="0"/>
                    <a:pt x="2" y="0"/>
                    <a:pt x="1" y="0"/>
                  </a:cubicBezTo>
                  <a:cubicBezTo>
                    <a:pt x="1" y="0"/>
                    <a:pt x="0" y="0"/>
                    <a:pt x="0" y="0"/>
                  </a:cubicBezTo>
                  <a:cubicBezTo>
                    <a:pt x="0" y="0"/>
                    <a:pt x="0" y="1"/>
                    <a:pt x="0" y="1"/>
                  </a:cubicBezTo>
                  <a:cubicBezTo>
                    <a:pt x="0" y="1"/>
                    <a:pt x="1" y="1"/>
                    <a:pt x="1" y="1"/>
                  </a:cubicBezTo>
                  <a:cubicBezTo>
                    <a:pt x="1" y="2"/>
                    <a:pt x="1" y="3"/>
                    <a:pt x="1"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6" name="Freeform 41037"/>
            <p:cNvSpPr/>
            <p:nvPr/>
          </p:nvSpPr>
          <p:spPr bwMode="auto">
            <a:xfrm>
              <a:off x="3765" y="939"/>
              <a:ext cx="9" cy="12"/>
            </a:xfrm>
            <a:custGeom>
              <a:avLst/>
              <a:gdLst>
                <a:gd name="T0" fmla="*/ 4 w 5"/>
                <a:gd name="T1" fmla="*/ 9 h 7"/>
                <a:gd name="T2" fmla="*/ 7 w 5"/>
                <a:gd name="T3" fmla="*/ 9 h 7"/>
                <a:gd name="T4" fmla="*/ 9 w 5"/>
                <a:gd name="T5" fmla="*/ 9 h 7"/>
                <a:gd name="T6" fmla="*/ 9 w 5"/>
                <a:gd name="T7" fmla="*/ 7 h 7"/>
                <a:gd name="T8" fmla="*/ 9 w 5"/>
                <a:gd name="T9" fmla="*/ 3 h 7"/>
                <a:gd name="T10" fmla="*/ 9 w 5"/>
                <a:gd name="T11" fmla="*/ 0 h 7"/>
                <a:gd name="T12" fmla="*/ 7 w 5"/>
                <a:gd name="T13" fmla="*/ 0 h 7"/>
                <a:gd name="T14" fmla="*/ 7 w 5"/>
                <a:gd name="T15" fmla="*/ 3 h 7"/>
                <a:gd name="T16" fmla="*/ 7 w 5"/>
                <a:gd name="T17" fmla="*/ 7 h 7"/>
                <a:gd name="T18" fmla="*/ 4 w 5"/>
                <a:gd name="T19" fmla="*/ 7 h 7"/>
                <a:gd name="T20" fmla="*/ 0 w 5"/>
                <a:gd name="T21" fmla="*/ 7 h 7"/>
                <a:gd name="T22" fmla="*/ 0 w 5"/>
                <a:gd name="T23" fmla="*/ 9 h 7"/>
                <a:gd name="T24" fmla="*/ 0 w 5"/>
                <a:gd name="T25" fmla="*/ 12 h 7"/>
                <a:gd name="T26" fmla="*/ 4 w 5"/>
                <a:gd name="T27" fmla="*/ 12 h 7"/>
                <a:gd name="T28" fmla="*/ 4 w 5"/>
                <a:gd name="T29" fmla="*/ 9 h 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 h="7">
                  <a:moveTo>
                    <a:pt x="2" y="5"/>
                  </a:moveTo>
                  <a:cubicBezTo>
                    <a:pt x="2" y="5"/>
                    <a:pt x="3" y="5"/>
                    <a:pt x="4" y="5"/>
                  </a:cubicBezTo>
                  <a:cubicBezTo>
                    <a:pt x="4" y="5"/>
                    <a:pt x="5" y="5"/>
                    <a:pt x="5" y="5"/>
                  </a:cubicBezTo>
                  <a:cubicBezTo>
                    <a:pt x="5" y="5"/>
                    <a:pt x="5" y="4"/>
                    <a:pt x="5" y="4"/>
                  </a:cubicBezTo>
                  <a:cubicBezTo>
                    <a:pt x="5" y="3"/>
                    <a:pt x="5" y="3"/>
                    <a:pt x="5" y="2"/>
                  </a:cubicBezTo>
                  <a:cubicBezTo>
                    <a:pt x="5" y="2"/>
                    <a:pt x="5" y="1"/>
                    <a:pt x="5" y="0"/>
                  </a:cubicBezTo>
                  <a:cubicBezTo>
                    <a:pt x="5" y="0"/>
                    <a:pt x="4" y="0"/>
                    <a:pt x="4" y="0"/>
                  </a:cubicBezTo>
                  <a:cubicBezTo>
                    <a:pt x="4" y="1"/>
                    <a:pt x="4" y="2"/>
                    <a:pt x="4" y="2"/>
                  </a:cubicBezTo>
                  <a:cubicBezTo>
                    <a:pt x="4" y="3"/>
                    <a:pt x="4" y="3"/>
                    <a:pt x="4" y="4"/>
                  </a:cubicBezTo>
                  <a:cubicBezTo>
                    <a:pt x="3" y="4"/>
                    <a:pt x="2" y="4"/>
                    <a:pt x="2" y="4"/>
                  </a:cubicBezTo>
                  <a:cubicBezTo>
                    <a:pt x="1" y="4"/>
                    <a:pt x="1" y="4"/>
                    <a:pt x="0" y="4"/>
                  </a:cubicBezTo>
                  <a:cubicBezTo>
                    <a:pt x="0" y="4"/>
                    <a:pt x="0" y="5"/>
                    <a:pt x="0" y="5"/>
                  </a:cubicBezTo>
                  <a:cubicBezTo>
                    <a:pt x="0" y="6"/>
                    <a:pt x="0" y="6"/>
                    <a:pt x="0" y="7"/>
                  </a:cubicBezTo>
                  <a:cubicBezTo>
                    <a:pt x="1" y="7"/>
                    <a:pt x="1" y="7"/>
                    <a:pt x="2" y="7"/>
                  </a:cubicBezTo>
                  <a:cubicBezTo>
                    <a:pt x="2" y="6"/>
                    <a:pt x="2" y="6"/>
                    <a:pt x="2" y="5"/>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7" name="Freeform 41038"/>
            <p:cNvSpPr/>
            <p:nvPr/>
          </p:nvSpPr>
          <p:spPr bwMode="auto">
            <a:xfrm>
              <a:off x="3828" y="860"/>
              <a:ext cx="14" cy="13"/>
            </a:xfrm>
            <a:custGeom>
              <a:avLst/>
              <a:gdLst>
                <a:gd name="T0" fmla="*/ 4 w 8"/>
                <a:gd name="T1" fmla="*/ 7 h 7"/>
                <a:gd name="T2" fmla="*/ 4 w 8"/>
                <a:gd name="T3" fmla="*/ 9 h 7"/>
                <a:gd name="T4" fmla="*/ 4 w 8"/>
                <a:gd name="T5" fmla="*/ 13 h 7"/>
                <a:gd name="T6" fmla="*/ 5 w 8"/>
                <a:gd name="T7" fmla="*/ 13 h 7"/>
                <a:gd name="T8" fmla="*/ 9 w 8"/>
                <a:gd name="T9" fmla="*/ 13 h 7"/>
                <a:gd name="T10" fmla="*/ 9 w 8"/>
                <a:gd name="T11" fmla="*/ 9 h 7"/>
                <a:gd name="T12" fmla="*/ 5 w 8"/>
                <a:gd name="T13" fmla="*/ 9 h 7"/>
                <a:gd name="T14" fmla="*/ 5 w 8"/>
                <a:gd name="T15" fmla="*/ 7 h 7"/>
                <a:gd name="T16" fmla="*/ 5 w 8"/>
                <a:gd name="T17" fmla="*/ 4 h 7"/>
                <a:gd name="T18" fmla="*/ 9 w 8"/>
                <a:gd name="T19" fmla="*/ 4 h 7"/>
                <a:gd name="T20" fmla="*/ 12 w 8"/>
                <a:gd name="T21" fmla="*/ 4 h 7"/>
                <a:gd name="T22" fmla="*/ 14 w 8"/>
                <a:gd name="T23" fmla="*/ 4 h 7"/>
                <a:gd name="T24" fmla="*/ 14 w 8"/>
                <a:gd name="T25" fmla="*/ 0 h 7"/>
                <a:gd name="T26" fmla="*/ 12 w 8"/>
                <a:gd name="T27" fmla="*/ 0 h 7"/>
                <a:gd name="T28" fmla="*/ 9 w 8"/>
                <a:gd name="T29" fmla="*/ 0 h 7"/>
                <a:gd name="T30" fmla="*/ 5 w 8"/>
                <a:gd name="T31" fmla="*/ 0 h 7"/>
                <a:gd name="T32" fmla="*/ 4 w 8"/>
                <a:gd name="T33" fmla="*/ 0 h 7"/>
                <a:gd name="T34" fmla="*/ 0 w 8"/>
                <a:gd name="T35" fmla="*/ 0 h 7"/>
                <a:gd name="T36" fmla="*/ 0 w 8"/>
                <a:gd name="T37" fmla="*/ 4 h 7"/>
                <a:gd name="T38" fmla="*/ 4 w 8"/>
                <a:gd name="T39" fmla="*/ 4 h 7"/>
                <a:gd name="T40" fmla="*/ 4 w 8"/>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 h="7">
                  <a:moveTo>
                    <a:pt x="2" y="4"/>
                  </a:moveTo>
                  <a:cubicBezTo>
                    <a:pt x="2" y="4"/>
                    <a:pt x="2" y="5"/>
                    <a:pt x="2" y="5"/>
                  </a:cubicBezTo>
                  <a:cubicBezTo>
                    <a:pt x="2" y="6"/>
                    <a:pt x="2" y="6"/>
                    <a:pt x="2" y="7"/>
                  </a:cubicBezTo>
                  <a:cubicBezTo>
                    <a:pt x="2" y="7"/>
                    <a:pt x="3" y="7"/>
                    <a:pt x="3" y="7"/>
                  </a:cubicBezTo>
                  <a:cubicBezTo>
                    <a:pt x="4" y="7"/>
                    <a:pt x="5" y="7"/>
                    <a:pt x="5" y="7"/>
                  </a:cubicBezTo>
                  <a:cubicBezTo>
                    <a:pt x="5" y="6"/>
                    <a:pt x="5" y="6"/>
                    <a:pt x="5" y="5"/>
                  </a:cubicBezTo>
                  <a:cubicBezTo>
                    <a:pt x="5" y="5"/>
                    <a:pt x="4" y="5"/>
                    <a:pt x="3" y="5"/>
                  </a:cubicBezTo>
                  <a:cubicBezTo>
                    <a:pt x="3" y="5"/>
                    <a:pt x="3" y="4"/>
                    <a:pt x="3" y="4"/>
                  </a:cubicBezTo>
                  <a:cubicBezTo>
                    <a:pt x="3" y="3"/>
                    <a:pt x="3" y="3"/>
                    <a:pt x="3" y="2"/>
                  </a:cubicBezTo>
                  <a:cubicBezTo>
                    <a:pt x="4" y="2"/>
                    <a:pt x="5" y="2"/>
                    <a:pt x="5" y="2"/>
                  </a:cubicBezTo>
                  <a:cubicBezTo>
                    <a:pt x="6" y="2"/>
                    <a:pt x="6" y="2"/>
                    <a:pt x="7" y="2"/>
                  </a:cubicBezTo>
                  <a:cubicBezTo>
                    <a:pt x="7" y="2"/>
                    <a:pt x="8" y="2"/>
                    <a:pt x="8" y="2"/>
                  </a:cubicBezTo>
                  <a:cubicBezTo>
                    <a:pt x="8" y="1"/>
                    <a:pt x="8" y="1"/>
                    <a:pt x="8" y="0"/>
                  </a:cubicBezTo>
                  <a:cubicBezTo>
                    <a:pt x="8" y="0"/>
                    <a:pt x="7" y="0"/>
                    <a:pt x="7" y="0"/>
                  </a:cubicBezTo>
                  <a:cubicBezTo>
                    <a:pt x="6" y="0"/>
                    <a:pt x="6" y="0"/>
                    <a:pt x="5" y="0"/>
                  </a:cubicBezTo>
                  <a:cubicBezTo>
                    <a:pt x="5" y="0"/>
                    <a:pt x="4" y="0"/>
                    <a:pt x="3" y="0"/>
                  </a:cubicBezTo>
                  <a:cubicBezTo>
                    <a:pt x="3" y="0"/>
                    <a:pt x="2" y="0"/>
                    <a:pt x="2" y="0"/>
                  </a:cubicBezTo>
                  <a:cubicBezTo>
                    <a:pt x="1" y="0"/>
                    <a:pt x="1" y="0"/>
                    <a:pt x="0" y="0"/>
                  </a:cubicBezTo>
                  <a:cubicBezTo>
                    <a:pt x="0" y="1"/>
                    <a:pt x="0" y="1"/>
                    <a:pt x="0" y="2"/>
                  </a:cubicBezTo>
                  <a:cubicBezTo>
                    <a:pt x="1" y="2"/>
                    <a:pt x="1" y="2"/>
                    <a:pt x="2" y="2"/>
                  </a:cubicBezTo>
                  <a:cubicBezTo>
                    <a:pt x="2" y="3"/>
                    <a:pt x="2" y="3"/>
                    <a:pt x="2" y="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8" name="Freeform 41039"/>
            <p:cNvSpPr/>
            <p:nvPr/>
          </p:nvSpPr>
          <p:spPr bwMode="auto">
            <a:xfrm>
              <a:off x="4045" y="1069"/>
              <a:ext cx="9" cy="14"/>
            </a:xfrm>
            <a:custGeom>
              <a:avLst/>
              <a:gdLst>
                <a:gd name="T0" fmla="*/ 4 w 5"/>
                <a:gd name="T1" fmla="*/ 11 h 8"/>
                <a:gd name="T2" fmla="*/ 4 w 5"/>
                <a:gd name="T3" fmla="*/ 9 h 8"/>
                <a:gd name="T4" fmla="*/ 4 w 5"/>
                <a:gd name="T5" fmla="*/ 5 h 8"/>
                <a:gd name="T6" fmla="*/ 7 w 5"/>
                <a:gd name="T7" fmla="*/ 5 h 8"/>
                <a:gd name="T8" fmla="*/ 9 w 5"/>
                <a:gd name="T9" fmla="*/ 5 h 8"/>
                <a:gd name="T10" fmla="*/ 9 w 5"/>
                <a:gd name="T11" fmla="*/ 2 h 8"/>
                <a:gd name="T12" fmla="*/ 7 w 5"/>
                <a:gd name="T13" fmla="*/ 2 h 8"/>
                <a:gd name="T14" fmla="*/ 7 w 5"/>
                <a:gd name="T15" fmla="*/ 0 h 8"/>
                <a:gd name="T16" fmla="*/ 4 w 5"/>
                <a:gd name="T17" fmla="*/ 0 h 8"/>
                <a:gd name="T18" fmla="*/ 4 w 5"/>
                <a:gd name="T19" fmla="*/ 2 h 8"/>
                <a:gd name="T20" fmla="*/ 0 w 5"/>
                <a:gd name="T21" fmla="*/ 2 h 8"/>
                <a:gd name="T22" fmla="*/ 0 w 5"/>
                <a:gd name="T23" fmla="*/ 5 h 8"/>
                <a:gd name="T24" fmla="*/ 0 w 5"/>
                <a:gd name="T25" fmla="*/ 9 h 8"/>
                <a:gd name="T26" fmla="*/ 0 w 5"/>
                <a:gd name="T27" fmla="*/ 11 h 8"/>
                <a:gd name="T28" fmla="*/ 0 w 5"/>
                <a:gd name="T29" fmla="*/ 14 h 8"/>
                <a:gd name="T30" fmla="*/ 4 w 5"/>
                <a:gd name="T31" fmla="*/ 14 h 8"/>
                <a:gd name="T32" fmla="*/ 4 w 5"/>
                <a:gd name="T33" fmla="*/ 11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 h="8">
                  <a:moveTo>
                    <a:pt x="2" y="6"/>
                  </a:moveTo>
                  <a:cubicBezTo>
                    <a:pt x="2" y="6"/>
                    <a:pt x="2" y="5"/>
                    <a:pt x="2" y="5"/>
                  </a:cubicBezTo>
                  <a:cubicBezTo>
                    <a:pt x="2" y="4"/>
                    <a:pt x="2" y="3"/>
                    <a:pt x="2" y="3"/>
                  </a:cubicBezTo>
                  <a:cubicBezTo>
                    <a:pt x="3" y="3"/>
                    <a:pt x="3" y="3"/>
                    <a:pt x="4" y="3"/>
                  </a:cubicBezTo>
                  <a:cubicBezTo>
                    <a:pt x="4" y="3"/>
                    <a:pt x="5" y="3"/>
                    <a:pt x="5" y="3"/>
                  </a:cubicBezTo>
                  <a:cubicBezTo>
                    <a:pt x="5" y="2"/>
                    <a:pt x="5" y="2"/>
                    <a:pt x="5" y="1"/>
                  </a:cubicBezTo>
                  <a:cubicBezTo>
                    <a:pt x="5" y="1"/>
                    <a:pt x="4" y="1"/>
                    <a:pt x="4" y="1"/>
                  </a:cubicBezTo>
                  <a:cubicBezTo>
                    <a:pt x="4" y="1"/>
                    <a:pt x="4" y="0"/>
                    <a:pt x="4" y="0"/>
                  </a:cubicBezTo>
                  <a:cubicBezTo>
                    <a:pt x="3" y="0"/>
                    <a:pt x="3" y="0"/>
                    <a:pt x="2" y="0"/>
                  </a:cubicBezTo>
                  <a:cubicBezTo>
                    <a:pt x="2" y="0"/>
                    <a:pt x="2" y="1"/>
                    <a:pt x="2" y="1"/>
                  </a:cubicBezTo>
                  <a:cubicBezTo>
                    <a:pt x="2" y="1"/>
                    <a:pt x="1" y="1"/>
                    <a:pt x="0" y="1"/>
                  </a:cubicBezTo>
                  <a:cubicBezTo>
                    <a:pt x="0" y="2"/>
                    <a:pt x="0" y="2"/>
                    <a:pt x="0" y="3"/>
                  </a:cubicBezTo>
                  <a:cubicBezTo>
                    <a:pt x="0" y="3"/>
                    <a:pt x="0" y="4"/>
                    <a:pt x="0" y="5"/>
                  </a:cubicBezTo>
                  <a:cubicBezTo>
                    <a:pt x="0" y="5"/>
                    <a:pt x="0" y="6"/>
                    <a:pt x="0" y="6"/>
                  </a:cubicBezTo>
                  <a:cubicBezTo>
                    <a:pt x="0" y="7"/>
                    <a:pt x="0" y="7"/>
                    <a:pt x="0" y="8"/>
                  </a:cubicBezTo>
                  <a:cubicBezTo>
                    <a:pt x="1" y="8"/>
                    <a:pt x="2" y="8"/>
                    <a:pt x="2" y="8"/>
                  </a:cubicBezTo>
                  <a:cubicBezTo>
                    <a:pt x="2" y="7"/>
                    <a:pt x="2" y="7"/>
                    <a:pt x="2" y="6"/>
                  </a:cubicBezTo>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9" name="Freeform 41040"/>
            <p:cNvSpPr/>
            <p:nvPr/>
          </p:nvSpPr>
          <p:spPr bwMode="auto">
            <a:xfrm>
              <a:off x="3751" y="909"/>
              <a:ext cx="26" cy="28"/>
            </a:xfrm>
            <a:custGeom>
              <a:avLst/>
              <a:gdLst>
                <a:gd name="T0" fmla="*/ 0 w 15"/>
                <a:gd name="T1" fmla="*/ 11 h 16"/>
                <a:gd name="T2" fmla="*/ 0 w 15"/>
                <a:gd name="T3" fmla="*/ 14 h 16"/>
                <a:gd name="T4" fmla="*/ 3 w 15"/>
                <a:gd name="T5" fmla="*/ 14 h 16"/>
                <a:gd name="T6" fmla="*/ 3 w 15"/>
                <a:gd name="T7" fmla="*/ 18 h 16"/>
                <a:gd name="T8" fmla="*/ 7 w 15"/>
                <a:gd name="T9" fmla="*/ 18 h 16"/>
                <a:gd name="T10" fmla="*/ 7 w 15"/>
                <a:gd name="T11" fmla="*/ 19 h 16"/>
                <a:gd name="T12" fmla="*/ 7 w 15"/>
                <a:gd name="T13" fmla="*/ 23 h 16"/>
                <a:gd name="T14" fmla="*/ 7 w 15"/>
                <a:gd name="T15" fmla="*/ 25 h 16"/>
                <a:gd name="T16" fmla="*/ 3 w 15"/>
                <a:gd name="T17" fmla="*/ 25 h 16"/>
                <a:gd name="T18" fmla="*/ 0 w 15"/>
                <a:gd name="T19" fmla="*/ 25 h 16"/>
                <a:gd name="T20" fmla="*/ 0 w 15"/>
                <a:gd name="T21" fmla="*/ 28 h 16"/>
                <a:gd name="T22" fmla="*/ 3 w 15"/>
                <a:gd name="T23" fmla="*/ 28 h 16"/>
                <a:gd name="T24" fmla="*/ 7 w 15"/>
                <a:gd name="T25" fmla="*/ 28 h 16"/>
                <a:gd name="T26" fmla="*/ 9 w 15"/>
                <a:gd name="T27" fmla="*/ 28 h 16"/>
                <a:gd name="T28" fmla="*/ 12 w 15"/>
                <a:gd name="T29" fmla="*/ 28 h 16"/>
                <a:gd name="T30" fmla="*/ 12 w 15"/>
                <a:gd name="T31" fmla="*/ 25 h 16"/>
                <a:gd name="T32" fmla="*/ 14 w 15"/>
                <a:gd name="T33" fmla="*/ 25 h 16"/>
                <a:gd name="T34" fmla="*/ 17 w 15"/>
                <a:gd name="T35" fmla="*/ 25 h 16"/>
                <a:gd name="T36" fmla="*/ 17 w 15"/>
                <a:gd name="T37" fmla="*/ 28 h 16"/>
                <a:gd name="T38" fmla="*/ 21 w 15"/>
                <a:gd name="T39" fmla="*/ 28 h 16"/>
                <a:gd name="T40" fmla="*/ 21 w 15"/>
                <a:gd name="T41" fmla="*/ 25 h 16"/>
                <a:gd name="T42" fmla="*/ 21 w 15"/>
                <a:gd name="T43" fmla="*/ 23 h 16"/>
                <a:gd name="T44" fmla="*/ 21 w 15"/>
                <a:gd name="T45" fmla="*/ 19 h 16"/>
                <a:gd name="T46" fmla="*/ 21 w 15"/>
                <a:gd name="T47" fmla="*/ 18 h 16"/>
                <a:gd name="T48" fmla="*/ 23 w 15"/>
                <a:gd name="T49" fmla="*/ 18 h 16"/>
                <a:gd name="T50" fmla="*/ 23 w 15"/>
                <a:gd name="T51" fmla="*/ 14 h 16"/>
                <a:gd name="T52" fmla="*/ 26 w 15"/>
                <a:gd name="T53" fmla="*/ 14 h 16"/>
                <a:gd name="T54" fmla="*/ 26 w 15"/>
                <a:gd name="T55" fmla="*/ 11 h 16"/>
                <a:gd name="T56" fmla="*/ 23 w 15"/>
                <a:gd name="T57" fmla="*/ 11 h 16"/>
                <a:gd name="T58" fmla="*/ 21 w 15"/>
                <a:gd name="T59" fmla="*/ 11 h 16"/>
                <a:gd name="T60" fmla="*/ 21 w 15"/>
                <a:gd name="T61" fmla="*/ 14 h 16"/>
                <a:gd name="T62" fmla="*/ 17 w 15"/>
                <a:gd name="T63" fmla="*/ 14 h 16"/>
                <a:gd name="T64" fmla="*/ 14 w 15"/>
                <a:gd name="T65" fmla="*/ 14 h 16"/>
                <a:gd name="T66" fmla="*/ 14 w 15"/>
                <a:gd name="T67" fmla="*/ 11 h 16"/>
                <a:gd name="T68" fmla="*/ 14 w 15"/>
                <a:gd name="T69" fmla="*/ 9 h 16"/>
                <a:gd name="T70" fmla="*/ 14 w 15"/>
                <a:gd name="T71" fmla="*/ 5 h 16"/>
                <a:gd name="T72" fmla="*/ 12 w 15"/>
                <a:gd name="T73" fmla="*/ 5 h 16"/>
                <a:gd name="T74" fmla="*/ 12 w 15"/>
                <a:gd name="T75" fmla="*/ 2 h 16"/>
                <a:gd name="T76" fmla="*/ 10 w 15"/>
                <a:gd name="T77" fmla="*/ 2 h 16"/>
                <a:gd name="T78" fmla="*/ 10 w 15"/>
                <a:gd name="T79" fmla="*/ 2 h 16"/>
                <a:gd name="T80" fmla="*/ 9 w 15"/>
                <a:gd name="T81" fmla="*/ 2 h 16"/>
                <a:gd name="T82" fmla="*/ 9 w 15"/>
                <a:gd name="T83" fmla="*/ 0 h 16"/>
                <a:gd name="T84" fmla="*/ 9 w 15"/>
                <a:gd name="T85" fmla="*/ 0 h 16"/>
                <a:gd name="T86" fmla="*/ 0 w 15"/>
                <a:gd name="T87" fmla="*/ 9 h 16"/>
                <a:gd name="T88" fmla="*/ 0 w 15"/>
                <a:gd name="T89" fmla="*/ 9 h 16"/>
                <a:gd name="T90" fmla="*/ 0 w 15"/>
                <a:gd name="T91" fmla="*/ 11 h 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5" h="16">
                  <a:moveTo>
                    <a:pt x="0" y="6"/>
                  </a:moveTo>
                  <a:cubicBezTo>
                    <a:pt x="0" y="7"/>
                    <a:pt x="0" y="7"/>
                    <a:pt x="0" y="8"/>
                  </a:cubicBezTo>
                  <a:cubicBezTo>
                    <a:pt x="1" y="8"/>
                    <a:pt x="2" y="8"/>
                    <a:pt x="2" y="8"/>
                  </a:cubicBezTo>
                  <a:cubicBezTo>
                    <a:pt x="2" y="8"/>
                    <a:pt x="2" y="9"/>
                    <a:pt x="2" y="10"/>
                  </a:cubicBezTo>
                  <a:cubicBezTo>
                    <a:pt x="3" y="10"/>
                    <a:pt x="3" y="10"/>
                    <a:pt x="4" y="10"/>
                  </a:cubicBezTo>
                  <a:cubicBezTo>
                    <a:pt x="4" y="10"/>
                    <a:pt x="4" y="11"/>
                    <a:pt x="4" y="11"/>
                  </a:cubicBezTo>
                  <a:cubicBezTo>
                    <a:pt x="4" y="12"/>
                    <a:pt x="4" y="12"/>
                    <a:pt x="4" y="13"/>
                  </a:cubicBezTo>
                  <a:cubicBezTo>
                    <a:pt x="4" y="13"/>
                    <a:pt x="4" y="14"/>
                    <a:pt x="4" y="14"/>
                  </a:cubicBezTo>
                  <a:cubicBezTo>
                    <a:pt x="3" y="14"/>
                    <a:pt x="3" y="14"/>
                    <a:pt x="2" y="14"/>
                  </a:cubicBezTo>
                  <a:cubicBezTo>
                    <a:pt x="2" y="14"/>
                    <a:pt x="1" y="14"/>
                    <a:pt x="0" y="14"/>
                  </a:cubicBezTo>
                  <a:cubicBezTo>
                    <a:pt x="0" y="15"/>
                    <a:pt x="0" y="15"/>
                    <a:pt x="0" y="16"/>
                  </a:cubicBezTo>
                  <a:cubicBezTo>
                    <a:pt x="1" y="16"/>
                    <a:pt x="2" y="16"/>
                    <a:pt x="2" y="16"/>
                  </a:cubicBezTo>
                  <a:cubicBezTo>
                    <a:pt x="3" y="16"/>
                    <a:pt x="3" y="16"/>
                    <a:pt x="4" y="16"/>
                  </a:cubicBezTo>
                  <a:cubicBezTo>
                    <a:pt x="4" y="16"/>
                    <a:pt x="5" y="16"/>
                    <a:pt x="5" y="16"/>
                  </a:cubicBezTo>
                  <a:cubicBezTo>
                    <a:pt x="6" y="16"/>
                    <a:pt x="6" y="16"/>
                    <a:pt x="7" y="16"/>
                  </a:cubicBezTo>
                  <a:cubicBezTo>
                    <a:pt x="7" y="15"/>
                    <a:pt x="7" y="15"/>
                    <a:pt x="7" y="14"/>
                  </a:cubicBezTo>
                  <a:cubicBezTo>
                    <a:pt x="7" y="14"/>
                    <a:pt x="8" y="14"/>
                    <a:pt x="8" y="14"/>
                  </a:cubicBezTo>
                  <a:cubicBezTo>
                    <a:pt x="9" y="14"/>
                    <a:pt x="9" y="14"/>
                    <a:pt x="10" y="14"/>
                  </a:cubicBezTo>
                  <a:cubicBezTo>
                    <a:pt x="10" y="15"/>
                    <a:pt x="10" y="15"/>
                    <a:pt x="10" y="16"/>
                  </a:cubicBezTo>
                  <a:cubicBezTo>
                    <a:pt x="10" y="16"/>
                    <a:pt x="11" y="16"/>
                    <a:pt x="12" y="16"/>
                  </a:cubicBezTo>
                  <a:cubicBezTo>
                    <a:pt x="12" y="15"/>
                    <a:pt x="12" y="15"/>
                    <a:pt x="12" y="14"/>
                  </a:cubicBezTo>
                  <a:cubicBezTo>
                    <a:pt x="12" y="14"/>
                    <a:pt x="12" y="13"/>
                    <a:pt x="12" y="13"/>
                  </a:cubicBezTo>
                  <a:cubicBezTo>
                    <a:pt x="12" y="12"/>
                    <a:pt x="12" y="12"/>
                    <a:pt x="12" y="11"/>
                  </a:cubicBezTo>
                  <a:cubicBezTo>
                    <a:pt x="12" y="11"/>
                    <a:pt x="12" y="10"/>
                    <a:pt x="12" y="10"/>
                  </a:cubicBezTo>
                  <a:cubicBezTo>
                    <a:pt x="12" y="10"/>
                    <a:pt x="13" y="10"/>
                    <a:pt x="13" y="10"/>
                  </a:cubicBezTo>
                  <a:cubicBezTo>
                    <a:pt x="13" y="9"/>
                    <a:pt x="13" y="8"/>
                    <a:pt x="13" y="8"/>
                  </a:cubicBezTo>
                  <a:cubicBezTo>
                    <a:pt x="14" y="8"/>
                    <a:pt x="14" y="8"/>
                    <a:pt x="15" y="8"/>
                  </a:cubicBezTo>
                  <a:cubicBezTo>
                    <a:pt x="15" y="7"/>
                    <a:pt x="15" y="7"/>
                    <a:pt x="15" y="6"/>
                  </a:cubicBezTo>
                  <a:cubicBezTo>
                    <a:pt x="14" y="6"/>
                    <a:pt x="14" y="6"/>
                    <a:pt x="13" y="6"/>
                  </a:cubicBezTo>
                  <a:cubicBezTo>
                    <a:pt x="13" y="6"/>
                    <a:pt x="12" y="6"/>
                    <a:pt x="12" y="6"/>
                  </a:cubicBezTo>
                  <a:cubicBezTo>
                    <a:pt x="12" y="7"/>
                    <a:pt x="12" y="7"/>
                    <a:pt x="12" y="8"/>
                  </a:cubicBezTo>
                  <a:cubicBezTo>
                    <a:pt x="11" y="8"/>
                    <a:pt x="10" y="8"/>
                    <a:pt x="10" y="8"/>
                  </a:cubicBezTo>
                  <a:cubicBezTo>
                    <a:pt x="9" y="8"/>
                    <a:pt x="9" y="8"/>
                    <a:pt x="8" y="8"/>
                  </a:cubicBezTo>
                  <a:cubicBezTo>
                    <a:pt x="8" y="7"/>
                    <a:pt x="8" y="7"/>
                    <a:pt x="8" y="6"/>
                  </a:cubicBezTo>
                  <a:cubicBezTo>
                    <a:pt x="8" y="6"/>
                    <a:pt x="8" y="5"/>
                    <a:pt x="8" y="5"/>
                  </a:cubicBezTo>
                  <a:cubicBezTo>
                    <a:pt x="8" y="4"/>
                    <a:pt x="8" y="4"/>
                    <a:pt x="8" y="3"/>
                  </a:cubicBezTo>
                  <a:cubicBezTo>
                    <a:pt x="8" y="3"/>
                    <a:pt x="7" y="3"/>
                    <a:pt x="7" y="3"/>
                  </a:cubicBezTo>
                  <a:cubicBezTo>
                    <a:pt x="7" y="2"/>
                    <a:pt x="7" y="2"/>
                    <a:pt x="7" y="1"/>
                  </a:cubicBezTo>
                  <a:cubicBezTo>
                    <a:pt x="6" y="1"/>
                    <a:pt x="6" y="1"/>
                    <a:pt x="6" y="1"/>
                  </a:cubicBezTo>
                  <a:cubicBezTo>
                    <a:pt x="6" y="1"/>
                    <a:pt x="6" y="1"/>
                    <a:pt x="6" y="1"/>
                  </a:cubicBezTo>
                  <a:cubicBezTo>
                    <a:pt x="5" y="1"/>
                    <a:pt x="5" y="1"/>
                    <a:pt x="5" y="1"/>
                  </a:cubicBezTo>
                  <a:cubicBezTo>
                    <a:pt x="5" y="1"/>
                    <a:pt x="5" y="0"/>
                    <a:pt x="5" y="0"/>
                  </a:cubicBezTo>
                  <a:cubicBezTo>
                    <a:pt x="5" y="0"/>
                    <a:pt x="5" y="0"/>
                    <a:pt x="5" y="0"/>
                  </a:cubicBezTo>
                  <a:cubicBezTo>
                    <a:pt x="4" y="1"/>
                    <a:pt x="2" y="3"/>
                    <a:pt x="0" y="5"/>
                  </a:cubicBezTo>
                  <a:cubicBezTo>
                    <a:pt x="0" y="5"/>
                    <a:pt x="0" y="5"/>
                    <a:pt x="0" y="5"/>
                  </a:cubicBezTo>
                  <a:cubicBezTo>
                    <a:pt x="0" y="5"/>
                    <a:pt x="0" y="6"/>
                    <a:pt x="0" y="6"/>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0" name="Freeform 41041"/>
            <p:cNvSpPr/>
            <p:nvPr/>
          </p:nvSpPr>
          <p:spPr bwMode="auto">
            <a:xfrm>
              <a:off x="3737" y="934"/>
              <a:ext cx="2" cy="0"/>
            </a:xfrm>
            <a:custGeom>
              <a:avLst/>
              <a:gdLst>
                <a:gd name="T0" fmla="*/ 2 w 2"/>
                <a:gd name="T1" fmla="*/ 2 w 2"/>
                <a:gd name="T2" fmla="*/ 0 w 2"/>
                <a:gd name="T3" fmla="*/ 2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2" y="0"/>
                  </a:moveTo>
                  <a:lnTo>
                    <a:pt x="2" y="0"/>
                  </a:lnTo>
                  <a:lnTo>
                    <a:pt x="0" y="0"/>
                  </a:lnTo>
                  <a:lnTo>
                    <a:pt x="2" y="0"/>
                  </a:ln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1" name="Freeform 41042"/>
            <p:cNvSpPr/>
            <p:nvPr/>
          </p:nvSpPr>
          <p:spPr bwMode="auto">
            <a:xfrm>
              <a:off x="3842" y="864"/>
              <a:ext cx="5" cy="5"/>
            </a:xfrm>
            <a:custGeom>
              <a:avLst/>
              <a:gdLst>
                <a:gd name="T0" fmla="*/ 0 w 3"/>
                <a:gd name="T1" fmla="*/ 5 h 3"/>
                <a:gd name="T2" fmla="*/ 3 w 3"/>
                <a:gd name="T3" fmla="*/ 5 h 3"/>
                <a:gd name="T4" fmla="*/ 5 w 3"/>
                <a:gd name="T5" fmla="*/ 5 h 3"/>
                <a:gd name="T6" fmla="*/ 5 w 3"/>
                <a:gd name="T7" fmla="*/ 3 h 3"/>
                <a:gd name="T8" fmla="*/ 3 w 3"/>
                <a:gd name="T9" fmla="*/ 3 h 3"/>
                <a:gd name="T10" fmla="*/ 3 w 3"/>
                <a:gd name="T11" fmla="*/ 0 h 3"/>
                <a:gd name="T12" fmla="*/ 0 w 3"/>
                <a:gd name="T13" fmla="*/ 0 h 3"/>
                <a:gd name="T14" fmla="*/ 0 w 3"/>
                <a:gd name="T15" fmla="*/ 3 h 3"/>
                <a:gd name="T16" fmla="*/ 0 w 3"/>
                <a:gd name="T17" fmla="*/ 5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0" y="3"/>
                  </a:moveTo>
                  <a:cubicBezTo>
                    <a:pt x="1" y="3"/>
                    <a:pt x="1" y="3"/>
                    <a:pt x="2" y="3"/>
                  </a:cubicBezTo>
                  <a:cubicBezTo>
                    <a:pt x="2" y="3"/>
                    <a:pt x="3" y="3"/>
                    <a:pt x="3" y="3"/>
                  </a:cubicBezTo>
                  <a:cubicBezTo>
                    <a:pt x="3" y="3"/>
                    <a:pt x="3" y="2"/>
                    <a:pt x="3" y="2"/>
                  </a:cubicBezTo>
                  <a:cubicBezTo>
                    <a:pt x="3" y="2"/>
                    <a:pt x="2" y="2"/>
                    <a:pt x="2" y="2"/>
                  </a:cubicBezTo>
                  <a:cubicBezTo>
                    <a:pt x="2" y="1"/>
                    <a:pt x="2" y="1"/>
                    <a:pt x="2" y="0"/>
                  </a:cubicBezTo>
                  <a:cubicBezTo>
                    <a:pt x="1" y="0"/>
                    <a:pt x="1" y="0"/>
                    <a:pt x="0" y="0"/>
                  </a:cubicBezTo>
                  <a:cubicBezTo>
                    <a:pt x="0" y="1"/>
                    <a:pt x="0" y="1"/>
                    <a:pt x="0" y="2"/>
                  </a:cubicBezTo>
                  <a:cubicBezTo>
                    <a:pt x="0" y="2"/>
                    <a:pt x="0" y="3"/>
                    <a:pt x="0"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2" name="Freeform 41043"/>
            <p:cNvSpPr/>
            <p:nvPr/>
          </p:nvSpPr>
          <p:spPr bwMode="auto">
            <a:xfrm>
              <a:off x="4280" y="960"/>
              <a:ext cx="4" cy="1"/>
            </a:xfrm>
            <a:custGeom>
              <a:avLst/>
              <a:gdLst>
                <a:gd name="T0" fmla="*/ 4 w 2"/>
                <a:gd name="T1" fmla="*/ 1 h 1"/>
                <a:gd name="T2" fmla="*/ 4 w 2"/>
                <a:gd name="T3" fmla="*/ 0 h 1"/>
                <a:gd name="T4" fmla="*/ 0 w 2"/>
                <a:gd name="T5" fmla="*/ 0 h 1"/>
                <a:gd name="T6" fmla="*/ 0 w 2"/>
                <a:gd name="T7" fmla="*/ 1 h 1"/>
                <a:gd name="T8" fmla="*/ 4 w 2"/>
                <a:gd name="T9" fmla="*/ 1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2" y="1"/>
                  </a:moveTo>
                  <a:cubicBezTo>
                    <a:pt x="2" y="1"/>
                    <a:pt x="2" y="0"/>
                    <a:pt x="2" y="0"/>
                  </a:cubicBezTo>
                  <a:cubicBezTo>
                    <a:pt x="1" y="0"/>
                    <a:pt x="1" y="0"/>
                    <a:pt x="0" y="0"/>
                  </a:cubicBezTo>
                  <a:cubicBezTo>
                    <a:pt x="0" y="0"/>
                    <a:pt x="0" y="1"/>
                    <a:pt x="0" y="1"/>
                  </a:cubicBezTo>
                  <a:cubicBezTo>
                    <a:pt x="1" y="1"/>
                    <a:pt x="1" y="1"/>
                    <a:pt x="2" y="1"/>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3" name="Freeform 41044"/>
            <p:cNvSpPr>
              <a:spLocks noEditPoints="1"/>
            </p:cNvSpPr>
            <p:nvPr/>
          </p:nvSpPr>
          <p:spPr bwMode="auto">
            <a:xfrm>
              <a:off x="3648" y="1243"/>
              <a:ext cx="136" cy="260"/>
            </a:xfrm>
            <a:custGeom>
              <a:avLst/>
              <a:gdLst>
                <a:gd name="T0" fmla="*/ 136 w 78"/>
                <a:gd name="T1" fmla="*/ 253 h 149"/>
                <a:gd name="T2" fmla="*/ 136 w 78"/>
                <a:gd name="T3" fmla="*/ 244 h 149"/>
                <a:gd name="T4" fmla="*/ 134 w 78"/>
                <a:gd name="T5" fmla="*/ 239 h 149"/>
                <a:gd name="T6" fmla="*/ 134 w 78"/>
                <a:gd name="T7" fmla="*/ 230 h 149"/>
                <a:gd name="T8" fmla="*/ 134 w 78"/>
                <a:gd name="T9" fmla="*/ 222 h 149"/>
                <a:gd name="T10" fmla="*/ 134 w 78"/>
                <a:gd name="T11" fmla="*/ 213 h 149"/>
                <a:gd name="T12" fmla="*/ 134 w 78"/>
                <a:gd name="T13" fmla="*/ 211 h 149"/>
                <a:gd name="T14" fmla="*/ 134 w 78"/>
                <a:gd name="T15" fmla="*/ 202 h 149"/>
                <a:gd name="T16" fmla="*/ 131 w 78"/>
                <a:gd name="T17" fmla="*/ 197 h 149"/>
                <a:gd name="T18" fmla="*/ 134 w 78"/>
                <a:gd name="T19" fmla="*/ 190 h 149"/>
                <a:gd name="T20" fmla="*/ 131 w 78"/>
                <a:gd name="T21" fmla="*/ 185 h 149"/>
                <a:gd name="T22" fmla="*/ 131 w 78"/>
                <a:gd name="T23" fmla="*/ 176 h 149"/>
                <a:gd name="T24" fmla="*/ 126 w 78"/>
                <a:gd name="T25" fmla="*/ 174 h 149"/>
                <a:gd name="T26" fmla="*/ 124 w 78"/>
                <a:gd name="T27" fmla="*/ 168 h 149"/>
                <a:gd name="T28" fmla="*/ 117 w 78"/>
                <a:gd name="T29" fmla="*/ 166 h 149"/>
                <a:gd name="T30" fmla="*/ 110 w 78"/>
                <a:gd name="T31" fmla="*/ 166 h 149"/>
                <a:gd name="T32" fmla="*/ 106 w 78"/>
                <a:gd name="T33" fmla="*/ 161 h 149"/>
                <a:gd name="T34" fmla="*/ 103 w 78"/>
                <a:gd name="T35" fmla="*/ 155 h 149"/>
                <a:gd name="T36" fmla="*/ 101 w 78"/>
                <a:gd name="T37" fmla="*/ 148 h 149"/>
                <a:gd name="T38" fmla="*/ 98 w 78"/>
                <a:gd name="T39" fmla="*/ 143 h 149"/>
                <a:gd name="T40" fmla="*/ 96 w 78"/>
                <a:gd name="T41" fmla="*/ 138 h 149"/>
                <a:gd name="T42" fmla="*/ 92 w 78"/>
                <a:gd name="T43" fmla="*/ 133 h 149"/>
                <a:gd name="T44" fmla="*/ 91 w 78"/>
                <a:gd name="T45" fmla="*/ 126 h 149"/>
                <a:gd name="T46" fmla="*/ 87 w 78"/>
                <a:gd name="T47" fmla="*/ 120 h 149"/>
                <a:gd name="T48" fmla="*/ 82 w 78"/>
                <a:gd name="T49" fmla="*/ 117 h 149"/>
                <a:gd name="T50" fmla="*/ 78 w 78"/>
                <a:gd name="T51" fmla="*/ 112 h 149"/>
                <a:gd name="T52" fmla="*/ 82 w 78"/>
                <a:gd name="T53" fmla="*/ 106 h 149"/>
                <a:gd name="T54" fmla="*/ 82 w 78"/>
                <a:gd name="T55" fmla="*/ 98 h 149"/>
                <a:gd name="T56" fmla="*/ 82 w 78"/>
                <a:gd name="T57" fmla="*/ 89 h 149"/>
                <a:gd name="T58" fmla="*/ 85 w 78"/>
                <a:gd name="T59" fmla="*/ 84 h 149"/>
                <a:gd name="T60" fmla="*/ 91 w 78"/>
                <a:gd name="T61" fmla="*/ 80 h 149"/>
                <a:gd name="T62" fmla="*/ 92 w 78"/>
                <a:gd name="T63" fmla="*/ 75 h 149"/>
                <a:gd name="T64" fmla="*/ 96 w 78"/>
                <a:gd name="T65" fmla="*/ 70 h 149"/>
                <a:gd name="T66" fmla="*/ 96 w 78"/>
                <a:gd name="T67" fmla="*/ 61 h 149"/>
                <a:gd name="T68" fmla="*/ 96 w 78"/>
                <a:gd name="T69" fmla="*/ 52 h 149"/>
                <a:gd name="T70" fmla="*/ 92 w 78"/>
                <a:gd name="T71" fmla="*/ 47 h 149"/>
                <a:gd name="T72" fmla="*/ 87 w 78"/>
                <a:gd name="T73" fmla="*/ 51 h 149"/>
                <a:gd name="T74" fmla="*/ 85 w 78"/>
                <a:gd name="T75" fmla="*/ 56 h 149"/>
                <a:gd name="T76" fmla="*/ 78 w 78"/>
                <a:gd name="T77" fmla="*/ 52 h 149"/>
                <a:gd name="T78" fmla="*/ 73 w 78"/>
                <a:gd name="T79" fmla="*/ 51 h 149"/>
                <a:gd name="T80" fmla="*/ 68 w 78"/>
                <a:gd name="T81" fmla="*/ 47 h 149"/>
                <a:gd name="T82" fmla="*/ 66 w 78"/>
                <a:gd name="T83" fmla="*/ 42 h 149"/>
                <a:gd name="T84" fmla="*/ 63 w 78"/>
                <a:gd name="T85" fmla="*/ 37 h 149"/>
                <a:gd name="T86" fmla="*/ 59 w 78"/>
                <a:gd name="T87" fmla="*/ 30 h 149"/>
                <a:gd name="T88" fmla="*/ 54 w 78"/>
                <a:gd name="T89" fmla="*/ 28 h 149"/>
                <a:gd name="T90" fmla="*/ 49 w 78"/>
                <a:gd name="T91" fmla="*/ 24 h 149"/>
                <a:gd name="T92" fmla="*/ 44 w 78"/>
                <a:gd name="T93" fmla="*/ 23 h 149"/>
                <a:gd name="T94" fmla="*/ 38 w 78"/>
                <a:gd name="T95" fmla="*/ 19 h 149"/>
                <a:gd name="T96" fmla="*/ 35 w 78"/>
                <a:gd name="T97" fmla="*/ 14 h 149"/>
                <a:gd name="T98" fmla="*/ 30 w 78"/>
                <a:gd name="T99" fmla="*/ 10 h 149"/>
                <a:gd name="T100" fmla="*/ 28 w 78"/>
                <a:gd name="T101" fmla="*/ 10 h 149"/>
                <a:gd name="T102" fmla="*/ 19 w 78"/>
                <a:gd name="T103" fmla="*/ 10 h 149"/>
                <a:gd name="T104" fmla="*/ 14 w 78"/>
                <a:gd name="T105" fmla="*/ 9 h 149"/>
                <a:gd name="T106" fmla="*/ 9 w 78"/>
                <a:gd name="T107" fmla="*/ 5 h 149"/>
                <a:gd name="T108" fmla="*/ 3 w 78"/>
                <a:gd name="T109" fmla="*/ 2 h 149"/>
                <a:gd name="T110" fmla="*/ 0 w 78"/>
                <a:gd name="T111" fmla="*/ 0 h 149"/>
                <a:gd name="T112" fmla="*/ 136 w 78"/>
                <a:gd name="T113" fmla="*/ 258 h 149"/>
                <a:gd name="T114" fmla="*/ 38 w 78"/>
                <a:gd name="T115" fmla="*/ 96 h 149"/>
                <a:gd name="T116" fmla="*/ 35 w 78"/>
                <a:gd name="T117" fmla="*/ 89 h 149"/>
                <a:gd name="T118" fmla="*/ 42 w 78"/>
                <a:gd name="T119" fmla="*/ 92 h 14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8" h="149">
                  <a:moveTo>
                    <a:pt x="78" y="148"/>
                  </a:moveTo>
                  <a:cubicBezTo>
                    <a:pt x="78" y="148"/>
                    <a:pt x="78" y="147"/>
                    <a:pt x="78" y="147"/>
                  </a:cubicBezTo>
                  <a:cubicBezTo>
                    <a:pt x="78" y="146"/>
                    <a:pt x="78" y="145"/>
                    <a:pt x="78" y="145"/>
                  </a:cubicBezTo>
                  <a:cubicBezTo>
                    <a:pt x="78" y="144"/>
                    <a:pt x="78" y="144"/>
                    <a:pt x="78" y="143"/>
                  </a:cubicBezTo>
                  <a:cubicBezTo>
                    <a:pt x="78" y="143"/>
                    <a:pt x="78" y="142"/>
                    <a:pt x="78" y="142"/>
                  </a:cubicBezTo>
                  <a:cubicBezTo>
                    <a:pt x="78" y="141"/>
                    <a:pt x="78" y="141"/>
                    <a:pt x="78" y="140"/>
                  </a:cubicBezTo>
                  <a:cubicBezTo>
                    <a:pt x="78" y="139"/>
                    <a:pt x="78" y="139"/>
                    <a:pt x="78" y="138"/>
                  </a:cubicBezTo>
                  <a:cubicBezTo>
                    <a:pt x="78" y="138"/>
                    <a:pt x="77" y="138"/>
                    <a:pt x="77" y="138"/>
                  </a:cubicBezTo>
                  <a:cubicBezTo>
                    <a:pt x="77" y="138"/>
                    <a:pt x="77" y="137"/>
                    <a:pt x="77" y="137"/>
                  </a:cubicBezTo>
                  <a:cubicBezTo>
                    <a:pt x="77" y="136"/>
                    <a:pt x="77" y="136"/>
                    <a:pt x="77" y="135"/>
                  </a:cubicBezTo>
                  <a:cubicBezTo>
                    <a:pt x="77" y="135"/>
                    <a:pt x="77" y="134"/>
                    <a:pt x="77" y="134"/>
                  </a:cubicBezTo>
                  <a:cubicBezTo>
                    <a:pt x="77" y="133"/>
                    <a:pt x="77" y="133"/>
                    <a:pt x="77" y="132"/>
                  </a:cubicBezTo>
                  <a:cubicBezTo>
                    <a:pt x="77" y="131"/>
                    <a:pt x="77" y="131"/>
                    <a:pt x="77" y="130"/>
                  </a:cubicBezTo>
                  <a:cubicBezTo>
                    <a:pt x="77" y="130"/>
                    <a:pt x="77" y="129"/>
                    <a:pt x="77" y="129"/>
                  </a:cubicBezTo>
                  <a:cubicBezTo>
                    <a:pt x="77" y="128"/>
                    <a:pt x="77" y="128"/>
                    <a:pt x="77" y="127"/>
                  </a:cubicBezTo>
                  <a:cubicBezTo>
                    <a:pt x="77" y="127"/>
                    <a:pt x="77" y="126"/>
                    <a:pt x="77" y="125"/>
                  </a:cubicBezTo>
                  <a:cubicBezTo>
                    <a:pt x="77" y="125"/>
                    <a:pt x="77" y="124"/>
                    <a:pt x="77" y="124"/>
                  </a:cubicBezTo>
                  <a:cubicBezTo>
                    <a:pt x="77" y="123"/>
                    <a:pt x="77" y="123"/>
                    <a:pt x="77" y="122"/>
                  </a:cubicBezTo>
                  <a:cubicBezTo>
                    <a:pt x="76" y="122"/>
                    <a:pt x="76" y="122"/>
                    <a:pt x="75" y="122"/>
                  </a:cubicBezTo>
                  <a:cubicBezTo>
                    <a:pt x="75" y="122"/>
                    <a:pt x="75" y="121"/>
                    <a:pt x="75" y="121"/>
                  </a:cubicBezTo>
                  <a:cubicBezTo>
                    <a:pt x="76" y="121"/>
                    <a:pt x="76" y="121"/>
                    <a:pt x="77" y="121"/>
                  </a:cubicBezTo>
                  <a:cubicBezTo>
                    <a:pt x="77" y="120"/>
                    <a:pt x="77" y="120"/>
                    <a:pt x="77" y="119"/>
                  </a:cubicBezTo>
                  <a:cubicBezTo>
                    <a:pt x="77" y="119"/>
                    <a:pt x="77" y="118"/>
                    <a:pt x="77" y="118"/>
                  </a:cubicBezTo>
                  <a:cubicBezTo>
                    <a:pt x="77" y="117"/>
                    <a:pt x="77" y="116"/>
                    <a:pt x="77" y="116"/>
                  </a:cubicBezTo>
                  <a:cubicBezTo>
                    <a:pt x="76" y="116"/>
                    <a:pt x="76" y="116"/>
                    <a:pt x="75" y="116"/>
                  </a:cubicBezTo>
                  <a:cubicBezTo>
                    <a:pt x="75" y="115"/>
                    <a:pt x="75" y="115"/>
                    <a:pt x="75" y="114"/>
                  </a:cubicBezTo>
                  <a:cubicBezTo>
                    <a:pt x="75" y="114"/>
                    <a:pt x="75" y="113"/>
                    <a:pt x="75" y="113"/>
                  </a:cubicBezTo>
                  <a:cubicBezTo>
                    <a:pt x="76" y="113"/>
                    <a:pt x="76" y="113"/>
                    <a:pt x="77" y="113"/>
                  </a:cubicBezTo>
                  <a:cubicBezTo>
                    <a:pt x="77" y="112"/>
                    <a:pt x="77" y="112"/>
                    <a:pt x="77" y="111"/>
                  </a:cubicBezTo>
                  <a:cubicBezTo>
                    <a:pt x="77" y="110"/>
                    <a:pt x="77" y="110"/>
                    <a:pt x="77" y="109"/>
                  </a:cubicBezTo>
                  <a:cubicBezTo>
                    <a:pt x="76" y="109"/>
                    <a:pt x="76" y="109"/>
                    <a:pt x="75" y="109"/>
                  </a:cubicBezTo>
                  <a:cubicBezTo>
                    <a:pt x="75" y="109"/>
                    <a:pt x="75" y="108"/>
                    <a:pt x="75" y="108"/>
                  </a:cubicBezTo>
                  <a:cubicBezTo>
                    <a:pt x="75" y="107"/>
                    <a:pt x="75" y="107"/>
                    <a:pt x="75" y="106"/>
                  </a:cubicBezTo>
                  <a:cubicBezTo>
                    <a:pt x="75" y="106"/>
                    <a:pt x="75" y="105"/>
                    <a:pt x="75" y="105"/>
                  </a:cubicBezTo>
                  <a:cubicBezTo>
                    <a:pt x="75" y="104"/>
                    <a:pt x="75" y="104"/>
                    <a:pt x="75" y="103"/>
                  </a:cubicBezTo>
                  <a:cubicBezTo>
                    <a:pt x="75" y="102"/>
                    <a:pt x="75" y="102"/>
                    <a:pt x="75" y="101"/>
                  </a:cubicBezTo>
                  <a:cubicBezTo>
                    <a:pt x="75" y="101"/>
                    <a:pt x="74" y="101"/>
                    <a:pt x="74" y="101"/>
                  </a:cubicBezTo>
                  <a:cubicBezTo>
                    <a:pt x="74" y="101"/>
                    <a:pt x="74" y="100"/>
                    <a:pt x="74" y="100"/>
                  </a:cubicBezTo>
                  <a:cubicBezTo>
                    <a:pt x="73" y="100"/>
                    <a:pt x="73" y="100"/>
                    <a:pt x="72" y="100"/>
                  </a:cubicBezTo>
                  <a:cubicBezTo>
                    <a:pt x="72" y="99"/>
                    <a:pt x="72" y="99"/>
                    <a:pt x="72" y="98"/>
                  </a:cubicBezTo>
                  <a:cubicBezTo>
                    <a:pt x="72" y="98"/>
                    <a:pt x="71" y="98"/>
                    <a:pt x="71" y="98"/>
                  </a:cubicBezTo>
                  <a:cubicBezTo>
                    <a:pt x="71" y="98"/>
                    <a:pt x="71" y="97"/>
                    <a:pt x="71" y="96"/>
                  </a:cubicBezTo>
                  <a:cubicBezTo>
                    <a:pt x="70" y="96"/>
                    <a:pt x="69" y="96"/>
                    <a:pt x="69" y="96"/>
                  </a:cubicBezTo>
                  <a:cubicBezTo>
                    <a:pt x="68" y="96"/>
                    <a:pt x="68" y="96"/>
                    <a:pt x="67" y="96"/>
                  </a:cubicBezTo>
                  <a:cubicBezTo>
                    <a:pt x="67" y="96"/>
                    <a:pt x="67" y="95"/>
                    <a:pt x="67" y="95"/>
                  </a:cubicBezTo>
                  <a:cubicBezTo>
                    <a:pt x="67" y="95"/>
                    <a:pt x="66" y="95"/>
                    <a:pt x="66" y="95"/>
                  </a:cubicBezTo>
                  <a:cubicBezTo>
                    <a:pt x="65" y="95"/>
                    <a:pt x="65" y="95"/>
                    <a:pt x="64" y="95"/>
                  </a:cubicBezTo>
                  <a:cubicBezTo>
                    <a:pt x="64" y="95"/>
                    <a:pt x="63" y="95"/>
                    <a:pt x="63" y="95"/>
                  </a:cubicBezTo>
                  <a:cubicBezTo>
                    <a:pt x="63" y="94"/>
                    <a:pt x="63" y="94"/>
                    <a:pt x="63" y="93"/>
                  </a:cubicBezTo>
                  <a:cubicBezTo>
                    <a:pt x="62" y="93"/>
                    <a:pt x="62" y="93"/>
                    <a:pt x="61" y="93"/>
                  </a:cubicBezTo>
                  <a:cubicBezTo>
                    <a:pt x="61" y="93"/>
                    <a:pt x="61" y="92"/>
                    <a:pt x="61" y="92"/>
                  </a:cubicBezTo>
                  <a:cubicBezTo>
                    <a:pt x="61" y="91"/>
                    <a:pt x="61" y="91"/>
                    <a:pt x="61" y="90"/>
                  </a:cubicBezTo>
                  <a:cubicBezTo>
                    <a:pt x="61" y="90"/>
                    <a:pt x="60" y="90"/>
                    <a:pt x="59" y="90"/>
                  </a:cubicBezTo>
                  <a:cubicBezTo>
                    <a:pt x="59" y="90"/>
                    <a:pt x="59" y="89"/>
                    <a:pt x="59" y="89"/>
                  </a:cubicBezTo>
                  <a:cubicBezTo>
                    <a:pt x="59" y="89"/>
                    <a:pt x="58" y="89"/>
                    <a:pt x="58" y="89"/>
                  </a:cubicBezTo>
                  <a:cubicBezTo>
                    <a:pt x="58" y="88"/>
                    <a:pt x="58" y="87"/>
                    <a:pt x="58" y="87"/>
                  </a:cubicBezTo>
                  <a:cubicBezTo>
                    <a:pt x="58" y="86"/>
                    <a:pt x="58" y="86"/>
                    <a:pt x="58" y="85"/>
                  </a:cubicBezTo>
                  <a:cubicBezTo>
                    <a:pt x="58" y="85"/>
                    <a:pt x="58" y="84"/>
                    <a:pt x="58" y="84"/>
                  </a:cubicBezTo>
                  <a:cubicBezTo>
                    <a:pt x="57" y="84"/>
                    <a:pt x="57" y="84"/>
                    <a:pt x="56" y="84"/>
                  </a:cubicBezTo>
                  <a:cubicBezTo>
                    <a:pt x="56" y="83"/>
                    <a:pt x="56" y="82"/>
                    <a:pt x="56" y="82"/>
                  </a:cubicBezTo>
                  <a:cubicBezTo>
                    <a:pt x="56" y="82"/>
                    <a:pt x="55" y="82"/>
                    <a:pt x="55" y="82"/>
                  </a:cubicBezTo>
                  <a:cubicBezTo>
                    <a:pt x="55" y="81"/>
                    <a:pt x="55" y="81"/>
                    <a:pt x="55" y="80"/>
                  </a:cubicBezTo>
                  <a:cubicBezTo>
                    <a:pt x="55" y="80"/>
                    <a:pt x="55" y="79"/>
                    <a:pt x="55" y="79"/>
                  </a:cubicBezTo>
                  <a:cubicBezTo>
                    <a:pt x="54" y="79"/>
                    <a:pt x="54" y="79"/>
                    <a:pt x="53" y="79"/>
                  </a:cubicBezTo>
                  <a:cubicBezTo>
                    <a:pt x="53" y="78"/>
                    <a:pt x="53" y="78"/>
                    <a:pt x="53" y="77"/>
                  </a:cubicBezTo>
                  <a:cubicBezTo>
                    <a:pt x="53" y="77"/>
                    <a:pt x="53" y="76"/>
                    <a:pt x="53" y="76"/>
                  </a:cubicBezTo>
                  <a:cubicBezTo>
                    <a:pt x="53" y="76"/>
                    <a:pt x="52" y="76"/>
                    <a:pt x="52" y="76"/>
                  </a:cubicBezTo>
                  <a:cubicBezTo>
                    <a:pt x="52" y="75"/>
                    <a:pt x="52" y="75"/>
                    <a:pt x="52" y="74"/>
                  </a:cubicBezTo>
                  <a:cubicBezTo>
                    <a:pt x="52" y="73"/>
                    <a:pt x="52" y="73"/>
                    <a:pt x="52" y="72"/>
                  </a:cubicBezTo>
                  <a:cubicBezTo>
                    <a:pt x="51" y="72"/>
                    <a:pt x="51" y="72"/>
                    <a:pt x="50" y="72"/>
                  </a:cubicBezTo>
                  <a:cubicBezTo>
                    <a:pt x="50" y="72"/>
                    <a:pt x="50" y="71"/>
                    <a:pt x="50" y="71"/>
                  </a:cubicBezTo>
                  <a:cubicBezTo>
                    <a:pt x="50" y="70"/>
                    <a:pt x="50" y="70"/>
                    <a:pt x="50" y="69"/>
                  </a:cubicBezTo>
                  <a:cubicBezTo>
                    <a:pt x="50" y="69"/>
                    <a:pt x="49" y="69"/>
                    <a:pt x="49" y="69"/>
                  </a:cubicBezTo>
                  <a:cubicBezTo>
                    <a:pt x="48" y="69"/>
                    <a:pt x="48" y="69"/>
                    <a:pt x="47" y="69"/>
                  </a:cubicBezTo>
                  <a:cubicBezTo>
                    <a:pt x="47" y="69"/>
                    <a:pt x="47" y="68"/>
                    <a:pt x="47" y="67"/>
                  </a:cubicBezTo>
                  <a:cubicBezTo>
                    <a:pt x="47" y="67"/>
                    <a:pt x="47" y="66"/>
                    <a:pt x="47" y="66"/>
                  </a:cubicBezTo>
                  <a:cubicBezTo>
                    <a:pt x="46" y="66"/>
                    <a:pt x="46" y="66"/>
                    <a:pt x="45" y="66"/>
                  </a:cubicBezTo>
                  <a:cubicBezTo>
                    <a:pt x="45" y="65"/>
                    <a:pt x="45" y="65"/>
                    <a:pt x="45" y="64"/>
                  </a:cubicBezTo>
                  <a:cubicBezTo>
                    <a:pt x="45" y="64"/>
                    <a:pt x="45" y="63"/>
                    <a:pt x="45" y="63"/>
                  </a:cubicBezTo>
                  <a:cubicBezTo>
                    <a:pt x="45" y="62"/>
                    <a:pt x="45" y="62"/>
                    <a:pt x="45" y="61"/>
                  </a:cubicBezTo>
                  <a:cubicBezTo>
                    <a:pt x="46" y="61"/>
                    <a:pt x="46" y="61"/>
                    <a:pt x="47" y="61"/>
                  </a:cubicBezTo>
                  <a:cubicBezTo>
                    <a:pt x="47" y="60"/>
                    <a:pt x="47" y="60"/>
                    <a:pt x="47" y="59"/>
                  </a:cubicBezTo>
                  <a:cubicBezTo>
                    <a:pt x="47" y="59"/>
                    <a:pt x="47" y="58"/>
                    <a:pt x="47" y="58"/>
                  </a:cubicBezTo>
                  <a:cubicBezTo>
                    <a:pt x="47" y="57"/>
                    <a:pt x="47" y="57"/>
                    <a:pt x="47" y="56"/>
                  </a:cubicBezTo>
                  <a:cubicBezTo>
                    <a:pt x="47" y="56"/>
                    <a:pt x="47" y="55"/>
                    <a:pt x="47" y="55"/>
                  </a:cubicBezTo>
                  <a:cubicBezTo>
                    <a:pt x="47" y="54"/>
                    <a:pt x="47" y="53"/>
                    <a:pt x="47" y="53"/>
                  </a:cubicBezTo>
                  <a:cubicBezTo>
                    <a:pt x="47" y="52"/>
                    <a:pt x="47" y="52"/>
                    <a:pt x="47" y="51"/>
                  </a:cubicBezTo>
                  <a:cubicBezTo>
                    <a:pt x="47" y="51"/>
                    <a:pt x="47" y="50"/>
                    <a:pt x="47" y="50"/>
                  </a:cubicBezTo>
                  <a:cubicBezTo>
                    <a:pt x="48" y="50"/>
                    <a:pt x="48" y="50"/>
                    <a:pt x="49" y="50"/>
                  </a:cubicBezTo>
                  <a:cubicBezTo>
                    <a:pt x="49" y="49"/>
                    <a:pt x="49" y="49"/>
                    <a:pt x="49" y="48"/>
                  </a:cubicBezTo>
                  <a:cubicBezTo>
                    <a:pt x="49" y="48"/>
                    <a:pt x="50" y="48"/>
                    <a:pt x="50" y="48"/>
                  </a:cubicBezTo>
                  <a:cubicBezTo>
                    <a:pt x="50" y="48"/>
                    <a:pt x="50" y="47"/>
                    <a:pt x="50" y="46"/>
                  </a:cubicBezTo>
                  <a:cubicBezTo>
                    <a:pt x="51" y="46"/>
                    <a:pt x="51" y="46"/>
                    <a:pt x="52" y="46"/>
                  </a:cubicBezTo>
                  <a:cubicBezTo>
                    <a:pt x="52" y="46"/>
                    <a:pt x="52" y="45"/>
                    <a:pt x="52" y="45"/>
                  </a:cubicBezTo>
                  <a:cubicBezTo>
                    <a:pt x="52" y="45"/>
                    <a:pt x="53" y="45"/>
                    <a:pt x="53" y="45"/>
                  </a:cubicBezTo>
                  <a:cubicBezTo>
                    <a:pt x="53" y="44"/>
                    <a:pt x="53" y="44"/>
                    <a:pt x="53" y="43"/>
                  </a:cubicBezTo>
                  <a:cubicBezTo>
                    <a:pt x="54" y="43"/>
                    <a:pt x="54" y="43"/>
                    <a:pt x="55" y="43"/>
                  </a:cubicBezTo>
                  <a:cubicBezTo>
                    <a:pt x="55" y="43"/>
                    <a:pt x="55" y="42"/>
                    <a:pt x="55" y="42"/>
                  </a:cubicBezTo>
                  <a:cubicBezTo>
                    <a:pt x="55" y="41"/>
                    <a:pt x="55" y="41"/>
                    <a:pt x="55" y="40"/>
                  </a:cubicBezTo>
                  <a:cubicBezTo>
                    <a:pt x="55" y="40"/>
                    <a:pt x="55" y="39"/>
                    <a:pt x="55" y="38"/>
                  </a:cubicBezTo>
                  <a:cubicBezTo>
                    <a:pt x="55" y="38"/>
                    <a:pt x="55" y="37"/>
                    <a:pt x="55" y="37"/>
                  </a:cubicBezTo>
                  <a:cubicBezTo>
                    <a:pt x="55" y="36"/>
                    <a:pt x="55" y="36"/>
                    <a:pt x="55" y="35"/>
                  </a:cubicBezTo>
                  <a:cubicBezTo>
                    <a:pt x="55" y="35"/>
                    <a:pt x="55" y="34"/>
                    <a:pt x="55" y="34"/>
                  </a:cubicBezTo>
                  <a:cubicBezTo>
                    <a:pt x="55" y="33"/>
                    <a:pt x="55" y="32"/>
                    <a:pt x="55" y="32"/>
                  </a:cubicBezTo>
                  <a:cubicBezTo>
                    <a:pt x="55" y="31"/>
                    <a:pt x="55" y="31"/>
                    <a:pt x="55" y="30"/>
                  </a:cubicBezTo>
                  <a:cubicBezTo>
                    <a:pt x="55" y="30"/>
                    <a:pt x="55" y="29"/>
                    <a:pt x="55" y="29"/>
                  </a:cubicBezTo>
                  <a:cubicBezTo>
                    <a:pt x="54" y="29"/>
                    <a:pt x="54" y="29"/>
                    <a:pt x="53" y="29"/>
                  </a:cubicBezTo>
                  <a:cubicBezTo>
                    <a:pt x="53" y="28"/>
                    <a:pt x="53" y="28"/>
                    <a:pt x="53" y="27"/>
                  </a:cubicBezTo>
                  <a:cubicBezTo>
                    <a:pt x="53" y="27"/>
                    <a:pt x="52" y="27"/>
                    <a:pt x="52" y="27"/>
                  </a:cubicBezTo>
                  <a:cubicBezTo>
                    <a:pt x="51" y="27"/>
                    <a:pt x="51" y="27"/>
                    <a:pt x="50" y="27"/>
                  </a:cubicBezTo>
                  <a:cubicBezTo>
                    <a:pt x="50" y="28"/>
                    <a:pt x="50" y="28"/>
                    <a:pt x="50" y="29"/>
                  </a:cubicBezTo>
                  <a:cubicBezTo>
                    <a:pt x="50" y="29"/>
                    <a:pt x="50" y="30"/>
                    <a:pt x="50" y="30"/>
                  </a:cubicBezTo>
                  <a:cubicBezTo>
                    <a:pt x="50" y="30"/>
                    <a:pt x="49" y="30"/>
                    <a:pt x="49" y="30"/>
                  </a:cubicBezTo>
                  <a:cubicBezTo>
                    <a:pt x="49" y="31"/>
                    <a:pt x="49" y="31"/>
                    <a:pt x="49" y="32"/>
                  </a:cubicBezTo>
                  <a:cubicBezTo>
                    <a:pt x="48" y="32"/>
                    <a:pt x="48" y="32"/>
                    <a:pt x="47" y="32"/>
                  </a:cubicBezTo>
                  <a:cubicBezTo>
                    <a:pt x="47" y="31"/>
                    <a:pt x="47" y="31"/>
                    <a:pt x="47" y="30"/>
                  </a:cubicBezTo>
                  <a:cubicBezTo>
                    <a:pt x="46" y="30"/>
                    <a:pt x="46" y="30"/>
                    <a:pt x="45" y="30"/>
                  </a:cubicBezTo>
                  <a:cubicBezTo>
                    <a:pt x="45" y="30"/>
                    <a:pt x="45" y="29"/>
                    <a:pt x="45" y="29"/>
                  </a:cubicBezTo>
                  <a:cubicBezTo>
                    <a:pt x="45" y="29"/>
                    <a:pt x="44" y="29"/>
                    <a:pt x="44" y="29"/>
                  </a:cubicBezTo>
                  <a:cubicBezTo>
                    <a:pt x="43" y="29"/>
                    <a:pt x="43" y="29"/>
                    <a:pt x="42" y="29"/>
                  </a:cubicBezTo>
                  <a:cubicBezTo>
                    <a:pt x="42" y="29"/>
                    <a:pt x="41" y="29"/>
                    <a:pt x="41" y="29"/>
                  </a:cubicBezTo>
                  <a:cubicBezTo>
                    <a:pt x="41" y="28"/>
                    <a:pt x="41" y="28"/>
                    <a:pt x="41" y="27"/>
                  </a:cubicBezTo>
                  <a:cubicBezTo>
                    <a:pt x="40" y="27"/>
                    <a:pt x="40" y="27"/>
                    <a:pt x="39" y="27"/>
                  </a:cubicBezTo>
                  <a:cubicBezTo>
                    <a:pt x="39" y="27"/>
                    <a:pt x="39" y="26"/>
                    <a:pt x="39" y="26"/>
                  </a:cubicBezTo>
                  <a:cubicBezTo>
                    <a:pt x="39" y="26"/>
                    <a:pt x="38" y="26"/>
                    <a:pt x="38" y="26"/>
                  </a:cubicBezTo>
                  <a:cubicBezTo>
                    <a:pt x="38" y="25"/>
                    <a:pt x="38" y="24"/>
                    <a:pt x="38" y="24"/>
                  </a:cubicBezTo>
                  <a:cubicBezTo>
                    <a:pt x="37" y="24"/>
                    <a:pt x="37" y="24"/>
                    <a:pt x="36" y="24"/>
                  </a:cubicBezTo>
                  <a:cubicBezTo>
                    <a:pt x="36" y="23"/>
                    <a:pt x="36" y="23"/>
                    <a:pt x="36" y="22"/>
                  </a:cubicBezTo>
                  <a:cubicBezTo>
                    <a:pt x="36" y="22"/>
                    <a:pt x="36" y="21"/>
                    <a:pt x="36" y="21"/>
                  </a:cubicBezTo>
                  <a:cubicBezTo>
                    <a:pt x="36" y="20"/>
                    <a:pt x="36" y="20"/>
                    <a:pt x="36" y="19"/>
                  </a:cubicBezTo>
                  <a:cubicBezTo>
                    <a:pt x="35" y="19"/>
                    <a:pt x="35" y="19"/>
                    <a:pt x="34" y="19"/>
                  </a:cubicBezTo>
                  <a:cubicBezTo>
                    <a:pt x="34" y="19"/>
                    <a:pt x="34" y="18"/>
                    <a:pt x="34" y="17"/>
                  </a:cubicBezTo>
                  <a:cubicBezTo>
                    <a:pt x="34" y="17"/>
                    <a:pt x="33" y="17"/>
                    <a:pt x="33" y="17"/>
                  </a:cubicBezTo>
                  <a:cubicBezTo>
                    <a:pt x="33" y="17"/>
                    <a:pt x="33" y="16"/>
                    <a:pt x="33" y="16"/>
                  </a:cubicBezTo>
                  <a:cubicBezTo>
                    <a:pt x="32" y="16"/>
                    <a:pt x="32" y="16"/>
                    <a:pt x="31" y="16"/>
                  </a:cubicBezTo>
                  <a:cubicBezTo>
                    <a:pt x="31" y="15"/>
                    <a:pt x="31" y="15"/>
                    <a:pt x="31" y="14"/>
                  </a:cubicBezTo>
                  <a:cubicBezTo>
                    <a:pt x="31" y="14"/>
                    <a:pt x="30" y="14"/>
                    <a:pt x="30" y="14"/>
                  </a:cubicBezTo>
                  <a:cubicBezTo>
                    <a:pt x="29" y="14"/>
                    <a:pt x="29" y="14"/>
                    <a:pt x="28" y="14"/>
                  </a:cubicBezTo>
                  <a:cubicBezTo>
                    <a:pt x="28" y="14"/>
                    <a:pt x="28" y="13"/>
                    <a:pt x="28" y="13"/>
                  </a:cubicBezTo>
                  <a:cubicBezTo>
                    <a:pt x="28" y="13"/>
                    <a:pt x="27" y="13"/>
                    <a:pt x="27" y="13"/>
                  </a:cubicBezTo>
                  <a:cubicBezTo>
                    <a:pt x="26" y="13"/>
                    <a:pt x="26" y="13"/>
                    <a:pt x="25" y="13"/>
                  </a:cubicBezTo>
                  <a:cubicBezTo>
                    <a:pt x="25" y="13"/>
                    <a:pt x="24" y="13"/>
                    <a:pt x="24" y="13"/>
                  </a:cubicBezTo>
                  <a:cubicBezTo>
                    <a:pt x="23" y="13"/>
                    <a:pt x="22" y="13"/>
                    <a:pt x="22" y="13"/>
                  </a:cubicBezTo>
                  <a:cubicBezTo>
                    <a:pt x="22" y="12"/>
                    <a:pt x="22" y="12"/>
                    <a:pt x="22" y="11"/>
                  </a:cubicBezTo>
                  <a:cubicBezTo>
                    <a:pt x="22" y="11"/>
                    <a:pt x="22" y="10"/>
                    <a:pt x="22" y="9"/>
                  </a:cubicBezTo>
                  <a:cubicBezTo>
                    <a:pt x="21" y="9"/>
                    <a:pt x="21" y="9"/>
                    <a:pt x="20" y="9"/>
                  </a:cubicBezTo>
                  <a:cubicBezTo>
                    <a:pt x="20" y="9"/>
                    <a:pt x="20" y="8"/>
                    <a:pt x="20" y="8"/>
                  </a:cubicBezTo>
                  <a:cubicBezTo>
                    <a:pt x="20" y="8"/>
                    <a:pt x="19" y="8"/>
                    <a:pt x="19" y="8"/>
                  </a:cubicBezTo>
                  <a:cubicBezTo>
                    <a:pt x="19" y="7"/>
                    <a:pt x="19" y="7"/>
                    <a:pt x="19" y="6"/>
                  </a:cubicBezTo>
                  <a:cubicBezTo>
                    <a:pt x="18" y="6"/>
                    <a:pt x="18" y="6"/>
                    <a:pt x="17" y="6"/>
                  </a:cubicBezTo>
                  <a:cubicBezTo>
                    <a:pt x="17" y="6"/>
                    <a:pt x="17" y="5"/>
                    <a:pt x="17" y="5"/>
                  </a:cubicBezTo>
                  <a:cubicBezTo>
                    <a:pt x="17" y="5"/>
                    <a:pt x="16" y="5"/>
                    <a:pt x="16" y="5"/>
                  </a:cubicBezTo>
                  <a:cubicBezTo>
                    <a:pt x="16" y="5"/>
                    <a:pt x="16" y="6"/>
                    <a:pt x="16" y="6"/>
                  </a:cubicBezTo>
                  <a:cubicBezTo>
                    <a:pt x="15" y="6"/>
                    <a:pt x="15" y="6"/>
                    <a:pt x="14" y="6"/>
                  </a:cubicBezTo>
                  <a:cubicBezTo>
                    <a:pt x="14" y="6"/>
                    <a:pt x="13" y="6"/>
                    <a:pt x="12" y="6"/>
                  </a:cubicBezTo>
                  <a:cubicBezTo>
                    <a:pt x="12" y="6"/>
                    <a:pt x="11" y="6"/>
                    <a:pt x="11" y="6"/>
                  </a:cubicBezTo>
                  <a:cubicBezTo>
                    <a:pt x="10" y="6"/>
                    <a:pt x="10" y="6"/>
                    <a:pt x="9" y="6"/>
                  </a:cubicBezTo>
                  <a:cubicBezTo>
                    <a:pt x="9" y="6"/>
                    <a:pt x="9" y="5"/>
                    <a:pt x="9" y="5"/>
                  </a:cubicBezTo>
                  <a:cubicBezTo>
                    <a:pt x="9" y="5"/>
                    <a:pt x="8" y="5"/>
                    <a:pt x="8" y="5"/>
                  </a:cubicBezTo>
                  <a:cubicBezTo>
                    <a:pt x="7" y="5"/>
                    <a:pt x="7" y="5"/>
                    <a:pt x="6" y="5"/>
                  </a:cubicBezTo>
                  <a:cubicBezTo>
                    <a:pt x="6" y="4"/>
                    <a:pt x="6" y="3"/>
                    <a:pt x="6" y="3"/>
                  </a:cubicBezTo>
                  <a:cubicBezTo>
                    <a:pt x="6" y="3"/>
                    <a:pt x="5" y="3"/>
                    <a:pt x="5" y="3"/>
                  </a:cubicBezTo>
                  <a:cubicBezTo>
                    <a:pt x="4" y="3"/>
                    <a:pt x="4" y="3"/>
                    <a:pt x="3" y="3"/>
                  </a:cubicBezTo>
                  <a:cubicBezTo>
                    <a:pt x="3" y="2"/>
                    <a:pt x="3" y="2"/>
                    <a:pt x="3" y="1"/>
                  </a:cubicBezTo>
                  <a:cubicBezTo>
                    <a:pt x="3" y="1"/>
                    <a:pt x="2" y="1"/>
                    <a:pt x="2" y="1"/>
                  </a:cubicBezTo>
                  <a:cubicBezTo>
                    <a:pt x="2" y="1"/>
                    <a:pt x="2" y="0"/>
                    <a:pt x="2" y="0"/>
                  </a:cubicBezTo>
                  <a:cubicBezTo>
                    <a:pt x="1" y="0"/>
                    <a:pt x="1" y="0"/>
                    <a:pt x="0" y="0"/>
                  </a:cubicBezTo>
                  <a:cubicBezTo>
                    <a:pt x="0" y="0"/>
                    <a:pt x="0" y="0"/>
                    <a:pt x="0" y="0"/>
                  </a:cubicBezTo>
                  <a:cubicBezTo>
                    <a:pt x="7" y="59"/>
                    <a:pt x="35" y="111"/>
                    <a:pt x="77" y="149"/>
                  </a:cubicBezTo>
                  <a:cubicBezTo>
                    <a:pt x="77" y="148"/>
                    <a:pt x="77" y="148"/>
                    <a:pt x="77" y="148"/>
                  </a:cubicBezTo>
                  <a:cubicBezTo>
                    <a:pt x="77" y="148"/>
                    <a:pt x="78" y="148"/>
                    <a:pt x="78" y="148"/>
                  </a:cubicBezTo>
                  <a:close/>
                  <a:moveTo>
                    <a:pt x="24" y="53"/>
                  </a:moveTo>
                  <a:cubicBezTo>
                    <a:pt x="24" y="53"/>
                    <a:pt x="24" y="54"/>
                    <a:pt x="24" y="55"/>
                  </a:cubicBezTo>
                  <a:cubicBezTo>
                    <a:pt x="23" y="55"/>
                    <a:pt x="22" y="55"/>
                    <a:pt x="22" y="55"/>
                  </a:cubicBezTo>
                  <a:cubicBezTo>
                    <a:pt x="22" y="54"/>
                    <a:pt x="22" y="53"/>
                    <a:pt x="22" y="53"/>
                  </a:cubicBezTo>
                  <a:cubicBezTo>
                    <a:pt x="21" y="53"/>
                    <a:pt x="21" y="53"/>
                    <a:pt x="20" y="53"/>
                  </a:cubicBezTo>
                  <a:cubicBezTo>
                    <a:pt x="20" y="52"/>
                    <a:pt x="20" y="52"/>
                    <a:pt x="20" y="51"/>
                  </a:cubicBezTo>
                  <a:cubicBezTo>
                    <a:pt x="21" y="51"/>
                    <a:pt x="21" y="51"/>
                    <a:pt x="22" y="51"/>
                  </a:cubicBezTo>
                  <a:cubicBezTo>
                    <a:pt x="22" y="51"/>
                    <a:pt x="23" y="51"/>
                    <a:pt x="24" y="51"/>
                  </a:cubicBezTo>
                  <a:cubicBezTo>
                    <a:pt x="24" y="52"/>
                    <a:pt x="24" y="52"/>
                    <a:pt x="24" y="5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4" name="Freeform 41045"/>
            <p:cNvSpPr/>
            <p:nvPr/>
          </p:nvSpPr>
          <p:spPr bwMode="auto">
            <a:xfrm>
              <a:off x="3812" y="918"/>
              <a:ext cx="2" cy="2"/>
            </a:xfrm>
            <a:custGeom>
              <a:avLst/>
              <a:gdLst>
                <a:gd name="T0" fmla="*/ 2 w 1"/>
                <a:gd name="T1" fmla="*/ 0 h 1"/>
                <a:gd name="T2" fmla="*/ 0 w 1"/>
                <a:gd name="T3" fmla="*/ 0 h 1"/>
                <a:gd name="T4" fmla="*/ 0 w 1"/>
                <a:gd name="T5" fmla="*/ 2 h 1"/>
                <a:gd name="T6" fmla="*/ 2 w 1"/>
                <a:gd name="T7" fmla="*/ 2 h 1"/>
                <a:gd name="T8" fmla="*/ 2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0"/>
                  </a:moveTo>
                  <a:cubicBezTo>
                    <a:pt x="1" y="0"/>
                    <a:pt x="0" y="0"/>
                    <a:pt x="0" y="0"/>
                  </a:cubicBezTo>
                  <a:cubicBezTo>
                    <a:pt x="0" y="0"/>
                    <a:pt x="0" y="1"/>
                    <a:pt x="0" y="1"/>
                  </a:cubicBezTo>
                  <a:cubicBezTo>
                    <a:pt x="0" y="1"/>
                    <a:pt x="1" y="1"/>
                    <a:pt x="1" y="1"/>
                  </a:cubicBezTo>
                  <a:cubicBezTo>
                    <a:pt x="1" y="1"/>
                    <a:pt x="1" y="0"/>
                    <a:pt x="1"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5" name="Freeform 41046"/>
            <p:cNvSpPr/>
            <p:nvPr/>
          </p:nvSpPr>
          <p:spPr bwMode="auto">
            <a:xfrm>
              <a:off x="4246" y="1268"/>
              <a:ext cx="1" cy="3"/>
            </a:xfrm>
            <a:custGeom>
              <a:avLst/>
              <a:gdLst>
                <a:gd name="T0" fmla="*/ 0 w 1"/>
                <a:gd name="T1" fmla="*/ 3 h 2"/>
                <a:gd name="T2" fmla="*/ 1 w 1"/>
                <a:gd name="T3" fmla="*/ 3 h 2"/>
                <a:gd name="T4" fmla="*/ 1 w 1"/>
                <a:gd name="T5" fmla="*/ 0 h 2"/>
                <a:gd name="T6" fmla="*/ 0 w 1"/>
                <a:gd name="T7" fmla="*/ 0 h 2"/>
                <a:gd name="T8" fmla="*/ 0 w 1"/>
                <a:gd name="T9" fmla="*/ 3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cubicBezTo>
                    <a:pt x="0" y="2"/>
                    <a:pt x="1" y="2"/>
                    <a:pt x="1" y="2"/>
                  </a:cubicBezTo>
                  <a:cubicBezTo>
                    <a:pt x="1" y="1"/>
                    <a:pt x="1" y="1"/>
                    <a:pt x="1" y="0"/>
                  </a:cubicBezTo>
                  <a:cubicBezTo>
                    <a:pt x="1" y="0"/>
                    <a:pt x="0" y="0"/>
                    <a:pt x="0" y="0"/>
                  </a:cubicBezTo>
                  <a:cubicBezTo>
                    <a:pt x="0" y="1"/>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6" name="Freeform 41047"/>
            <p:cNvSpPr/>
            <p:nvPr/>
          </p:nvSpPr>
          <p:spPr bwMode="auto">
            <a:xfrm>
              <a:off x="3821" y="852"/>
              <a:ext cx="7" cy="7"/>
            </a:xfrm>
            <a:custGeom>
              <a:avLst/>
              <a:gdLst>
                <a:gd name="T0" fmla="*/ 2 w 4"/>
                <a:gd name="T1" fmla="*/ 7 h 4"/>
                <a:gd name="T2" fmla="*/ 5 w 4"/>
                <a:gd name="T3" fmla="*/ 7 h 4"/>
                <a:gd name="T4" fmla="*/ 7 w 4"/>
                <a:gd name="T5" fmla="*/ 7 h 4"/>
                <a:gd name="T6" fmla="*/ 7 w 4"/>
                <a:gd name="T7" fmla="*/ 4 h 4"/>
                <a:gd name="T8" fmla="*/ 5 w 4"/>
                <a:gd name="T9" fmla="*/ 4 h 4"/>
                <a:gd name="T10" fmla="*/ 5 w 4"/>
                <a:gd name="T11" fmla="*/ 2 h 4"/>
                <a:gd name="T12" fmla="*/ 5 w 4"/>
                <a:gd name="T13" fmla="*/ 0 h 4"/>
                <a:gd name="T14" fmla="*/ 0 w 4"/>
                <a:gd name="T15" fmla="*/ 4 h 4"/>
                <a:gd name="T16" fmla="*/ 2 w 4"/>
                <a:gd name="T17" fmla="*/ 4 h 4"/>
                <a:gd name="T18" fmla="*/ 2 w 4"/>
                <a:gd name="T19" fmla="*/ 7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4">
                  <a:moveTo>
                    <a:pt x="1" y="4"/>
                  </a:moveTo>
                  <a:cubicBezTo>
                    <a:pt x="2" y="4"/>
                    <a:pt x="2" y="4"/>
                    <a:pt x="3" y="4"/>
                  </a:cubicBezTo>
                  <a:cubicBezTo>
                    <a:pt x="3" y="4"/>
                    <a:pt x="4" y="4"/>
                    <a:pt x="4" y="4"/>
                  </a:cubicBezTo>
                  <a:cubicBezTo>
                    <a:pt x="4" y="3"/>
                    <a:pt x="4" y="3"/>
                    <a:pt x="4" y="2"/>
                  </a:cubicBezTo>
                  <a:cubicBezTo>
                    <a:pt x="4" y="2"/>
                    <a:pt x="3" y="2"/>
                    <a:pt x="3" y="2"/>
                  </a:cubicBezTo>
                  <a:cubicBezTo>
                    <a:pt x="3" y="2"/>
                    <a:pt x="3" y="1"/>
                    <a:pt x="3" y="1"/>
                  </a:cubicBezTo>
                  <a:cubicBezTo>
                    <a:pt x="3" y="0"/>
                    <a:pt x="3" y="0"/>
                    <a:pt x="3" y="0"/>
                  </a:cubicBezTo>
                  <a:cubicBezTo>
                    <a:pt x="2" y="1"/>
                    <a:pt x="1" y="2"/>
                    <a:pt x="0" y="2"/>
                  </a:cubicBezTo>
                  <a:cubicBezTo>
                    <a:pt x="1" y="2"/>
                    <a:pt x="1" y="2"/>
                    <a:pt x="1" y="2"/>
                  </a:cubicBezTo>
                  <a:cubicBezTo>
                    <a:pt x="1" y="3"/>
                    <a:pt x="1" y="3"/>
                    <a:pt x="1" y="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7" name="Freeform 41048"/>
            <p:cNvSpPr/>
            <p:nvPr/>
          </p:nvSpPr>
          <p:spPr bwMode="auto">
            <a:xfrm>
              <a:off x="3990" y="965"/>
              <a:ext cx="5" cy="3"/>
            </a:xfrm>
            <a:custGeom>
              <a:avLst/>
              <a:gdLst>
                <a:gd name="T0" fmla="*/ 0 w 3"/>
                <a:gd name="T1" fmla="*/ 3 h 2"/>
                <a:gd name="T2" fmla="*/ 2 w 3"/>
                <a:gd name="T3" fmla="*/ 3 h 2"/>
                <a:gd name="T4" fmla="*/ 5 w 3"/>
                <a:gd name="T5" fmla="*/ 3 h 2"/>
                <a:gd name="T6" fmla="*/ 5 w 3"/>
                <a:gd name="T7" fmla="*/ 0 h 2"/>
                <a:gd name="T8" fmla="*/ 2 w 3"/>
                <a:gd name="T9" fmla="*/ 0 h 2"/>
                <a:gd name="T10" fmla="*/ 0 w 3"/>
                <a:gd name="T11" fmla="*/ 0 h 2"/>
                <a:gd name="T12" fmla="*/ 0 w 3"/>
                <a:gd name="T13" fmla="*/ 3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0" y="2"/>
                  </a:moveTo>
                  <a:cubicBezTo>
                    <a:pt x="0" y="2"/>
                    <a:pt x="1" y="2"/>
                    <a:pt x="1" y="2"/>
                  </a:cubicBezTo>
                  <a:cubicBezTo>
                    <a:pt x="2" y="2"/>
                    <a:pt x="2" y="2"/>
                    <a:pt x="3" y="2"/>
                  </a:cubicBezTo>
                  <a:cubicBezTo>
                    <a:pt x="3" y="1"/>
                    <a:pt x="3" y="1"/>
                    <a:pt x="3" y="0"/>
                  </a:cubicBezTo>
                  <a:cubicBezTo>
                    <a:pt x="2" y="0"/>
                    <a:pt x="2" y="0"/>
                    <a:pt x="1" y="0"/>
                  </a:cubicBezTo>
                  <a:cubicBezTo>
                    <a:pt x="1" y="0"/>
                    <a:pt x="0" y="0"/>
                    <a:pt x="0" y="0"/>
                  </a:cubicBezTo>
                  <a:cubicBezTo>
                    <a:pt x="0" y="1"/>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8" name="Freeform 41049"/>
            <p:cNvSpPr/>
            <p:nvPr/>
          </p:nvSpPr>
          <p:spPr bwMode="auto">
            <a:xfrm>
              <a:off x="3995" y="946"/>
              <a:ext cx="5" cy="8"/>
            </a:xfrm>
            <a:custGeom>
              <a:avLst/>
              <a:gdLst>
                <a:gd name="T0" fmla="*/ 2 w 3"/>
                <a:gd name="T1" fmla="*/ 5 h 5"/>
                <a:gd name="T2" fmla="*/ 5 w 3"/>
                <a:gd name="T3" fmla="*/ 5 h 5"/>
                <a:gd name="T4" fmla="*/ 5 w 3"/>
                <a:gd name="T5" fmla="*/ 2 h 5"/>
                <a:gd name="T6" fmla="*/ 5 w 3"/>
                <a:gd name="T7" fmla="*/ 0 h 5"/>
                <a:gd name="T8" fmla="*/ 2 w 3"/>
                <a:gd name="T9" fmla="*/ 0 h 5"/>
                <a:gd name="T10" fmla="*/ 2 w 3"/>
                <a:gd name="T11" fmla="*/ 2 h 5"/>
                <a:gd name="T12" fmla="*/ 0 w 3"/>
                <a:gd name="T13" fmla="*/ 2 h 5"/>
                <a:gd name="T14" fmla="*/ 0 w 3"/>
                <a:gd name="T15" fmla="*/ 5 h 5"/>
                <a:gd name="T16" fmla="*/ 0 w 3"/>
                <a:gd name="T17" fmla="*/ 8 h 5"/>
                <a:gd name="T18" fmla="*/ 2 w 3"/>
                <a:gd name="T19" fmla="*/ 8 h 5"/>
                <a:gd name="T20" fmla="*/ 2 w 3"/>
                <a:gd name="T21" fmla="*/ 5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5">
                  <a:moveTo>
                    <a:pt x="1" y="3"/>
                  </a:moveTo>
                  <a:cubicBezTo>
                    <a:pt x="2" y="3"/>
                    <a:pt x="2" y="3"/>
                    <a:pt x="3" y="3"/>
                  </a:cubicBezTo>
                  <a:cubicBezTo>
                    <a:pt x="3" y="2"/>
                    <a:pt x="3" y="2"/>
                    <a:pt x="3" y="1"/>
                  </a:cubicBezTo>
                  <a:cubicBezTo>
                    <a:pt x="3" y="1"/>
                    <a:pt x="3" y="0"/>
                    <a:pt x="3" y="0"/>
                  </a:cubicBezTo>
                  <a:cubicBezTo>
                    <a:pt x="2" y="0"/>
                    <a:pt x="2" y="0"/>
                    <a:pt x="1" y="0"/>
                  </a:cubicBezTo>
                  <a:cubicBezTo>
                    <a:pt x="1" y="0"/>
                    <a:pt x="1" y="1"/>
                    <a:pt x="1" y="1"/>
                  </a:cubicBezTo>
                  <a:cubicBezTo>
                    <a:pt x="1" y="1"/>
                    <a:pt x="0" y="1"/>
                    <a:pt x="0" y="1"/>
                  </a:cubicBezTo>
                  <a:cubicBezTo>
                    <a:pt x="0" y="2"/>
                    <a:pt x="0" y="2"/>
                    <a:pt x="0" y="3"/>
                  </a:cubicBezTo>
                  <a:cubicBezTo>
                    <a:pt x="0" y="4"/>
                    <a:pt x="0" y="4"/>
                    <a:pt x="0" y="5"/>
                  </a:cubicBezTo>
                  <a:cubicBezTo>
                    <a:pt x="0" y="5"/>
                    <a:pt x="1" y="5"/>
                    <a:pt x="1" y="5"/>
                  </a:cubicBezTo>
                  <a:cubicBezTo>
                    <a:pt x="1" y="4"/>
                    <a:pt x="1" y="4"/>
                    <a:pt x="1"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9" name="Freeform 41050"/>
            <p:cNvSpPr/>
            <p:nvPr/>
          </p:nvSpPr>
          <p:spPr bwMode="auto">
            <a:xfrm>
              <a:off x="4000" y="878"/>
              <a:ext cx="2" cy="5"/>
            </a:xfrm>
            <a:custGeom>
              <a:avLst/>
              <a:gdLst>
                <a:gd name="T0" fmla="*/ 2 w 1"/>
                <a:gd name="T1" fmla="*/ 3 h 3"/>
                <a:gd name="T2" fmla="*/ 2 w 1"/>
                <a:gd name="T3" fmla="*/ 0 h 3"/>
                <a:gd name="T4" fmla="*/ 0 w 1"/>
                <a:gd name="T5" fmla="*/ 0 h 3"/>
                <a:gd name="T6" fmla="*/ 0 w 1"/>
                <a:gd name="T7" fmla="*/ 3 h 3"/>
                <a:gd name="T8" fmla="*/ 0 w 1"/>
                <a:gd name="T9" fmla="*/ 5 h 3"/>
                <a:gd name="T10" fmla="*/ 2 w 1"/>
                <a:gd name="T11" fmla="*/ 5 h 3"/>
                <a:gd name="T12" fmla="*/ 2 w 1"/>
                <a:gd name="T13" fmla="*/ 3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3">
                  <a:moveTo>
                    <a:pt x="1" y="2"/>
                  </a:moveTo>
                  <a:cubicBezTo>
                    <a:pt x="1" y="1"/>
                    <a:pt x="1" y="1"/>
                    <a:pt x="1" y="0"/>
                  </a:cubicBezTo>
                  <a:cubicBezTo>
                    <a:pt x="1" y="0"/>
                    <a:pt x="0" y="0"/>
                    <a:pt x="0" y="0"/>
                  </a:cubicBezTo>
                  <a:cubicBezTo>
                    <a:pt x="0" y="1"/>
                    <a:pt x="0" y="1"/>
                    <a:pt x="0" y="2"/>
                  </a:cubicBezTo>
                  <a:cubicBezTo>
                    <a:pt x="0" y="2"/>
                    <a:pt x="0" y="3"/>
                    <a:pt x="0" y="3"/>
                  </a:cubicBezTo>
                  <a:cubicBezTo>
                    <a:pt x="0" y="3"/>
                    <a:pt x="1" y="3"/>
                    <a:pt x="1" y="3"/>
                  </a:cubicBezTo>
                  <a:cubicBezTo>
                    <a:pt x="1" y="3"/>
                    <a:pt x="1" y="2"/>
                    <a:pt x="1"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0" name="Freeform 41051"/>
            <p:cNvSpPr/>
            <p:nvPr/>
          </p:nvSpPr>
          <p:spPr bwMode="auto">
            <a:xfrm>
              <a:off x="3793" y="873"/>
              <a:ext cx="9" cy="5"/>
            </a:xfrm>
            <a:custGeom>
              <a:avLst/>
              <a:gdLst>
                <a:gd name="T0" fmla="*/ 4 w 5"/>
                <a:gd name="T1" fmla="*/ 5 h 3"/>
                <a:gd name="T2" fmla="*/ 5 w 5"/>
                <a:gd name="T3" fmla="*/ 5 h 3"/>
                <a:gd name="T4" fmla="*/ 5 w 5"/>
                <a:gd name="T5" fmla="*/ 3 h 3"/>
                <a:gd name="T6" fmla="*/ 9 w 5"/>
                <a:gd name="T7" fmla="*/ 3 h 3"/>
                <a:gd name="T8" fmla="*/ 9 w 5"/>
                <a:gd name="T9" fmla="*/ 0 h 3"/>
                <a:gd name="T10" fmla="*/ 7 w 5"/>
                <a:gd name="T11" fmla="*/ 0 h 3"/>
                <a:gd name="T12" fmla="*/ 0 w 5"/>
                <a:gd name="T13" fmla="*/ 5 h 3"/>
                <a:gd name="T14" fmla="*/ 0 w 5"/>
                <a:gd name="T15" fmla="*/ 5 h 3"/>
                <a:gd name="T16" fmla="*/ 4 w 5"/>
                <a:gd name="T17" fmla="*/ 5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3">
                  <a:moveTo>
                    <a:pt x="2" y="3"/>
                  </a:moveTo>
                  <a:cubicBezTo>
                    <a:pt x="2" y="3"/>
                    <a:pt x="3" y="3"/>
                    <a:pt x="3" y="3"/>
                  </a:cubicBezTo>
                  <a:cubicBezTo>
                    <a:pt x="3" y="3"/>
                    <a:pt x="3" y="2"/>
                    <a:pt x="3" y="2"/>
                  </a:cubicBezTo>
                  <a:cubicBezTo>
                    <a:pt x="4" y="2"/>
                    <a:pt x="4" y="2"/>
                    <a:pt x="5" y="2"/>
                  </a:cubicBezTo>
                  <a:cubicBezTo>
                    <a:pt x="5" y="1"/>
                    <a:pt x="5" y="0"/>
                    <a:pt x="5" y="0"/>
                  </a:cubicBezTo>
                  <a:cubicBezTo>
                    <a:pt x="4" y="0"/>
                    <a:pt x="4" y="0"/>
                    <a:pt x="4" y="0"/>
                  </a:cubicBezTo>
                  <a:cubicBezTo>
                    <a:pt x="2" y="1"/>
                    <a:pt x="1" y="2"/>
                    <a:pt x="0" y="3"/>
                  </a:cubicBezTo>
                  <a:cubicBezTo>
                    <a:pt x="0" y="3"/>
                    <a:pt x="0" y="3"/>
                    <a:pt x="0" y="3"/>
                  </a:cubicBezTo>
                  <a:cubicBezTo>
                    <a:pt x="0" y="3"/>
                    <a:pt x="1" y="3"/>
                    <a:pt x="2"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1" name="Freeform 41052"/>
            <p:cNvSpPr/>
            <p:nvPr/>
          </p:nvSpPr>
          <p:spPr bwMode="auto">
            <a:xfrm>
              <a:off x="3789" y="970"/>
              <a:ext cx="4" cy="4"/>
            </a:xfrm>
            <a:custGeom>
              <a:avLst/>
              <a:gdLst>
                <a:gd name="T0" fmla="*/ 4 w 2"/>
                <a:gd name="T1" fmla="*/ 0 h 2"/>
                <a:gd name="T2" fmla="*/ 0 w 2"/>
                <a:gd name="T3" fmla="*/ 0 h 2"/>
                <a:gd name="T4" fmla="*/ 0 w 2"/>
                <a:gd name="T5" fmla="*/ 4 h 2"/>
                <a:gd name="T6" fmla="*/ 4 w 2"/>
                <a:gd name="T7" fmla="*/ 4 h 2"/>
                <a:gd name="T8" fmla="*/ 4 w 2"/>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2" y="0"/>
                  </a:moveTo>
                  <a:cubicBezTo>
                    <a:pt x="1" y="0"/>
                    <a:pt x="1" y="0"/>
                    <a:pt x="0" y="0"/>
                  </a:cubicBezTo>
                  <a:cubicBezTo>
                    <a:pt x="0" y="1"/>
                    <a:pt x="0" y="1"/>
                    <a:pt x="0" y="2"/>
                  </a:cubicBezTo>
                  <a:cubicBezTo>
                    <a:pt x="1" y="2"/>
                    <a:pt x="1" y="2"/>
                    <a:pt x="2" y="2"/>
                  </a:cubicBezTo>
                  <a:cubicBezTo>
                    <a:pt x="2" y="1"/>
                    <a:pt x="2" y="1"/>
                    <a:pt x="2"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2" name="Freeform 41053"/>
            <p:cNvSpPr/>
            <p:nvPr/>
          </p:nvSpPr>
          <p:spPr bwMode="auto">
            <a:xfrm>
              <a:off x="3796" y="970"/>
              <a:ext cx="2" cy="7"/>
            </a:xfrm>
            <a:custGeom>
              <a:avLst/>
              <a:gdLst>
                <a:gd name="T0" fmla="*/ 2 w 1"/>
                <a:gd name="T1" fmla="*/ 0 h 4"/>
                <a:gd name="T2" fmla="*/ 0 w 1"/>
                <a:gd name="T3" fmla="*/ 0 h 4"/>
                <a:gd name="T4" fmla="*/ 0 w 1"/>
                <a:gd name="T5" fmla="*/ 4 h 4"/>
                <a:gd name="T6" fmla="*/ 0 w 1"/>
                <a:gd name="T7" fmla="*/ 7 h 4"/>
                <a:gd name="T8" fmla="*/ 2 w 1"/>
                <a:gd name="T9" fmla="*/ 7 h 4"/>
                <a:gd name="T10" fmla="*/ 2 w 1"/>
                <a:gd name="T11" fmla="*/ 4 h 4"/>
                <a:gd name="T12" fmla="*/ 2 w 1"/>
                <a:gd name="T13" fmla="*/ 0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4">
                  <a:moveTo>
                    <a:pt x="1" y="0"/>
                  </a:moveTo>
                  <a:cubicBezTo>
                    <a:pt x="1" y="0"/>
                    <a:pt x="0" y="0"/>
                    <a:pt x="0" y="0"/>
                  </a:cubicBezTo>
                  <a:cubicBezTo>
                    <a:pt x="0" y="1"/>
                    <a:pt x="0" y="1"/>
                    <a:pt x="0" y="2"/>
                  </a:cubicBezTo>
                  <a:cubicBezTo>
                    <a:pt x="0" y="2"/>
                    <a:pt x="0" y="3"/>
                    <a:pt x="0" y="4"/>
                  </a:cubicBezTo>
                  <a:cubicBezTo>
                    <a:pt x="0" y="4"/>
                    <a:pt x="1" y="4"/>
                    <a:pt x="1" y="4"/>
                  </a:cubicBezTo>
                  <a:cubicBezTo>
                    <a:pt x="1" y="3"/>
                    <a:pt x="1" y="2"/>
                    <a:pt x="1" y="2"/>
                  </a:cubicBezTo>
                  <a:cubicBezTo>
                    <a:pt x="1" y="1"/>
                    <a:pt x="1" y="1"/>
                    <a:pt x="1"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3" name="Freeform 41054"/>
            <p:cNvSpPr/>
            <p:nvPr/>
          </p:nvSpPr>
          <p:spPr bwMode="auto">
            <a:xfrm>
              <a:off x="3946" y="869"/>
              <a:ext cx="5" cy="7"/>
            </a:xfrm>
            <a:custGeom>
              <a:avLst/>
              <a:gdLst>
                <a:gd name="T0" fmla="*/ 0 w 3"/>
                <a:gd name="T1" fmla="*/ 7 h 4"/>
                <a:gd name="T2" fmla="*/ 2 w 3"/>
                <a:gd name="T3" fmla="*/ 7 h 4"/>
                <a:gd name="T4" fmla="*/ 2 w 3"/>
                <a:gd name="T5" fmla="*/ 4 h 4"/>
                <a:gd name="T6" fmla="*/ 5 w 3"/>
                <a:gd name="T7" fmla="*/ 4 h 4"/>
                <a:gd name="T8" fmla="*/ 5 w 3"/>
                <a:gd name="T9" fmla="*/ 0 h 4"/>
                <a:gd name="T10" fmla="*/ 2 w 3"/>
                <a:gd name="T11" fmla="*/ 0 h 4"/>
                <a:gd name="T12" fmla="*/ 0 w 3"/>
                <a:gd name="T13" fmla="*/ 0 h 4"/>
                <a:gd name="T14" fmla="*/ 0 w 3"/>
                <a:gd name="T15" fmla="*/ 4 h 4"/>
                <a:gd name="T16" fmla="*/ 0 w 3"/>
                <a:gd name="T17" fmla="*/ 7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4">
                  <a:moveTo>
                    <a:pt x="0" y="4"/>
                  </a:moveTo>
                  <a:cubicBezTo>
                    <a:pt x="0" y="4"/>
                    <a:pt x="1" y="4"/>
                    <a:pt x="1" y="4"/>
                  </a:cubicBezTo>
                  <a:cubicBezTo>
                    <a:pt x="1" y="3"/>
                    <a:pt x="1" y="2"/>
                    <a:pt x="1" y="2"/>
                  </a:cubicBezTo>
                  <a:cubicBezTo>
                    <a:pt x="2" y="2"/>
                    <a:pt x="2" y="2"/>
                    <a:pt x="3" y="2"/>
                  </a:cubicBezTo>
                  <a:cubicBezTo>
                    <a:pt x="3" y="1"/>
                    <a:pt x="3" y="1"/>
                    <a:pt x="3" y="0"/>
                  </a:cubicBezTo>
                  <a:cubicBezTo>
                    <a:pt x="2" y="0"/>
                    <a:pt x="2" y="0"/>
                    <a:pt x="1" y="0"/>
                  </a:cubicBezTo>
                  <a:cubicBezTo>
                    <a:pt x="1" y="0"/>
                    <a:pt x="0" y="0"/>
                    <a:pt x="0" y="0"/>
                  </a:cubicBezTo>
                  <a:cubicBezTo>
                    <a:pt x="0" y="1"/>
                    <a:pt x="0" y="1"/>
                    <a:pt x="0" y="2"/>
                  </a:cubicBezTo>
                  <a:cubicBezTo>
                    <a:pt x="0" y="2"/>
                    <a:pt x="0" y="3"/>
                    <a:pt x="0" y="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4" name="Freeform 41055"/>
            <p:cNvSpPr/>
            <p:nvPr/>
          </p:nvSpPr>
          <p:spPr bwMode="auto">
            <a:xfrm>
              <a:off x="3822" y="873"/>
              <a:ext cx="4" cy="3"/>
            </a:xfrm>
            <a:custGeom>
              <a:avLst/>
              <a:gdLst>
                <a:gd name="T0" fmla="*/ 4 w 2"/>
                <a:gd name="T1" fmla="*/ 0 h 2"/>
                <a:gd name="T2" fmla="*/ 0 w 2"/>
                <a:gd name="T3" fmla="*/ 0 h 2"/>
                <a:gd name="T4" fmla="*/ 0 w 2"/>
                <a:gd name="T5" fmla="*/ 3 h 2"/>
                <a:gd name="T6" fmla="*/ 4 w 2"/>
                <a:gd name="T7" fmla="*/ 3 h 2"/>
                <a:gd name="T8" fmla="*/ 4 w 2"/>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2" y="0"/>
                  </a:moveTo>
                  <a:cubicBezTo>
                    <a:pt x="1" y="0"/>
                    <a:pt x="1" y="0"/>
                    <a:pt x="0" y="0"/>
                  </a:cubicBezTo>
                  <a:cubicBezTo>
                    <a:pt x="0" y="0"/>
                    <a:pt x="0" y="1"/>
                    <a:pt x="0" y="2"/>
                  </a:cubicBezTo>
                  <a:cubicBezTo>
                    <a:pt x="1" y="2"/>
                    <a:pt x="1" y="2"/>
                    <a:pt x="2" y="2"/>
                  </a:cubicBezTo>
                  <a:cubicBezTo>
                    <a:pt x="2" y="1"/>
                    <a:pt x="2" y="0"/>
                    <a:pt x="2"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5" name="Freeform 41056"/>
            <p:cNvSpPr/>
            <p:nvPr/>
          </p:nvSpPr>
          <p:spPr bwMode="auto">
            <a:xfrm>
              <a:off x="3802" y="866"/>
              <a:ext cx="20" cy="21"/>
            </a:xfrm>
            <a:custGeom>
              <a:avLst/>
              <a:gdLst>
                <a:gd name="T0" fmla="*/ 2 w 12"/>
                <a:gd name="T1" fmla="*/ 7 h 12"/>
                <a:gd name="T2" fmla="*/ 2 w 12"/>
                <a:gd name="T3" fmla="*/ 11 h 12"/>
                <a:gd name="T4" fmla="*/ 5 w 12"/>
                <a:gd name="T5" fmla="*/ 11 h 12"/>
                <a:gd name="T6" fmla="*/ 5 w 12"/>
                <a:gd name="T7" fmla="*/ 12 h 12"/>
                <a:gd name="T8" fmla="*/ 2 w 12"/>
                <a:gd name="T9" fmla="*/ 12 h 12"/>
                <a:gd name="T10" fmla="*/ 0 w 12"/>
                <a:gd name="T11" fmla="*/ 12 h 12"/>
                <a:gd name="T12" fmla="*/ 0 w 12"/>
                <a:gd name="T13" fmla="*/ 16 h 12"/>
                <a:gd name="T14" fmla="*/ 0 w 12"/>
                <a:gd name="T15" fmla="*/ 18 h 12"/>
                <a:gd name="T16" fmla="*/ 2 w 12"/>
                <a:gd name="T17" fmla="*/ 18 h 12"/>
                <a:gd name="T18" fmla="*/ 5 w 12"/>
                <a:gd name="T19" fmla="*/ 18 h 12"/>
                <a:gd name="T20" fmla="*/ 5 w 12"/>
                <a:gd name="T21" fmla="*/ 21 h 12"/>
                <a:gd name="T22" fmla="*/ 7 w 12"/>
                <a:gd name="T23" fmla="*/ 21 h 12"/>
                <a:gd name="T24" fmla="*/ 10 w 12"/>
                <a:gd name="T25" fmla="*/ 21 h 12"/>
                <a:gd name="T26" fmla="*/ 10 w 12"/>
                <a:gd name="T27" fmla="*/ 18 h 12"/>
                <a:gd name="T28" fmla="*/ 12 w 12"/>
                <a:gd name="T29" fmla="*/ 18 h 12"/>
                <a:gd name="T30" fmla="*/ 15 w 12"/>
                <a:gd name="T31" fmla="*/ 18 h 12"/>
                <a:gd name="T32" fmla="*/ 15 w 12"/>
                <a:gd name="T33" fmla="*/ 16 h 12"/>
                <a:gd name="T34" fmla="*/ 18 w 12"/>
                <a:gd name="T35" fmla="*/ 16 h 12"/>
                <a:gd name="T36" fmla="*/ 18 w 12"/>
                <a:gd name="T37" fmla="*/ 12 h 12"/>
                <a:gd name="T38" fmla="*/ 20 w 12"/>
                <a:gd name="T39" fmla="*/ 12 h 12"/>
                <a:gd name="T40" fmla="*/ 20 w 12"/>
                <a:gd name="T41" fmla="*/ 11 h 12"/>
                <a:gd name="T42" fmla="*/ 18 w 12"/>
                <a:gd name="T43" fmla="*/ 11 h 12"/>
                <a:gd name="T44" fmla="*/ 15 w 12"/>
                <a:gd name="T45" fmla="*/ 11 h 12"/>
                <a:gd name="T46" fmla="*/ 12 w 12"/>
                <a:gd name="T47" fmla="*/ 11 h 12"/>
                <a:gd name="T48" fmla="*/ 12 w 12"/>
                <a:gd name="T49" fmla="*/ 7 h 12"/>
                <a:gd name="T50" fmla="*/ 10 w 12"/>
                <a:gd name="T51" fmla="*/ 7 h 12"/>
                <a:gd name="T52" fmla="*/ 7 w 12"/>
                <a:gd name="T53" fmla="*/ 7 h 12"/>
                <a:gd name="T54" fmla="*/ 7 w 12"/>
                <a:gd name="T55" fmla="*/ 4 h 12"/>
                <a:gd name="T56" fmla="*/ 5 w 12"/>
                <a:gd name="T57" fmla="*/ 4 h 12"/>
                <a:gd name="T58" fmla="*/ 5 w 12"/>
                <a:gd name="T59" fmla="*/ 2 h 12"/>
                <a:gd name="T60" fmla="*/ 5 w 12"/>
                <a:gd name="T61" fmla="*/ 0 h 12"/>
                <a:gd name="T62" fmla="*/ 2 w 12"/>
                <a:gd name="T63" fmla="*/ 4 h 12"/>
                <a:gd name="T64" fmla="*/ 2 w 12"/>
                <a:gd name="T65" fmla="*/ 4 h 12"/>
                <a:gd name="T66" fmla="*/ 2 w 12"/>
                <a:gd name="T67" fmla="*/ 7 h 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 h="12">
                  <a:moveTo>
                    <a:pt x="1" y="4"/>
                  </a:moveTo>
                  <a:cubicBezTo>
                    <a:pt x="1" y="4"/>
                    <a:pt x="1" y="5"/>
                    <a:pt x="1" y="6"/>
                  </a:cubicBezTo>
                  <a:cubicBezTo>
                    <a:pt x="2" y="6"/>
                    <a:pt x="2" y="6"/>
                    <a:pt x="3" y="6"/>
                  </a:cubicBezTo>
                  <a:cubicBezTo>
                    <a:pt x="3" y="6"/>
                    <a:pt x="3" y="7"/>
                    <a:pt x="3" y="7"/>
                  </a:cubicBezTo>
                  <a:cubicBezTo>
                    <a:pt x="2" y="7"/>
                    <a:pt x="2" y="7"/>
                    <a:pt x="1" y="7"/>
                  </a:cubicBezTo>
                  <a:cubicBezTo>
                    <a:pt x="1" y="7"/>
                    <a:pt x="0" y="7"/>
                    <a:pt x="0" y="7"/>
                  </a:cubicBezTo>
                  <a:cubicBezTo>
                    <a:pt x="0" y="8"/>
                    <a:pt x="0" y="8"/>
                    <a:pt x="0" y="9"/>
                  </a:cubicBezTo>
                  <a:cubicBezTo>
                    <a:pt x="0" y="9"/>
                    <a:pt x="0" y="10"/>
                    <a:pt x="0" y="10"/>
                  </a:cubicBezTo>
                  <a:cubicBezTo>
                    <a:pt x="0" y="10"/>
                    <a:pt x="1" y="10"/>
                    <a:pt x="1" y="10"/>
                  </a:cubicBezTo>
                  <a:cubicBezTo>
                    <a:pt x="2" y="10"/>
                    <a:pt x="2" y="10"/>
                    <a:pt x="3" y="10"/>
                  </a:cubicBezTo>
                  <a:cubicBezTo>
                    <a:pt x="3" y="11"/>
                    <a:pt x="3" y="11"/>
                    <a:pt x="3" y="12"/>
                  </a:cubicBezTo>
                  <a:cubicBezTo>
                    <a:pt x="3" y="12"/>
                    <a:pt x="4" y="12"/>
                    <a:pt x="4" y="12"/>
                  </a:cubicBezTo>
                  <a:cubicBezTo>
                    <a:pt x="5" y="12"/>
                    <a:pt x="5" y="12"/>
                    <a:pt x="6" y="12"/>
                  </a:cubicBezTo>
                  <a:cubicBezTo>
                    <a:pt x="6" y="11"/>
                    <a:pt x="6" y="11"/>
                    <a:pt x="6" y="10"/>
                  </a:cubicBezTo>
                  <a:cubicBezTo>
                    <a:pt x="6" y="10"/>
                    <a:pt x="7" y="10"/>
                    <a:pt x="7" y="10"/>
                  </a:cubicBezTo>
                  <a:cubicBezTo>
                    <a:pt x="8" y="10"/>
                    <a:pt x="8" y="10"/>
                    <a:pt x="9" y="10"/>
                  </a:cubicBezTo>
                  <a:cubicBezTo>
                    <a:pt x="9" y="10"/>
                    <a:pt x="9" y="9"/>
                    <a:pt x="9" y="9"/>
                  </a:cubicBezTo>
                  <a:cubicBezTo>
                    <a:pt x="10" y="9"/>
                    <a:pt x="10" y="9"/>
                    <a:pt x="11" y="9"/>
                  </a:cubicBezTo>
                  <a:cubicBezTo>
                    <a:pt x="11" y="8"/>
                    <a:pt x="11" y="8"/>
                    <a:pt x="11" y="7"/>
                  </a:cubicBezTo>
                  <a:cubicBezTo>
                    <a:pt x="11" y="7"/>
                    <a:pt x="12" y="7"/>
                    <a:pt x="12" y="7"/>
                  </a:cubicBezTo>
                  <a:cubicBezTo>
                    <a:pt x="12" y="7"/>
                    <a:pt x="12" y="6"/>
                    <a:pt x="12" y="6"/>
                  </a:cubicBezTo>
                  <a:cubicBezTo>
                    <a:pt x="12" y="6"/>
                    <a:pt x="11" y="6"/>
                    <a:pt x="11" y="6"/>
                  </a:cubicBezTo>
                  <a:cubicBezTo>
                    <a:pt x="10" y="6"/>
                    <a:pt x="10" y="6"/>
                    <a:pt x="9" y="6"/>
                  </a:cubicBezTo>
                  <a:cubicBezTo>
                    <a:pt x="8" y="6"/>
                    <a:pt x="8" y="6"/>
                    <a:pt x="7" y="6"/>
                  </a:cubicBezTo>
                  <a:cubicBezTo>
                    <a:pt x="7" y="5"/>
                    <a:pt x="7" y="4"/>
                    <a:pt x="7" y="4"/>
                  </a:cubicBezTo>
                  <a:cubicBezTo>
                    <a:pt x="7" y="4"/>
                    <a:pt x="6" y="4"/>
                    <a:pt x="6" y="4"/>
                  </a:cubicBezTo>
                  <a:cubicBezTo>
                    <a:pt x="5" y="4"/>
                    <a:pt x="5" y="4"/>
                    <a:pt x="4" y="4"/>
                  </a:cubicBezTo>
                  <a:cubicBezTo>
                    <a:pt x="4" y="3"/>
                    <a:pt x="4" y="3"/>
                    <a:pt x="4" y="2"/>
                  </a:cubicBezTo>
                  <a:cubicBezTo>
                    <a:pt x="4" y="2"/>
                    <a:pt x="3" y="2"/>
                    <a:pt x="3" y="2"/>
                  </a:cubicBezTo>
                  <a:cubicBezTo>
                    <a:pt x="3" y="2"/>
                    <a:pt x="3" y="1"/>
                    <a:pt x="3" y="1"/>
                  </a:cubicBezTo>
                  <a:cubicBezTo>
                    <a:pt x="3" y="0"/>
                    <a:pt x="3" y="0"/>
                    <a:pt x="3" y="0"/>
                  </a:cubicBezTo>
                  <a:cubicBezTo>
                    <a:pt x="2" y="1"/>
                    <a:pt x="2" y="1"/>
                    <a:pt x="1" y="2"/>
                  </a:cubicBezTo>
                  <a:cubicBezTo>
                    <a:pt x="1" y="2"/>
                    <a:pt x="1" y="2"/>
                    <a:pt x="1" y="2"/>
                  </a:cubicBezTo>
                  <a:cubicBezTo>
                    <a:pt x="1" y="3"/>
                    <a:pt x="1" y="3"/>
                    <a:pt x="1" y="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6" name="Freeform 41057"/>
            <p:cNvSpPr/>
            <p:nvPr/>
          </p:nvSpPr>
          <p:spPr bwMode="auto">
            <a:xfrm>
              <a:off x="3904" y="951"/>
              <a:ext cx="4" cy="5"/>
            </a:xfrm>
            <a:custGeom>
              <a:avLst/>
              <a:gdLst>
                <a:gd name="T0" fmla="*/ 4 w 2"/>
                <a:gd name="T1" fmla="*/ 3 h 3"/>
                <a:gd name="T2" fmla="*/ 4 w 2"/>
                <a:gd name="T3" fmla="*/ 0 h 3"/>
                <a:gd name="T4" fmla="*/ 0 w 2"/>
                <a:gd name="T5" fmla="*/ 0 h 3"/>
                <a:gd name="T6" fmla="*/ 0 w 2"/>
                <a:gd name="T7" fmla="*/ 3 h 3"/>
                <a:gd name="T8" fmla="*/ 0 w 2"/>
                <a:gd name="T9" fmla="*/ 5 h 3"/>
                <a:gd name="T10" fmla="*/ 4 w 2"/>
                <a:gd name="T11" fmla="*/ 5 h 3"/>
                <a:gd name="T12" fmla="*/ 4 w 2"/>
                <a:gd name="T13" fmla="*/ 3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2"/>
                  </a:moveTo>
                  <a:cubicBezTo>
                    <a:pt x="2" y="1"/>
                    <a:pt x="2" y="1"/>
                    <a:pt x="2" y="0"/>
                  </a:cubicBezTo>
                  <a:cubicBezTo>
                    <a:pt x="1" y="0"/>
                    <a:pt x="1" y="0"/>
                    <a:pt x="0" y="0"/>
                  </a:cubicBezTo>
                  <a:cubicBezTo>
                    <a:pt x="0" y="1"/>
                    <a:pt x="0" y="1"/>
                    <a:pt x="0" y="2"/>
                  </a:cubicBezTo>
                  <a:cubicBezTo>
                    <a:pt x="0" y="2"/>
                    <a:pt x="0" y="3"/>
                    <a:pt x="0" y="3"/>
                  </a:cubicBezTo>
                  <a:cubicBezTo>
                    <a:pt x="1" y="3"/>
                    <a:pt x="1" y="3"/>
                    <a:pt x="2" y="3"/>
                  </a:cubicBezTo>
                  <a:cubicBezTo>
                    <a:pt x="2" y="3"/>
                    <a:pt x="2" y="2"/>
                    <a:pt x="2"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7" name="Freeform 41058"/>
            <p:cNvSpPr/>
            <p:nvPr/>
          </p:nvSpPr>
          <p:spPr bwMode="auto">
            <a:xfrm>
              <a:off x="3986" y="878"/>
              <a:ext cx="4" cy="3"/>
            </a:xfrm>
            <a:custGeom>
              <a:avLst/>
              <a:gdLst>
                <a:gd name="T0" fmla="*/ 4 w 2"/>
                <a:gd name="T1" fmla="*/ 0 h 2"/>
                <a:gd name="T2" fmla="*/ 0 w 2"/>
                <a:gd name="T3" fmla="*/ 0 h 2"/>
                <a:gd name="T4" fmla="*/ 0 w 2"/>
                <a:gd name="T5" fmla="*/ 3 h 2"/>
                <a:gd name="T6" fmla="*/ 4 w 2"/>
                <a:gd name="T7" fmla="*/ 3 h 2"/>
                <a:gd name="T8" fmla="*/ 4 w 2"/>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2" y="0"/>
                  </a:moveTo>
                  <a:cubicBezTo>
                    <a:pt x="1" y="0"/>
                    <a:pt x="1" y="0"/>
                    <a:pt x="0" y="0"/>
                  </a:cubicBezTo>
                  <a:cubicBezTo>
                    <a:pt x="0" y="1"/>
                    <a:pt x="0" y="1"/>
                    <a:pt x="0" y="2"/>
                  </a:cubicBezTo>
                  <a:cubicBezTo>
                    <a:pt x="1" y="2"/>
                    <a:pt x="1" y="2"/>
                    <a:pt x="2" y="2"/>
                  </a:cubicBezTo>
                  <a:cubicBezTo>
                    <a:pt x="2" y="1"/>
                    <a:pt x="2" y="1"/>
                    <a:pt x="2"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8" name="Freeform 41059"/>
            <p:cNvSpPr/>
            <p:nvPr/>
          </p:nvSpPr>
          <p:spPr bwMode="auto">
            <a:xfrm>
              <a:off x="4010" y="923"/>
              <a:ext cx="6" cy="5"/>
            </a:xfrm>
            <a:custGeom>
              <a:avLst/>
              <a:gdLst>
                <a:gd name="T0" fmla="*/ 4 w 3"/>
                <a:gd name="T1" fmla="*/ 3 h 3"/>
                <a:gd name="T2" fmla="*/ 4 w 3"/>
                <a:gd name="T3" fmla="*/ 0 h 3"/>
                <a:gd name="T4" fmla="*/ 0 w 3"/>
                <a:gd name="T5" fmla="*/ 0 h 3"/>
                <a:gd name="T6" fmla="*/ 0 w 3"/>
                <a:gd name="T7" fmla="*/ 3 h 3"/>
                <a:gd name="T8" fmla="*/ 0 w 3"/>
                <a:gd name="T9" fmla="*/ 5 h 3"/>
                <a:gd name="T10" fmla="*/ 4 w 3"/>
                <a:gd name="T11" fmla="*/ 5 h 3"/>
                <a:gd name="T12" fmla="*/ 6 w 3"/>
                <a:gd name="T13" fmla="*/ 5 h 3"/>
                <a:gd name="T14" fmla="*/ 6 w 3"/>
                <a:gd name="T15" fmla="*/ 3 h 3"/>
                <a:gd name="T16" fmla="*/ 4 w 3"/>
                <a:gd name="T17" fmla="*/ 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2" y="2"/>
                  </a:moveTo>
                  <a:cubicBezTo>
                    <a:pt x="2" y="1"/>
                    <a:pt x="2" y="0"/>
                    <a:pt x="2" y="0"/>
                  </a:cubicBezTo>
                  <a:cubicBezTo>
                    <a:pt x="1" y="0"/>
                    <a:pt x="1" y="0"/>
                    <a:pt x="0" y="0"/>
                  </a:cubicBezTo>
                  <a:cubicBezTo>
                    <a:pt x="0" y="0"/>
                    <a:pt x="0" y="1"/>
                    <a:pt x="0" y="2"/>
                  </a:cubicBezTo>
                  <a:cubicBezTo>
                    <a:pt x="0" y="2"/>
                    <a:pt x="0" y="3"/>
                    <a:pt x="0" y="3"/>
                  </a:cubicBezTo>
                  <a:cubicBezTo>
                    <a:pt x="1" y="3"/>
                    <a:pt x="1" y="3"/>
                    <a:pt x="2" y="3"/>
                  </a:cubicBezTo>
                  <a:cubicBezTo>
                    <a:pt x="2" y="3"/>
                    <a:pt x="3" y="3"/>
                    <a:pt x="3" y="3"/>
                  </a:cubicBezTo>
                  <a:cubicBezTo>
                    <a:pt x="3" y="3"/>
                    <a:pt x="3" y="2"/>
                    <a:pt x="3" y="2"/>
                  </a:cubicBezTo>
                  <a:cubicBezTo>
                    <a:pt x="3" y="2"/>
                    <a:pt x="2" y="2"/>
                    <a:pt x="2"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9" name="Freeform 41060"/>
            <p:cNvSpPr/>
            <p:nvPr/>
          </p:nvSpPr>
          <p:spPr bwMode="auto">
            <a:xfrm>
              <a:off x="3784" y="892"/>
              <a:ext cx="4" cy="3"/>
            </a:xfrm>
            <a:custGeom>
              <a:avLst/>
              <a:gdLst>
                <a:gd name="T0" fmla="*/ 0 w 2"/>
                <a:gd name="T1" fmla="*/ 3 h 2"/>
                <a:gd name="T2" fmla="*/ 4 w 2"/>
                <a:gd name="T3" fmla="*/ 3 h 2"/>
                <a:gd name="T4" fmla="*/ 4 w 2"/>
                <a:gd name="T5" fmla="*/ 0 h 2"/>
                <a:gd name="T6" fmla="*/ 0 w 2"/>
                <a:gd name="T7" fmla="*/ 0 h 2"/>
                <a:gd name="T8" fmla="*/ 0 w 2"/>
                <a:gd name="T9" fmla="*/ 3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cubicBezTo>
                    <a:pt x="1" y="2"/>
                    <a:pt x="1" y="2"/>
                    <a:pt x="2" y="2"/>
                  </a:cubicBezTo>
                  <a:cubicBezTo>
                    <a:pt x="2" y="1"/>
                    <a:pt x="2" y="1"/>
                    <a:pt x="2" y="0"/>
                  </a:cubicBezTo>
                  <a:cubicBezTo>
                    <a:pt x="1" y="0"/>
                    <a:pt x="1" y="0"/>
                    <a:pt x="0" y="0"/>
                  </a:cubicBezTo>
                  <a:cubicBezTo>
                    <a:pt x="0" y="1"/>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0" name="Freeform 41061"/>
            <p:cNvSpPr/>
            <p:nvPr/>
          </p:nvSpPr>
          <p:spPr bwMode="auto">
            <a:xfrm>
              <a:off x="4294" y="1203"/>
              <a:ext cx="2" cy="4"/>
            </a:xfrm>
            <a:custGeom>
              <a:avLst/>
              <a:gdLst>
                <a:gd name="T0" fmla="*/ 0 w 1"/>
                <a:gd name="T1" fmla="*/ 4 h 2"/>
                <a:gd name="T2" fmla="*/ 2 w 1"/>
                <a:gd name="T3" fmla="*/ 4 h 2"/>
                <a:gd name="T4" fmla="*/ 2 w 1"/>
                <a:gd name="T5" fmla="*/ 0 h 2"/>
                <a:gd name="T6" fmla="*/ 0 w 1"/>
                <a:gd name="T7" fmla="*/ 0 h 2"/>
                <a:gd name="T8" fmla="*/ 0 w 1"/>
                <a:gd name="T9" fmla="*/ 4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cubicBezTo>
                    <a:pt x="0" y="2"/>
                    <a:pt x="1" y="2"/>
                    <a:pt x="1" y="2"/>
                  </a:cubicBezTo>
                  <a:cubicBezTo>
                    <a:pt x="1" y="1"/>
                    <a:pt x="1" y="1"/>
                    <a:pt x="1" y="0"/>
                  </a:cubicBezTo>
                  <a:cubicBezTo>
                    <a:pt x="1" y="0"/>
                    <a:pt x="0" y="0"/>
                    <a:pt x="0" y="0"/>
                  </a:cubicBezTo>
                  <a:cubicBezTo>
                    <a:pt x="0" y="1"/>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1" name="Freeform 41062"/>
            <p:cNvSpPr/>
            <p:nvPr/>
          </p:nvSpPr>
          <p:spPr bwMode="auto">
            <a:xfrm>
              <a:off x="4294" y="942"/>
              <a:ext cx="2" cy="4"/>
            </a:xfrm>
            <a:custGeom>
              <a:avLst/>
              <a:gdLst>
                <a:gd name="T0" fmla="*/ 0 w 1"/>
                <a:gd name="T1" fmla="*/ 4 h 2"/>
                <a:gd name="T2" fmla="*/ 2 w 1"/>
                <a:gd name="T3" fmla="*/ 4 h 2"/>
                <a:gd name="T4" fmla="*/ 2 w 1"/>
                <a:gd name="T5" fmla="*/ 0 h 2"/>
                <a:gd name="T6" fmla="*/ 0 w 1"/>
                <a:gd name="T7" fmla="*/ 0 h 2"/>
                <a:gd name="T8" fmla="*/ 0 w 1"/>
                <a:gd name="T9" fmla="*/ 4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cubicBezTo>
                    <a:pt x="0" y="2"/>
                    <a:pt x="1" y="2"/>
                    <a:pt x="1" y="2"/>
                  </a:cubicBezTo>
                  <a:cubicBezTo>
                    <a:pt x="1" y="1"/>
                    <a:pt x="1" y="1"/>
                    <a:pt x="1" y="0"/>
                  </a:cubicBezTo>
                  <a:cubicBezTo>
                    <a:pt x="1" y="0"/>
                    <a:pt x="0" y="0"/>
                    <a:pt x="0" y="0"/>
                  </a:cubicBezTo>
                  <a:cubicBezTo>
                    <a:pt x="0" y="1"/>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2" name="Freeform 41063"/>
            <p:cNvSpPr/>
            <p:nvPr/>
          </p:nvSpPr>
          <p:spPr bwMode="auto">
            <a:xfrm>
              <a:off x="3763" y="880"/>
              <a:ext cx="39" cy="40"/>
            </a:xfrm>
            <a:custGeom>
              <a:avLst/>
              <a:gdLst>
                <a:gd name="T0" fmla="*/ 5 w 22"/>
                <a:gd name="T1" fmla="*/ 26 h 23"/>
                <a:gd name="T2" fmla="*/ 5 w 22"/>
                <a:gd name="T3" fmla="*/ 21 h 23"/>
                <a:gd name="T4" fmla="*/ 11 w 22"/>
                <a:gd name="T5" fmla="*/ 21 h 23"/>
                <a:gd name="T6" fmla="*/ 16 w 22"/>
                <a:gd name="T7" fmla="*/ 21 h 23"/>
                <a:gd name="T8" fmla="*/ 20 w 22"/>
                <a:gd name="T9" fmla="*/ 24 h 23"/>
                <a:gd name="T10" fmla="*/ 16 w 22"/>
                <a:gd name="T11" fmla="*/ 26 h 23"/>
                <a:gd name="T12" fmla="*/ 14 w 22"/>
                <a:gd name="T13" fmla="*/ 30 h 23"/>
                <a:gd name="T14" fmla="*/ 14 w 22"/>
                <a:gd name="T15" fmla="*/ 35 h 23"/>
                <a:gd name="T16" fmla="*/ 14 w 22"/>
                <a:gd name="T17" fmla="*/ 40 h 23"/>
                <a:gd name="T18" fmla="*/ 20 w 22"/>
                <a:gd name="T19" fmla="*/ 40 h 23"/>
                <a:gd name="T20" fmla="*/ 20 w 22"/>
                <a:gd name="T21" fmla="*/ 35 h 23"/>
                <a:gd name="T22" fmla="*/ 20 w 22"/>
                <a:gd name="T23" fmla="*/ 30 h 23"/>
                <a:gd name="T24" fmla="*/ 21 w 22"/>
                <a:gd name="T25" fmla="*/ 26 h 23"/>
                <a:gd name="T26" fmla="*/ 25 w 22"/>
                <a:gd name="T27" fmla="*/ 24 h 23"/>
                <a:gd name="T28" fmla="*/ 30 w 22"/>
                <a:gd name="T29" fmla="*/ 24 h 23"/>
                <a:gd name="T30" fmla="*/ 34 w 22"/>
                <a:gd name="T31" fmla="*/ 26 h 23"/>
                <a:gd name="T32" fmla="*/ 39 w 22"/>
                <a:gd name="T33" fmla="*/ 26 h 23"/>
                <a:gd name="T34" fmla="*/ 35 w 22"/>
                <a:gd name="T35" fmla="*/ 24 h 23"/>
                <a:gd name="T36" fmla="*/ 35 w 22"/>
                <a:gd name="T37" fmla="*/ 17 h 23"/>
                <a:gd name="T38" fmla="*/ 35 w 22"/>
                <a:gd name="T39" fmla="*/ 12 h 23"/>
                <a:gd name="T40" fmla="*/ 34 w 22"/>
                <a:gd name="T41" fmla="*/ 9 h 23"/>
                <a:gd name="T42" fmla="*/ 30 w 22"/>
                <a:gd name="T43" fmla="*/ 7 h 23"/>
                <a:gd name="T44" fmla="*/ 27 w 22"/>
                <a:gd name="T45" fmla="*/ 3 h 23"/>
                <a:gd name="T46" fmla="*/ 27 w 22"/>
                <a:gd name="T47" fmla="*/ 0 h 23"/>
                <a:gd name="T48" fmla="*/ 25 w 22"/>
                <a:gd name="T49" fmla="*/ 3 h 23"/>
                <a:gd name="T50" fmla="*/ 25 w 22"/>
                <a:gd name="T51" fmla="*/ 9 h 23"/>
                <a:gd name="T52" fmla="*/ 27 w 22"/>
                <a:gd name="T53" fmla="*/ 12 h 23"/>
                <a:gd name="T54" fmla="*/ 30 w 22"/>
                <a:gd name="T55" fmla="*/ 16 h 23"/>
                <a:gd name="T56" fmla="*/ 34 w 22"/>
                <a:gd name="T57" fmla="*/ 17 h 23"/>
                <a:gd name="T58" fmla="*/ 30 w 22"/>
                <a:gd name="T59" fmla="*/ 21 h 23"/>
                <a:gd name="T60" fmla="*/ 25 w 22"/>
                <a:gd name="T61" fmla="*/ 21 h 23"/>
                <a:gd name="T62" fmla="*/ 21 w 22"/>
                <a:gd name="T63" fmla="*/ 17 h 23"/>
                <a:gd name="T64" fmla="*/ 20 w 22"/>
                <a:gd name="T65" fmla="*/ 16 h 23"/>
                <a:gd name="T66" fmla="*/ 16 w 22"/>
                <a:gd name="T67" fmla="*/ 17 h 23"/>
                <a:gd name="T68" fmla="*/ 14 w 22"/>
                <a:gd name="T69" fmla="*/ 16 h 23"/>
                <a:gd name="T70" fmla="*/ 0 w 22"/>
                <a:gd name="T71" fmla="*/ 26 h 23"/>
                <a:gd name="T72" fmla="*/ 2 w 22"/>
                <a:gd name="T73" fmla="*/ 26 h 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2" h="23">
                  <a:moveTo>
                    <a:pt x="1" y="15"/>
                  </a:moveTo>
                  <a:cubicBezTo>
                    <a:pt x="2" y="15"/>
                    <a:pt x="2" y="15"/>
                    <a:pt x="3" y="15"/>
                  </a:cubicBezTo>
                  <a:cubicBezTo>
                    <a:pt x="3" y="15"/>
                    <a:pt x="3" y="14"/>
                    <a:pt x="3" y="14"/>
                  </a:cubicBezTo>
                  <a:cubicBezTo>
                    <a:pt x="3" y="13"/>
                    <a:pt x="3" y="13"/>
                    <a:pt x="3" y="12"/>
                  </a:cubicBezTo>
                  <a:cubicBezTo>
                    <a:pt x="3" y="12"/>
                    <a:pt x="4" y="12"/>
                    <a:pt x="5" y="12"/>
                  </a:cubicBezTo>
                  <a:cubicBezTo>
                    <a:pt x="5" y="12"/>
                    <a:pt x="6" y="12"/>
                    <a:pt x="6" y="12"/>
                  </a:cubicBezTo>
                  <a:cubicBezTo>
                    <a:pt x="7" y="12"/>
                    <a:pt x="7" y="12"/>
                    <a:pt x="8" y="12"/>
                  </a:cubicBezTo>
                  <a:cubicBezTo>
                    <a:pt x="8" y="12"/>
                    <a:pt x="9" y="12"/>
                    <a:pt x="9" y="12"/>
                  </a:cubicBezTo>
                  <a:cubicBezTo>
                    <a:pt x="9" y="13"/>
                    <a:pt x="9" y="13"/>
                    <a:pt x="9" y="14"/>
                  </a:cubicBezTo>
                  <a:cubicBezTo>
                    <a:pt x="10" y="14"/>
                    <a:pt x="10" y="14"/>
                    <a:pt x="11" y="14"/>
                  </a:cubicBezTo>
                  <a:cubicBezTo>
                    <a:pt x="11" y="14"/>
                    <a:pt x="11" y="15"/>
                    <a:pt x="11" y="15"/>
                  </a:cubicBezTo>
                  <a:cubicBezTo>
                    <a:pt x="10" y="15"/>
                    <a:pt x="10" y="15"/>
                    <a:pt x="9" y="15"/>
                  </a:cubicBezTo>
                  <a:cubicBezTo>
                    <a:pt x="9" y="16"/>
                    <a:pt x="9" y="16"/>
                    <a:pt x="9" y="17"/>
                  </a:cubicBezTo>
                  <a:cubicBezTo>
                    <a:pt x="9" y="17"/>
                    <a:pt x="8" y="17"/>
                    <a:pt x="8" y="17"/>
                  </a:cubicBezTo>
                  <a:cubicBezTo>
                    <a:pt x="8" y="17"/>
                    <a:pt x="8" y="18"/>
                    <a:pt x="8" y="18"/>
                  </a:cubicBezTo>
                  <a:cubicBezTo>
                    <a:pt x="8" y="19"/>
                    <a:pt x="8" y="19"/>
                    <a:pt x="8" y="20"/>
                  </a:cubicBezTo>
                  <a:cubicBezTo>
                    <a:pt x="8" y="21"/>
                    <a:pt x="8" y="21"/>
                    <a:pt x="8" y="22"/>
                  </a:cubicBezTo>
                  <a:cubicBezTo>
                    <a:pt x="8" y="22"/>
                    <a:pt x="8" y="23"/>
                    <a:pt x="8" y="23"/>
                  </a:cubicBezTo>
                  <a:cubicBezTo>
                    <a:pt x="8" y="23"/>
                    <a:pt x="9" y="23"/>
                    <a:pt x="9" y="23"/>
                  </a:cubicBezTo>
                  <a:cubicBezTo>
                    <a:pt x="10" y="23"/>
                    <a:pt x="10" y="23"/>
                    <a:pt x="11" y="23"/>
                  </a:cubicBezTo>
                  <a:cubicBezTo>
                    <a:pt x="11" y="23"/>
                    <a:pt x="11" y="22"/>
                    <a:pt x="11" y="22"/>
                  </a:cubicBezTo>
                  <a:cubicBezTo>
                    <a:pt x="11" y="21"/>
                    <a:pt x="11" y="21"/>
                    <a:pt x="11" y="20"/>
                  </a:cubicBezTo>
                  <a:cubicBezTo>
                    <a:pt x="11" y="19"/>
                    <a:pt x="11" y="19"/>
                    <a:pt x="11" y="18"/>
                  </a:cubicBezTo>
                  <a:cubicBezTo>
                    <a:pt x="11" y="18"/>
                    <a:pt x="11" y="17"/>
                    <a:pt x="11" y="17"/>
                  </a:cubicBezTo>
                  <a:cubicBezTo>
                    <a:pt x="11" y="17"/>
                    <a:pt x="12" y="17"/>
                    <a:pt x="12" y="17"/>
                  </a:cubicBezTo>
                  <a:cubicBezTo>
                    <a:pt x="12" y="16"/>
                    <a:pt x="12" y="16"/>
                    <a:pt x="12" y="15"/>
                  </a:cubicBezTo>
                  <a:cubicBezTo>
                    <a:pt x="12" y="15"/>
                    <a:pt x="12" y="14"/>
                    <a:pt x="12" y="14"/>
                  </a:cubicBezTo>
                  <a:cubicBezTo>
                    <a:pt x="13" y="14"/>
                    <a:pt x="13" y="14"/>
                    <a:pt x="14" y="14"/>
                  </a:cubicBezTo>
                  <a:cubicBezTo>
                    <a:pt x="14" y="14"/>
                    <a:pt x="15" y="14"/>
                    <a:pt x="15" y="14"/>
                  </a:cubicBezTo>
                  <a:cubicBezTo>
                    <a:pt x="16" y="14"/>
                    <a:pt x="16" y="14"/>
                    <a:pt x="17" y="14"/>
                  </a:cubicBezTo>
                  <a:cubicBezTo>
                    <a:pt x="17" y="14"/>
                    <a:pt x="17" y="15"/>
                    <a:pt x="17" y="15"/>
                  </a:cubicBezTo>
                  <a:cubicBezTo>
                    <a:pt x="17" y="15"/>
                    <a:pt x="18" y="15"/>
                    <a:pt x="19" y="15"/>
                  </a:cubicBezTo>
                  <a:cubicBezTo>
                    <a:pt x="19" y="15"/>
                    <a:pt x="20" y="15"/>
                    <a:pt x="20" y="15"/>
                  </a:cubicBezTo>
                  <a:cubicBezTo>
                    <a:pt x="21" y="15"/>
                    <a:pt x="21" y="15"/>
                    <a:pt x="22" y="15"/>
                  </a:cubicBezTo>
                  <a:cubicBezTo>
                    <a:pt x="22" y="15"/>
                    <a:pt x="22" y="14"/>
                    <a:pt x="22" y="14"/>
                  </a:cubicBezTo>
                  <a:cubicBezTo>
                    <a:pt x="21" y="14"/>
                    <a:pt x="21" y="14"/>
                    <a:pt x="20" y="14"/>
                  </a:cubicBezTo>
                  <a:cubicBezTo>
                    <a:pt x="20" y="13"/>
                    <a:pt x="20" y="13"/>
                    <a:pt x="20" y="12"/>
                  </a:cubicBezTo>
                  <a:cubicBezTo>
                    <a:pt x="20" y="11"/>
                    <a:pt x="20" y="11"/>
                    <a:pt x="20" y="10"/>
                  </a:cubicBezTo>
                  <a:cubicBezTo>
                    <a:pt x="20" y="10"/>
                    <a:pt x="20" y="9"/>
                    <a:pt x="20" y="9"/>
                  </a:cubicBezTo>
                  <a:cubicBezTo>
                    <a:pt x="20" y="8"/>
                    <a:pt x="20" y="8"/>
                    <a:pt x="20" y="7"/>
                  </a:cubicBezTo>
                  <a:cubicBezTo>
                    <a:pt x="20" y="7"/>
                    <a:pt x="20" y="6"/>
                    <a:pt x="20" y="5"/>
                  </a:cubicBezTo>
                  <a:cubicBezTo>
                    <a:pt x="20" y="5"/>
                    <a:pt x="19" y="5"/>
                    <a:pt x="19" y="5"/>
                  </a:cubicBezTo>
                  <a:cubicBezTo>
                    <a:pt x="18" y="5"/>
                    <a:pt x="17" y="5"/>
                    <a:pt x="17" y="5"/>
                  </a:cubicBezTo>
                  <a:cubicBezTo>
                    <a:pt x="17" y="5"/>
                    <a:pt x="17" y="4"/>
                    <a:pt x="17" y="4"/>
                  </a:cubicBezTo>
                  <a:cubicBezTo>
                    <a:pt x="17" y="3"/>
                    <a:pt x="17" y="3"/>
                    <a:pt x="17" y="2"/>
                  </a:cubicBezTo>
                  <a:cubicBezTo>
                    <a:pt x="16" y="2"/>
                    <a:pt x="16" y="2"/>
                    <a:pt x="15" y="2"/>
                  </a:cubicBezTo>
                  <a:cubicBezTo>
                    <a:pt x="15" y="2"/>
                    <a:pt x="15" y="1"/>
                    <a:pt x="15" y="1"/>
                  </a:cubicBezTo>
                  <a:cubicBezTo>
                    <a:pt x="15" y="0"/>
                    <a:pt x="15" y="0"/>
                    <a:pt x="15" y="0"/>
                  </a:cubicBezTo>
                  <a:cubicBezTo>
                    <a:pt x="15" y="1"/>
                    <a:pt x="14" y="1"/>
                    <a:pt x="14" y="1"/>
                  </a:cubicBezTo>
                  <a:cubicBezTo>
                    <a:pt x="14" y="2"/>
                    <a:pt x="14" y="2"/>
                    <a:pt x="14" y="2"/>
                  </a:cubicBezTo>
                  <a:cubicBezTo>
                    <a:pt x="14" y="3"/>
                    <a:pt x="14" y="3"/>
                    <a:pt x="14" y="4"/>
                  </a:cubicBezTo>
                  <a:cubicBezTo>
                    <a:pt x="14" y="4"/>
                    <a:pt x="14" y="5"/>
                    <a:pt x="14" y="5"/>
                  </a:cubicBezTo>
                  <a:cubicBezTo>
                    <a:pt x="14" y="6"/>
                    <a:pt x="14" y="7"/>
                    <a:pt x="14" y="7"/>
                  </a:cubicBezTo>
                  <a:cubicBezTo>
                    <a:pt x="14" y="7"/>
                    <a:pt x="15" y="7"/>
                    <a:pt x="15" y="7"/>
                  </a:cubicBezTo>
                  <a:cubicBezTo>
                    <a:pt x="16" y="7"/>
                    <a:pt x="16" y="7"/>
                    <a:pt x="17" y="7"/>
                  </a:cubicBezTo>
                  <a:cubicBezTo>
                    <a:pt x="17" y="8"/>
                    <a:pt x="17" y="8"/>
                    <a:pt x="17" y="9"/>
                  </a:cubicBezTo>
                  <a:cubicBezTo>
                    <a:pt x="17" y="9"/>
                    <a:pt x="18" y="9"/>
                    <a:pt x="19" y="9"/>
                  </a:cubicBezTo>
                  <a:cubicBezTo>
                    <a:pt x="19" y="9"/>
                    <a:pt x="19" y="10"/>
                    <a:pt x="19" y="10"/>
                  </a:cubicBezTo>
                  <a:cubicBezTo>
                    <a:pt x="19" y="11"/>
                    <a:pt x="19" y="11"/>
                    <a:pt x="19" y="12"/>
                  </a:cubicBezTo>
                  <a:cubicBezTo>
                    <a:pt x="18" y="12"/>
                    <a:pt x="17" y="12"/>
                    <a:pt x="17" y="12"/>
                  </a:cubicBezTo>
                  <a:cubicBezTo>
                    <a:pt x="16" y="12"/>
                    <a:pt x="16" y="12"/>
                    <a:pt x="15" y="12"/>
                  </a:cubicBezTo>
                  <a:cubicBezTo>
                    <a:pt x="15" y="12"/>
                    <a:pt x="14" y="12"/>
                    <a:pt x="14" y="12"/>
                  </a:cubicBezTo>
                  <a:cubicBezTo>
                    <a:pt x="13" y="12"/>
                    <a:pt x="13" y="12"/>
                    <a:pt x="12" y="12"/>
                  </a:cubicBezTo>
                  <a:cubicBezTo>
                    <a:pt x="12" y="11"/>
                    <a:pt x="12" y="11"/>
                    <a:pt x="12" y="10"/>
                  </a:cubicBezTo>
                  <a:cubicBezTo>
                    <a:pt x="12" y="10"/>
                    <a:pt x="12" y="9"/>
                    <a:pt x="12" y="9"/>
                  </a:cubicBezTo>
                  <a:cubicBezTo>
                    <a:pt x="12" y="9"/>
                    <a:pt x="11" y="9"/>
                    <a:pt x="11" y="9"/>
                  </a:cubicBezTo>
                  <a:cubicBezTo>
                    <a:pt x="11" y="9"/>
                    <a:pt x="11" y="10"/>
                    <a:pt x="11" y="10"/>
                  </a:cubicBezTo>
                  <a:cubicBezTo>
                    <a:pt x="10" y="10"/>
                    <a:pt x="10" y="10"/>
                    <a:pt x="9" y="10"/>
                  </a:cubicBezTo>
                  <a:cubicBezTo>
                    <a:pt x="9" y="10"/>
                    <a:pt x="9" y="9"/>
                    <a:pt x="9" y="9"/>
                  </a:cubicBezTo>
                  <a:cubicBezTo>
                    <a:pt x="9" y="9"/>
                    <a:pt x="8" y="9"/>
                    <a:pt x="8" y="9"/>
                  </a:cubicBezTo>
                  <a:cubicBezTo>
                    <a:pt x="8" y="8"/>
                    <a:pt x="8" y="8"/>
                    <a:pt x="8" y="7"/>
                  </a:cubicBezTo>
                  <a:cubicBezTo>
                    <a:pt x="5" y="10"/>
                    <a:pt x="2" y="12"/>
                    <a:pt x="0" y="15"/>
                  </a:cubicBezTo>
                  <a:cubicBezTo>
                    <a:pt x="0" y="15"/>
                    <a:pt x="0" y="15"/>
                    <a:pt x="0" y="15"/>
                  </a:cubicBezTo>
                  <a:cubicBezTo>
                    <a:pt x="0" y="15"/>
                    <a:pt x="1" y="15"/>
                    <a:pt x="1" y="15"/>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3" name="Freeform 41064"/>
            <p:cNvSpPr/>
            <p:nvPr/>
          </p:nvSpPr>
          <p:spPr bwMode="auto">
            <a:xfrm>
              <a:off x="4299" y="956"/>
              <a:ext cx="6" cy="18"/>
            </a:xfrm>
            <a:custGeom>
              <a:avLst/>
              <a:gdLst>
                <a:gd name="T0" fmla="*/ 4 w 3"/>
                <a:gd name="T1" fmla="*/ 4 h 10"/>
                <a:gd name="T2" fmla="*/ 4 w 3"/>
                <a:gd name="T3" fmla="*/ 5 h 10"/>
                <a:gd name="T4" fmla="*/ 4 w 3"/>
                <a:gd name="T5" fmla="*/ 9 h 10"/>
                <a:gd name="T6" fmla="*/ 0 w 3"/>
                <a:gd name="T7" fmla="*/ 9 h 10"/>
                <a:gd name="T8" fmla="*/ 0 w 3"/>
                <a:gd name="T9" fmla="*/ 13 h 10"/>
                <a:gd name="T10" fmla="*/ 0 w 3"/>
                <a:gd name="T11" fmla="*/ 14 h 10"/>
                <a:gd name="T12" fmla="*/ 0 w 3"/>
                <a:gd name="T13" fmla="*/ 18 h 10"/>
                <a:gd name="T14" fmla="*/ 4 w 3"/>
                <a:gd name="T15" fmla="*/ 18 h 10"/>
                <a:gd name="T16" fmla="*/ 4 w 3"/>
                <a:gd name="T17" fmla="*/ 14 h 10"/>
                <a:gd name="T18" fmla="*/ 4 w 3"/>
                <a:gd name="T19" fmla="*/ 13 h 10"/>
                <a:gd name="T20" fmla="*/ 6 w 3"/>
                <a:gd name="T21" fmla="*/ 13 h 10"/>
                <a:gd name="T22" fmla="*/ 6 w 3"/>
                <a:gd name="T23" fmla="*/ 9 h 10"/>
                <a:gd name="T24" fmla="*/ 6 w 3"/>
                <a:gd name="T25" fmla="*/ 5 h 10"/>
                <a:gd name="T26" fmla="*/ 6 w 3"/>
                <a:gd name="T27" fmla="*/ 4 h 10"/>
                <a:gd name="T28" fmla="*/ 6 w 3"/>
                <a:gd name="T29" fmla="*/ 0 h 10"/>
                <a:gd name="T30" fmla="*/ 4 w 3"/>
                <a:gd name="T31" fmla="*/ 0 h 10"/>
                <a:gd name="T32" fmla="*/ 4 w 3"/>
                <a:gd name="T33" fmla="*/ 4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 h="10">
                  <a:moveTo>
                    <a:pt x="2" y="2"/>
                  </a:moveTo>
                  <a:cubicBezTo>
                    <a:pt x="2" y="2"/>
                    <a:pt x="2" y="3"/>
                    <a:pt x="2" y="3"/>
                  </a:cubicBezTo>
                  <a:cubicBezTo>
                    <a:pt x="2" y="4"/>
                    <a:pt x="2" y="4"/>
                    <a:pt x="2" y="5"/>
                  </a:cubicBezTo>
                  <a:cubicBezTo>
                    <a:pt x="1" y="5"/>
                    <a:pt x="1" y="5"/>
                    <a:pt x="0" y="5"/>
                  </a:cubicBezTo>
                  <a:cubicBezTo>
                    <a:pt x="0" y="6"/>
                    <a:pt x="0" y="6"/>
                    <a:pt x="0" y="7"/>
                  </a:cubicBezTo>
                  <a:cubicBezTo>
                    <a:pt x="0" y="7"/>
                    <a:pt x="0" y="8"/>
                    <a:pt x="0" y="8"/>
                  </a:cubicBezTo>
                  <a:cubicBezTo>
                    <a:pt x="0" y="9"/>
                    <a:pt x="0" y="9"/>
                    <a:pt x="0" y="10"/>
                  </a:cubicBezTo>
                  <a:cubicBezTo>
                    <a:pt x="1" y="10"/>
                    <a:pt x="1" y="10"/>
                    <a:pt x="2" y="10"/>
                  </a:cubicBezTo>
                  <a:cubicBezTo>
                    <a:pt x="2" y="9"/>
                    <a:pt x="2" y="9"/>
                    <a:pt x="2" y="8"/>
                  </a:cubicBezTo>
                  <a:cubicBezTo>
                    <a:pt x="2" y="8"/>
                    <a:pt x="2" y="7"/>
                    <a:pt x="2" y="7"/>
                  </a:cubicBezTo>
                  <a:cubicBezTo>
                    <a:pt x="2" y="7"/>
                    <a:pt x="3" y="7"/>
                    <a:pt x="3" y="7"/>
                  </a:cubicBezTo>
                  <a:cubicBezTo>
                    <a:pt x="3" y="6"/>
                    <a:pt x="3" y="6"/>
                    <a:pt x="3" y="5"/>
                  </a:cubicBezTo>
                  <a:cubicBezTo>
                    <a:pt x="3" y="4"/>
                    <a:pt x="3" y="4"/>
                    <a:pt x="3" y="3"/>
                  </a:cubicBezTo>
                  <a:cubicBezTo>
                    <a:pt x="3" y="3"/>
                    <a:pt x="3" y="2"/>
                    <a:pt x="3" y="2"/>
                  </a:cubicBezTo>
                  <a:cubicBezTo>
                    <a:pt x="3" y="1"/>
                    <a:pt x="3" y="1"/>
                    <a:pt x="3" y="0"/>
                  </a:cubicBezTo>
                  <a:cubicBezTo>
                    <a:pt x="3" y="0"/>
                    <a:pt x="2" y="0"/>
                    <a:pt x="2" y="0"/>
                  </a:cubicBezTo>
                  <a:cubicBezTo>
                    <a:pt x="2" y="1"/>
                    <a:pt x="2" y="1"/>
                    <a:pt x="2"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4" name="Freeform 41065"/>
            <p:cNvSpPr/>
            <p:nvPr/>
          </p:nvSpPr>
          <p:spPr bwMode="auto">
            <a:xfrm>
              <a:off x="4380" y="1235"/>
              <a:ext cx="1" cy="0"/>
            </a:xfrm>
            <a:custGeom>
              <a:avLst/>
              <a:gdLst>
                <a:gd name="T0" fmla="*/ 1 w 1"/>
                <a:gd name="T1" fmla="*/ 1 w 1"/>
                <a:gd name="T2" fmla="*/ 1 w 1"/>
                <a:gd name="T3" fmla="*/ 0 w 1"/>
                <a:gd name="T4" fmla="*/ 1 w 1"/>
                <a:gd name="T5" fmla="*/ 1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1" y="0"/>
                  </a:moveTo>
                  <a:lnTo>
                    <a:pt x="1" y="0"/>
                  </a:lnTo>
                  <a:lnTo>
                    <a:pt x="0" y="0"/>
                  </a:lnTo>
                  <a:lnTo>
                    <a:pt x="1" y="0"/>
                  </a:ln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5" name="Freeform 41066"/>
            <p:cNvSpPr/>
            <p:nvPr/>
          </p:nvSpPr>
          <p:spPr bwMode="auto">
            <a:xfrm>
              <a:off x="4009" y="939"/>
              <a:ext cx="1" cy="3"/>
            </a:xfrm>
            <a:custGeom>
              <a:avLst/>
              <a:gdLst>
                <a:gd name="T0" fmla="*/ 0 w 1"/>
                <a:gd name="T1" fmla="*/ 0 h 2"/>
                <a:gd name="T2" fmla="*/ 0 w 1"/>
                <a:gd name="T3" fmla="*/ 3 h 2"/>
                <a:gd name="T4" fmla="*/ 1 w 1"/>
                <a:gd name="T5" fmla="*/ 3 h 2"/>
                <a:gd name="T6" fmla="*/ 1 w 1"/>
                <a:gd name="T7" fmla="*/ 0 h 2"/>
                <a:gd name="T8" fmla="*/ 0 w 1"/>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0"/>
                  </a:moveTo>
                  <a:cubicBezTo>
                    <a:pt x="0" y="1"/>
                    <a:pt x="0" y="2"/>
                    <a:pt x="0" y="2"/>
                  </a:cubicBezTo>
                  <a:cubicBezTo>
                    <a:pt x="0" y="2"/>
                    <a:pt x="1" y="2"/>
                    <a:pt x="1" y="2"/>
                  </a:cubicBezTo>
                  <a:cubicBezTo>
                    <a:pt x="1" y="2"/>
                    <a:pt x="1" y="1"/>
                    <a:pt x="1" y="0"/>
                  </a:cubicBezTo>
                  <a:cubicBezTo>
                    <a:pt x="1" y="0"/>
                    <a:pt x="0" y="0"/>
                    <a:pt x="0"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6" name="Freeform 41067"/>
            <p:cNvSpPr/>
            <p:nvPr/>
          </p:nvSpPr>
          <p:spPr bwMode="auto">
            <a:xfrm>
              <a:off x="4313" y="927"/>
              <a:ext cx="6" cy="1"/>
            </a:xfrm>
            <a:custGeom>
              <a:avLst/>
              <a:gdLst>
                <a:gd name="T0" fmla="*/ 0 w 3"/>
                <a:gd name="T1" fmla="*/ 0 h 1"/>
                <a:gd name="T2" fmla="*/ 0 w 3"/>
                <a:gd name="T3" fmla="*/ 1 h 1"/>
                <a:gd name="T4" fmla="*/ 2 w 3"/>
                <a:gd name="T5" fmla="*/ 1 h 1"/>
                <a:gd name="T6" fmla="*/ 6 w 3"/>
                <a:gd name="T7" fmla="*/ 1 h 1"/>
                <a:gd name="T8" fmla="*/ 6 w 3"/>
                <a:gd name="T9" fmla="*/ 0 h 1"/>
                <a:gd name="T10" fmla="*/ 2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0" y="0"/>
                  </a:moveTo>
                  <a:cubicBezTo>
                    <a:pt x="0" y="0"/>
                    <a:pt x="0" y="1"/>
                    <a:pt x="0" y="1"/>
                  </a:cubicBezTo>
                  <a:cubicBezTo>
                    <a:pt x="0" y="1"/>
                    <a:pt x="1" y="1"/>
                    <a:pt x="1" y="1"/>
                  </a:cubicBezTo>
                  <a:cubicBezTo>
                    <a:pt x="2" y="1"/>
                    <a:pt x="2" y="1"/>
                    <a:pt x="3" y="1"/>
                  </a:cubicBezTo>
                  <a:cubicBezTo>
                    <a:pt x="3" y="1"/>
                    <a:pt x="3" y="0"/>
                    <a:pt x="3" y="0"/>
                  </a:cubicBezTo>
                  <a:cubicBezTo>
                    <a:pt x="2" y="0"/>
                    <a:pt x="2" y="0"/>
                    <a:pt x="1" y="0"/>
                  </a:cubicBezTo>
                  <a:cubicBezTo>
                    <a:pt x="1" y="0"/>
                    <a:pt x="0" y="0"/>
                    <a:pt x="0"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7" name="Freeform 41068"/>
            <p:cNvSpPr/>
            <p:nvPr/>
          </p:nvSpPr>
          <p:spPr bwMode="auto">
            <a:xfrm>
              <a:off x="4310" y="923"/>
              <a:ext cx="3" cy="4"/>
            </a:xfrm>
            <a:custGeom>
              <a:avLst/>
              <a:gdLst>
                <a:gd name="T0" fmla="*/ 0 w 2"/>
                <a:gd name="T1" fmla="*/ 0 h 2"/>
                <a:gd name="T2" fmla="*/ 0 w 2"/>
                <a:gd name="T3" fmla="*/ 4 h 2"/>
                <a:gd name="T4" fmla="*/ 3 w 2"/>
                <a:gd name="T5" fmla="*/ 4 h 2"/>
                <a:gd name="T6" fmla="*/ 3 w 2"/>
                <a:gd name="T7" fmla="*/ 0 h 2"/>
                <a:gd name="T8" fmla="*/ 0 w 2"/>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0"/>
                  </a:moveTo>
                  <a:cubicBezTo>
                    <a:pt x="0" y="0"/>
                    <a:pt x="0" y="1"/>
                    <a:pt x="0" y="2"/>
                  </a:cubicBezTo>
                  <a:cubicBezTo>
                    <a:pt x="1" y="2"/>
                    <a:pt x="1" y="2"/>
                    <a:pt x="2" y="2"/>
                  </a:cubicBezTo>
                  <a:cubicBezTo>
                    <a:pt x="2" y="1"/>
                    <a:pt x="2" y="0"/>
                    <a:pt x="2" y="0"/>
                  </a:cubicBezTo>
                  <a:cubicBezTo>
                    <a:pt x="1" y="0"/>
                    <a:pt x="1" y="0"/>
                    <a:pt x="0"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8" name="Freeform 41069"/>
            <p:cNvSpPr>
              <a:spLocks noEditPoints="1"/>
            </p:cNvSpPr>
            <p:nvPr/>
          </p:nvSpPr>
          <p:spPr bwMode="auto">
            <a:xfrm>
              <a:off x="3645" y="846"/>
              <a:ext cx="282" cy="692"/>
            </a:xfrm>
            <a:custGeom>
              <a:avLst/>
              <a:gdLst>
                <a:gd name="T0" fmla="*/ 202 w 162"/>
                <a:gd name="T1" fmla="*/ 659 h 397"/>
                <a:gd name="T2" fmla="*/ 225 w 162"/>
                <a:gd name="T3" fmla="*/ 622 h 397"/>
                <a:gd name="T4" fmla="*/ 251 w 162"/>
                <a:gd name="T5" fmla="*/ 591 h 397"/>
                <a:gd name="T6" fmla="*/ 265 w 162"/>
                <a:gd name="T7" fmla="*/ 540 h 397"/>
                <a:gd name="T8" fmla="*/ 270 w 162"/>
                <a:gd name="T9" fmla="*/ 507 h 397"/>
                <a:gd name="T10" fmla="*/ 225 w 162"/>
                <a:gd name="T11" fmla="*/ 490 h 397"/>
                <a:gd name="T12" fmla="*/ 191 w 162"/>
                <a:gd name="T13" fmla="*/ 458 h 397"/>
                <a:gd name="T14" fmla="*/ 158 w 162"/>
                <a:gd name="T15" fmla="*/ 434 h 397"/>
                <a:gd name="T16" fmla="*/ 120 w 162"/>
                <a:gd name="T17" fmla="*/ 431 h 397"/>
                <a:gd name="T18" fmla="*/ 82 w 162"/>
                <a:gd name="T19" fmla="*/ 443 h 397"/>
                <a:gd name="T20" fmla="*/ 57 w 162"/>
                <a:gd name="T21" fmla="*/ 408 h 397"/>
                <a:gd name="T22" fmla="*/ 52 w 162"/>
                <a:gd name="T23" fmla="*/ 389 h 397"/>
                <a:gd name="T24" fmla="*/ 28 w 162"/>
                <a:gd name="T25" fmla="*/ 366 h 397"/>
                <a:gd name="T26" fmla="*/ 61 w 162"/>
                <a:gd name="T27" fmla="*/ 342 h 397"/>
                <a:gd name="T28" fmla="*/ 94 w 162"/>
                <a:gd name="T29" fmla="*/ 361 h 397"/>
                <a:gd name="T30" fmla="*/ 110 w 162"/>
                <a:gd name="T31" fmla="*/ 324 h 397"/>
                <a:gd name="T32" fmla="*/ 139 w 162"/>
                <a:gd name="T33" fmla="*/ 291 h 397"/>
                <a:gd name="T34" fmla="*/ 176 w 162"/>
                <a:gd name="T35" fmla="*/ 268 h 397"/>
                <a:gd name="T36" fmla="*/ 197 w 162"/>
                <a:gd name="T37" fmla="*/ 260 h 397"/>
                <a:gd name="T38" fmla="*/ 197 w 162"/>
                <a:gd name="T39" fmla="*/ 246 h 397"/>
                <a:gd name="T40" fmla="*/ 205 w 162"/>
                <a:gd name="T41" fmla="*/ 251 h 397"/>
                <a:gd name="T42" fmla="*/ 221 w 162"/>
                <a:gd name="T43" fmla="*/ 242 h 397"/>
                <a:gd name="T44" fmla="*/ 212 w 162"/>
                <a:gd name="T45" fmla="*/ 197 h 397"/>
                <a:gd name="T46" fmla="*/ 188 w 162"/>
                <a:gd name="T47" fmla="*/ 174 h 397"/>
                <a:gd name="T48" fmla="*/ 164 w 162"/>
                <a:gd name="T49" fmla="*/ 159 h 397"/>
                <a:gd name="T50" fmla="*/ 151 w 162"/>
                <a:gd name="T51" fmla="*/ 197 h 397"/>
                <a:gd name="T52" fmla="*/ 134 w 162"/>
                <a:gd name="T53" fmla="*/ 206 h 397"/>
                <a:gd name="T54" fmla="*/ 104 w 162"/>
                <a:gd name="T55" fmla="*/ 173 h 397"/>
                <a:gd name="T56" fmla="*/ 129 w 162"/>
                <a:gd name="T57" fmla="*/ 138 h 397"/>
                <a:gd name="T58" fmla="*/ 143 w 162"/>
                <a:gd name="T59" fmla="*/ 145 h 397"/>
                <a:gd name="T60" fmla="*/ 151 w 162"/>
                <a:gd name="T61" fmla="*/ 127 h 397"/>
                <a:gd name="T62" fmla="*/ 176 w 162"/>
                <a:gd name="T63" fmla="*/ 105 h 397"/>
                <a:gd name="T64" fmla="*/ 188 w 162"/>
                <a:gd name="T65" fmla="*/ 122 h 397"/>
                <a:gd name="T66" fmla="*/ 169 w 162"/>
                <a:gd name="T67" fmla="*/ 145 h 397"/>
                <a:gd name="T68" fmla="*/ 205 w 162"/>
                <a:gd name="T69" fmla="*/ 160 h 397"/>
                <a:gd name="T70" fmla="*/ 219 w 162"/>
                <a:gd name="T71" fmla="*/ 145 h 397"/>
                <a:gd name="T72" fmla="*/ 219 w 162"/>
                <a:gd name="T73" fmla="*/ 108 h 397"/>
                <a:gd name="T74" fmla="*/ 188 w 162"/>
                <a:gd name="T75" fmla="*/ 73 h 397"/>
                <a:gd name="T76" fmla="*/ 151 w 162"/>
                <a:gd name="T77" fmla="*/ 77 h 397"/>
                <a:gd name="T78" fmla="*/ 151 w 162"/>
                <a:gd name="T79" fmla="*/ 101 h 397"/>
                <a:gd name="T80" fmla="*/ 153 w 162"/>
                <a:gd name="T81" fmla="*/ 68 h 397"/>
                <a:gd name="T82" fmla="*/ 195 w 162"/>
                <a:gd name="T83" fmla="*/ 63 h 397"/>
                <a:gd name="T84" fmla="*/ 169 w 162"/>
                <a:gd name="T85" fmla="*/ 45 h 397"/>
                <a:gd name="T86" fmla="*/ 211 w 162"/>
                <a:gd name="T87" fmla="*/ 40 h 397"/>
                <a:gd name="T88" fmla="*/ 249 w 162"/>
                <a:gd name="T89" fmla="*/ 21 h 397"/>
                <a:gd name="T90" fmla="*/ 226 w 162"/>
                <a:gd name="T91" fmla="*/ 0 h 397"/>
                <a:gd name="T92" fmla="*/ 181 w 162"/>
                <a:gd name="T93" fmla="*/ 12 h 397"/>
                <a:gd name="T94" fmla="*/ 172 w 162"/>
                <a:gd name="T95" fmla="*/ 37 h 397"/>
                <a:gd name="T96" fmla="*/ 151 w 162"/>
                <a:gd name="T97" fmla="*/ 31 h 397"/>
                <a:gd name="T98" fmla="*/ 143 w 162"/>
                <a:gd name="T99" fmla="*/ 58 h 397"/>
                <a:gd name="T100" fmla="*/ 118 w 162"/>
                <a:gd name="T101" fmla="*/ 91 h 397"/>
                <a:gd name="T102" fmla="*/ 7 w 162"/>
                <a:gd name="T103" fmla="*/ 397 h 397"/>
                <a:gd name="T104" fmla="*/ 42 w 162"/>
                <a:gd name="T105" fmla="*/ 420 h 397"/>
                <a:gd name="T106" fmla="*/ 77 w 162"/>
                <a:gd name="T107" fmla="*/ 448 h 397"/>
                <a:gd name="T108" fmla="*/ 99 w 162"/>
                <a:gd name="T109" fmla="*/ 472 h 397"/>
                <a:gd name="T110" fmla="*/ 85 w 162"/>
                <a:gd name="T111" fmla="*/ 518 h 397"/>
                <a:gd name="T112" fmla="*/ 110 w 162"/>
                <a:gd name="T113" fmla="*/ 558 h 397"/>
                <a:gd name="T114" fmla="*/ 138 w 162"/>
                <a:gd name="T115" fmla="*/ 594 h 397"/>
                <a:gd name="T116" fmla="*/ 139 w 162"/>
                <a:gd name="T117" fmla="*/ 645 h 397"/>
                <a:gd name="T118" fmla="*/ 200 w 162"/>
                <a:gd name="T119" fmla="*/ 21 h 397"/>
                <a:gd name="T120" fmla="*/ 124 w 162"/>
                <a:gd name="T121" fmla="*/ 99 h 397"/>
                <a:gd name="T122" fmla="*/ 115 w 162"/>
                <a:gd name="T123" fmla="*/ 96 h 39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2" h="397">
                  <a:moveTo>
                    <a:pt x="102" y="395"/>
                  </a:moveTo>
                  <a:cubicBezTo>
                    <a:pt x="102" y="395"/>
                    <a:pt x="102" y="394"/>
                    <a:pt x="102" y="394"/>
                  </a:cubicBezTo>
                  <a:cubicBezTo>
                    <a:pt x="102" y="393"/>
                    <a:pt x="102" y="393"/>
                    <a:pt x="102" y="392"/>
                  </a:cubicBezTo>
                  <a:cubicBezTo>
                    <a:pt x="103" y="392"/>
                    <a:pt x="103" y="392"/>
                    <a:pt x="104" y="392"/>
                  </a:cubicBezTo>
                  <a:cubicBezTo>
                    <a:pt x="104" y="393"/>
                    <a:pt x="104" y="393"/>
                    <a:pt x="104" y="394"/>
                  </a:cubicBezTo>
                  <a:cubicBezTo>
                    <a:pt x="104" y="394"/>
                    <a:pt x="105" y="394"/>
                    <a:pt x="105" y="394"/>
                  </a:cubicBezTo>
                  <a:cubicBezTo>
                    <a:pt x="105" y="393"/>
                    <a:pt x="105" y="393"/>
                    <a:pt x="105" y="392"/>
                  </a:cubicBezTo>
                  <a:cubicBezTo>
                    <a:pt x="106" y="392"/>
                    <a:pt x="106" y="392"/>
                    <a:pt x="107" y="392"/>
                  </a:cubicBezTo>
                  <a:cubicBezTo>
                    <a:pt x="107" y="392"/>
                    <a:pt x="107" y="391"/>
                    <a:pt x="107" y="391"/>
                  </a:cubicBezTo>
                  <a:cubicBezTo>
                    <a:pt x="107" y="390"/>
                    <a:pt x="107" y="390"/>
                    <a:pt x="107" y="389"/>
                  </a:cubicBezTo>
                  <a:cubicBezTo>
                    <a:pt x="107" y="388"/>
                    <a:pt x="107" y="388"/>
                    <a:pt x="107" y="387"/>
                  </a:cubicBezTo>
                  <a:cubicBezTo>
                    <a:pt x="107" y="387"/>
                    <a:pt x="107" y="386"/>
                    <a:pt x="107" y="386"/>
                  </a:cubicBezTo>
                  <a:cubicBezTo>
                    <a:pt x="107" y="386"/>
                    <a:pt x="108" y="386"/>
                    <a:pt x="108" y="386"/>
                  </a:cubicBezTo>
                  <a:cubicBezTo>
                    <a:pt x="109" y="386"/>
                    <a:pt x="110" y="386"/>
                    <a:pt x="110" y="386"/>
                  </a:cubicBezTo>
                  <a:cubicBezTo>
                    <a:pt x="111" y="386"/>
                    <a:pt x="111" y="386"/>
                    <a:pt x="112" y="386"/>
                  </a:cubicBezTo>
                  <a:cubicBezTo>
                    <a:pt x="112" y="385"/>
                    <a:pt x="112" y="385"/>
                    <a:pt x="112" y="384"/>
                  </a:cubicBezTo>
                  <a:cubicBezTo>
                    <a:pt x="112" y="384"/>
                    <a:pt x="113" y="384"/>
                    <a:pt x="113" y="384"/>
                  </a:cubicBezTo>
                  <a:cubicBezTo>
                    <a:pt x="114" y="384"/>
                    <a:pt x="114" y="384"/>
                    <a:pt x="115" y="384"/>
                  </a:cubicBezTo>
                  <a:cubicBezTo>
                    <a:pt x="115" y="384"/>
                    <a:pt x="115" y="383"/>
                    <a:pt x="115" y="382"/>
                  </a:cubicBezTo>
                  <a:cubicBezTo>
                    <a:pt x="115" y="382"/>
                    <a:pt x="116" y="382"/>
                    <a:pt x="116" y="382"/>
                  </a:cubicBezTo>
                  <a:cubicBezTo>
                    <a:pt x="116" y="382"/>
                    <a:pt x="116" y="381"/>
                    <a:pt x="116" y="381"/>
                  </a:cubicBezTo>
                  <a:cubicBezTo>
                    <a:pt x="116" y="380"/>
                    <a:pt x="116" y="380"/>
                    <a:pt x="116" y="379"/>
                  </a:cubicBezTo>
                  <a:cubicBezTo>
                    <a:pt x="116" y="379"/>
                    <a:pt x="116" y="378"/>
                    <a:pt x="116" y="378"/>
                  </a:cubicBezTo>
                  <a:cubicBezTo>
                    <a:pt x="116" y="377"/>
                    <a:pt x="116" y="377"/>
                    <a:pt x="116" y="376"/>
                  </a:cubicBezTo>
                  <a:cubicBezTo>
                    <a:pt x="116" y="376"/>
                    <a:pt x="115" y="376"/>
                    <a:pt x="115" y="376"/>
                  </a:cubicBezTo>
                  <a:cubicBezTo>
                    <a:pt x="115" y="376"/>
                    <a:pt x="115" y="375"/>
                    <a:pt x="115" y="375"/>
                  </a:cubicBezTo>
                  <a:cubicBezTo>
                    <a:pt x="115" y="374"/>
                    <a:pt x="115" y="373"/>
                    <a:pt x="115" y="373"/>
                  </a:cubicBezTo>
                  <a:cubicBezTo>
                    <a:pt x="115" y="373"/>
                    <a:pt x="116" y="373"/>
                    <a:pt x="116" y="373"/>
                  </a:cubicBezTo>
                  <a:cubicBezTo>
                    <a:pt x="117" y="373"/>
                    <a:pt x="117" y="373"/>
                    <a:pt x="118" y="373"/>
                  </a:cubicBezTo>
                  <a:cubicBezTo>
                    <a:pt x="118" y="373"/>
                    <a:pt x="119" y="373"/>
                    <a:pt x="119" y="373"/>
                  </a:cubicBezTo>
                  <a:cubicBezTo>
                    <a:pt x="120" y="373"/>
                    <a:pt x="120" y="373"/>
                    <a:pt x="121" y="373"/>
                  </a:cubicBezTo>
                  <a:cubicBezTo>
                    <a:pt x="121" y="372"/>
                    <a:pt x="121" y="372"/>
                    <a:pt x="121" y="371"/>
                  </a:cubicBezTo>
                  <a:cubicBezTo>
                    <a:pt x="121" y="371"/>
                    <a:pt x="122" y="371"/>
                    <a:pt x="122" y="371"/>
                  </a:cubicBezTo>
                  <a:cubicBezTo>
                    <a:pt x="122" y="371"/>
                    <a:pt x="122" y="370"/>
                    <a:pt x="122" y="370"/>
                  </a:cubicBezTo>
                  <a:cubicBezTo>
                    <a:pt x="123" y="370"/>
                    <a:pt x="124" y="370"/>
                    <a:pt x="124" y="370"/>
                  </a:cubicBezTo>
                  <a:cubicBezTo>
                    <a:pt x="124" y="369"/>
                    <a:pt x="124" y="369"/>
                    <a:pt x="124" y="368"/>
                  </a:cubicBezTo>
                  <a:cubicBezTo>
                    <a:pt x="124" y="367"/>
                    <a:pt x="124" y="367"/>
                    <a:pt x="124" y="366"/>
                  </a:cubicBezTo>
                  <a:cubicBezTo>
                    <a:pt x="125" y="366"/>
                    <a:pt x="125" y="366"/>
                    <a:pt x="126" y="366"/>
                  </a:cubicBezTo>
                  <a:cubicBezTo>
                    <a:pt x="126" y="366"/>
                    <a:pt x="126" y="365"/>
                    <a:pt x="126" y="365"/>
                  </a:cubicBezTo>
                  <a:cubicBezTo>
                    <a:pt x="126" y="364"/>
                    <a:pt x="126" y="364"/>
                    <a:pt x="126" y="363"/>
                  </a:cubicBezTo>
                  <a:cubicBezTo>
                    <a:pt x="126" y="363"/>
                    <a:pt x="127" y="363"/>
                    <a:pt x="127" y="363"/>
                  </a:cubicBezTo>
                  <a:cubicBezTo>
                    <a:pt x="127" y="363"/>
                    <a:pt x="127" y="362"/>
                    <a:pt x="127" y="362"/>
                  </a:cubicBezTo>
                  <a:cubicBezTo>
                    <a:pt x="127" y="361"/>
                    <a:pt x="127" y="361"/>
                    <a:pt x="127" y="360"/>
                  </a:cubicBezTo>
                  <a:cubicBezTo>
                    <a:pt x="128" y="360"/>
                    <a:pt x="128" y="360"/>
                    <a:pt x="129" y="360"/>
                  </a:cubicBezTo>
                  <a:cubicBezTo>
                    <a:pt x="129" y="359"/>
                    <a:pt x="129" y="359"/>
                    <a:pt x="129" y="358"/>
                  </a:cubicBezTo>
                  <a:cubicBezTo>
                    <a:pt x="129" y="358"/>
                    <a:pt x="129" y="357"/>
                    <a:pt x="129" y="357"/>
                  </a:cubicBezTo>
                  <a:cubicBezTo>
                    <a:pt x="129" y="357"/>
                    <a:pt x="130" y="357"/>
                    <a:pt x="130" y="357"/>
                  </a:cubicBezTo>
                  <a:cubicBezTo>
                    <a:pt x="130" y="356"/>
                    <a:pt x="130" y="356"/>
                    <a:pt x="130" y="355"/>
                  </a:cubicBezTo>
                  <a:cubicBezTo>
                    <a:pt x="130" y="355"/>
                    <a:pt x="130" y="354"/>
                    <a:pt x="130" y="353"/>
                  </a:cubicBezTo>
                  <a:cubicBezTo>
                    <a:pt x="131" y="353"/>
                    <a:pt x="131" y="353"/>
                    <a:pt x="132" y="353"/>
                  </a:cubicBezTo>
                  <a:cubicBezTo>
                    <a:pt x="132" y="353"/>
                    <a:pt x="132" y="352"/>
                    <a:pt x="132" y="352"/>
                  </a:cubicBezTo>
                  <a:cubicBezTo>
                    <a:pt x="132" y="351"/>
                    <a:pt x="132" y="351"/>
                    <a:pt x="132" y="350"/>
                  </a:cubicBezTo>
                  <a:cubicBezTo>
                    <a:pt x="132" y="350"/>
                    <a:pt x="132" y="349"/>
                    <a:pt x="132" y="349"/>
                  </a:cubicBezTo>
                  <a:cubicBezTo>
                    <a:pt x="131" y="349"/>
                    <a:pt x="131" y="349"/>
                    <a:pt x="130" y="349"/>
                  </a:cubicBezTo>
                  <a:cubicBezTo>
                    <a:pt x="130" y="348"/>
                    <a:pt x="130" y="348"/>
                    <a:pt x="130" y="347"/>
                  </a:cubicBezTo>
                  <a:cubicBezTo>
                    <a:pt x="130" y="347"/>
                    <a:pt x="130" y="346"/>
                    <a:pt x="130" y="346"/>
                  </a:cubicBezTo>
                  <a:cubicBezTo>
                    <a:pt x="131" y="346"/>
                    <a:pt x="131" y="346"/>
                    <a:pt x="132" y="346"/>
                  </a:cubicBezTo>
                  <a:cubicBezTo>
                    <a:pt x="132" y="346"/>
                    <a:pt x="133" y="346"/>
                    <a:pt x="134" y="346"/>
                  </a:cubicBezTo>
                  <a:cubicBezTo>
                    <a:pt x="134" y="345"/>
                    <a:pt x="134" y="344"/>
                    <a:pt x="134" y="344"/>
                  </a:cubicBezTo>
                  <a:cubicBezTo>
                    <a:pt x="134" y="344"/>
                    <a:pt x="135" y="344"/>
                    <a:pt x="135" y="344"/>
                  </a:cubicBezTo>
                  <a:cubicBezTo>
                    <a:pt x="135" y="343"/>
                    <a:pt x="135" y="343"/>
                    <a:pt x="135" y="342"/>
                  </a:cubicBezTo>
                  <a:cubicBezTo>
                    <a:pt x="136" y="342"/>
                    <a:pt x="136" y="342"/>
                    <a:pt x="137" y="342"/>
                  </a:cubicBezTo>
                  <a:cubicBezTo>
                    <a:pt x="137" y="342"/>
                    <a:pt x="137" y="341"/>
                    <a:pt x="137" y="341"/>
                  </a:cubicBezTo>
                  <a:cubicBezTo>
                    <a:pt x="137" y="341"/>
                    <a:pt x="138" y="341"/>
                    <a:pt x="138" y="341"/>
                  </a:cubicBezTo>
                  <a:cubicBezTo>
                    <a:pt x="139" y="341"/>
                    <a:pt x="139" y="341"/>
                    <a:pt x="140" y="341"/>
                  </a:cubicBezTo>
                  <a:cubicBezTo>
                    <a:pt x="140" y="340"/>
                    <a:pt x="140" y="340"/>
                    <a:pt x="140" y="339"/>
                  </a:cubicBezTo>
                  <a:cubicBezTo>
                    <a:pt x="140" y="339"/>
                    <a:pt x="141" y="339"/>
                    <a:pt x="141" y="339"/>
                  </a:cubicBezTo>
                  <a:cubicBezTo>
                    <a:pt x="142" y="339"/>
                    <a:pt x="142" y="339"/>
                    <a:pt x="143" y="339"/>
                  </a:cubicBezTo>
                  <a:cubicBezTo>
                    <a:pt x="143" y="339"/>
                    <a:pt x="144" y="339"/>
                    <a:pt x="144" y="339"/>
                  </a:cubicBezTo>
                  <a:cubicBezTo>
                    <a:pt x="145" y="339"/>
                    <a:pt x="145" y="339"/>
                    <a:pt x="146" y="339"/>
                  </a:cubicBezTo>
                  <a:cubicBezTo>
                    <a:pt x="146" y="338"/>
                    <a:pt x="146" y="338"/>
                    <a:pt x="146" y="337"/>
                  </a:cubicBezTo>
                  <a:cubicBezTo>
                    <a:pt x="146" y="337"/>
                    <a:pt x="147" y="337"/>
                    <a:pt x="148" y="337"/>
                  </a:cubicBezTo>
                  <a:cubicBezTo>
                    <a:pt x="148" y="337"/>
                    <a:pt x="148" y="336"/>
                    <a:pt x="148" y="336"/>
                  </a:cubicBezTo>
                  <a:cubicBezTo>
                    <a:pt x="148" y="335"/>
                    <a:pt x="148" y="335"/>
                    <a:pt x="148" y="334"/>
                  </a:cubicBezTo>
                  <a:cubicBezTo>
                    <a:pt x="148" y="334"/>
                    <a:pt x="148" y="333"/>
                    <a:pt x="148" y="333"/>
                  </a:cubicBezTo>
                  <a:cubicBezTo>
                    <a:pt x="148" y="333"/>
                    <a:pt x="149" y="333"/>
                    <a:pt x="149" y="333"/>
                  </a:cubicBezTo>
                  <a:cubicBezTo>
                    <a:pt x="149" y="332"/>
                    <a:pt x="149" y="332"/>
                    <a:pt x="149" y="331"/>
                  </a:cubicBezTo>
                  <a:cubicBezTo>
                    <a:pt x="149" y="330"/>
                    <a:pt x="149" y="330"/>
                    <a:pt x="149" y="329"/>
                  </a:cubicBezTo>
                  <a:cubicBezTo>
                    <a:pt x="150" y="329"/>
                    <a:pt x="150" y="329"/>
                    <a:pt x="151" y="329"/>
                  </a:cubicBezTo>
                  <a:cubicBezTo>
                    <a:pt x="151" y="329"/>
                    <a:pt x="151" y="328"/>
                    <a:pt x="151" y="328"/>
                  </a:cubicBezTo>
                  <a:cubicBezTo>
                    <a:pt x="151" y="327"/>
                    <a:pt x="151" y="327"/>
                    <a:pt x="151" y="326"/>
                  </a:cubicBezTo>
                  <a:cubicBezTo>
                    <a:pt x="151" y="326"/>
                    <a:pt x="151" y="325"/>
                    <a:pt x="151" y="324"/>
                  </a:cubicBezTo>
                  <a:cubicBezTo>
                    <a:pt x="151" y="324"/>
                    <a:pt x="151" y="323"/>
                    <a:pt x="151" y="323"/>
                  </a:cubicBezTo>
                  <a:cubicBezTo>
                    <a:pt x="151" y="322"/>
                    <a:pt x="151" y="322"/>
                    <a:pt x="151" y="321"/>
                  </a:cubicBezTo>
                  <a:cubicBezTo>
                    <a:pt x="151" y="321"/>
                    <a:pt x="151" y="320"/>
                    <a:pt x="151" y="320"/>
                  </a:cubicBezTo>
                  <a:cubicBezTo>
                    <a:pt x="151" y="319"/>
                    <a:pt x="151" y="319"/>
                    <a:pt x="151" y="318"/>
                  </a:cubicBezTo>
                  <a:cubicBezTo>
                    <a:pt x="151" y="318"/>
                    <a:pt x="151" y="317"/>
                    <a:pt x="151" y="317"/>
                  </a:cubicBezTo>
                  <a:cubicBezTo>
                    <a:pt x="151" y="316"/>
                    <a:pt x="151" y="315"/>
                    <a:pt x="151" y="315"/>
                  </a:cubicBezTo>
                  <a:cubicBezTo>
                    <a:pt x="151" y="314"/>
                    <a:pt x="151" y="314"/>
                    <a:pt x="151" y="313"/>
                  </a:cubicBezTo>
                  <a:cubicBezTo>
                    <a:pt x="151" y="313"/>
                    <a:pt x="151" y="312"/>
                    <a:pt x="151" y="312"/>
                  </a:cubicBezTo>
                  <a:cubicBezTo>
                    <a:pt x="151" y="312"/>
                    <a:pt x="152" y="312"/>
                    <a:pt x="152" y="312"/>
                  </a:cubicBezTo>
                  <a:cubicBezTo>
                    <a:pt x="152" y="311"/>
                    <a:pt x="152" y="310"/>
                    <a:pt x="152" y="310"/>
                  </a:cubicBezTo>
                  <a:cubicBezTo>
                    <a:pt x="153" y="310"/>
                    <a:pt x="153" y="310"/>
                    <a:pt x="154" y="310"/>
                  </a:cubicBezTo>
                  <a:cubicBezTo>
                    <a:pt x="154" y="309"/>
                    <a:pt x="154" y="309"/>
                    <a:pt x="154" y="308"/>
                  </a:cubicBezTo>
                  <a:cubicBezTo>
                    <a:pt x="154" y="308"/>
                    <a:pt x="155" y="308"/>
                    <a:pt x="155" y="308"/>
                  </a:cubicBezTo>
                  <a:cubicBezTo>
                    <a:pt x="155" y="308"/>
                    <a:pt x="155" y="307"/>
                    <a:pt x="155" y="307"/>
                  </a:cubicBezTo>
                  <a:cubicBezTo>
                    <a:pt x="156" y="307"/>
                    <a:pt x="156" y="307"/>
                    <a:pt x="157" y="307"/>
                  </a:cubicBezTo>
                  <a:cubicBezTo>
                    <a:pt x="157" y="306"/>
                    <a:pt x="157" y="306"/>
                    <a:pt x="157" y="305"/>
                  </a:cubicBezTo>
                  <a:cubicBezTo>
                    <a:pt x="158" y="305"/>
                    <a:pt x="158" y="305"/>
                    <a:pt x="159" y="305"/>
                  </a:cubicBezTo>
                  <a:cubicBezTo>
                    <a:pt x="159" y="305"/>
                    <a:pt x="159" y="304"/>
                    <a:pt x="159" y="304"/>
                  </a:cubicBezTo>
                  <a:cubicBezTo>
                    <a:pt x="159" y="304"/>
                    <a:pt x="160" y="304"/>
                    <a:pt x="160" y="304"/>
                  </a:cubicBezTo>
                  <a:cubicBezTo>
                    <a:pt x="160" y="303"/>
                    <a:pt x="160" y="303"/>
                    <a:pt x="160" y="302"/>
                  </a:cubicBezTo>
                  <a:cubicBezTo>
                    <a:pt x="160" y="301"/>
                    <a:pt x="160" y="301"/>
                    <a:pt x="160" y="300"/>
                  </a:cubicBezTo>
                  <a:cubicBezTo>
                    <a:pt x="160" y="300"/>
                    <a:pt x="160" y="299"/>
                    <a:pt x="160" y="299"/>
                  </a:cubicBezTo>
                  <a:cubicBezTo>
                    <a:pt x="161" y="299"/>
                    <a:pt x="161" y="299"/>
                    <a:pt x="162" y="299"/>
                  </a:cubicBezTo>
                  <a:cubicBezTo>
                    <a:pt x="162" y="298"/>
                    <a:pt x="162" y="298"/>
                    <a:pt x="162" y="297"/>
                  </a:cubicBezTo>
                  <a:cubicBezTo>
                    <a:pt x="161" y="297"/>
                    <a:pt x="161" y="297"/>
                    <a:pt x="160" y="297"/>
                  </a:cubicBezTo>
                  <a:cubicBezTo>
                    <a:pt x="160" y="297"/>
                    <a:pt x="160" y="296"/>
                    <a:pt x="160" y="295"/>
                  </a:cubicBezTo>
                  <a:cubicBezTo>
                    <a:pt x="160" y="295"/>
                    <a:pt x="160" y="294"/>
                    <a:pt x="160" y="294"/>
                  </a:cubicBezTo>
                  <a:cubicBezTo>
                    <a:pt x="160" y="293"/>
                    <a:pt x="160" y="293"/>
                    <a:pt x="160" y="292"/>
                  </a:cubicBezTo>
                  <a:cubicBezTo>
                    <a:pt x="160" y="292"/>
                    <a:pt x="160" y="291"/>
                    <a:pt x="160" y="291"/>
                  </a:cubicBezTo>
                  <a:cubicBezTo>
                    <a:pt x="159" y="291"/>
                    <a:pt x="159" y="291"/>
                    <a:pt x="159" y="291"/>
                  </a:cubicBezTo>
                  <a:cubicBezTo>
                    <a:pt x="159" y="291"/>
                    <a:pt x="159" y="291"/>
                    <a:pt x="159" y="291"/>
                  </a:cubicBezTo>
                  <a:cubicBezTo>
                    <a:pt x="158" y="291"/>
                    <a:pt x="158" y="291"/>
                    <a:pt x="157" y="291"/>
                  </a:cubicBezTo>
                  <a:cubicBezTo>
                    <a:pt x="156" y="291"/>
                    <a:pt x="156" y="291"/>
                    <a:pt x="155" y="291"/>
                  </a:cubicBezTo>
                  <a:cubicBezTo>
                    <a:pt x="155" y="291"/>
                    <a:pt x="154" y="291"/>
                    <a:pt x="154" y="291"/>
                  </a:cubicBezTo>
                  <a:cubicBezTo>
                    <a:pt x="154" y="290"/>
                    <a:pt x="154" y="290"/>
                    <a:pt x="154" y="289"/>
                  </a:cubicBezTo>
                  <a:cubicBezTo>
                    <a:pt x="153" y="289"/>
                    <a:pt x="153" y="289"/>
                    <a:pt x="152" y="289"/>
                  </a:cubicBezTo>
                  <a:cubicBezTo>
                    <a:pt x="152" y="288"/>
                    <a:pt x="152" y="288"/>
                    <a:pt x="152" y="287"/>
                  </a:cubicBezTo>
                  <a:cubicBezTo>
                    <a:pt x="152" y="287"/>
                    <a:pt x="151" y="287"/>
                    <a:pt x="151" y="287"/>
                  </a:cubicBezTo>
                  <a:cubicBezTo>
                    <a:pt x="150" y="287"/>
                    <a:pt x="150" y="287"/>
                    <a:pt x="149" y="287"/>
                  </a:cubicBezTo>
                  <a:cubicBezTo>
                    <a:pt x="149" y="287"/>
                    <a:pt x="149" y="286"/>
                    <a:pt x="149" y="286"/>
                  </a:cubicBezTo>
                  <a:cubicBezTo>
                    <a:pt x="149" y="286"/>
                    <a:pt x="148" y="286"/>
                    <a:pt x="148" y="286"/>
                  </a:cubicBezTo>
                  <a:cubicBezTo>
                    <a:pt x="147" y="286"/>
                    <a:pt x="146" y="286"/>
                    <a:pt x="146" y="286"/>
                  </a:cubicBezTo>
                  <a:cubicBezTo>
                    <a:pt x="145" y="286"/>
                    <a:pt x="145" y="286"/>
                    <a:pt x="144" y="286"/>
                  </a:cubicBezTo>
                  <a:cubicBezTo>
                    <a:pt x="144" y="286"/>
                    <a:pt x="143" y="286"/>
                    <a:pt x="143" y="286"/>
                  </a:cubicBezTo>
                  <a:cubicBezTo>
                    <a:pt x="142" y="286"/>
                    <a:pt x="142" y="286"/>
                    <a:pt x="141" y="286"/>
                  </a:cubicBezTo>
                  <a:cubicBezTo>
                    <a:pt x="141" y="285"/>
                    <a:pt x="141" y="285"/>
                    <a:pt x="141" y="284"/>
                  </a:cubicBezTo>
                  <a:cubicBezTo>
                    <a:pt x="141" y="284"/>
                    <a:pt x="140" y="284"/>
                    <a:pt x="140" y="284"/>
                  </a:cubicBezTo>
                  <a:cubicBezTo>
                    <a:pt x="139" y="284"/>
                    <a:pt x="139" y="284"/>
                    <a:pt x="138" y="284"/>
                  </a:cubicBezTo>
                  <a:cubicBezTo>
                    <a:pt x="138" y="284"/>
                    <a:pt x="137" y="284"/>
                    <a:pt x="137" y="284"/>
                  </a:cubicBezTo>
                  <a:cubicBezTo>
                    <a:pt x="137" y="284"/>
                    <a:pt x="137" y="283"/>
                    <a:pt x="137" y="283"/>
                  </a:cubicBezTo>
                  <a:cubicBezTo>
                    <a:pt x="136" y="283"/>
                    <a:pt x="136" y="283"/>
                    <a:pt x="135" y="283"/>
                  </a:cubicBezTo>
                  <a:cubicBezTo>
                    <a:pt x="135" y="283"/>
                    <a:pt x="134" y="283"/>
                    <a:pt x="134" y="283"/>
                  </a:cubicBezTo>
                  <a:cubicBezTo>
                    <a:pt x="134" y="282"/>
                    <a:pt x="134" y="281"/>
                    <a:pt x="134" y="281"/>
                  </a:cubicBezTo>
                  <a:cubicBezTo>
                    <a:pt x="133" y="281"/>
                    <a:pt x="132" y="281"/>
                    <a:pt x="132" y="281"/>
                  </a:cubicBezTo>
                  <a:cubicBezTo>
                    <a:pt x="131" y="281"/>
                    <a:pt x="131" y="281"/>
                    <a:pt x="130" y="281"/>
                  </a:cubicBezTo>
                  <a:cubicBezTo>
                    <a:pt x="130" y="281"/>
                    <a:pt x="129" y="281"/>
                    <a:pt x="129" y="281"/>
                  </a:cubicBezTo>
                  <a:cubicBezTo>
                    <a:pt x="129" y="280"/>
                    <a:pt x="129" y="280"/>
                    <a:pt x="129" y="279"/>
                  </a:cubicBezTo>
                  <a:cubicBezTo>
                    <a:pt x="128" y="279"/>
                    <a:pt x="128" y="279"/>
                    <a:pt x="127" y="279"/>
                  </a:cubicBezTo>
                  <a:cubicBezTo>
                    <a:pt x="127" y="279"/>
                    <a:pt x="127" y="278"/>
                    <a:pt x="127" y="278"/>
                  </a:cubicBezTo>
                  <a:cubicBezTo>
                    <a:pt x="127" y="278"/>
                    <a:pt x="126" y="278"/>
                    <a:pt x="126" y="278"/>
                  </a:cubicBezTo>
                  <a:cubicBezTo>
                    <a:pt x="125" y="278"/>
                    <a:pt x="125" y="278"/>
                    <a:pt x="124" y="278"/>
                  </a:cubicBezTo>
                  <a:cubicBezTo>
                    <a:pt x="124" y="277"/>
                    <a:pt x="124" y="277"/>
                    <a:pt x="124" y="276"/>
                  </a:cubicBezTo>
                  <a:cubicBezTo>
                    <a:pt x="124" y="276"/>
                    <a:pt x="124" y="275"/>
                    <a:pt x="124" y="274"/>
                  </a:cubicBezTo>
                  <a:cubicBezTo>
                    <a:pt x="124" y="274"/>
                    <a:pt x="124" y="273"/>
                    <a:pt x="124" y="273"/>
                  </a:cubicBezTo>
                  <a:cubicBezTo>
                    <a:pt x="124" y="273"/>
                    <a:pt x="123" y="273"/>
                    <a:pt x="122" y="273"/>
                  </a:cubicBezTo>
                  <a:cubicBezTo>
                    <a:pt x="122" y="272"/>
                    <a:pt x="122" y="272"/>
                    <a:pt x="122" y="271"/>
                  </a:cubicBezTo>
                  <a:cubicBezTo>
                    <a:pt x="122" y="271"/>
                    <a:pt x="122" y="270"/>
                    <a:pt x="122" y="270"/>
                  </a:cubicBezTo>
                  <a:cubicBezTo>
                    <a:pt x="122" y="270"/>
                    <a:pt x="121" y="270"/>
                    <a:pt x="121" y="270"/>
                  </a:cubicBezTo>
                  <a:cubicBezTo>
                    <a:pt x="121" y="269"/>
                    <a:pt x="121" y="269"/>
                    <a:pt x="121" y="268"/>
                  </a:cubicBezTo>
                  <a:cubicBezTo>
                    <a:pt x="121" y="268"/>
                    <a:pt x="121" y="267"/>
                    <a:pt x="121" y="266"/>
                  </a:cubicBezTo>
                  <a:cubicBezTo>
                    <a:pt x="120" y="266"/>
                    <a:pt x="120" y="266"/>
                    <a:pt x="119" y="266"/>
                  </a:cubicBezTo>
                  <a:cubicBezTo>
                    <a:pt x="119" y="266"/>
                    <a:pt x="119" y="265"/>
                    <a:pt x="119" y="265"/>
                  </a:cubicBezTo>
                  <a:cubicBezTo>
                    <a:pt x="119" y="265"/>
                    <a:pt x="118" y="265"/>
                    <a:pt x="118" y="265"/>
                  </a:cubicBezTo>
                  <a:cubicBezTo>
                    <a:pt x="117" y="265"/>
                    <a:pt x="117" y="265"/>
                    <a:pt x="116" y="265"/>
                  </a:cubicBezTo>
                  <a:cubicBezTo>
                    <a:pt x="116" y="264"/>
                    <a:pt x="116" y="264"/>
                    <a:pt x="116" y="263"/>
                  </a:cubicBezTo>
                  <a:cubicBezTo>
                    <a:pt x="116" y="263"/>
                    <a:pt x="115" y="263"/>
                    <a:pt x="115" y="263"/>
                  </a:cubicBezTo>
                  <a:cubicBezTo>
                    <a:pt x="114" y="263"/>
                    <a:pt x="114" y="263"/>
                    <a:pt x="113" y="263"/>
                  </a:cubicBezTo>
                  <a:cubicBezTo>
                    <a:pt x="113" y="263"/>
                    <a:pt x="112" y="263"/>
                    <a:pt x="112" y="263"/>
                  </a:cubicBezTo>
                  <a:cubicBezTo>
                    <a:pt x="111" y="263"/>
                    <a:pt x="111" y="263"/>
                    <a:pt x="110" y="263"/>
                  </a:cubicBezTo>
                  <a:cubicBezTo>
                    <a:pt x="110" y="263"/>
                    <a:pt x="109" y="263"/>
                    <a:pt x="108" y="263"/>
                  </a:cubicBezTo>
                  <a:cubicBezTo>
                    <a:pt x="108" y="263"/>
                    <a:pt x="108" y="262"/>
                    <a:pt x="108" y="262"/>
                  </a:cubicBezTo>
                  <a:cubicBezTo>
                    <a:pt x="108" y="262"/>
                    <a:pt x="107" y="262"/>
                    <a:pt x="107" y="262"/>
                  </a:cubicBezTo>
                  <a:cubicBezTo>
                    <a:pt x="106" y="262"/>
                    <a:pt x="106" y="262"/>
                    <a:pt x="105" y="262"/>
                  </a:cubicBezTo>
                  <a:cubicBezTo>
                    <a:pt x="105" y="261"/>
                    <a:pt x="105" y="260"/>
                    <a:pt x="105" y="260"/>
                  </a:cubicBezTo>
                  <a:cubicBezTo>
                    <a:pt x="105" y="260"/>
                    <a:pt x="104" y="260"/>
                    <a:pt x="104" y="260"/>
                  </a:cubicBezTo>
                  <a:cubicBezTo>
                    <a:pt x="104" y="259"/>
                    <a:pt x="104" y="259"/>
                    <a:pt x="104" y="258"/>
                  </a:cubicBezTo>
                  <a:cubicBezTo>
                    <a:pt x="104" y="258"/>
                    <a:pt x="104" y="257"/>
                    <a:pt x="104" y="257"/>
                  </a:cubicBezTo>
                  <a:cubicBezTo>
                    <a:pt x="103" y="257"/>
                    <a:pt x="103" y="257"/>
                    <a:pt x="102" y="257"/>
                  </a:cubicBezTo>
                  <a:cubicBezTo>
                    <a:pt x="102" y="257"/>
                    <a:pt x="101" y="257"/>
                    <a:pt x="101" y="257"/>
                  </a:cubicBezTo>
                  <a:cubicBezTo>
                    <a:pt x="101" y="256"/>
                    <a:pt x="101" y="256"/>
                    <a:pt x="101" y="255"/>
                  </a:cubicBezTo>
                  <a:cubicBezTo>
                    <a:pt x="100" y="255"/>
                    <a:pt x="100" y="255"/>
                    <a:pt x="99" y="255"/>
                  </a:cubicBezTo>
                  <a:cubicBezTo>
                    <a:pt x="99" y="255"/>
                    <a:pt x="99" y="254"/>
                    <a:pt x="99" y="254"/>
                  </a:cubicBezTo>
                  <a:cubicBezTo>
                    <a:pt x="99" y="253"/>
                    <a:pt x="99" y="252"/>
                    <a:pt x="99" y="252"/>
                  </a:cubicBezTo>
                  <a:cubicBezTo>
                    <a:pt x="99" y="251"/>
                    <a:pt x="99" y="251"/>
                    <a:pt x="99" y="250"/>
                  </a:cubicBezTo>
                  <a:cubicBezTo>
                    <a:pt x="99" y="250"/>
                    <a:pt x="99" y="249"/>
                    <a:pt x="99" y="249"/>
                  </a:cubicBezTo>
                  <a:cubicBezTo>
                    <a:pt x="98" y="249"/>
                    <a:pt x="98" y="249"/>
                    <a:pt x="97" y="249"/>
                  </a:cubicBezTo>
                  <a:cubicBezTo>
                    <a:pt x="97" y="249"/>
                    <a:pt x="97" y="250"/>
                    <a:pt x="97" y="250"/>
                  </a:cubicBezTo>
                  <a:cubicBezTo>
                    <a:pt x="97" y="250"/>
                    <a:pt x="96" y="250"/>
                    <a:pt x="96" y="250"/>
                  </a:cubicBezTo>
                  <a:cubicBezTo>
                    <a:pt x="95" y="250"/>
                    <a:pt x="95" y="250"/>
                    <a:pt x="94" y="250"/>
                  </a:cubicBezTo>
                  <a:cubicBezTo>
                    <a:pt x="94" y="250"/>
                    <a:pt x="93" y="250"/>
                    <a:pt x="93" y="250"/>
                  </a:cubicBezTo>
                  <a:cubicBezTo>
                    <a:pt x="93" y="250"/>
                    <a:pt x="93" y="249"/>
                    <a:pt x="93" y="249"/>
                  </a:cubicBezTo>
                  <a:cubicBezTo>
                    <a:pt x="92" y="249"/>
                    <a:pt x="92" y="249"/>
                    <a:pt x="91" y="249"/>
                  </a:cubicBezTo>
                  <a:cubicBezTo>
                    <a:pt x="91" y="249"/>
                    <a:pt x="90" y="249"/>
                    <a:pt x="90" y="249"/>
                  </a:cubicBezTo>
                  <a:cubicBezTo>
                    <a:pt x="90" y="249"/>
                    <a:pt x="90" y="250"/>
                    <a:pt x="90" y="250"/>
                  </a:cubicBezTo>
                  <a:cubicBezTo>
                    <a:pt x="89" y="250"/>
                    <a:pt x="89" y="250"/>
                    <a:pt x="88" y="250"/>
                  </a:cubicBezTo>
                  <a:cubicBezTo>
                    <a:pt x="88" y="250"/>
                    <a:pt x="87" y="250"/>
                    <a:pt x="87" y="250"/>
                  </a:cubicBezTo>
                  <a:cubicBezTo>
                    <a:pt x="86" y="250"/>
                    <a:pt x="85" y="250"/>
                    <a:pt x="85" y="250"/>
                  </a:cubicBezTo>
                  <a:cubicBezTo>
                    <a:pt x="84" y="250"/>
                    <a:pt x="84" y="250"/>
                    <a:pt x="83" y="250"/>
                  </a:cubicBezTo>
                  <a:cubicBezTo>
                    <a:pt x="83" y="250"/>
                    <a:pt x="82" y="250"/>
                    <a:pt x="82" y="250"/>
                  </a:cubicBezTo>
                  <a:cubicBezTo>
                    <a:pt x="82" y="250"/>
                    <a:pt x="82" y="249"/>
                    <a:pt x="82" y="249"/>
                  </a:cubicBezTo>
                  <a:cubicBezTo>
                    <a:pt x="81" y="249"/>
                    <a:pt x="81" y="249"/>
                    <a:pt x="80" y="249"/>
                  </a:cubicBezTo>
                  <a:cubicBezTo>
                    <a:pt x="80" y="248"/>
                    <a:pt x="80" y="248"/>
                    <a:pt x="80" y="247"/>
                  </a:cubicBezTo>
                  <a:cubicBezTo>
                    <a:pt x="80" y="247"/>
                    <a:pt x="79" y="247"/>
                    <a:pt x="79" y="247"/>
                  </a:cubicBezTo>
                  <a:cubicBezTo>
                    <a:pt x="79" y="247"/>
                    <a:pt x="79" y="246"/>
                    <a:pt x="79" y="245"/>
                  </a:cubicBezTo>
                  <a:cubicBezTo>
                    <a:pt x="78" y="245"/>
                    <a:pt x="78" y="245"/>
                    <a:pt x="77" y="245"/>
                  </a:cubicBezTo>
                  <a:cubicBezTo>
                    <a:pt x="77" y="245"/>
                    <a:pt x="76" y="245"/>
                    <a:pt x="76" y="245"/>
                  </a:cubicBezTo>
                  <a:cubicBezTo>
                    <a:pt x="76" y="246"/>
                    <a:pt x="76" y="247"/>
                    <a:pt x="76" y="247"/>
                  </a:cubicBezTo>
                  <a:cubicBezTo>
                    <a:pt x="75" y="247"/>
                    <a:pt x="75" y="247"/>
                    <a:pt x="74" y="247"/>
                  </a:cubicBezTo>
                  <a:cubicBezTo>
                    <a:pt x="74" y="247"/>
                    <a:pt x="74" y="246"/>
                    <a:pt x="74" y="245"/>
                  </a:cubicBezTo>
                  <a:cubicBezTo>
                    <a:pt x="74" y="245"/>
                    <a:pt x="74" y="244"/>
                    <a:pt x="74" y="244"/>
                  </a:cubicBezTo>
                  <a:cubicBezTo>
                    <a:pt x="74" y="244"/>
                    <a:pt x="73" y="244"/>
                    <a:pt x="73" y="244"/>
                  </a:cubicBezTo>
                  <a:cubicBezTo>
                    <a:pt x="72" y="244"/>
                    <a:pt x="71" y="244"/>
                    <a:pt x="71" y="244"/>
                  </a:cubicBezTo>
                  <a:cubicBezTo>
                    <a:pt x="71" y="244"/>
                    <a:pt x="71" y="245"/>
                    <a:pt x="71" y="245"/>
                  </a:cubicBezTo>
                  <a:cubicBezTo>
                    <a:pt x="70" y="245"/>
                    <a:pt x="70" y="245"/>
                    <a:pt x="69" y="245"/>
                  </a:cubicBezTo>
                  <a:cubicBezTo>
                    <a:pt x="69" y="246"/>
                    <a:pt x="69" y="247"/>
                    <a:pt x="69" y="247"/>
                  </a:cubicBezTo>
                  <a:cubicBezTo>
                    <a:pt x="69" y="247"/>
                    <a:pt x="68" y="247"/>
                    <a:pt x="68" y="247"/>
                  </a:cubicBezTo>
                  <a:cubicBezTo>
                    <a:pt x="67" y="247"/>
                    <a:pt x="67" y="247"/>
                    <a:pt x="66" y="247"/>
                  </a:cubicBezTo>
                  <a:cubicBezTo>
                    <a:pt x="66" y="247"/>
                    <a:pt x="65" y="247"/>
                    <a:pt x="65" y="247"/>
                  </a:cubicBezTo>
                  <a:cubicBezTo>
                    <a:pt x="65" y="248"/>
                    <a:pt x="65" y="248"/>
                    <a:pt x="65" y="249"/>
                  </a:cubicBezTo>
                  <a:cubicBezTo>
                    <a:pt x="64" y="249"/>
                    <a:pt x="64" y="249"/>
                    <a:pt x="63" y="249"/>
                  </a:cubicBezTo>
                  <a:cubicBezTo>
                    <a:pt x="63" y="249"/>
                    <a:pt x="63" y="250"/>
                    <a:pt x="63" y="250"/>
                  </a:cubicBezTo>
                  <a:cubicBezTo>
                    <a:pt x="63" y="250"/>
                    <a:pt x="62" y="250"/>
                    <a:pt x="61" y="250"/>
                  </a:cubicBezTo>
                  <a:cubicBezTo>
                    <a:pt x="61" y="251"/>
                    <a:pt x="61" y="251"/>
                    <a:pt x="61" y="252"/>
                  </a:cubicBezTo>
                  <a:cubicBezTo>
                    <a:pt x="61" y="252"/>
                    <a:pt x="61" y="253"/>
                    <a:pt x="61" y="254"/>
                  </a:cubicBezTo>
                  <a:cubicBezTo>
                    <a:pt x="61" y="254"/>
                    <a:pt x="60" y="254"/>
                    <a:pt x="60" y="254"/>
                  </a:cubicBezTo>
                  <a:cubicBezTo>
                    <a:pt x="59" y="254"/>
                    <a:pt x="59" y="254"/>
                    <a:pt x="58" y="254"/>
                  </a:cubicBezTo>
                  <a:cubicBezTo>
                    <a:pt x="58" y="253"/>
                    <a:pt x="58" y="252"/>
                    <a:pt x="58" y="252"/>
                  </a:cubicBezTo>
                  <a:cubicBezTo>
                    <a:pt x="58" y="252"/>
                    <a:pt x="57" y="252"/>
                    <a:pt x="57" y="252"/>
                  </a:cubicBezTo>
                  <a:cubicBezTo>
                    <a:pt x="56" y="252"/>
                    <a:pt x="56" y="252"/>
                    <a:pt x="55" y="252"/>
                  </a:cubicBezTo>
                  <a:cubicBezTo>
                    <a:pt x="55" y="252"/>
                    <a:pt x="54" y="252"/>
                    <a:pt x="54" y="252"/>
                  </a:cubicBezTo>
                  <a:cubicBezTo>
                    <a:pt x="54" y="251"/>
                    <a:pt x="54" y="251"/>
                    <a:pt x="54" y="250"/>
                  </a:cubicBezTo>
                  <a:cubicBezTo>
                    <a:pt x="53" y="250"/>
                    <a:pt x="53" y="250"/>
                    <a:pt x="52" y="250"/>
                  </a:cubicBezTo>
                  <a:cubicBezTo>
                    <a:pt x="52" y="251"/>
                    <a:pt x="52" y="251"/>
                    <a:pt x="52" y="251"/>
                  </a:cubicBezTo>
                  <a:cubicBezTo>
                    <a:pt x="52" y="252"/>
                    <a:pt x="52" y="252"/>
                    <a:pt x="52" y="252"/>
                  </a:cubicBezTo>
                  <a:cubicBezTo>
                    <a:pt x="52" y="252"/>
                    <a:pt x="51" y="252"/>
                    <a:pt x="51" y="252"/>
                  </a:cubicBezTo>
                  <a:cubicBezTo>
                    <a:pt x="51" y="252"/>
                    <a:pt x="51" y="253"/>
                    <a:pt x="51" y="254"/>
                  </a:cubicBezTo>
                  <a:cubicBezTo>
                    <a:pt x="50" y="254"/>
                    <a:pt x="50" y="254"/>
                    <a:pt x="49" y="254"/>
                  </a:cubicBezTo>
                  <a:cubicBezTo>
                    <a:pt x="48" y="254"/>
                    <a:pt x="48" y="254"/>
                    <a:pt x="47" y="254"/>
                  </a:cubicBezTo>
                  <a:cubicBezTo>
                    <a:pt x="47" y="254"/>
                    <a:pt x="46" y="254"/>
                    <a:pt x="46" y="254"/>
                  </a:cubicBezTo>
                  <a:cubicBezTo>
                    <a:pt x="46" y="253"/>
                    <a:pt x="46" y="252"/>
                    <a:pt x="46" y="252"/>
                  </a:cubicBezTo>
                  <a:cubicBezTo>
                    <a:pt x="46" y="251"/>
                    <a:pt x="46" y="251"/>
                    <a:pt x="46" y="250"/>
                  </a:cubicBezTo>
                  <a:cubicBezTo>
                    <a:pt x="45" y="250"/>
                    <a:pt x="45" y="250"/>
                    <a:pt x="44" y="250"/>
                  </a:cubicBezTo>
                  <a:cubicBezTo>
                    <a:pt x="44" y="250"/>
                    <a:pt x="44" y="249"/>
                    <a:pt x="44" y="249"/>
                  </a:cubicBezTo>
                  <a:cubicBezTo>
                    <a:pt x="44" y="248"/>
                    <a:pt x="44" y="248"/>
                    <a:pt x="44" y="247"/>
                  </a:cubicBezTo>
                  <a:cubicBezTo>
                    <a:pt x="44" y="247"/>
                    <a:pt x="44" y="246"/>
                    <a:pt x="44" y="245"/>
                  </a:cubicBezTo>
                  <a:cubicBezTo>
                    <a:pt x="44" y="245"/>
                    <a:pt x="44" y="244"/>
                    <a:pt x="44" y="244"/>
                  </a:cubicBezTo>
                  <a:cubicBezTo>
                    <a:pt x="44" y="243"/>
                    <a:pt x="44" y="243"/>
                    <a:pt x="44" y="242"/>
                  </a:cubicBezTo>
                  <a:cubicBezTo>
                    <a:pt x="44" y="242"/>
                    <a:pt x="44" y="241"/>
                    <a:pt x="44" y="241"/>
                  </a:cubicBezTo>
                  <a:cubicBezTo>
                    <a:pt x="45" y="241"/>
                    <a:pt x="45" y="241"/>
                    <a:pt x="46" y="241"/>
                  </a:cubicBezTo>
                  <a:cubicBezTo>
                    <a:pt x="46" y="240"/>
                    <a:pt x="46" y="240"/>
                    <a:pt x="46" y="239"/>
                  </a:cubicBezTo>
                  <a:cubicBezTo>
                    <a:pt x="46" y="239"/>
                    <a:pt x="46" y="238"/>
                    <a:pt x="46" y="237"/>
                  </a:cubicBezTo>
                  <a:cubicBezTo>
                    <a:pt x="46" y="237"/>
                    <a:pt x="46" y="236"/>
                    <a:pt x="46" y="236"/>
                  </a:cubicBezTo>
                  <a:cubicBezTo>
                    <a:pt x="45" y="236"/>
                    <a:pt x="45" y="236"/>
                    <a:pt x="44" y="236"/>
                  </a:cubicBezTo>
                  <a:cubicBezTo>
                    <a:pt x="44" y="236"/>
                    <a:pt x="43" y="236"/>
                    <a:pt x="43" y="236"/>
                  </a:cubicBezTo>
                  <a:cubicBezTo>
                    <a:pt x="43" y="235"/>
                    <a:pt x="43" y="235"/>
                    <a:pt x="43" y="234"/>
                  </a:cubicBezTo>
                  <a:cubicBezTo>
                    <a:pt x="42" y="234"/>
                    <a:pt x="42" y="234"/>
                    <a:pt x="41" y="234"/>
                  </a:cubicBezTo>
                  <a:cubicBezTo>
                    <a:pt x="41" y="234"/>
                    <a:pt x="40" y="234"/>
                    <a:pt x="40" y="234"/>
                  </a:cubicBezTo>
                  <a:cubicBezTo>
                    <a:pt x="39" y="234"/>
                    <a:pt x="39" y="234"/>
                    <a:pt x="38" y="234"/>
                  </a:cubicBezTo>
                  <a:cubicBezTo>
                    <a:pt x="37" y="234"/>
                    <a:pt x="37" y="234"/>
                    <a:pt x="36" y="234"/>
                  </a:cubicBezTo>
                  <a:cubicBezTo>
                    <a:pt x="36" y="234"/>
                    <a:pt x="35" y="234"/>
                    <a:pt x="35" y="234"/>
                  </a:cubicBezTo>
                  <a:cubicBezTo>
                    <a:pt x="34" y="234"/>
                    <a:pt x="34" y="234"/>
                    <a:pt x="33" y="234"/>
                  </a:cubicBezTo>
                  <a:cubicBezTo>
                    <a:pt x="33" y="234"/>
                    <a:pt x="33" y="233"/>
                    <a:pt x="33" y="233"/>
                  </a:cubicBezTo>
                  <a:cubicBezTo>
                    <a:pt x="34" y="233"/>
                    <a:pt x="34" y="233"/>
                    <a:pt x="35" y="233"/>
                  </a:cubicBezTo>
                  <a:cubicBezTo>
                    <a:pt x="35" y="232"/>
                    <a:pt x="35" y="231"/>
                    <a:pt x="35" y="231"/>
                  </a:cubicBezTo>
                  <a:cubicBezTo>
                    <a:pt x="35" y="231"/>
                    <a:pt x="36" y="231"/>
                    <a:pt x="36" y="231"/>
                  </a:cubicBezTo>
                  <a:cubicBezTo>
                    <a:pt x="36" y="230"/>
                    <a:pt x="36" y="230"/>
                    <a:pt x="36" y="229"/>
                  </a:cubicBezTo>
                  <a:cubicBezTo>
                    <a:pt x="36" y="229"/>
                    <a:pt x="36" y="228"/>
                    <a:pt x="36" y="228"/>
                  </a:cubicBezTo>
                  <a:cubicBezTo>
                    <a:pt x="36" y="227"/>
                    <a:pt x="36" y="227"/>
                    <a:pt x="36" y="226"/>
                  </a:cubicBezTo>
                  <a:cubicBezTo>
                    <a:pt x="36" y="226"/>
                    <a:pt x="36" y="225"/>
                    <a:pt x="36" y="225"/>
                  </a:cubicBezTo>
                  <a:cubicBezTo>
                    <a:pt x="37" y="225"/>
                    <a:pt x="37" y="225"/>
                    <a:pt x="38" y="225"/>
                  </a:cubicBezTo>
                  <a:cubicBezTo>
                    <a:pt x="38" y="224"/>
                    <a:pt x="38" y="223"/>
                    <a:pt x="38" y="223"/>
                  </a:cubicBezTo>
                  <a:cubicBezTo>
                    <a:pt x="39" y="223"/>
                    <a:pt x="39" y="223"/>
                    <a:pt x="40" y="223"/>
                  </a:cubicBezTo>
                  <a:cubicBezTo>
                    <a:pt x="40" y="222"/>
                    <a:pt x="40" y="222"/>
                    <a:pt x="40" y="221"/>
                  </a:cubicBezTo>
                  <a:cubicBezTo>
                    <a:pt x="40" y="221"/>
                    <a:pt x="40" y="220"/>
                    <a:pt x="40" y="220"/>
                  </a:cubicBezTo>
                  <a:cubicBezTo>
                    <a:pt x="40" y="219"/>
                    <a:pt x="40" y="219"/>
                    <a:pt x="40" y="218"/>
                  </a:cubicBezTo>
                  <a:cubicBezTo>
                    <a:pt x="39" y="218"/>
                    <a:pt x="39" y="218"/>
                    <a:pt x="38" y="218"/>
                  </a:cubicBezTo>
                  <a:cubicBezTo>
                    <a:pt x="37" y="218"/>
                    <a:pt x="37" y="218"/>
                    <a:pt x="36" y="218"/>
                  </a:cubicBezTo>
                  <a:cubicBezTo>
                    <a:pt x="36" y="218"/>
                    <a:pt x="35" y="218"/>
                    <a:pt x="35" y="218"/>
                  </a:cubicBezTo>
                  <a:cubicBezTo>
                    <a:pt x="34" y="218"/>
                    <a:pt x="34" y="218"/>
                    <a:pt x="33" y="218"/>
                  </a:cubicBezTo>
                  <a:cubicBezTo>
                    <a:pt x="33" y="218"/>
                    <a:pt x="32" y="218"/>
                    <a:pt x="32" y="218"/>
                  </a:cubicBezTo>
                  <a:cubicBezTo>
                    <a:pt x="31" y="218"/>
                    <a:pt x="31" y="218"/>
                    <a:pt x="30" y="218"/>
                  </a:cubicBezTo>
                  <a:cubicBezTo>
                    <a:pt x="30" y="219"/>
                    <a:pt x="30" y="219"/>
                    <a:pt x="30" y="220"/>
                  </a:cubicBezTo>
                  <a:cubicBezTo>
                    <a:pt x="30" y="220"/>
                    <a:pt x="30" y="221"/>
                    <a:pt x="30" y="221"/>
                  </a:cubicBezTo>
                  <a:cubicBezTo>
                    <a:pt x="30" y="222"/>
                    <a:pt x="30" y="222"/>
                    <a:pt x="30" y="223"/>
                  </a:cubicBezTo>
                  <a:cubicBezTo>
                    <a:pt x="30" y="223"/>
                    <a:pt x="29" y="223"/>
                    <a:pt x="29" y="223"/>
                  </a:cubicBezTo>
                  <a:cubicBezTo>
                    <a:pt x="29" y="223"/>
                    <a:pt x="29" y="224"/>
                    <a:pt x="29" y="225"/>
                  </a:cubicBezTo>
                  <a:cubicBezTo>
                    <a:pt x="28" y="225"/>
                    <a:pt x="28" y="225"/>
                    <a:pt x="27" y="225"/>
                  </a:cubicBezTo>
                  <a:cubicBezTo>
                    <a:pt x="27" y="225"/>
                    <a:pt x="27" y="226"/>
                    <a:pt x="27" y="226"/>
                  </a:cubicBezTo>
                  <a:cubicBezTo>
                    <a:pt x="27" y="226"/>
                    <a:pt x="26" y="226"/>
                    <a:pt x="26" y="226"/>
                  </a:cubicBezTo>
                  <a:cubicBezTo>
                    <a:pt x="25" y="226"/>
                    <a:pt x="24" y="226"/>
                    <a:pt x="24" y="226"/>
                  </a:cubicBezTo>
                  <a:cubicBezTo>
                    <a:pt x="23" y="226"/>
                    <a:pt x="23" y="226"/>
                    <a:pt x="22" y="226"/>
                  </a:cubicBezTo>
                  <a:cubicBezTo>
                    <a:pt x="22" y="226"/>
                    <a:pt x="21" y="226"/>
                    <a:pt x="21" y="226"/>
                  </a:cubicBezTo>
                  <a:cubicBezTo>
                    <a:pt x="21" y="226"/>
                    <a:pt x="21" y="225"/>
                    <a:pt x="21" y="225"/>
                  </a:cubicBezTo>
                  <a:cubicBezTo>
                    <a:pt x="20" y="225"/>
                    <a:pt x="20" y="225"/>
                    <a:pt x="19" y="225"/>
                  </a:cubicBezTo>
                  <a:cubicBezTo>
                    <a:pt x="19" y="225"/>
                    <a:pt x="18" y="225"/>
                    <a:pt x="18" y="225"/>
                  </a:cubicBezTo>
                  <a:cubicBezTo>
                    <a:pt x="18" y="224"/>
                    <a:pt x="18" y="223"/>
                    <a:pt x="18" y="223"/>
                  </a:cubicBezTo>
                  <a:cubicBezTo>
                    <a:pt x="18" y="222"/>
                    <a:pt x="18" y="222"/>
                    <a:pt x="18" y="221"/>
                  </a:cubicBezTo>
                  <a:cubicBezTo>
                    <a:pt x="18" y="221"/>
                    <a:pt x="18" y="220"/>
                    <a:pt x="18" y="220"/>
                  </a:cubicBezTo>
                  <a:cubicBezTo>
                    <a:pt x="17" y="220"/>
                    <a:pt x="17" y="220"/>
                    <a:pt x="16" y="220"/>
                  </a:cubicBezTo>
                  <a:cubicBezTo>
                    <a:pt x="16" y="219"/>
                    <a:pt x="16" y="219"/>
                    <a:pt x="16" y="218"/>
                  </a:cubicBezTo>
                  <a:cubicBezTo>
                    <a:pt x="16" y="218"/>
                    <a:pt x="15" y="218"/>
                    <a:pt x="14" y="218"/>
                  </a:cubicBezTo>
                  <a:cubicBezTo>
                    <a:pt x="14" y="217"/>
                    <a:pt x="14" y="217"/>
                    <a:pt x="14" y="216"/>
                  </a:cubicBezTo>
                  <a:cubicBezTo>
                    <a:pt x="14" y="216"/>
                    <a:pt x="14" y="215"/>
                    <a:pt x="14" y="215"/>
                  </a:cubicBezTo>
                  <a:cubicBezTo>
                    <a:pt x="14" y="214"/>
                    <a:pt x="14" y="214"/>
                    <a:pt x="14" y="213"/>
                  </a:cubicBezTo>
                  <a:cubicBezTo>
                    <a:pt x="15" y="213"/>
                    <a:pt x="16" y="213"/>
                    <a:pt x="16" y="213"/>
                  </a:cubicBezTo>
                  <a:cubicBezTo>
                    <a:pt x="16" y="213"/>
                    <a:pt x="16" y="212"/>
                    <a:pt x="16" y="212"/>
                  </a:cubicBezTo>
                  <a:cubicBezTo>
                    <a:pt x="16" y="211"/>
                    <a:pt x="16" y="211"/>
                    <a:pt x="16" y="210"/>
                  </a:cubicBezTo>
                  <a:cubicBezTo>
                    <a:pt x="16" y="209"/>
                    <a:pt x="16" y="209"/>
                    <a:pt x="16" y="208"/>
                  </a:cubicBezTo>
                  <a:cubicBezTo>
                    <a:pt x="16" y="208"/>
                    <a:pt x="16" y="207"/>
                    <a:pt x="16" y="207"/>
                  </a:cubicBezTo>
                  <a:cubicBezTo>
                    <a:pt x="17" y="207"/>
                    <a:pt x="17" y="207"/>
                    <a:pt x="18" y="207"/>
                  </a:cubicBezTo>
                  <a:cubicBezTo>
                    <a:pt x="18" y="206"/>
                    <a:pt x="18" y="206"/>
                    <a:pt x="18" y="205"/>
                  </a:cubicBezTo>
                  <a:cubicBezTo>
                    <a:pt x="18" y="205"/>
                    <a:pt x="18" y="204"/>
                    <a:pt x="18" y="203"/>
                  </a:cubicBezTo>
                  <a:cubicBezTo>
                    <a:pt x="18" y="203"/>
                    <a:pt x="18" y="202"/>
                    <a:pt x="18" y="202"/>
                  </a:cubicBezTo>
                  <a:cubicBezTo>
                    <a:pt x="18" y="202"/>
                    <a:pt x="19" y="202"/>
                    <a:pt x="19" y="202"/>
                  </a:cubicBezTo>
                  <a:cubicBezTo>
                    <a:pt x="19" y="201"/>
                    <a:pt x="19" y="201"/>
                    <a:pt x="19" y="200"/>
                  </a:cubicBezTo>
                  <a:cubicBezTo>
                    <a:pt x="19" y="200"/>
                    <a:pt x="19" y="199"/>
                    <a:pt x="19" y="199"/>
                  </a:cubicBezTo>
                  <a:cubicBezTo>
                    <a:pt x="20" y="199"/>
                    <a:pt x="20" y="199"/>
                    <a:pt x="21" y="199"/>
                  </a:cubicBezTo>
                  <a:cubicBezTo>
                    <a:pt x="21" y="198"/>
                    <a:pt x="21" y="198"/>
                    <a:pt x="21" y="197"/>
                  </a:cubicBezTo>
                  <a:cubicBezTo>
                    <a:pt x="21" y="197"/>
                    <a:pt x="22" y="197"/>
                    <a:pt x="22" y="197"/>
                  </a:cubicBezTo>
                  <a:cubicBezTo>
                    <a:pt x="23" y="197"/>
                    <a:pt x="23" y="197"/>
                    <a:pt x="24" y="197"/>
                  </a:cubicBezTo>
                  <a:cubicBezTo>
                    <a:pt x="24" y="197"/>
                    <a:pt x="24" y="196"/>
                    <a:pt x="24" y="196"/>
                  </a:cubicBezTo>
                  <a:cubicBezTo>
                    <a:pt x="24" y="196"/>
                    <a:pt x="25" y="196"/>
                    <a:pt x="26" y="196"/>
                  </a:cubicBezTo>
                  <a:cubicBezTo>
                    <a:pt x="26" y="195"/>
                    <a:pt x="26" y="194"/>
                    <a:pt x="26" y="194"/>
                  </a:cubicBezTo>
                  <a:cubicBezTo>
                    <a:pt x="26" y="194"/>
                    <a:pt x="27" y="194"/>
                    <a:pt x="27" y="194"/>
                  </a:cubicBezTo>
                  <a:cubicBezTo>
                    <a:pt x="28" y="194"/>
                    <a:pt x="28" y="194"/>
                    <a:pt x="29" y="194"/>
                  </a:cubicBezTo>
                  <a:cubicBezTo>
                    <a:pt x="29" y="194"/>
                    <a:pt x="30" y="194"/>
                    <a:pt x="30" y="194"/>
                  </a:cubicBezTo>
                  <a:cubicBezTo>
                    <a:pt x="31" y="194"/>
                    <a:pt x="31" y="194"/>
                    <a:pt x="32" y="194"/>
                  </a:cubicBezTo>
                  <a:cubicBezTo>
                    <a:pt x="32" y="194"/>
                    <a:pt x="32" y="195"/>
                    <a:pt x="32" y="196"/>
                  </a:cubicBezTo>
                  <a:cubicBezTo>
                    <a:pt x="32" y="196"/>
                    <a:pt x="33" y="196"/>
                    <a:pt x="33" y="196"/>
                  </a:cubicBezTo>
                  <a:cubicBezTo>
                    <a:pt x="34" y="196"/>
                    <a:pt x="34" y="196"/>
                    <a:pt x="35" y="196"/>
                  </a:cubicBezTo>
                  <a:cubicBezTo>
                    <a:pt x="35" y="196"/>
                    <a:pt x="35" y="197"/>
                    <a:pt x="35" y="197"/>
                  </a:cubicBezTo>
                  <a:cubicBezTo>
                    <a:pt x="35" y="197"/>
                    <a:pt x="36" y="197"/>
                    <a:pt x="36" y="197"/>
                  </a:cubicBezTo>
                  <a:cubicBezTo>
                    <a:pt x="36" y="197"/>
                    <a:pt x="36" y="196"/>
                    <a:pt x="36" y="196"/>
                  </a:cubicBezTo>
                  <a:cubicBezTo>
                    <a:pt x="37" y="196"/>
                    <a:pt x="37" y="196"/>
                    <a:pt x="38" y="196"/>
                  </a:cubicBezTo>
                  <a:cubicBezTo>
                    <a:pt x="39" y="196"/>
                    <a:pt x="39" y="196"/>
                    <a:pt x="40" y="196"/>
                  </a:cubicBezTo>
                  <a:cubicBezTo>
                    <a:pt x="40" y="195"/>
                    <a:pt x="40" y="194"/>
                    <a:pt x="40" y="194"/>
                  </a:cubicBezTo>
                  <a:cubicBezTo>
                    <a:pt x="40" y="194"/>
                    <a:pt x="41" y="194"/>
                    <a:pt x="41" y="194"/>
                  </a:cubicBezTo>
                  <a:cubicBezTo>
                    <a:pt x="42" y="194"/>
                    <a:pt x="42" y="194"/>
                    <a:pt x="43" y="194"/>
                  </a:cubicBezTo>
                  <a:cubicBezTo>
                    <a:pt x="43" y="194"/>
                    <a:pt x="44" y="194"/>
                    <a:pt x="44" y="194"/>
                  </a:cubicBezTo>
                  <a:cubicBezTo>
                    <a:pt x="45" y="194"/>
                    <a:pt x="45" y="194"/>
                    <a:pt x="46" y="194"/>
                  </a:cubicBezTo>
                  <a:cubicBezTo>
                    <a:pt x="46" y="194"/>
                    <a:pt x="47" y="194"/>
                    <a:pt x="47" y="194"/>
                  </a:cubicBezTo>
                  <a:cubicBezTo>
                    <a:pt x="47" y="194"/>
                    <a:pt x="47" y="195"/>
                    <a:pt x="47" y="196"/>
                  </a:cubicBezTo>
                  <a:cubicBezTo>
                    <a:pt x="48" y="196"/>
                    <a:pt x="48" y="196"/>
                    <a:pt x="49" y="196"/>
                  </a:cubicBezTo>
                  <a:cubicBezTo>
                    <a:pt x="50" y="196"/>
                    <a:pt x="50" y="196"/>
                    <a:pt x="51" y="196"/>
                  </a:cubicBezTo>
                  <a:cubicBezTo>
                    <a:pt x="51" y="196"/>
                    <a:pt x="52" y="196"/>
                    <a:pt x="52" y="196"/>
                  </a:cubicBezTo>
                  <a:cubicBezTo>
                    <a:pt x="52" y="196"/>
                    <a:pt x="52" y="197"/>
                    <a:pt x="52" y="197"/>
                  </a:cubicBezTo>
                  <a:cubicBezTo>
                    <a:pt x="52" y="198"/>
                    <a:pt x="52" y="198"/>
                    <a:pt x="52" y="199"/>
                  </a:cubicBezTo>
                  <a:cubicBezTo>
                    <a:pt x="52" y="199"/>
                    <a:pt x="52" y="200"/>
                    <a:pt x="52" y="200"/>
                  </a:cubicBezTo>
                  <a:cubicBezTo>
                    <a:pt x="52" y="201"/>
                    <a:pt x="52" y="201"/>
                    <a:pt x="52" y="202"/>
                  </a:cubicBezTo>
                  <a:cubicBezTo>
                    <a:pt x="52" y="202"/>
                    <a:pt x="52" y="203"/>
                    <a:pt x="52" y="203"/>
                  </a:cubicBezTo>
                  <a:cubicBezTo>
                    <a:pt x="52" y="204"/>
                    <a:pt x="52" y="205"/>
                    <a:pt x="52" y="205"/>
                  </a:cubicBezTo>
                  <a:cubicBezTo>
                    <a:pt x="53" y="205"/>
                    <a:pt x="53" y="205"/>
                    <a:pt x="54" y="205"/>
                  </a:cubicBezTo>
                  <a:cubicBezTo>
                    <a:pt x="54" y="206"/>
                    <a:pt x="54" y="206"/>
                    <a:pt x="54" y="207"/>
                  </a:cubicBezTo>
                  <a:cubicBezTo>
                    <a:pt x="54" y="207"/>
                    <a:pt x="54" y="208"/>
                    <a:pt x="54" y="208"/>
                  </a:cubicBezTo>
                  <a:cubicBezTo>
                    <a:pt x="54" y="209"/>
                    <a:pt x="54" y="209"/>
                    <a:pt x="54" y="210"/>
                  </a:cubicBezTo>
                  <a:cubicBezTo>
                    <a:pt x="54" y="210"/>
                    <a:pt x="55" y="210"/>
                    <a:pt x="55" y="210"/>
                  </a:cubicBezTo>
                  <a:cubicBezTo>
                    <a:pt x="56" y="210"/>
                    <a:pt x="56" y="210"/>
                    <a:pt x="57" y="210"/>
                  </a:cubicBezTo>
                  <a:cubicBezTo>
                    <a:pt x="57" y="209"/>
                    <a:pt x="57" y="209"/>
                    <a:pt x="57" y="208"/>
                  </a:cubicBezTo>
                  <a:cubicBezTo>
                    <a:pt x="57" y="208"/>
                    <a:pt x="58" y="208"/>
                    <a:pt x="58" y="208"/>
                  </a:cubicBezTo>
                  <a:cubicBezTo>
                    <a:pt x="58" y="208"/>
                    <a:pt x="58" y="207"/>
                    <a:pt x="58" y="207"/>
                  </a:cubicBezTo>
                  <a:cubicBezTo>
                    <a:pt x="58" y="206"/>
                    <a:pt x="58" y="206"/>
                    <a:pt x="58" y="205"/>
                  </a:cubicBezTo>
                  <a:cubicBezTo>
                    <a:pt x="58" y="205"/>
                    <a:pt x="58" y="204"/>
                    <a:pt x="58" y="203"/>
                  </a:cubicBezTo>
                  <a:cubicBezTo>
                    <a:pt x="58" y="203"/>
                    <a:pt x="58" y="202"/>
                    <a:pt x="58" y="202"/>
                  </a:cubicBezTo>
                  <a:cubicBezTo>
                    <a:pt x="58" y="201"/>
                    <a:pt x="58" y="201"/>
                    <a:pt x="58" y="200"/>
                  </a:cubicBezTo>
                  <a:cubicBezTo>
                    <a:pt x="58" y="200"/>
                    <a:pt x="58" y="199"/>
                    <a:pt x="58" y="199"/>
                  </a:cubicBezTo>
                  <a:cubicBezTo>
                    <a:pt x="58" y="198"/>
                    <a:pt x="58" y="198"/>
                    <a:pt x="58" y="197"/>
                  </a:cubicBezTo>
                  <a:cubicBezTo>
                    <a:pt x="58" y="197"/>
                    <a:pt x="58" y="196"/>
                    <a:pt x="58" y="196"/>
                  </a:cubicBezTo>
                  <a:cubicBezTo>
                    <a:pt x="58" y="195"/>
                    <a:pt x="58" y="194"/>
                    <a:pt x="58" y="194"/>
                  </a:cubicBezTo>
                  <a:cubicBezTo>
                    <a:pt x="58" y="193"/>
                    <a:pt x="58" y="193"/>
                    <a:pt x="58" y="192"/>
                  </a:cubicBezTo>
                  <a:cubicBezTo>
                    <a:pt x="59" y="192"/>
                    <a:pt x="59" y="192"/>
                    <a:pt x="60" y="192"/>
                  </a:cubicBezTo>
                  <a:cubicBezTo>
                    <a:pt x="60" y="192"/>
                    <a:pt x="60" y="191"/>
                    <a:pt x="60" y="191"/>
                  </a:cubicBezTo>
                  <a:cubicBezTo>
                    <a:pt x="60" y="190"/>
                    <a:pt x="60" y="190"/>
                    <a:pt x="60" y="189"/>
                  </a:cubicBezTo>
                  <a:cubicBezTo>
                    <a:pt x="60" y="189"/>
                    <a:pt x="61" y="189"/>
                    <a:pt x="61" y="189"/>
                  </a:cubicBezTo>
                  <a:cubicBezTo>
                    <a:pt x="61" y="188"/>
                    <a:pt x="61" y="188"/>
                    <a:pt x="61" y="187"/>
                  </a:cubicBezTo>
                  <a:cubicBezTo>
                    <a:pt x="62" y="187"/>
                    <a:pt x="63" y="187"/>
                    <a:pt x="63" y="187"/>
                  </a:cubicBezTo>
                  <a:cubicBezTo>
                    <a:pt x="63" y="187"/>
                    <a:pt x="63" y="186"/>
                    <a:pt x="63" y="186"/>
                  </a:cubicBezTo>
                  <a:cubicBezTo>
                    <a:pt x="64" y="186"/>
                    <a:pt x="64" y="186"/>
                    <a:pt x="65" y="186"/>
                  </a:cubicBezTo>
                  <a:cubicBezTo>
                    <a:pt x="65" y="185"/>
                    <a:pt x="65" y="185"/>
                    <a:pt x="65" y="184"/>
                  </a:cubicBezTo>
                  <a:cubicBezTo>
                    <a:pt x="65" y="184"/>
                    <a:pt x="66" y="184"/>
                    <a:pt x="66" y="184"/>
                  </a:cubicBezTo>
                  <a:cubicBezTo>
                    <a:pt x="67" y="184"/>
                    <a:pt x="67" y="184"/>
                    <a:pt x="68" y="184"/>
                  </a:cubicBezTo>
                  <a:cubicBezTo>
                    <a:pt x="68" y="184"/>
                    <a:pt x="69" y="184"/>
                    <a:pt x="69" y="184"/>
                  </a:cubicBezTo>
                  <a:cubicBezTo>
                    <a:pt x="69" y="184"/>
                    <a:pt x="69" y="183"/>
                    <a:pt x="69" y="183"/>
                  </a:cubicBezTo>
                  <a:cubicBezTo>
                    <a:pt x="70" y="183"/>
                    <a:pt x="70" y="183"/>
                    <a:pt x="71" y="183"/>
                  </a:cubicBezTo>
                  <a:cubicBezTo>
                    <a:pt x="71" y="182"/>
                    <a:pt x="71" y="182"/>
                    <a:pt x="71" y="181"/>
                  </a:cubicBezTo>
                  <a:cubicBezTo>
                    <a:pt x="71" y="181"/>
                    <a:pt x="72" y="181"/>
                    <a:pt x="73" y="181"/>
                  </a:cubicBezTo>
                  <a:cubicBezTo>
                    <a:pt x="73" y="181"/>
                    <a:pt x="74" y="181"/>
                    <a:pt x="74" y="181"/>
                  </a:cubicBezTo>
                  <a:cubicBezTo>
                    <a:pt x="74" y="180"/>
                    <a:pt x="74" y="180"/>
                    <a:pt x="74" y="179"/>
                  </a:cubicBezTo>
                  <a:cubicBezTo>
                    <a:pt x="74" y="179"/>
                    <a:pt x="74" y="178"/>
                    <a:pt x="74" y="178"/>
                  </a:cubicBezTo>
                  <a:cubicBezTo>
                    <a:pt x="74" y="177"/>
                    <a:pt x="74" y="177"/>
                    <a:pt x="74" y="176"/>
                  </a:cubicBezTo>
                  <a:cubicBezTo>
                    <a:pt x="74" y="176"/>
                    <a:pt x="74" y="175"/>
                    <a:pt x="74" y="174"/>
                  </a:cubicBezTo>
                  <a:cubicBezTo>
                    <a:pt x="75" y="174"/>
                    <a:pt x="75" y="174"/>
                    <a:pt x="76" y="174"/>
                  </a:cubicBezTo>
                  <a:cubicBezTo>
                    <a:pt x="76" y="174"/>
                    <a:pt x="76" y="173"/>
                    <a:pt x="76" y="173"/>
                  </a:cubicBezTo>
                  <a:cubicBezTo>
                    <a:pt x="76" y="173"/>
                    <a:pt x="77" y="173"/>
                    <a:pt x="77" y="173"/>
                  </a:cubicBezTo>
                  <a:cubicBezTo>
                    <a:pt x="77" y="172"/>
                    <a:pt x="77" y="172"/>
                    <a:pt x="77" y="171"/>
                  </a:cubicBezTo>
                  <a:cubicBezTo>
                    <a:pt x="78" y="171"/>
                    <a:pt x="78" y="171"/>
                    <a:pt x="79" y="171"/>
                  </a:cubicBezTo>
                  <a:cubicBezTo>
                    <a:pt x="79" y="171"/>
                    <a:pt x="79" y="170"/>
                    <a:pt x="79" y="170"/>
                  </a:cubicBezTo>
                  <a:cubicBezTo>
                    <a:pt x="79" y="169"/>
                    <a:pt x="79" y="169"/>
                    <a:pt x="79" y="168"/>
                  </a:cubicBezTo>
                  <a:cubicBezTo>
                    <a:pt x="79" y="168"/>
                    <a:pt x="80" y="168"/>
                    <a:pt x="80" y="168"/>
                  </a:cubicBezTo>
                  <a:cubicBezTo>
                    <a:pt x="80" y="168"/>
                    <a:pt x="80" y="167"/>
                    <a:pt x="80" y="167"/>
                  </a:cubicBezTo>
                  <a:cubicBezTo>
                    <a:pt x="81" y="167"/>
                    <a:pt x="81" y="167"/>
                    <a:pt x="82" y="167"/>
                  </a:cubicBezTo>
                  <a:cubicBezTo>
                    <a:pt x="82" y="166"/>
                    <a:pt x="82" y="165"/>
                    <a:pt x="82" y="165"/>
                  </a:cubicBezTo>
                  <a:cubicBezTo>
                    <a:pt x="82" y="165"/>
                    <a:pt x="83" y="165"/>
                    <a:pt x="83" y="165"/>
                  </a:cubicBezTo>
                  <a:cubicBezTo>
                    <a:pt x="83" y="164"/>
                    <a:pt x="83" y="164"/>
                    <a:pt x="83" y="163"/>
                  </a:cubicBezTo>
                  <a:cubicBezTo>
                    <a:pt x="84" y="163"/>
                    <a:pt x="84" y="163"/>
                    <a:pt x="85" y="163"/>
                  </a:cubicBezTo>
                  <a:cubicBezTo>
                    <a:pt x="85" y="163"/>
                    <a:pt x="86" y="163"/>
                    <a:pt x="87" y="163"/>
                  </a:cubicBezTo>
                  <a:cubicBezTo>
                    <a:pt x="87" y="163"/>
                    <a:pt x="88" y="163"/>
                    <a:pt x="88" y="163"/>
                  </a:cubicBezTo>
                  <a:cubicBezTo>
                    <a:pt x="89" y="163"/>
                    <a:pt x="89" y="163"/>
                    <a:pt x="90" y="163"/>
                  </a:cubicBezTo>
                  <a:cubicBezTo>
                    <a:pt x="90" y="163"/>
                    <a:pt x="91" y="163"/>
                    <a:pt x="91" y="163"/>
                  </a:cubicBezTo>
                  <a:cubicBezTo>
                    <a:pt x="91" y="163"/>
                    <a:pt x="91" y="162"/>
                    <a:pt x="91" y="162"/>
                  </a:cubicBezTo>
                  <a:cubicBezTo>
                    <a:pt x="91" y="161"/>
                    <a:pt x="91" y="160"/>
                    <a:pt x="91" y="160"/>
                  </a:cubicBezTo>
                  <a:cubicBezTo>
                    <a:pt x="91" y="160"/>
                    <a:pt x="90" y="160"/>
                    <a:pt x="90" y="160"/>
                  </a:cubicBezTo>
                  <a:cubicBezTo>
                    <a:pt x="90" y="159"/>
                    <a:pt x="90" y="159"/>
                    <a:pt x="90" y="158"/>
                  </a:cubicBezTo>
                  <a:cubicBezTo>
                    <a:pt x="90" y="158"/>
                    <a:pt x="91" y="158"/>
                    <a:pt x="91" y="158"/>
                  </a:cubicBezTo>
                  <a:cubicBezTo>
                    <a:pt x="91" y="158"/>
                    <a:pt x="91" y="157"/>
                    <a:pt x="91" y="157"/>
                  </a:cubicBezTo>
                  <a:cubicBezTo>
                    <a:pt x="92" y="157"/>
                    <a:pt x="92" y="157"/>
                    <a:pt x="93" y="157"/>
                  </a:cubicBezTo>
                  <a:cubicBezTo>
                    <a:pt x="93" y="157"/>
                    <a:pt x="94" y="157"/>
                    <a:pt x="94" y="157"/>
                  </a:cubicBezTo>
                  <a:cubicBezTo>
                    <a:pt x="94" y="156"/>
                    <a:pt x="94" y="156"/>
                    <a:pt x="94" y="155"/>
                  </a:cubicBezTo>
                  <a:cubicBezTo>
                    <a:pt x="95" y="155"/>
                    <a:pt x="95" y="155"/>
                    <a:pt x="96" y="155"/>
                  </a:cubicBezTo>
                  <a:cubicBezTo>
                    <a:pt x="96" y="155"/>
                    <a:pt x="97" y="155"/>
                    <a:pt x="97" y="155"/>
                  </a:cubicBezTo>
                  <a:cubicBezTo>
                    <a:pt x="97" y="155"/>
                    <a:pt x="97" y="154"/>
                    <a:pt x="97" y="154"/>
                  </a:cubicBezTo>
                  <a:cubicBezTo>
                    <a:pt x="98" y="154"/>
                    <a:pt x="98" y="154"/>
                    <a:pt x="99" y="154"/>
                  </a:cubicBezTo>
                  <a:cubicBezTo>
                    <a:pt x="100" y="154"/>
                    <a:pt x="100" y="154"/>
                    <a:pt x="101" y="154"/>
                  </a:cubicBezTo>
                  <a:cubicBezTo>
                    <a:pt x="101" y="154"/>
                    <a:pt x="101" y="155"/>
                    <a:pt x="101" y="155"/>
                  </a:cubicBezTo>
                  <a:cubicBezTo>
                    <a:pt x="101" y="156"/>
                    <a:pt x="101" y="156"/>
                    <a:pt x="101" y="157"/>
                  </a:cubicBezTo>
                  <a:cubicBezTo>
                    <a:pt x="101" y="157"/>
                    <a:pt x="101" y="158"/>
                    <a:pt x="101" y="158"/>
                  </a:cubicBezTo>
                  <a:cubicBezTo>
                    <a:pt x="101" y="158"/>
                    <a:pt x="102" y="158"/>
                    <a:pt x="102" y="158"/>
                  </a:cubicBezTo>
                  <a:cubicBezTo>
                    <a:pt x="103" y="158"/>
                    <a:pt x="103" y="158"/>
                    <a:pt x="104" y="158"/>
                  </a:cubicBezTo>
                  <a:cubicBezTo>
                    <a:pt x="104" y="158"/>
                    <a:pt x="104" y="157"/>
                    <a:pt x="104" y="157"/>
                  </a:cubicBezTo>
                  <a:cubicBezTo>
                    <a:pt x="104" y="157"/>
                    <a:pt x="105" y="157"/>
                    <a:pt x="105" y="157"/>
                  </a:cubicBezTo>
                  <a:cubicBezTo>
                    <a:pt x="105" y="156"/>
                    <a:pt x="105" y="156"/>
                    <a:pt x="105" y="155"/>
                  </a:cubicBezTo>
                  <a:cubicBezTo>
                    <a:pt x="106" y="155"/>
                    <a:pt x="106" y="155"/>
                    <a:pt x="107" y="155"/>
                  </a:cubicBezTo>
                  <a:cubicBezTo>
                    <a:pt x="107" y="155"/>
                    <a:pt x="108" y="155"/>
                    <a:pt x="108" y="155"/>
                  </a:cubicBezTo>
                  <a:cubicBezTo>
                    <a:pt x="108" y="155"/>
                    <a:pt x="108" y="154"/>
                    <a:pt x="108" y="154"/>
                  </a:cubicBezTo>
                  <a:cubicBezTo>
                    <a:pt x="109" y="154"/>
                    <a:pt x="110" y="154"/>
                    <a:pt x="110" y="154"/>
                  </a:cubicBezTo>
                  <a:cubicBezTo>
                    <a:pt x="111" y="154"/>
                    <a:pt x="111" y="154"/>
                    <a:pt x="112" y="154"/>
                  </a:cubicBezTo>
                  <a:cubicBezTo>
                    <a:pt x="112" y="154"/>
                    <a:pt x="113" y="154"/>
                    <a:pt x="113" y="154"/>
                  </a:cubicBezTo>
                  <a:cubicBezTo>
                    <a:pt x="113" y="153"/>
                    <a:pt x="113" y="152"/>
                    <a:pt x="113" y="152"/>
                  </a:cubicBezTo>
                  <a:cubicBezTo>
                    <a:pt x="114" y="152"/>
                    <a:pt x="114" y="152"/>
                    <a:pt x="115" y="152"/>
                  </a:cubicBezTo>
                  <a:cubicBezTo>
                    <a:pt x="115" y="151"/>
                    <a:pt x="115" y="151"/>
                    <a:pt x="115" y="150"/>
                  </a:cubicBezTo>
                  <a:cubicBezTo>
                    <a:pt x="115" y="150"/>
                    <a:pt x="116" y="150"/>
                    <a:pt x="116" y="150"/>
                  </a:cubicBezTo>
                  <a:cubicBezTo>
                    <a:pt x="116" y="150"/>
                    <a:pt x="116" y="149"/>
                    <a:pt x="116" y="149"/>
                  </a:cubicBezTo>
                  <a:cubicBezTo>
                    <a:pt x="116" y="148"/>
                    <a:pt x="116" y="148"/>
                    <a:pt x="116" y="147"/>
                  </a:cubicBezTo>
                  <a:cubicBezTo>
                    <a:pt x="116" y="147"/>
                    <a:pt x="115" y="147"/>
                    <a:pt x="115" y="147"/>
                  </a:cubicBezTo>
                  <a:cubicBezTo>
                    <a:pt x="114" y="147"/>
                    <a:pt x="114" y="147"/>
                    <a:pt x="113" y="147"/>
                  </a:cubicBezTo>
                  <a:cubicBezTo>
                    <a:pt x="113" y="148"/>
                    <a:pt x="113" y="148"/>
                    <a:pt x="113" y="149"/>
                  </a:cubicBezTo>
                  <a:cubicBezTo>
                    <a:pt x="113" y="149"/>
                    <a:pt x="112" y="149"/>
                    <a:pt x="112" y="149"/>
                  </a:cubicBezTo>
                  <a:cubicBezTo>
                    <a:pt x="111" y="149"/>
                    <a:pt x="111" y="149"/>
                    <a:pt x="110" y="149"/>
                  </a:cubicBezTo>
                  <a:cubicBezTo>
                    <a:pt x="110" y="148"/>
                    <a:pt x="110" y="148"/>
                    <a:pt x="110" y="147"/>
                  </a:cubicBezTo>
                  <a:cubicBezTo>
                    <a:pt x="110" y="147"/>
                    <a:pt x="109" y="147"/>
                    <a:pt x="108" y="147"/>
                  </a:cubicBezTo>
                  <a:cubicBezTo>
                    <a:pt x="108" y="147"/>
                    <a:pt x="108" y="146"/>
                    <a:pt x="108" y="145"/>
                  </a:cubicBezTo>
                  <a:cubicBezTo>
                    <a:pt x="108" y="145"/>
                    <a:pt x="107" y="145"/>
                    <a:pt x="107" y="145"/>
                  </a:cubicBezTo>
                  <a:cubicBezTo>
                    <a:pt x="107" y="145"/>
                    <a:pt x="107" y="144"/>
                    <a:pt x="107" y="144"/>
                  </a:cubicBezTo>
                  <a:cubicBezTo>
                    <a:pt x="107" y="143"/>
                    <a:pt x="107" y="143"/>
                    <a:pt x="107" y="142"/>
                  </a:cubicBezTo>
                  <a:cubicBezTo>
                    <a:pt x="107" y="142"/>
                    <a:pt x="108" y="142"/>
                    <a:pt x="108" y="142"/>
                  </a:cubicBezTo>
                  <a:cubicBezTo>
                    <a:pt x="108" y="142"/>
                    <a:pt x="108" y="141"/>
                    <a:pt x="108" y="141"/>
                  </a:cubicBezTo>
                  <a:cubicBezTo>
                    <a:pt x="108" y="140"/>
                    <a:pt x="108" y="140"/>
                    <a:pt x="108" y="139"/>
                  </a:cubicBezTo>
                  <a:cubicBezTo>
                    <a:pt x="108" y="139"/>
                    <a:pt x="107" y="139"/>
                    <a:pt x="107" y="139"/>
                  </a:cubicBezTo>
                  <a:cubicBezTo>
                    <a:pt x="107" y="139"/>
                    <a:pt x="107" y="138"/>
                    <a:pt x="107" y="137"/>
                  </a:cubicBezTo>
                  <a:cubicBezTo>
                    <a:pt x="106" y="137"/>
                    <a:pt x="106" y="137"/>
                    <a:pt x="105" y="137"/>
                  </a:cubicBezTo>
                  <a:cubicBezTo>
                    <a:pt x="105" y="137"/>
                    <a:pt x="105" y="136"/>
                    <a:pt x="105" y="136"/>
                  </a:cubicBezTo>
                  <a:cubicBezTo>
                    <a:pt x="106" y="136"/>
                    <a:pt x="106" y="136"/>
                    <a:pt x="107" y="136"/>
                  </a:cubicBezTo>
                  <a:cubicBezTo>
                    <a:pt x="107" y="136"/>
                    <a:pt x="108" y="136"/>
                    <a:pt x="108" y="136"/>
                  </a:cubicBezTo>
                  <a:cubicBezTo>
                    <a:pt x="108" y="136"/>
                    <a:pt x="108" y="137"/>
                    <a:pt x="108" y="137"/>
                  </a:cubicBezTo>
                  <a:cubicBezTo>
                    <a:pt x="109" y="137"/>
                    <a:pt x="110" y="137"/>
                    <a:pt x="110" y="137"/>
                  </a:cubicBezTo>
                  <a:cubicBezTo>
                    <a:pt x="110" y="138"/>
                    <a:pt x="110" y="139"/>
                    <a:pt x="110" y="139"/>
                  </a:cubicBezTo>
                  <a:cubicBezTo>
                    <a:pt x="111" y="139"/>
                    <a:pt x="111" y="139"/>
                    <a:pt x="112" y="139"/>
                  </a:cubicBezTo>
                  <a:cubicBezTo>
                    <a:pt x="112" y="140"/>
                    <a:pt x="112" y="140"/>
                    <a:pt x="112" y="141"/>
                  </a:cubicBezTo>
                  <a:cubicBezTo>
                    <a:pt x="112" y="141"/>
                    <a:pt x="113" y="141"/>
                    <a:pt x="113" y="141"/>
                  </a:cubicBezTo>
                  <a:cubicBezTo>
                    <a:pt x="114" y="141"/>
                    <a:pt x="114" y="141"/>
                    <a:pt x="115" y="141"/>
                  </a:cubicBezTo>
                  <a:cubicBezTo>
                    <a:pt x="115" y="140"/>
                    <a:pt x="115" y="140"/>
                    <a:pt x="115" y="139"/>
                  </a:cubicBezTo>
                  <a:cubicBezTo>
                    <a:pt x="115" y="139"/>
                    <a:pt x="115" y="138"/>
                    <a:pt x="115" y="137"/>
                  </a:cubicBezTo>
                  <a:cubicBezTo>
                    <a:pt x="115" y="137"/>
                    <a:pt x="116" y="137"/>
                    <a:pt x="116" y="137"/>
                  </a:cubicBezTo>
                  <a:cubicBezTo>
                    <a:pt x="117" y="137"/>
                    <a:pt x="117" y="137"/>
                    <a:pt x="118" y="137"/>
                  </a:cubicBezTo>
                  <a:cubicBezTo>
                    <a:pt x="118" y="137"/>
                    <a:pt x="119" y="137"/>
                    <a:pt x="119" y="137"/>
                  </a:cubicBezTo>
                  <a:cubicBezTo>
                    <a:pt x="119" y="137"/>
                    <a:pt x="119" y="136"/>
                    <a:pt x="119" y="136"/>
                  </a:cubicBezTo>
                  <a:cubicBezTo>
                    <a:pt x="120" y="136"/>
                    <a:pt x="120" y="136"/>
                    <a:pt x="121" y="136"/>
                  </a:cubicBezTo>
                  <a:cubicBezTo>
                    <a:pt x="121" y="135"/>
                    <a:pt x="121" y="135"/>
                    <a:pt x="121" y="134"/>
                  </a:cubicBezTo>
                  <a:cubicBezTo>
                    <a:pt x="121" y="134"/>
                    <a:pt x="122" y="134"/>
                    <a:pt x="122" y="134"/>
                  </a:cubicBezTo>
                  <a:cubicBezTo>
                    <a:pt x="123" y="134"/>
                    <a:pt x="124" y="134"/>
                    <a:pt x="124" y="134"/>
                  </a:cubicBezTo>
                  <a:cubicBezTo>
                    <a:pt x="125" y="134"/>
                    <a:pt x="125" y="134"/>
                    <a:pt x="126" y="134"/>
                  </a:cubicBezTo>
                  <a:cubicBezTo>
                    <a:pt x="126" y="135"/>
                    <a:pt x="126" y="135"/>
                    <a:pt x="126" y="136"/>
                  </a:cubicBezTo>
                  <a:cubicBezTo>
                    <a:pt x="125" y="136"/>
                    <a:pt x="125" y="136"/>
                    <a:pt x="124" y="136"/>
                  </a:cubicBezTo>
                  <a:cubicBezTo>
                    <a:pt x="124" y="136"/>
                    <a:pt x="124" y="137"/>
                    <a:pt x="124" y="137"/>
                  </a:cubicBezTo>
                  <a:cubicBezTo>
                    <a:pt x="124" y="137"/>
                    <a:pt x="123" y="137"/>
                    <a:pt x="122" y="137"/>
                  </a:cubicBezTo>
                  <a:cubicBezTo>
                    <a:pt x="122" y="138"/>
                    <a:pt x="122" y="139"/>
                    <a:pt x="122" y="139"/>
                  </a:cubicBezTo>
                  <a:cubicBezTo>
                    <a:pt x="122" y="139"/>
                    <a:pt x="121" y="139"/>
                    <a:pt x="121" y="139"/>
                  </a:cubicBezTo>
                  <a:cubicBezTo>
                    <a:pt x="121" y="140"/>
                    <a:pt x="121" y="140"/>
                    <a:pt x="121" y="141"/>
                  </a:cubicBezTo>
                  <a:cubicBezTo>
                    <a:pt x="120" y="141"/>
                    <a:pt x="120" y="141"/>
                    <a:pt x="119" y="141"/>
                  </a:cubicBezTo>
                  <a:cubicBezTo>
                    <a:pt x="119" y="141"/>
                    <a:pt x="119" y="142"/>
                    <a:pt x="119" y="142"/>
                  </a:cubicBezTo>
                  <a:cubicBezTo>
                    <a:pt x="119" y="142"/>
                    <a:pt x="118" y="142"/>
                    <a:pt x="118" y="142"/>
                  </a:cubicBezTo>
                  <a:cubicBezTo>
                    <a:pt x="118" y="143"/>
                    <a:pt x="118" y="143"/>
                    <a:pt x="118" y="144"/>
                  </a:cubicBezTo>
                  <a:cubicBezTo>
                    <a:pt x="118" y="144"/>
                    <a:pt x="118" y="145"/>
                    <a:pt x="118" y="145"/>
                  </a:cubicBezTo>
                  <a:cubicBezTo>
                    <a:pt x="118" y="145"/>
                    <a:pt x="119" y="145"/>
                    <a:pt x="119" y="145"/>
                  </a:cubicBezTo>
                  <a:cubicBezTo>
                    <a:pt x="120" y="145"/>
                    <a:pt x="120" y="145"/>
                    <a:pt x="121" y="145"/>
                  </a:cubicBezTo>
                  <a:cubicBezTo>
                    <a:pt x="121" y="145"/>
                    <a:pt x="122" y="145"/>
                    <a:pt x="122" y="145"/>
                  </a:cubicBezTo>
                  <a:cubicBezTo>
                    <a:pt x="123" y="145"/>
                    <a:pt x="124" y="145"/>
                    <a:pt x="124" y="145"/>
                  </a:cubicBezTo>
                  <a:cubicBezTo>
                    <a:pt x="125" y="145"/>
                    <a:pt x="125" y="145"/>
                    <a:pt x="126" y="145"/>
                  </a:cubicBezTo>
                  <a:cubicBezTo>
                    <a:pt x="126" y="146"/>
                    <a:pt x="126" y="147"/>
                    <a:pt x="126" y="147"/>
                  </a:cubicBezTo>
                  <a:cubicBezTo>
                    <a:pt x="126" y="147"/>
                    <a:pt x="127" y="147"/>
                    <a:pt x="127" y="147"/>
                  </a:cubicBezTo>
                  <a:cubicBezTo>
                    <a:pt x="128" y="147"/>
                    <a:pt x="128" y="147"/>
                    <a:pt x="129" y="147"/>
                  </a:cubicBezTo>
                  <a:cubicBezTo>
                    <a:pt x="129" y="147"/>
                    <a:pt x="130" y="147"/>
                    <a:pt x="130" y="147"/>
                  </a:cubicBezTo>
                  <a:cubicBezTo>
                    <a:pt x="130" y="148"/>
                    <a:pt x="130" y="148"/>
                    <a:pt x="130" y="149"/>
                  </a:cubicBezTo>
                  <a:cubicBezTo>
                    <a:pt x="131" y="149"/>
                    <a:pt x="131" y="149"/>
                    <a:pt x="132" y="149"/>
                  </a:cubicBezTo>
                  <a:cubicBezTo>
                    <a:pt x="132" y="148"/>
                    <a:pt x="132" y="148"/>
                    <a:pt x="132" y="147"/>
                  </a:cubicBezTo>
                  <a:cubicBezTo>
                    <a:pt x="132" y="147"/>
                    <a:pt x="133" y="147"/>
                    <a:pt x="134" y="147"/>
                  </a:cubicBezTo>
                  <a:cubicBezTo>
                    <a:pt x="134" y="147"/>
                    <a:pt x="134" y="146"/>
                    <a:pt x="134" y="145"/>
                  </a:cubicBezTo>
                  <a:cubicBezTo>
                    <a:pt x="133" y="145"/>
                    <a:pt x="132" y="145"/>
                    <a:pt x="132" y="145"/>
                  </a:cubicBezTo>
                  <a:cubicBezTo>
                    <a:pt x="132" y="145"/>
                    <a:pt x="132" y="144"/>
                    <a:pt x="132" y="144"/>
                  </a:cubicBezTo>
                  <a:cubicBezTo>
                    <a:pt x="132" y="143"/>
                    <a:pt x="132" y="143"/>
                    <a:pt x="132" y="142"/>
                  </a:cubicBezTo>
                  <a:cubicBezTo>
                    <a:pt x="132" y="142"/>
                    <a:pt x="132" y="141"/>
                    <a:pt x="132" y="141"/>
                  </a:cubicBezTo>
                  <a:cubicBezTo>
                    <a:pt x="131" y="141"/>
                    <a:pt x="131" y="141"/>
                    <a:pt x="130" y="141"/>
                  </a:cubicBezTo>
                  <a:cubicBezTo>
                    <a:pt x="130" y="141"/>
                    <a:pt x="129" y="141"/>
                    <a:pt x="129" y="141"/>
                  </a:cubicBezTo>
                  <a:cubicBezTo>
                    <a:pt x="129" y="140"/>
                    <a:pt x="129" y="140"/>
                    <a:pt x="129" y="139"/>
                  </a:cubicBezTo>
                  <a:cubicBezTo>
                    <a:pt x="128" y="139"/>
                    <a:pt x="128" y="139"/>
                    <a:pt x="127" y="139"/>
                  </a:cubicBezTo>
                  <a:cubicBezTo>
                    <a:pt x="127" y="139"/>
                    <a:pt x="127" y="138"/>
                    <a:pt x="127" y="137"/>
                  </a:cubicBezTo>
                  <a:cubicBezTo>
                    <a:pt x="127" y="137"/>
                    <a:pt x="127" y="136"/>
                    <a:pt x="127" y="136"/>
                  </a:cubicBezTo>
                  <a:cubicBezTo>
                    <a:pt x="128" y="136"/>
                    <a:pt x="128" y="136"/>
                    <a:pt x="129" y="136"/>
                  </a:cubicBezTo>
                  <a:cubicBezTo>
                    <a:pt x="129" y="135"/>
                    <a:pt x="129" y="135"/>
                    <a:pt x="129" y="134"/>
                  </a:cubicBezTo>
                  <a:cubicBezTo>
                    <a:pt x="129" y="134"/>
                    <a:pt x="129" y="133"/>
                    <a:pt x="129" y="133"/>
                  </a:cubicBezTo>
                  <a:cubicBezTo>
                    <a:pt x="129" y="132"/>
                    <a:pt x="129" y="131"/>
                    <a:pt x="129" y="131"/>
                  </a:cubicBezTo>
                  <a:cubicBezTo>
                    <a:pt x="129" y="131"/>
                    <a:pt x="130" y="131"/>
                    <a:pt x="130" y="131"/>
                  </a:cubicBezTo>
                  <a:cubicBezTo>
                    <a:pt x="130" y="130"/>
                    <a:pt x="130" y="130"/>
                    <a:pt x="130" y="129"/>
                  </a:cubicBezTo>
                  <a:cubicBezTo>
                    <a:pt x="130" y="129"/>
                    <a:pt x="130" y="128"/>
                    <a:pt x="130" y="128"/>
                  </a:cubicBezTo>
                  <a:cubicBezTo>
                    <a:pt x="130" y="127"/>
                    <a:pt x="130" y="127"/>
                    <a:pt x="130" y="126"/>
                  </a:cubicBezTo>
                  <a:cubicBezTo>
                    <a:pt x="130" y="126"/>
                    <a:pt x="130" y="125"/>
                    <a:pt x="130" y="125"/>
                  </a:cubicBezTo>
                  <a:cubicBezTo>
                    <a:pt x="130" y="125"/>
                    <a:pt x="129" y="125"/>
                    <a:pt x="129" y="125"/>
                  </a:cubicBezTo>
                  <a:cubicBezTo>
                    <a:pt x="128" y="125"/>
                    <a:pt x="128" y="125"/>
                    <a:pt x="127" y="125"/>
                  </a:cubicBezTo>
                  <a:cubicBezTo>
                    <a:pt x="127" y="124"/>
                    <a:pt x="127" y="123"/>
                    <a:pt x="127" y="123"/>
                  </a:cubicBezTo>
                  <a:cubicBezTo>
                    <a:pt x="127" y="122"/>
                    <a:pt x="127" y="122"/>
                    <a:pt x="127" y="121"/>
                  </a:cubicBezTo>
                  <a:cubicBezTo>
                    <a:pt x="127" y="121"/>
                    <a:pt x="126" y="121"/>
                    <a:pt x="126" y="121"/>
                  </a:cubicBezTo>
                  <a:cubicBezTo>
                    <a:pt x="126" y="121"/>
                    <a:pt x="126" y="120"/>
                    <a:pt x="126" y="120"/>
                  </a:cubicBezTo>
                  <a:cubicBezTo>
                    <a:pt x="125" y="120"/>
                    <a:pt x="125" y="120"/>
                    <a:pt x="124" y="120"/>
                  </a:cubicBezTo>
                  <a:cubicBezTo>
                    <a:pt x="124" y="119"/>
                    <a:pt x="124" y="119"/>
                    <a:pt x="124" y="118"/>
                  </a:cubicBezTo>
                  <a:cubicBezTo>
                    <a:pt x="124" y="118"/>
                    <a:pt x="123" y="118"/>
                    <a:pt x="122" y="118"/>
                  </a:cubicBezTo>
                  <a:cubicBezTo>
                    <a:pt x="122" y="118"/>
                    <a:pt x="122" y="117"/>
                    <a:pt x="122" y="116"/>
                  </a:cubicBezTo>
                  <a:cubicBezTo>
                    <a:pt x="122" y="116"/>
                    <a:pt x="122" y="115"/>
                    <a:pt x="122" y="115"/>
                  </a:cubicBezTo>
                  <a:cubicBezTo>
                    <a:pt x="122" y="114"/>
                    <a:pt x="122" y="114"/>
                    <a:pt x="122" y="113"/>
                  </a:cubicBezTo>
                  <a:cubicBezTo>
                    <a:pt x="122" y="113"/>
                    <a:pt x="122" y="112"/>
                    <a:pt x="122" y="112"/>
                  </a:cubicBezTo>
                  <a:cubicBezTo>
                    <a:pt x="122" y="111"/>
                    <a:pt x="122" y="110"/>
                    <a:pt x="122" y="110"/>
                  </a:cubicBezTo>
                  <a:cubicBezTo>
                    <a:pt x="122" y="109"/>
                    <a:pt x="122" y="109"/>
                    <a:pt x="122" y="108"/>
                  </a:cubicBezTo>
                  <a:cubicBezTo>
                    <a:pt x="122" y="108"/>
                    <a:pt x="121" y="108"/>
                    <a:pt x="121" y="108"/>
                  </a:cubicBezTo>
                  <a:cubicBezTo>
                    <a:pt x="121" y="108"/>
                    <a:pt x="121" y="107"/>
                    <a:pt x="121" y="107"/>
                  </a:cubicBezTo>
                  <a:cubicBezTo>
                    <a:pt x="121" y="106"/>
                    <a:pt x="121" y="106"/>
                    <a:pt x="121" y="105"/>
                  </a:cubicBezTo>
                  <a:cubicBezTo>
                    <a:pt x="121" y="105"/>
                    <a:pt x="121" y="104"/>
                    <a:pt x="121" y="104"/>
                  </a:cubicBezTo>
                  <a:cubicBezTo>
                    <a:pt x="121" y="103"/>
                    <a:pt x="121" y="102"/>
                    <a:pt x="121" y="102"/>
                  </a:cubicBezTo>
                  <a:cubicBezTo>
                    <a:pt x="121" y="101"/>
                    <a:pt x="121" y="101"/>
                    <a:pt x="121" y="100"/>
                  </a:cubicBezTo>
                  <a:cubicBezTo>
                    <a:pt x="120" y="100"/>
                    <a:pt x="120" y="100"/>
                    <a:pt x="119" y="100"/>
                  </a:cubicBezTo>
                  <a:cubicBezTo>
                    <a:pt x="119" y="100"/>
                    <a:pt x="118" y="100"/>
                    <a:pt x="118" y="100"/>
                  </a:cubicBezTo>
                  <a:cubicBezTo>
                    <a:pt x="117" y="100"/>
                    <a:pt x="117" y="100"/>
                    <a:pt x="116" y="100"/>
                  </a:cubicBezTo>
                  <a:cubicBezTo>
                    <a:pt x="116" y="101"/>
                    <a:pt x="116" y="101"/>
                    <a:pt x="116" y="102"/>
                  </a:cubicBezTo>
                  <a:cubicBezTo>
                    <a:pt x="116" y="102"/>
                    <a:pt x="115" y="102"/>
                    <a:pt x="115" y="102"/>
                  </a:cubicBezTo>
                  <a:cubicBezTo>
                    <a:pt x="115" y="102"/>
                    <a:pt x="115" y="103"/>
                    <a:pt x="115" y="104"/>
                  </a:cubicBezTo>
                  <a:cubicBezTo>
                    <a:pt x="115" y="104"/>
                    <a:pt x="115" y="105"/>
                    <a:pt x="115" y="105"/>
                  </a:cubicBezTo>
                  <a:cubicBezTo>
                    <a:pt x="114" y="105"/>
                    <a:pt x="114" y="105"/>
                    <a:pt x="113" y="105"/>
                  </a:cubicBezTo>
                  <a:cubicBezTo>
                    <a:pt x="113" y="105"/>
                    <a:pt x="112" y="105"/>
                    <a:pt x="112" y="105"/>
                  </a:cubicBezTo>
                  <a:cubicBezTo>
                    <a:pt x="111" y="105"/>
                    <a:pt x="111" y="105"/>
                    <a:pt x="110" y="105"/>
                  </a:cubicBezTo>
                  <a:cubicBezTo>
                    <a:pt x="110" y="105"/>
                    <a:pt x="109" y="105"/>
                    <a:pt x="108" y="105"/>
                  </a:cubicBezTo>
                  <a:cubicBezTo>
                    <a:pt x="108" y="105"/>
                    <a:pt x="108" y="104"/>
                    <a:pt x="108" y="104"/>
                  </a:cubicBezTo>
                  <a:cubicBezTo>
                    <a:pt x="108" y="103"/>
                    <a:pt x="108" y="102"/>
                    <a:pt x="108" y="102"/>
                  </a:cubicBezTo>
                  <a:cubicBezTo>
                    <a:pt x="108" y="101"/>
                    <a:pt x="108" y="101"/>
                    <a:pt x="108" y="100"/>
                  </a:cubicBezTo>
                  <a:cubicBezTo>
                    <a:pt x="108" y="100"/>
                    <a:pt x="108" y="99"/>
                    <a:pt x="108" y="99"/>
                  </a:cubicBezTo>
                  <a:cubicBezTo>
                    <a:pt x="109" y="99"/>
                    <a:pt x="110" y="99"/>
                    <a:pt x="110" y="99"/>
                  </a:cubicBezTo>
                  <a:cubicBezTo>
                    <a:pt x="110" y="98"/>
                    <a:pt x="110" y="98"/>
                    <a:pt x="110" y="97"/>
                  </a:cubicBezTo>
                  <a:cubicBezTo>
                    <a:pt x="110" y="97"/>
                    <a:pt x="109" y="97"/>
                    <a:pt x="108" y="97"/>
                  </a:cubicBezTo>
                  <a:cubicBezTo>
                    <a:pt x="108" y="97"/>
                    <a:pt x="108" y="96"/>
                    <a:pt x="108" y="95"/>
                  </a:cubicBezTo>
                  <a:cubicBezTo>
                    <a:pt x="108" y="95"/>
                    <a:pt x="107" y="95"/>
                    <a:pt x="107" y="95"/>
                  </a:cubicBezTo>
                  <a:cubicBezTo>
                    <a:pt x="107" y="95"/>
                    <a:pt x="107" y="94"/>
                    <a:pt x="107" y="94"/>
                  </a:cubicBezTo>
                  <a:cubicBezTo>
                    <a:pt x="107" y="93"/>
                    <a:pt x="107" y="93"/>
                    <a:pt x="107" y="92"/>
                  </a:cubicBezTo>
                  <a:cubicBezTo>
                    <a:pt x="106" y="92"/>
                    <a:pt x="106" y="92"/>
                    <a:pt x="105" y="92"/>
                  </a:cubicBezTo>
                  <a:cubicBezTo>
                    <a:pt x="105" y="92"/>
                    <a:pt x="105" y="91"/>
                    <a:pt x="105" y="91"/>
                  </a:cubicBezTo>
                  <a:cubicBezTo>
                    <a:pt x="105" y="91"/>
                    <a:pt x="104" y="91"/>
                    <a:pt x="104" y="91"/>
                  </a:cubicBezTo>
                  <a:cubicBezTo>
                    <a:pt x="104" y="90"/>
                    <a:pt x="104" y="90"/>
                    <a:pt x="104" y="89"/>
                  </a:cubicBezTo>
                  <a:cubicBezTo>
                    <a:pt x="103" y="89"/>
                    <a:pt x="103" y="89"/>
                    <a:pt x="102" y="89"/>
                  </a:cubicBezTo>
                  <a:cubicBezTo>
                    <a:pt x="102" y="89"/>
                    <a:pt x="102" y="88"/>
                    <a:pt x="102" y="87"/>
                  </a:cubicBezTo>
                  <a:cubicBezTo>
                    <a:pt x="102" y="87"/>
                    <a:pt x="101" y="87"/>
                    <a:pt x="101" y="87"/>
                  </a:cubicBezTo>
                  <a:cubicBezTo>
                    <a:pt x="101" y="88"/>
                    <a:pt x="101" y="89"/>
                    <a:pt x="101" y="89"/>
                  </a:cubicBezTo>
                  <a:cubicBezTo>
                    <a:pt x="100" y="89"/>
                    <a:pt x="100" y="89"/>
                    <a:pt x="99" y="89"/>
                  </a:cubicBezTo>
                  <a:cubicBezTo>
                    <a:pt x="98" y="89"/>
                    <a:pt x="98" y="89"/>
                    <a:pt x="97" y="89"/>
                  </a:cubicBezTo>
                  <a:cubicBezTo>
                    <a:pt x="97" y="89"/>
                    <a:pt x="97" y="88"/>
                    <a:pt x="97" y="87"/>
                  </a:cubicBezTo>
                  <a:cubicBezTo>
                    <a:pt x="97" y="87"/>
                    <a:pt x="96" y="87"/>
                    <a:pt x="96" y="87"/>
                  </a:cubicBezTo>
                  <a:cubicBezTo>
                    <a:pt x="96" y="88"/>
                    <a:pt x="96" y="89"/>
                    <a:pt x="96" y="89"/>
                  </a:cubicBezTo>
                  <a:cubicBezTo>
                    <a:pt x="95" y="89"/>
                    <a:pt x="95" y="89"/>
                    <a:pt x="94" y="89"/>
                  </a:cubicBezTo>
                  <a:cubicBezTo>
                    <a:pt x="94" y="90"/>
                    <a:pt x="94" y="90"/>
                    <a:pt x="94" y="91"/>
                  </a:cubicBezTo>
                  <a:cubicBezTo>
                    <a:pt x="94" y="91"/>
                    <a:pt x="94" y="92"/>
                    <a:pt x="94" y="92"/>
                  </a:cubicBezTo>
                  <a:cubicBezTo>
                    <a:pt x="94" y="93"/>
                    <a:pt x="94" y="93"/>
                    <a:pt x="94" y="94"/>
                  </a:cubicBezTo>
                  <a:cubicBezTo>
                    <a:pt x="94" y="94"/>
                    <a:pt x="93" y="94"/>
                    <a:pt x="93" y="94"/>
                  </a:cubicBezTo>
                  <a:cubicBezTo>
                    <a:pt x="93" y="94"/>
                    <a:pt x="93" y="95"/>
                    <a:pt x="93" y="95"/>
                  </a:cubicBezTo>
                  <a:cubicBezTo>
                    <a:pt x="93" y="96"/>
                    <a:pt x="93" y="97"/>
                    <a:pt x="93" y="97"/>
                  </a:cubicBezTo>
                  <a:cubicBezTo>
                    <a:pt x="93" y="98"/>
                    <a:pt x="93" y="98"/>
                    <a:pt x="93" y="99"/>
                  </a:cubicBezTo>
                  <a:cubicBezTo>
                    <a:pt x="92" y="99"/>
                    <a:pt x="92" y="99"/>
                    <a:pt x="91" y="99"/>
                  </a:cubicBezTo>
                  <a:cubicBezTo>
                    <a:pt x="91" y="99"/>
                    <a:pt x="90" y="99"/>
                    <a:pt x="90" y="99"/>
                  </a:cubicBezTo>
                  <a:cubicBezTo>
                    <a:pt x="90" y="99"/>
                    <a:pt x="90" y="100"/>
                    <a:pt x="90" y="100"/>
                  </a:cubicBezTo>
                  <a:cubicBezTo>
                    <a:pt x="89" y="100"/>
                    <a:pt x="89" y="100"/>
                    <a:pt x="88" y="100"/>
                  </a:cubicBezTo>
                  <a:cubicBezTo>
                    <a:pt x="88" y="101"/>
                    <a:pt x="88" y="101"/>
                    <a:pt x="88" y="102"/>
                  </a:cubicBezTo>
                  <a:cubicBezTo>
                    <a:pt x="88" y="102"/>
                    <a:pt x="88" y="103"/>
                    <a:pt x="88" y="104"/>
                  </a:cubicBezTo>
                  <a:cubicBezTo>
                    <a:pt x="89" y="104"/>
                    <a:pt x="89" y="104"/>
                    <a:pt x="90" y="104"/>
                  </a:cubicBezTo>
                  <a:cubicBezTo>
                    <a:pt x="90" y="104"/>
                    <a:pt x="90" y="105"/>
                    <a:pt x="90" y="105"/>
                  </a:cubicBezTo>
                  <a:cubicBezTo>
                    <a:pt x="90" y="105"/>
                    <a:pt x="91" y="105"/>
                    <a:pt x="91" y="105"/>
                  </a:cubicBezTo>
                  <a:cubicBezTo>
                    <a:pt x="91" y="106"/>
                    <a:pt x="91" y="106"/>
                    <a:pt x="91" y="107"/>
                  </a:cubicBezTo>
                  <a:cubicBezTo>
                    <a:pt x="91" y="107"/>
                    <a:pt x="91" y="108"/>
                    <a:pt x="91" y="108"/>
                  </a:cubicBezTo>
                  <a:cubicBezTo>
                    <a:pt x="91" y="108"/>
                    <a:pt x="90" y="108"/>
                    <a:pt x="90" y="108"/>
                  </a:cubicBezTo>
                  <a:cubicBezTo>
                    <a:pt x="90" y="109"/>
                    <a:pt x="90" y="109"/>
                    <a:pt x="90" y="110"/>
                  </a:cubicBezTo>
                  <a:cubicBezTo>
                    <a:pt x="90" y="110"/>
                    <a:pt x="90" y="111"/>
                    <a:pt x="90" y="112"/>
                  </a:cubicBezTo>
                  <a:cubicBezTo>
                    <a:pt x="90" y="112"/>
                    <a:pt x="90" y="113"/>
                    <a:pt x="90" y="113"/>
                  </a:cubicBezTo>
                  <a:cubicBezTo>
                    <a:pt x="89" y="113"/>
                    <a:pt x="89" y="113"/>
                    <a:pt x="88" y="113"/>
                  </a:cubicBezTo>
                  <a:cubicBezTo>
                    <a:pt x="88" y="113"/>
                    <a:pt x="87" y="113"/>
                    <a:pt x="87" y="113"/>
                  </a:cubicBezTo>
                  <a:cubicBezTo>
                    <a:pt x="87" y="114"/>
                    <a:pt x="87" y="114"/>
                    <a:pt x="87" y="115"/>
                  </a:cubicBezTo>
                  <a:cubicBezTo>
                    <a:pt x="86" y="115"/>
                    <a:pt x="85" y="115"/>
                    <a:pt x="85" y="115"/>
                  </a:cubicBezTo>
                  <a:cubicBezTo>
                    <a:pt x="84" y="115"/>
                    <a:pt x="84" y="115"/>
                    <a:pt x="83" y="115"/>
                  </a:cubicBezTo>
                  <a:cubicBezTo>
                    <a:pt x="83" y="115"/>
                    <a:pt x="82" y="115"/>
                    <a:pt x="82" y="115"/>
                  </a:cubicBezTo>
                  <a:cubicBezTo>
                    <a:pt x="82" y="115"/>
                    <a:pt x="82" y="116"/>
                    <a:pt x="82" y="116"/>
                  </a:cubicBezTo>
                  <a:cubicBezTo>
                    <a:pt x="82" y="117"/>
                    <a:pt x="82" y="118"/>
                    <a:pt x="82" y="118"/>
                  </a:cubicBezTo>
                  <a:cubicBezTo>
                    <a:pt x="82" y="119"/>
                    <a:pt x="82" y="119"/>
                    <a:pt x="82" y="120"/>
                  </a:cubicBezTo>
                  <a:cubicBezTo>
                    <a:pt x="82" y="120"/>
                    <a:pt x="82" y="121"/>
                    <a:pt x="82" y="121"/>
                  </a:cubicBezTo>
                  <a:cubicBezTo>
                    <a:pt x="81" y="121"/>
                    <a:pt x="81" y="121"/>
                    <a:pt x="80" y="121"/>
                  </a:cubicBezTo>
                  <a:cubicBezTo>
                    <a:pt x="80" y="122"/>
                    <a:pt x="80" y="122"/>
                    <a:pt x="80" y="123"/>
                  </a:cubicBezTo>
                  <a:cubicBezTo>
                    <a:pt x="80" y="123"/>
                    <a:pt x="80" y="124"/>
                    <a:pt x="80" y="125"/>
                  </a:cubicBezTo>
                  <a:cubicBezTo>
                    <a:pt x="80" y="125"/>
                    <a:pt x="80" y="126"/>
                    <a:pt x="80" y="126"/>
                  </a:cubicBezTo>
                  <a:cubicBezTo>
                    <a:pt x="80" y="126"/>
                    <a:pt x="79" y="126"/>
                    <a:pt x="79" y="126"/>
                  </a:cubicBezTo>
                  <a:cubicBezTo>
                    <a:pt x="78" y="126"/>
                    <a:pt x="78" y="126"/>
                    <a:pt x="77" y="126"/>
                  </a:cubicBezTo>
                  <a:cubicBezTo>
                    <a:pt x="77" y="126"/>
                    <a:pt x="76" y="126"/>
                    <a:pt x="76" y="126"/>
                  </a:cubicBezTo>
                  <a:cubicBezTo>
                    <a:pt x="76" y="126"/>
                    <a:pt x="76" y="125"/>
                    <a:pt x="76" y="125"/>
                  </a:cubicBezTo>
                  <a:cubicBezTo>
                    <a:pt x="76" y="125"/>
                    <a:pt x="77" y="125"/>
                    <a:pt x="77" y="125"/>
                  </a:cubicBezTo>
                  <a:cubicBezTo>
                    <a:pt x="77" y="124"/>
                    <a:pt x="77" y="123"/>
                    <a:pt x="77" y="123"/>
                  </a:cubicBezTo>
                  <a:cubicBezTo>
                    <a:pt x="78" y="123"/>
                    <a:pt x="78" y="123"/>
                    <a:pt x="79" y="123"/>
                  </a:cubicBezTo>
                  <a:cubicBezTo>
                    <a:pt x="79" y="122"/>
                    <a:pt x="79" y="122"/>
                    <a:pt x="79" y="121"/>
                  </a:cubicBezTo>
                  <a:cubicBezTo>
                    <a:pt x="78" y="121"/>
                    <a:pt x="78" y="121"/>
                    <a:pt x="77" y="121"/>
                  </a:cubicBezTo>
                  <a:cubicBezTo>
                    <a:pt x="77" y="121"/>
                    <a:pt x="77" y="120"/>
                    <a:pt x="77" y="120"/>
                  </a:cubicBezTo>
                  <a:cubicBezTo>
                    <a:pt x="77" y="119"/>
                    <a:pt x="77" y="119"/>
                    <a:pt x="77" y="118"/>
                  </a:cubicBezTo>
                  <a:cubicBezTo>
                    <a:pt x="77" y="118"/>
                    <a:pt x="77" y="117"/>
                    <a:pt x="77" y="116"/>
                  </a:cubicBezTo>
                  <a:cubicBezTo>
                    <a:pt x="77" y="116"/>
                    <a:pt x="77" y="115"/>
                    <a:pt x="77" y="115"/>
                  </a:cubicBezTo>
                  <a:cubicBezTo>
                    <a:pt x="77" y="114"/>
                    <a:pt x="77" y="114"/>
                    <a:pt x="77" y="113"/>
                  </a:cubicBezTo>
                  <a:cubicBezTo>
                    <a:pt x="77" y="113"/>
                    <a:pt x="76" y="113"/>
                    <a:pt x="76" y="113"/>
                  </a:cubicBezTo>
                  <a:cubicBezTo>
                    <a:pt x="75" y="113"/>
                    <a:pt x="75" y="113"/>
                    <a:pt x="74" y="113"/>
                  </a:cubicBezTo>
                  <a:cubicBezTo>
                    <a:pt x="74" y="113"/>
                    <a:pt x="74" y="112"/>
                    <a:pt x="74" y="112"/>
                  </a:cubicBezTo>
                  <a:cubicBezTo>
                    <a:pt x="74" y="112"/>
                    <a:pt x="73" y="112"/>
                    <a:pt x="73" y="112"/>
                  </a:cubicBezTo>
                  <a:cubicBezTo>
                    <a:pt x="72" y="112"/>
                    <a:pt x="71" y="112"/>
                    <a:pt x="71" y="112"/>
                  </a:cubicBezTo>
                  <a:cubicBezTo>
                    <a:pt x="71" y="111"/>
                    <a:pt x="71" y="110"/>
                    <a:pt x="71" y="110"/>
                  </a:cubicBezTo>
                  <a:cubicBezTo>
                    <a:pt x="71" y="109"/>
                    <a:pt x="71" y="109"/>
                    <a:pt x="71" y="108"/>
                  </a:cubicBezTo>
                  <a:cubicBezTo>
                    <a:pt x="70" y="108"/>
                    <a:pt x="70" y="108"/>
                    <a:pt x="69" y="108"/>
                  </a:cubicBezTo>
                  <a:cubicBezTo>
                    <a:pt x="69" y="108"/>
                    <a:pt x="68" y="108"/>
                    <a:pt x="68" y="108"/>
                  </a:cubicBezTo>
                  <a:cubicBezTo>
                    <a:pt x="68" y="108"/>
                    <a:pt x="68" y="107"/>
                    <a:pt x="68" y="107"/>
                  </a:cubicBezTo>
                  <a:cubicBezTo>
                    <a:pt x="68" y="106"/>
                    <a:pt x="68" y="106"/>
                    <a:pt x="68" y="105"/>
                  </a:cubicBezTo>
                  <a:cubicBezTo>
                    <a:pt x="67" y="105"/>
                    <a:pt x="67" y="105"/>
                    <a:pt x="66" y="105"/>
                  </a:cubicBezTo>
                  <a:cubicBezTo>
                    <a:pt x="66" y="105"/>
                    <a:pt x="65" y="105"/>
                    <a:pt x="65" y="105"/>
                  </a:cubicBezTo>
                  <a:cubicBezTo>
                    <a:pt x="65" y="105"/>
                    <a:pt x="65" y="104"/>
                    <a:pt x="65" y="104"/>
                  </a:cubicBezTo>
                  <a:cubicBezTo>
                    <a:pt x="64" y="104"/>
                    <a:pt x="64" y="104"/>
                    <a:pt x="63" y="104"/>
                  </a:cubicBezTo>
                  <a:cubicBezTo>
                    <a:pt x="63" y="104"/>
                    <a:pt x="62" y="104"/>
                    <a:pt x="61" y="104"/>
                  </a:cubicBezTo>
                  <a:cubicBezTo>
                    <a:pt x="61" y="103"/>
                    <a:pt x="61" y="102"/>
                    <a:pt x="61" y="102"/>
                  </a:cubicBezTo>
                  <a:cubicBezTo>
                    <a:pt x="61" y="102"/>
                    <a:pt x="60" y="102"/>
                    <a:pt x="60" y="102"/>
                  </a:cubicBezTo>
                  <a:cubicBezTo>
                    <a:pt x="60" y="101"/>
                    <a:pt x="60" y="101"/>
                    <a:pt x="60" y="100"/>
                  </a:cubicBezTo>
                  <a:cubicBezTo>
                    <a:pt x="60" y="100"/>
                    <a:pt x="60" y="99"/>
                    <a:pt x="60" y="99"/>
                  </a:cubicBezTo>
                  <a:cubicBezTo>
                    <a:pt x="60" y="98"/>
                    <a:pt x="60" y="98"/>
                    <a:pt x="60" y="97"/>
                  </a:cubicBezTo>
                  <a:cubicBezTo>
                    <a:pt x="60" y="97"/>
                    <a:pt x="60" y="96"/>
                    <a:pt x="60" y="95"/>
                  </a:cubicBezTo>
                  <a:cubicBezTo>
                    <a:pt x="59" y="95"/>
                    <a:pt x="59" y="95"/>
                    <a:pt x="58" y="95"/>
                  </a:cubicBezTo>
                  <a:cubicBezTo>
                    <a:pt x="58" y="95"/>
                    <a:pt x="58" y="94"/>
                    <a:pt x="58" y="94"/>
                  </a:cubicBezTo>
                  <a:cubicBezTo>
                    <a:pt x="58" y="93"/>
                    <a:pt x="58" y="93"/>
                    <a:pt x="58" y="92"/>
                  </a:cubicBezTo>
                  <a:cubicBezTo>
                    <a:pt x="59" y="92"/>
                    <a:pt x="59" y="92"/>
                    <a:pt x="60" y="92"/>
                  </a:cubicBezTo>
                  <a:cubicBezTo>
                    <a:pt x="60" y="92"/>
                    <a:pt x="60" y="91"/>
                    <a:pt x="60" y="91"/>
                  </a:cubicBezTo>
                  <a:cubicBezTo>
                    <a:pt x="60" y="90"/>
                    <a:pt x="60" y="90"/>
                    <a:pt x="60" y="89"/>
                  </a:cubicBezTo>
                  <a:cubicBezTo>
                    <a:pt x="60" y="89"/>
                    <a:pt x="61" y="89"/>
                    <a:pt x="61" y="89"/>
                  </a:cubicBezTo>
                  <a:cubicBezTo>
                    <a:pt x="62" y="89"/>
                    <a:pt x="63" y="89"/>
                    <a:pt x="63" y="89"/>
                  </a:cubicBezTo>
                  <a:cubicBezTo>
                    <a:pt x="63" y="89"/>
                    <a:pt x="63" y="88"/>
                    <a:pt x="63" y="87"/>
                  </a:cubicBezTo>
                  <a:cubicBezTo>
                    <a:pt x="63" y="87"/>
                    <a:pt x="63" y="86"/>
                    <a:pt x="63" y="86"/>
                  </a:cubicBezTo>
                  <a:cubicBezTo>
                    <a:pt x="64" y="86"/>
                    <a:pt x="64" y="86"/>
                    <a:pt x="65" y="86"/>
                  </a:cubicBezTo>
                  <a:cubicBezTo>
                    <a:pt x="65" y="85"/>
                    <a:pt x="65" y="85"/>
                    <a:pt x="65" y="84"/>
                  </a:cubicBezTo>
                  <a:cubicBezTo>
                    <a:pt x="65" y="84"/>
                    <a:pt x="66" y="84"/>
                    <a:pt x="66" y="84"/>
                  </a:cubicBezTo>
                  <a:cubicBezTo>
                    <a:pt x="67" y="84"/>
                    <a:pt x="67" y="84"/>
                    <a:pt x="68" y="84"/>
                  </a:cubicBezTo>
                  <a:cubicBezTo>
                    <a:pt x="68" y="84"/>
                    <a:pt x="68" y="83"/>
                    <a:pt x="68" y="83"/>
                  </a:cubicBezTo>
                  <a:cubicBezTo>
                    <a:pt x="68" y="83"/>
                    <a:pt x="69" y="83"/>
                    <a:pt x="69" y="83"/>
                  </a:cubicBezTo>
                  <a:cubicBezTo>
                    <a:pt x="70" y="83"/>
                    <a:pt x="70" y="83"/>
                    <a:pt x="71" y="83"/>
                  </a:cubicBezTo>
                  <a:cubicBezTo>
                    <a:pt x="71" y="82"/>
                    <a:pt x="71" y="81"/>
                    <a:pt x="71" y="81"/>
                  </a:cubicBezTo>
                  <a:cubicBezTo>
                    <a:pt x="71" y="81"/>
                    <a:pt x="72" y="81"/>
                    <a:pt x="73" y="81"/>
                  </a:cubicBezTo>
                  <a:cubicBezTo>
                    <a:pt x="73" y="80"/>
                    <a:pt x="73" y="80"/>
                    <a:pt x="73" y="79"/>
                  </a:cubicBezTo>
                  <a:cubicBezTo>
                    <a:pt x="73" y="79"/>
                    <a:pt x="74" y="79"/>
                    <a:pt x="74" y="79"/>
                  </a:cubicBezTo>
                  <a:cubicBezTo>
                    <a:pt x="75" y="79"/>
                    <a:pt x="75" y="79"/>
                    <a:pt x="76" y="79"/>
                  </a:cubicBezTo>
                  <a:cubicBezTo>
                    <a:pt x="76" y="79"/>
                    <a:pt x="77" y="79"/>
                    <a:pt x="77" y="79"/>
                  </a:cubicBezTo>
                  <a:cubicBezTo>
                    <a:pt x="78" y="79"/>
                    <a:pt x="78" y="79"/>
                    <a:pt x="79" y="79"/>
                  </a:cubicBezTo>
                  <a:cubicBezTo>
                    <a:pt x="79" y="79"/>
                    <a:pt x="79" y="78"/>
                    <a:pt x="79" y="78"/>
                  </a:cubicBezTo>
                  <a:cubicBezTo>
                    <a:pt x="79" y="77"/>
                    <a:pt x="79" y="77"/>
                    <a:pt x="79" y="76"/>
                  </a:cubicBezTo>
                  <a:cubicBezTo>
                    <a:pt x="79" y="76"/>
                    <a:pt x="80" y="76"/>
                    <a:pt x="80" y="76"/>
                  </a:cubicBezTo>
                  <a:cubicBezTo>
                    <a:pt x="80" y="76"/>
                    <a:pt x="80" y="75"/>
                    <a:pt x="80" y="75"/>
                  </a:cubicBezTo>
                  <a:cubicBezTo>
                    <a:pt x="81" y="75"/>
                    <a:pt x="81" y="75"/>
                    <a:pt x="82" y="75"/>
                  </a:cubicBezTo>
                  <a:cubicBezTo>
                    <a:pt x="82" y="74"/>
                    <a:pt x="82" y="73"/>
                    <a:pt x="82" y="73"/>
                  </a:cubicBezTo>
                  <a:cubicBezTo>
                    <a:pt x="82" y="73"/>
                    <a:pt x="83" y="73"/>
                    <a:pt x="83" y="73"/>
                  </a:cubicBezTo>
                  <a:cubicBezTo>
                    <a:pt x="83" y="72"/>
                    <a:pt x="83" y="72"/>
                    <a:pt x="83" y="71"/>
                  </a:cubicBezTo>
                  <a:cubicBezTo>
                    <a:pt x="84" y="71"/>
                    <a:pt x="84" y="71"/>
                    <a:pt x="85" y="71"/>
                  </a:cubicBezTo>
                  <a:cubicBezTo>
                    <a:pt x="85" y="72"/>
                    <a:pt x="85" y="72"/>
                    <a:pt x="85" y="73"/>
                  </a:cubicBezTo>
                  <a:cubicBezTo>
                    <a:pt x="84" y="73"/>
                    <a:pt x="84" y="73"/>
                    <a:pt x="83" y="73"/>
                  </a:cubicBezTo>
                  <a:cubicBezTo>
                    <a:pt x="83" y="73"/>
                    <a:pt x="83" y="74"/>
                    <a:pt x="83" y="75"/>
                  </a:cubicBezTo>
                  <a:cubicBezTo>
                    <a:pt x="83" y="75"/>
                    <a:pt x="83" y="76"/>
                    <a:pt x="83" y="76"/>
                  </a:cubicBezTo>
                  <a:cubicBezTo>
                    <a:pt x="83" y="76"/>
                    <a:pt x="82" y="76"/>
                    <a:pt x="82" y="76"/>
                  </a:cubicBezTo>
                  <a:cubicBezTo>
                    <a:pt x="82" y="77"/>
                    <a:pt x="82" y="77"/>
                    <a:pt x="82" y="78"/>
                  </a:cubicBezTo>
                  <a:cubicBezTo>
                    <a:pt x="81" y="78"/>
                    <a:pt x="81" y="78"/>
                    <a:pt x="80" y="78"/>
                  </a:cubicBezTo>
                  <a:cubicBezTo>
                    <a:pt x="80" y="78"/>
                    <a:pt x="80" y="79"/>
                    <a:pt x="80" y="79"/>
                  </a:cubicBezTo>
                  <a:cubicBezTo>
                    <a:pt x="80" y="80"/>
                    <a:pt x="80" y="80"/>
                    <a:pt x="80" y="81"/>
                  </a:cubicBezTo>
                  <a:cubicBezTo>
                    <a:pt x="80" y="81"/>
                    <a:pt x="80" y="82"/>
                    <a:pt x="80" y="83"/>
                  </a:cubicBezTo>
                  <a:cubicBezTo>
                    <a:pt x="81" y="83"/>
                    <a:pt x="81" y="83"/>
                    <a:pt x="82" y="83"/>
                  </a:cubicBezTo>
                  <a:cubicBezTo>
                    <a:pt x="82" y="83"/>
                    <a:pt x="82" y="84"/>
                    <a:pt x="82" y="84"/>
                  </a:cubicBezTo>
                  <a:cubicBezTo>
                    <a:pt x="82" y="84"/>
                    <a:pt x="83" y="84"/>
                    <a:pt x="83" y="84"/>
                  </a:cubicBezTo>
                  <a:cubicBezTo>
                    <a:pt x="84" y="84"/>
                    <a:pt x="84" y="84"/>
                    <a:pt x="85" y="84"/>
                  </a:cubicBezTo>
                  <a:cubicBezTo>
                    <a:pt x="85" y="84"/>
                    <a:pt x="85" y="83"/>
                    <a:pt x="85" y="83"/>
                  </a:cubicBezTo>
                  <a:cubicBezTo>
                    <a:pt x="85" y="83"/>
                    <a:pt x="86" y="83"/>
                    <a:pt x="87" y="83"/>
                  </a:cubicBezTo>
                  <a:cubicBezTo>
                    <a:pt x="87" y="82"/>
                    <a:pt x="87" y="81"/>
                    <a:pt x="87" y="81"/>
                  </a:cubicBezTo>
                  <a:cubicBezTo>
                    <a:pt x="87" y="81"/>
                    <a:pt x="88" y="81"/>
                    <a:pt x="88" y="81"/>
                  </a:cubicBezTo>
                  <a:cubicBezTo>
                    <a:pt x="88" y="81"/>
                    <a:pt x="88" y="82"/>
                    <a:pt x="88" y="83"/>
                  </a:cubicBezTo>
                  <a:cubicBezTo>
                    <a:pt x="89" y="83"/>
                    <a:pt x="89" y="83"/>
                    <a:pt x="90" y="83"/>
                  </a:cubicBezTo>
                  <a:cubicBezTo>
                    <a:pt x="90" y="83"/>
                    <a:pt x="90" y="84"/>
                    <a:pt x="90" y="84"/>
                  </a:cubicBezTo>
                  <a:cubicBezTo>
                    <a:pt x="90" y="84"/>
                    <a:pt x="91" y="84"/>
                    <a:pt x="91" y="84"/>
                  </a:cubicBezTo>
                  <a:cubicBezTo>
                    <a:pt x="92" y="84"/>
                    <a:pt x="92" y="84"/>
                    <a:pt x="93" y="84"/>
                  </a:cubicBezTo>
                  <a:cubicBezTo>
                    <a:pt x="93" y="84"/>
                    <a:pt x="93" y="83"/>
                    <a:pt x="93" y="83"/>
                  </a:cubicBezTo>
                  <a:cubicBezTo>
                    <a:pt x="93" y="82"/>
                    <a:pt x="93" y="81"/>
                    <a:pt x="93" y="81"/>
                  </a:cubicBezTo>
                  <a:cubicBezTo>
                    <a:pt x="92" y="81"/>
                    <a:pt x="92" y="81"/>
                    <a:pt x="91" y="81"/>
                  </a:cubicBezTo>
                  <a:cubicBezTo>
                    <a:pt x="91" y="80"/>
                    <a:pt x="91" y="80"/>
                    <a:pt x="91" y="79"/>
                  </a:cubicBezTo>
                  <a:cubicBezTo>
                    <a:pt x="91" y="79"/>
                    <a:pt x="91" y="78"/>
                    <a:pt x="91" y="78"/>
                  </a:cubicBezTo>
                  <a:cubicBezTo>
                    <a:pt x="91" y="77"/>
                    <a:pt x="91" y="77"/>
                    <a:pt x="91" y="76"/>
                  </a:cubicBezTo>
                  <a:cubicBezTo>
                    <a:pt x="91" y="76"/>
                    <a:pt x="90" y="76"/>
                    <a:pt x="90" y="76"/>
                  </a:cubicBezTo>
                  <a:cubicBezTo>
                    <a:pt x="89" y="76"/>
                    <a:pt x="89" y="76"/>
                    <a:pt x="88" y="76"/>
                  </a:cubicBezTo>
                  <a:cubicBezTo>
                    <a:pt x="88" y="76"/>
                    <a:pt x="88" y="75"/>
                    <a:pt x="88" y="75"/>
                  </a:cubicBezTo>
                  <a:cubicBezTo>
                    <a:pt x="88" y="75"/>
                    <a:pt x="87" y="75"/>
                    <a:pt x="87" y="75"/>
                  </a:cubicBezTo>
                  <a:cubicBezTo>
                    <a:pt x="87" y="74"/>
                    <a:pt x="87" y="73"/>
                    <a:pt x="87" y="73"/>
                  </a:cubicBezTo>
                  <a:cubicBezTo>
                    <a:pt x="87" y="72"/>
                    <a:pt x="87" y="72"/>
                    <a:pt x="87" y="71"/>
                  </a:cubicBezTo>
                  <a:cubicBezTo>
                    <a:pt x="87" y="71"/>
                    <a:pt x="88" y="71"/>
                    <a:pt x="88" y="71"/>
                  </a:cubicBezTo>
                  <a:cubicBezTo>
                    <a:pt x="88" y="72"/>
                    <a:pt x="88" y="72"/>
                    <a:pt x="88" y="73"/>
                  </a:cubicBezTo>
                  <a:cubicBezTo>
                    <a:pt x="88" y="73"/>
                    <a:pt x="88" y="74"/>
                    <a:pt x="88" y="75"/>
                  </a:cubicBezTo>
                  <a:cubicBezTo>
                    <a:pt x="89" y="75"/>
                    <a:pt x="89" y="75"/>
                    <a:pt x="90" y="75"/>
                  </a:cubicBezTo>
                  <a:cubicBezTo>
                    <a:pt x="90" y="74"/>
                    <a:pt x="90" y="73"/>
                    <a:pt x="90" y="73"/>
                  </a:cubicBezTo>
                  <a:cubicBezTo>
                    <a:pt x="90" y="72"/>
                    <a:pt x="90" y="72"/>
                    <a:pt x="90" y="71"/>
                  </a:cubicBezTo>
                  <a:cubicBezTo>
                    <a:pt x="90" y="71"/>
                    <a:pt x="91" y="71"/>
                    <a:pt x="91" y="71"/>
                  </a:cubicBezTo>
                  <a:cubicBezTo>
                    <a:pt x="92" y="71"/>
                    <a:pt x="92" y="71"/>
                    <a:pt x="93" y="71"/>
                  </a:cubicBezTo>
                  <a:cubicBezTo>
                    <a:pt x="93" y="71"/>
                    <a:pt x="93" y="70"/>
                    <a:pt x="93" y="70"/>
                  </a:cubicBezTo>
                  <a:cubicBezTo>
                    <a:pt x="93" y="70"/>
                    <a:pt x="94" y="70"/>
                    <a:pt x="94" y="70"/>
                  </a:cubicBezTo>
                  <a:cubicBezTo>
                    <a:pt x="95" y="70"/>
                    <a:pt x="95" y="70"/>
                    <a:pt x="96" y="70"/>
                  </a:cubicBezTo>
                  <a:cubicBezTo>
                    <a:pt x="96" y="69"/>
                    <a:pt x="96" y="69"/>
                    <a:pt x="96" y="68"/>
                  </a:cubicBezTo>
                  <a:cubicBezTo>
                    <a:pt x="96" y="67"/>
                    <a:pt x="96" y="67"/>
                    <a:pt x="96" y="66"/>
                  </a:cubicBezTo>
                  <a:cubicBezTo>
                    <a:pt x="96" y="66"/>
                    <a:pt x="96" y="65"/>
                    <a:pt x="96" y="65"/>
                  </a:cubicBezTo>
                  <a:cubicBezTo>
                    <a:pt x="96" y="64"/>
                    <a:pt x="96" y="64"/>
                    <a:pt x="96" y="63"/>
                  </a:cubicBezTo>
                  <a:cubicBezTo>
                    <a:pt x="96" y="63"/>
                    <a:pt x="97" y="63"/>
                    <a:pt x="97" y="63"/>
                  </a:cubicBezTo>
                  <a:cubicBezTo>
                    <a:pt x="97" y="63"/>
                    <a:pt x="97" y="62"/>
                    <a:pt x="97" y="62"/>
                  </a:cubicBezTo>
                  <a:cubicBezTo>
                    <a:pt x="97" y="61"/>
                    <a:pt x="97" y="61"/>
                    <a:pt x="97" y="60"/>
                  </a:cubicBezTo>
                  <a:cubicBezTo>
                    <a:pt x="97" y="59"/>
                    <a:pt x="97" y="59"/>
                    <a:pt x="97" y="58"/>
                  </a:cubicBezTo>
                  <a:cubicBezTo>
                    <a:pt x="98" y="58"/>
                    <a:pt x="98" y="58"/>
                    <a:pt x="99" y="58"/>
                  </a:cubicBezTo>
                  <a:cubicBezTo>
                    <a:pt x="99" y="59"/>
                    <a:pt x="99" y="59"/>
                    <a:pt x="99" y="60"/>
                  </a:cubicBezTo>
                  <a:cubicBezTo>
                    <a:pt x="100" y="60"/>
                    <a:pt x="100" y="60"/>
                    <a:pt x="101" y="60"/>
                  </a:cubicBezTo>
                  <a:cubicBezTo>
                    <a:pt x="101" y="61"/>
                    <a:pt x="101" y="61"/>
                    <a:pt x="101" y="62"/>
                  </a:cubicBezTo>
                  <a:cubicBezTo>
                    <a:pt x="101" y="62"/>
                    <a:pt x="101" y="63"/>
                    <a:pt x="101" y="63"/>
                  </a:cubicBezTo>
                  <a:cubicBezTo>
                    <a:pt x="101" y="63"/>
                    <a:pt x="102" y="63"/>
                    <a:pt x="102" y="63"/>
                  </a:cubicBezTo>
                  <a:cubicBezTo>
                    <a:pt x="102" y="63"/>
                    <a:pt x="102" y="62"/>
                    <a:pt x="102" y="62"/>
                  </a:cubicBezTo>
                  <a:cubicBezTo>
                    <a:pt x="103" y="62"/>
                    <a:pt x="103" y="62"/>
                    <a:pt x="104" y="62"/>
                  </a:cubicBezTo>
                  <a:cubicBezTo>
                    <a:pt x="104" y="61"/>
                    <a:pt x="104" y="61"/>
                    <a:pt x="104" y="60"/>
                  </a:cubicBezTo>
                  <a:cubicBezTo>
                    <a:pt x="104" y="60"/>
                    <a:pt x="105" y="60"/>
                    <a:pt x="105" y="60"/>
                  </a:cubicBezTo>
                  <a:cubicBezTo>
                    <a:pt x="105" y="61"/>
                    <a:pt x="105" y="61"/>
                    <a:pt x="105" y="62"/>
                  </a:cubicBezTo>
                  <a:cubicBezTo>
                    <a:pt x="105" y="62"/>
                    <a:pt x="105" y="63"/>
                    <a:pt x="105" y="63"/>
                  </a:cubicBezTo>
                  <a:cubicBezTo>
                    <a:pt x="106" y="63"/>
                    <a:pt x="106" y="63"/>
                    <a:pt x="107" y="63"/>
                  </a:cubicBezTo>
                  <a:cubicBezTo>
                    <a:pt x="107" y="64"/>
                    <a:pt x="107" y="64"/>
                    <a:pt x="107" y="65"/>
                  </a:cubicBezTo>
                  <a:cubicBezTo>
                    <a:pt x="106" y="65"/>
                    <a:pt x="106" y="65"/>
                    <a:pt x="105" y="65"/>
                  </a:cubicBezTo>
                  <a:cubicBezTo>
                    <a:pt x="105" y="65"/>
                    <a:pt x="104" y="65"/>
                    <a:pt x="104" y="65"/>
                  </a:cubicBezTo>
                  <a:cubicBezTo>
                    <a:pt x="104" y="65"/>
                    <a:pt x="104" y="66"/>
                    <a:pt x="104" y="66"/>
                  </a:cubicBezTo>
                  <a:cubicBezTo>
                    <a:pt x="103" y="66"/>
                    <a:pt x="103" y="66"/>
                    <a:pt x="102" y="66"/>
                  </a:cubicBezTo>
                  <a:cubicBezTo>
                    <a:pt x="102" y="67"/>
                    <a:pt x="102" y="67"/>
                    <a:pt x="102" y="68"/>
                  </a:cubicBezTo>
                  <a:cubicBezTo>
                    <a:pt x="102" y="69"/>
                    <a:pt x="102" y="69"/>
                    <a:pt x="102" y="70"/>
                  </a:cubicBezTo>
                  <a:cubicBezTo>
                    <a:pt x="103" y="70"/>
                    <a:pt x="103" y="70"/>
                    <a:pt x="104" y="70"/>
                  </a:cubicBezTo>
                  <a:cubicBezTo>
                    <a:pt x="104" y="70"/>
                    <a:pt x="104" y="71"/>
                    <a:pt x="104" y="71"/>
                  </a:cubicBezTo>
                  <a:cubicBezTo>
                    <a:pt x="104" y="71"/>
                    <a:pt x="105" y="71"/>
                    <a:pt x="105" y="71"/>
                  </a:cubicBezTo>
                  <a:cubicBezTo>
                    <a:pt x="105" y="71"/>
                    <a:pt x="105" y="70"/>
                    <a:pt x="105" y="70"/>
                  </a:cubicBezTo>
                  <a:cubicBezTo>
                    <a:pt x="106" y="70"/>
                    <a:pt x="106" y="70"/>
                    <a:pt x="107" y="70"/>
                  </a:cubicBezTo>
                  <a:cubicBezTo>
                    <a:pt x="107" y="70"/>
                    <a:pt x="108" y="70"/>
                    <a:pt x="108" y="70"/>
                  </a:cubicBezTo>
                  <a:cubicBezTo>
                    <a:pt x="108" y="69"/>
                    <a:pt x="108" y="69"/>
                    <a:pt x="108" y="68"/>
                  </a:cubicBezTo>
                  <a:cubicBezTo>
                    <a:pt x="109" y="68"/>
                    <a:pt x="110" y="68"/>
                    <a:pt x="110" y="68"/>
                  </a:cubicBezTo>
                  <a:cubicBezTo>
                    <a:pt x="110" y="67"/>
                    <a:pt x="110" y="67"/>
                    <a:pt x="110" y="66"/>
                  </a:cubicBezTo>
                  <a:cubicBezTo>
                    <a:pt x="111" y="66"/>
                    <a:pt x="111" y="66"/>
                    <a:pt x="112" y="66"/>
                  </a:cubicBezTo>
                  <a:cubicBezTo>
                    <a:pt x="112" y="67"/>
                    <a:pt x="112" y="67"/>
                    <a:pt x="112" y="68"/>
                  </a:cubicBezTo>
                  <a:cubicBezTo>
                    <a:pt x="112" y="69"/>
                    <a:pt x="112" y="69"/>
                    <a:pt x="112" y="70"/>
                  </a:cubicBezTo>
                  <a:cubicBezTo>
                    <a:pt x="112" y="70"/>
                    <a:pt x="112" y="71"/>
                    <a:pt x="112" y="71"/>
                  </a:cubicBezTo>
                  <a:cubicBezTo>
                    <a:pt x="111" y="71"/>
                    <a:pt x="111" y="71"/>
                    <a:pt x="110" y="71"/>
                  </a:cubicBezTo>
                  <a:cubicBezTo>
                    <a:pt x="110" y="72"/>
                    <a:pt x="110" y="72"/>
                    <a:pt x="110" y="73"/>
                  </a:cubicBezTo>
                  <a:cubicBezTo>
                    <a:pt x="110" y="73"/>
                    <a:pt x="109" y="73"/>
                    <a:pt x="108" y="73"/>
                  </a:cubicBezTo>
                  <a:cubicBezTo>
                    <a:pt x="108" y="73"/>
                    <a:pt x="107" y="73"/>
                    <a:pt x="107" y="73"/>
                  </a:cubicBezTo>
                  <a:cubicBezTo>
                    <a:pt x="107" y="73"/>
                    <a:pt x="107" y="74"/>
                    <a:pt x="107" y="75"/>
                  </a:cubicBezTo>
                  <a:cubicBezTo>
                    <a:pt x="107" y="75"/>
                    <a:pt x="107" y="76"/>
                    <a:pt x="107" y="76"/>
                  </a:cubicBezTo>
                  <a:cubicBezTo>
                    <a:pt x="106" y="76"/>
                    <a:pt x="106" y="76"/>
                    <a:pt x="105" y="76"/>
                  </a:cubicBezTo>
                  <a:cubicBezTo>
                    <a:pt x="105" y="77"/>
                    <a:pt x="105" y="77"/>
                    <a:pt x="105" y="78"/>
                  </a:cubicBezTo>
                  <a:cubicBezTo>
                    <a:pt x="105" y="78"/>
                    <a:pt x="104" y="78"/>
                    <a:pt x="104" y="78"/>
                  </a:cubicBezTo>
                  <a:cubicBezTo>
                    <a:pt x="103" y="78"/>
                    <a:pt x="103" y="78"/>
                    <a:pt x="102" y="78"/>
                  </a:cubicBezTo>
                  <a:cubicBezTo>
                    <a:pt x="102" y="78"/>
                    <a:pt x="101" y="78"/>
                    <a:pt x="101" y="78"/>
                  </a:cubicBezTo>
                  <a:cubicBezTo>
                    <a:pt x="100" y="78"/>
                    <a:pt x="100" y="78"/>
                    <a:pt x="99" y="78"/>
                  </a:cubicBezTo>
                  <a:cubicBezTo>
                    <a:pt x="98" y="78"/>
                    <a:pt x="98" y="78"/>
                    <a:pt x="97" y="78"/>
                  </a:cubicBezTo>
                  <a:cubicBezTo>
                    <a:pt x="97" y="78"/>
                    <a:pt x="97" y="79"/>
                    <a:pt x="97" y="79"/>
                  </a:cubicBezTo>
                  <a:cubicBezTo>
                    <a:pt x="97" y="80"/>
                    <a:pt x="97" y="80"/>
                    <a:pt x="97" y="81"/>
                  </a:cubicBezTo>
                  <a:cubicBezTo>
                    <a:pt x="97" y="81"/>
                    <a:pt x="97" y="82"/>
                    <a:pt x="97" y="83"/>
                  </a:cubicBezTo>
                  <a:cubicBezTo>
                    <a:pt x="98" y="83"/>
                    <a:pt x="98" y="83"/>
                    <a:pt x="99" y="83"/>
                  </a:cubicBezTo>
                  <a:cubicBezTo>
                    <a:pt x="100" y="83"/>
                    <a:pt x="100" y="83"/>
                    <a:pt x="101" y="83"/>
                  </a:cubicBezTo>
                  <a:cubicBezTo>
                    <a:pt x="101" y="83"/>
                    <a:pt x="102" y="83"/>
                    <a:pt x="102" y="83"/>
                  </a:cubicBezTo>
                  <a:cubicBezTo>
                    <a:pt x="103" y="83"/>
                    <a:pt x="103" y="83"/>
                    <a:pt x="104" y="83"/>
                  </a:cubicBezTo>
                  <a:cubicBezTo>
                    <a:pt x="104" y="83"/>
                    <a:pt x="105" y="83"/>
                    <a:pt x="105" y="83"/>
                  </a:cubicBezTo>
                  <a:cubicBezTo>
                    <a:pt x="105" y="83"/>
                    <a:pt x="105" y="84"/>
                    <a:pt x="105" y="84"/>
                  </a:cubicBezTo>
                  <a:cubicBezTo>
                    <a:pt x="106" y="84"/>
                    <a:pt x="106" y="84"/>
                    <a:pt x="107" y="84"/>
                  </a:cubicBezTo>
                  <a:cubicBezTo>
                    <a:pt x="107" y="85"/>
                    <a:pt x="107" y="85"/>
                    <a:pt x="107" y="86"/>
                  </a:cubicBezTo>
                  <a:cubicBezTo>
                    <a:pt x="107" y="86"/>
                    <a:pt x="107" y="87"/>
                    <a:pt x="107" y="87"/>
                  </a:cubicBezTo>
                  <a:cubicBezTo>
                    <a:pt x="107" y="88"/>
                    <a:pt x="107" y="89"/>
                    <a:pt x="107" y="89"/>
                  </a:cubicBezTo>
                  <a:cubicBezTo>
                    <a:pt x="107" y="89"/>
                    <a:pt x="108" y="89"/>
                    <a:pt x="108" y="89"/>
                  </a:cubicBezTo>
                  <a:cubicBezTo>
                    <a:pt x="108" y="90"/>
                    <a:pt x="108" y="90"/>
                    <a:pt x="108" y="91"/>
                  </a:cubicBezTo>
                  <a:cubicBezTo>
                    <a:pt x="109" y="91"/>
                    <a:pt x="110" y="91"/>
                    <a:pt x="110" y="91"/>
                  </a:cubicBezTo>
                  <a:cubicBezTo>
                    <a:pt x="110" y="91"/>
                    <a:pt x="110" y="92"/>
                    <a:pt x="110" y="92"/>
                  </a:cubicBezTo>
                  <a:cubicBezTo>
                    <a:pt x="111" y="92"/>
                    <a:pt x="111" y="92"/>
                    <a:pt x="112" y="92"/>
                  </a:cubicBezTo>
                  <a:cubicBezTo>
                    <a:pt x="112" y="92"/>
                    <a:pt x="113" y="92"/>
                    <a:pt x="113" y="92"/>
                  </a:cubicBezTo>
                  <a:cubicBezTo>
                    <a:pt x="113" y="93"/>
                    <a:pt x="113" y="93"/>
                    <a:pt x="113" y="94"/>
                  </a:cubicBezTo>
                  <a:cubicBezTo>
                    <a:pt x="114" y="94"/>
                    <a:pt x="114" y="94"/>
                    <a:pt x="115" y="94"/>
                  </a:cubicBezTo>
                  <a:cubicBezTo>
                    <a:pt x="115" y="94"/>
                    <a:pt x="115" y="95"/>
                    <a:pt x="115" y="95"/>
                  </a:cubicBezTo>
                  <a:cubicBezTo>
                    <a:pt x="115" y="95"/>
                    <a:pt x="116" y="95"/>
                    <a:pt x="116" y="95"/>
                  </a:cubicBezTo>
                  <a:cubicBezTo>
                    <a:pt x="117" y="95"/>
                    <a:pt x="117" y="95"/>
                    <a:pt x="118" y="95"/>
                  </a:cubicBezTo>
                  <a:cubicBezTo>
                    <a:pt x="118" y="95"/>
                    <a:pt x="118" y="94"/>
                    <a:pt x="118" y="94"/>
                  </a:cubicBezTo>
                  <a:cubicBezTo>
                    <a:pt x="118" y="93"/>
                    <a:pt x="118" y="93"/>
                    <a:pt x="118" y="92"/>
                  </a:cubicBezTo>
                  <a:cubicBezTo>
                    <a:pt x="118" y="92"/>
                    <a:pt x="119" y="92"/>
                    <a:pt x="119" y="92"/>
                  </a:cubicBezTo>
                  <a:cubicBezTo>
                    <a:pt x="120" y="92"/>
                    <a:pt x="120" y="92"/>
                    <a:pt x="121" y="92"/>
                  </a:cubicBezTo>
                  <a:cubicBezTo>
                    <a:pt x="121" y="92"/>
                    <a:pt x="121" y="91"/>
                    <a:pt x="121" y="91"/>
                  </a:cubicBezTo>
                  <a:cubicBezTo>
                    <a:pt x="121" y="91"/>
                    <a:pt x="122" y="91"/>
                    <a:pt x="122" y="91"/>
                  </a:cubicBezTo>
                  <a:cubicBezTo>
                    <a:pt x="122" y="90"/>
                    <a:pt x="122" y="90"/>
                    <a:pt x="122" y="89"/>
                  </a:cubicBezTo>
                  <a:cubicBezTo>
                    <a:pt x="122" y="89"/>
                    <a:pt x="122" y="88"/>
                    <a:pt x="122" y="87"/>
                  </a:cubicBezTo>
                  <a:cubicBezTo>
                    <a:pt x="122" y="87"/>
                    <a:pt x="122" y="86"/>
                    <a:pt x="122" y="86"/>
                  </a:cubicBezTo>
                  <a:cubicBezTo>
                    <a:pt x="122" y="85"/>
                    <a:pt x="122" y="85"/>
                    <a:pt x="122" y="84"/>
                  </a:cubicBezTo>
                  <a:cubicBezTo>
                    <a:pt x="122" y="84"/>
                    <a:pt x="121" y="84"/>
                    <a:pt x="121" y="84"/>
                  </a:cubicBezTo>
                  <a:cubicBezTo>
                    <a:pt x="121" y="84"/>
                    <a:pt x="121" y="83"/>
                    <a:pt x="121" y="83"/>
                  </a:cubicBezTo>
                  <a:cubicBezTo>
                    <a:pt x="120" y="83"/>
                    <a:pt x="120" y="83"/>
                    <a:pt x="119" y="83"/>
                  </a:cubicBezTo>
                  <a:cubicBezTo>
                    <a:pt x="119" y="82"/>
                    <a:pt x="119" y="81"/>
                    <a:pt x="119" y="81"/>
                  </a:cubicBezTo>
                  <a:cubicBezTo>
                    <a:pt x="119" y="80"/>
                    <a:pt x="119" y="80"/>
                    <a:pt x="119" y="79"/>
                  </a:cubicBezTo>
                  <a:cubicBezTo>
                    <a:pt x="119" y="79"/>
                    <a:pt x="119" y="78"/>
                    <a:pt x="119" y="78"/>
                  </a:cubicBezTo>
                  <a:cubicBezTo>
                    <a:pt x="120" y="78"/>
                    <a:pt x="120" y="78"/>
                    <a:pt x="121" y="78"/>
                  </a:cubicBezTo>
                  <a:cubicBezTo>
                    <a:pt x="121" y="78"/>
                    <a:pt x="121" y="79"/>
                    <a:pt x="121" y="79"/>
                  </a:cubicBezTo>
                  <a:cubicBezTo>
                    <a:pt x="121" y="79"/>
                    <a:pt x="122" y="79"/>
                    <a:pt x="122" y="79"/>
                  </a:cubicBezTo>
                  <a:cubicBezTo>
                    <a:pt x="122" y="80"/>
                    <a:pt x="122" y="80"/>
                    <a:pt x="122" y="81"/>
                  </a:cubicBezTo>
                  <a:cubicBezTo>
                    <a:pt x="122" y="81"/>
                    <a:pt x="122" y="82"/>
                    <a:pt x="122" y="83"/>
                  </a:cubicBezTo>
                  <a:cubicBezTo>
                    <a:pt x="123" y="83"/>
                    <a:pt x="124" y="83"/>
                    <a:pt x="124" y="83"/>
                  </a:cubicBezTo>
                  <a:cubicBezTo>
                    <a:pt x="124" y="83"/>
                    <a:pt x="124" y="84"/>
                    <a:pt x="124" y="84"/>
                  </a:cubicBezTo>
                  <a:cubicBezTo>
                    <a:pt x="125" y="84"/>
                    <a:pt x="125" y="84"/>
                    <a:pt x="126" y="84"/>
                  </a:cubicBezTo>
                  <a:cubicBezTo>
                    <a:pt x="126" y="84"/>
                    <a:pt x="126" y="83"/>
                    <a:pt x="126" y="83"/>
                  </a:cubicBezTo>
                  <a:cubicBezTo>
                    <a:pt x="126" y="83"/>
                    <a:pt x="127" y="83"/>
                    <a:pt x="127" y="83"/>
                  </a:cubicBezTo>
                  <a:cubicBezTo>
                    <a:pt x="127" y="82"/>
                    <a:pt x="127" y="81"/>
                    <a:pt x="127" y="81"/>
                  </a:cubicBezTo>
                  <a:cubicBezTo>
                    <a:pt x="128" y="81"/>
                    <a:pt x="128" y="81"/>
                    <a:pt x="129" y="81"/>
                  </a:cubicBezTo>
                  <a:cubicBezTo>
                    <a:pt x="129" y="80"/>
                    <a:pt x="129" y="80"/>
                    <a:pt x="129" y="79"/>
                  </a:cubicBezTo>
                  <a:cubicBezTo>
                    <a:pt x="129" y="79"/>
                    <a:pt x="130" y="79"/>
                    <a:pt x="130" y="79"/>
                  </a:cubicBezTo>
                  <a:cubicBezTo>
                    <a:pt x="130" y="79"/>
                    <a:pt x="130" y="78"/>
                    <a:pt x="130" y="78"/>
                  </a:cubicBezTo>
                  <a:cubicBezTo>
                    <a:pt x="131" y="78"/>
                    <a:pt x="131" y="78"/>
                    <a:pt x="132" y="78"/>
                  </a:cubicBezTo>
                  <a:cubicBezTo>
                    <a:pt x="132" y="77"/>
                    <a:pt x="132" y="77"/>
                    <a:pt x="132" y="76"/>
                  </a:cubicBezTo>
                  <a:cubicBezTo>
                    <a:pt x="132" y="76"/>
                    <a:pt x="132" y="75"/>
                    <a:pt x="132" y="75"/>
                  </a:cubicBezTo>
                  <a:cubicBezTo>
                    <a:pt x="131" y="75"/>
                    <a:pt x="131" y="75"/>
                    <a:pt x="130" y="75"/>
                  </a:cubicBezTo>
                  <a:cubicBezTo>
                    <a:pt x="130" y="75"/>
                    <a:pt x="129" y="75"/>
                    <a:pt x="129" y="75"/>
                  </a:cubicBezTo>
                  <a:cubicBezTo>
                    <a:pt x="128" y="75"/>
                    <a:pt x="128" y="75"/>
                    <a:pt x="127" y="75"/>
                  </a:cubicBezTo>
                  <a:cubicBezTo>
                    <a:pt x="127" y="74"/>
                    <a:pt x="127" y="73"/>
                    <a:pt x="127" y="73"/>
                  </a:cubicBezTo>
                  <a:cubicBezTo>
                    <a:pt x="127" y="72"/>
                    <a:pt x="127" y="72"/>
                    <a:pt x="127" y="71"/>
                  </a:cubicBezTo>
                  <a:cubicBezTo>
                    <a:pt x="127" y="71"/>
                    <a:pt x="126" y="71"/>
                    <a:pt x="126" y="71"/>
                  </a:cubicBezTo>
                  <a:cubicBezTo>
                    <a:pt x="126" y="71"/>
                    <a:pt x="126" y="70"/>
                    <a:pt x="126" y="70"/>
                  </a:cubicBezTo>
                  <a:cubicBezTo>
                    <a:pt x="125" y="70"/>
                    <a:pt x="125" y="70"/>
                    <a:pt x="124" y="70"/>
                  </a:cubicBezTo>
                  <a:cubicBezTo>
                    <a:pt x="124" y="69"/>
                    <a:pt x="124" y="69"/>
                    <a:pt x="124" y="68"/>
                  </a:cubicBezTo>
                  <a:cubicBezTo>
                    <a:pt x="124" y="67"/>
                    <a:pt x="124" y="67"/>
                    <a:pt x="124" y="66"/>
                  </a:cubicBezTo>
                  <a:cubicBezTo>
                    <a:pt x="124" y="66"/>
                    <a:pt x="124" y="65"/>
                    <a:pt x="124" y="65"/>
                  </a:cubicBezTo>
                  <a:cubicBezTo>
                    <a:pt x="125" y="65"/>
                    <a:pt x="125" y="65"/>
                    <a:pt x="126" y="65"/>
                  </a:cubicBezTo>
                  <a:cubicBezTo>
                    <a:pt x="126" y="64"/>
                    <a:pt x="126" y="64"/>
                    <a:pt x="126" y="63"/>
                  </a:cubicBezTo>
                  <a:cubicBezTo>
                    <a:pt x="126" y="63"/>
                    <a:pt x="126" y="62"/>
                    <a:pt x="126" y="62"/>
                  </a:cubicBezTo>
                  <a:cubicBezTo>
                    <a:pt x="126" y="61"/>
                    <a:pt x="126" y="61"/>
                    <a:pt x="126" y="60"/>
                  </a:cubicBezTo>
                  <a:cubicBezTo>
                    <a:pt x="125" y="60"/>
                    <a:pt x="125" y="60"/>
                    <a:pt x="124" y="60"/>
                  </a:cubicBezTo>
                  <a:cubicBezTo>
                    <a:pt x="124" y="59"/>
                    <a:pt x="124" y="59"/>
                    <a:pt x="124" y="58"/>
                  </a:cubicBezTo>
                  <a:cubicBezTo>
                    <a:pt x="124" y="58"/>
                    <a:pt x="123" y="58"/>
                    <a:pt x="122" y="58"/>
                  </a:cubicBezTo>
                  <a:cubicBezTo>
                    <a:pt x="122" y="58"/>
                    <a:pt x="121" y="58"/>
                    <a:pt x="121" y="58"/>
                  </a:cubicBezTo>
                  <a:cubicBezTo>
                    <a:pt x="121" y="58"/>
                    <a:pt x="121" y="57"/>
                    <a:pt x="121" y="57"/>
                  </a:cubicBezTo>
                  <a:cubicBezTo>
                    <a:pt x="121" y="56"/>
                    <a:pt x="121" y="56"/>
                    <a:pt x="121" y="55"/>
                  </a:cubicBezTo>
                  <a:cubicBezTo>
                    <a:pt x="120" y="55"/>
                    <a:pt x="120" y="55"/>
                    <a:pt x="119" y="55"/>
                  </a:cubicBezTo>
                  <a:cubicBezTo>
                    <a:pt x="119" y="55"/>
                    <a:pt x="119" y="54"/>
                    <a:pt x="119" y="53"/>
                  </a:cubicBezTo>
                  <a:cubicBezTo>
                    <a:pt x="119" y="53"/>
                    <a:pt x="118" y="53"/>
                    <a:pt x="118" y="53"/>
                  </a:cubicBezTo>
                  <a:cubicBezTo>
                    <a:pt x="117" y="53"/>
                    <a:pt x="117" y="53"/>
                    <a:pt x="116" y="53"/>
                  </a:cubicBezTo>
                  <a:cubicBezTo>
                    <a:pt x="116" y="53"/>
                    <a:pt x="115" y="53"/>
                    <a:pt x="115" y="53"/>
                  </a:cubicBezTo>
                  <a:cubicBezTo>
                    <a:pt x="115" y="53"/>
                    <a:pt x="115" y="52"/>
                    <a:pt x="115" y="52"/>
                  </a:cubicBezTo>
                  <a:cubicBezTo>
                    <a:pt x="114" y="52"/>
                    <a:pt x="114" y="52"/>
                    <a:pt x="113" y="52"/>
                  </a:cubicBezTo>
                  <a:cubicBezTo>
                    <a:pt x="113" y="51"/>
                    <a:pt x="113" y="51"/>
                    <a:pt x="113" y="50"/>
                  </a:cubicBezTo>
                  <a:cubicBezTo>
                    <a:pt x="113" y="50"/>
                    <a:pt x="113" y="49"/>
                    <a:pt x="113" y="49"/>
                  </a:cubicBezTo>
                  <a:cubicBezTo>
                    <a:pt x="113" y="49"/>
                    <a:pt x="112" y="49"/>
                    <a:pt x="112" y="49"/>
                  </a:cubicBezTo>
                  <a:cubicBezTo>
                    <a:pt x="112" y="48"/>
                    <a:pt x="112" y="48"/>
                    <a:pt x="112" y="47"/>
                  </a:cubicBezTo>
                  <a:cubicBezTo>
                    <a:pt x="112" y="47"/>
                    <a:pt x="112" y="46"/>
                    <a:pt x="112" y="46"/>
                  </a:cubicBezTo>
                  <a:cubicBezTo>
                    <a:pt x="112" y="45"/>
                    <a:pt x="112" y="44"/>
                    <a:pt x="112" y="44"/>
                  </a:cubicBezTo>
                  <a:cubicBezTo>
                    <a:pt x="112" y="43"/>
                    <a:pt x="112" y="43"/>
                    <a:pt x="112" y="42"/>
                  </a:cubicBezTo>
                  <a:cubicBezTo>
                    <a:pt x="111" y="42"/>
                    <a:pt x="111" y="42"/>
                    <a:pt x="110" y="42"/>
                  </a:cubicBezTo>
                  <a:cubicBezTo>
                    <a:pt x="110" y="42"/>
                    <a:pt x="109" y="42"/>
                    <a:pt x="108" y="42"/>
                  </a:cubicBezTo>
                  <a:cubicBezTo>
                    <a:pt x="108" y="42"/>
                    <a:pt x="108" y="41"/>
                    <a:pt x="108" y="41"/>
                  </a:cubicBezTo>
                  <a:cubicBezTo>
                    <a:pt x="108" y="41"/>
                    <a:pt x="107" y="41"/>
                    <a:pt x="107" y="41"/>
                  </a:cubicBezTo>
                  <a:cubicBezTo>
                    <a:pt x="106" y="41"/>
                    <a:pt x="106" y="41"/>
                    <a:pt x="105" y="41"/>
                  </a:cubicBezTo>
                  <a:cubicBezTo>
                    <a:pt x="105" y="41"/>
                    <a:pt x="104" y="41"/>
                    <a:pt x="104" y="41"/>
                  </a:cubicBezTo>
                  <a:cubicBezTo>
                    <a:pt x="104" y="40"/>
                    <a:pt x="104" y="40"/>
                    <a:pt x="104" y="39"/>
                  </a:cubicBezTo>
                  <a:cubicBezTo>
                    <a:pt x="103" y="39"/>
                    <a:pt x="103" y="39"/>
                    <a:pt x="102" y="39"/>
                  </a:cubicBezTo>
                  <a:cubicBezTo>
                    <a:pt x="102" y="40"/>
                    <a:pt x="102" y="40"/>
                    <a:pt x="102" y="41"/>
                  </a:cubicBezTo>
                  <a:cubicBezTo>
                    <a:pt x="102" y="41"/>
                    <a:pt x="101" y="41"/>
                    <a:pt x="101" y="41"/>
                  </a:cubicBezTo>
                  <a:cubicBezTo>
                    <a:pt x="100" y="41"/>
                    <a:pt x="100" y="41"/>
                    <a:pt x="99" y="41"/>
                  </a:cubicBezTo>
                  <a:cubicBezTo>
                    <a:pt x="99" y="40"/>
                    <a:pt x="99" y="40"/>
                    <a:pt x="99" y="39"/>
                  </a:cubicBezTo>
                  <a:cubicBezTo>
                    <a:pt x="98" y="39"/>
                    <a:pt x="98" y="39"/>
                    <a:pt x="97" y="39"/>
                  </a:cubicBezTo>
                  <a:cubicBezTo>
                    <a:pt x="97" y="38"/>
                    <a:pt x="97" y="38"/>
                    <a:pt x="97" y="37"/>
                  </a:cubicBezTo>
                  <a:cubicBezTo>
                    <a:pt x="97" y="37"/>
                    <a:pt x="96" y="37"/>
                    <a:pt x="96" y="37"/>
                  </a:cubicBezTo>
                  <a:cubicBezTo>
                    <a:pt x="95" y="37"/>
                    <a:pt x="95" y="37"/>
                    <a:pt x="94" y="37"/>
                  </a:cubicBezTo>
                  <a:cubicBezTo>
                    <a:pt x="94" y="37"/>
                    <a:pt x="93" y="37"/>
                    <a:pt x="93" y="37"/>
                  </a:cubicBezTo>
                  <a:cubicBezTo>
                    <a:pt x="93" y="38"/>
                    <a:pt x="93" y="38"/>
                    <a:pt x="93" y="39"/>
                  </a:cubicBezTo>
                  <a:cubicBezTo>
                    <a:pt x="92" y="39"/>
                    <a:pt x="92" y="39"/>
                    <a:pt x="91" y="39"/>
                  </a:cubicBezTo>
                  <a:cubicBezTo>
                    <a:pt x="91" y="40"/>
                    <a:pt x="91" y="40"/>
                    <a:pt x="91" y="41"/>
                  </a:cubicBezTo>
                  <a:cubicBezTo>
                    <a:pt x="91" y="41"/>
                    <a:pt x="90" y="41"/>
                    <a:pt x="90" y="41"/>
                  </a:cubicBezTo>
                  <a:cubicBezTo>
                    <a:pt x="89" y="41"/>
                    <a:pt x="89" y="41"/>
                    <a:pt x="88" y="41"/>
                  </a:cubicBezTo>
                  <a:cubicBezTo>
                    <a:pt x="88" y="41"/>
                    <a:pt x="88" y="42"/>
                    <a:pt x="88" y="42"/>
                  </a:cubicBezTo>
                  <a:cubicBezTo>
                    <a:pt x="88" y="43"/>
                    <a:pt x="88" y="43"/>
                    <a:pt x="88" y="44"/>
                  </a:cubicBezTo>
                  <a:cubicBezTo>
                    <a:pt x="88" y="44"/>
                    <a:pt x="87" y="44"/>
                    <a:pt x="87" y="44"/>
                  </a:cubicBezTo>
                  <a:cubicBezTo>
                    <a:pt x="87" y="44"/>
                    <a:pt x="87" y="45"/>
                    <a:pt x="87" y="46"/>
                  </a:cubicBezTo>
                  <a:cubicBezTo>
                    <a:pt x="87" y="46"/>
                    <a:pt x="87" y="47"/>
                    <a:pt x="87" y="47"/>
                  </a:cubicBezTo>
                  <a:cubicBezTo>
                    <a:pt x="87" y="48"/>
                    <a:pt x="87" y="48"/>
                    <a:pt x="87" y="49"/>
                  </a:cubicBezTo>
                  <a:cubicBezTo>
                    <a:pt x="87" y="49"/>
                    <a:pt x="87" y="50"/>
                    <a:pt x="87" y="50"/>
                  </a:cubicBezTo>
                  <a:cubicBezTo>
                    <a:pt x="87" y="51"/>
                    <a:pt x="87" y="51"/>
                    <a:pt x="87" y="52"/>
                  </a:cubicBezTo>
                  <a:cubicBezTo>
                    <a:pt x="87" y="52"/>
                    <a:pt x="87" y="53"/>
                    <a:pt x="87" y="53"/>
                  </a:cubicBezTo>
                  <a:cubicBezTo>
                    <a:pt x="87" y="53"/>
                    <a:pt x="88" y="53"/>
                    <a:pt x="88" y="53"/>
                  </a:cubicBezTo>
                  <a:cubicBezTo>
                    <a:pt x="89" y="53"/>
                    <a:pt x="89" y="53"/>
                    <a:pt x="90" y="53"/>
                  </a:cubicBezTo>
                  <a:cubicBezTo>
                    <a:pt x="90" y="53"/>
                    <a:pt x="91" y="53"/>
                    <a:pt x="91" y="53"/>
                  </a:cubicBezTo>
                  <a:cubicBezTo>
                    <a:pt x="91" y="54"/>
                    <a:pt x="91" y="55"/>
                    <a:pt x="91" y="55"/>
                  </a:cubicBezTo>
                  <a:cubicBezTo>
                    <a:pt x="91" y="56"/>
                    <a:pt x="91" y="56"/>
                    <a:pt x="91" y="57"/>
                  </a:cubicBezTo>
                  <a:cubicBezTo>
                    <a:pt x="91" y="57"/>
                    <a:pt x="91" y="58"/>
                    <a:pt x="91" y="58"/>
                  </a:cubicBezTo>
                  <a:cubicBezTo>
                    <a:pt x="91" y="58"/>
                    <a:pt x="90" y="58"/>
                    <a:pt x="90" y="58"/>
                  </a:cubicBezTo>
                  <a:cubicBezTo>
                    <a:pt x="90" y="59"/>
                    <a:pt x="90" y="59"/>
                    <a:pt x="90" y="60"/>
                  </a:cubicBezTo>
                  <a:cubicBezTo>
                    <a:pt x="89" y="60"/>
                    <a:pt x="89" y="60"/>
                    <a:pt x="88" y="60"/>
                  </a:cubicBezTo>
                  <a:cubicBezTo>
                    <a:pt x="88" y="61"/>
                    <a:pt x="88" y="61"/>
                    <a:pt x="88" y="62"/>
                  </a:cubicBezTo>
                  <a:cubicBezTo>
                    <a:pt x="88" y="62"/>
                    <a:pt x="87" y="62"/>
                    <a:pt x="87" y="62"/>
                  </a:cubicBezTo>
                  <a:cubicBezTo>
                    <a:pt x="87" y="62"/>
                    <a:pt x="87" y="63"/>
                    <a:pt x="87" y="63"/>
                  </a:cubicBezTo>
                  <a:cubicBezTo>
                    <a:pt x="86" y="63"/>
                    <a:pt x="85" y="63"/>
                    <a:pt x="85" y="63"/>
                  </a:cubicBezTo>
                  <a:cubicBezTo>
                    <a:pt x="85" y="63"/>
                    <a:pt x="85" y="62"/>
                    <a:pt x="85" y="62"/>
                  </a:cubicBezTo>
                  <a:cubicBezTo>
                    <a:pt x="85" y="61"/>
                    <a:pt x="85" y="61"/>
                    <a:pt x="85" y="60"/>
                  </a:cubicBezTo>
                  <a:cubicBezTo>
                    <a:pt x="85" y="60"/>
                    <a:pt x="86" y="60"/>
                    <a:pt x="87" y="60"/>
                  </a:cubicBezTo>
                  <a:cubicBezTo>
                    <a:pt x="87" y="59"/>
                    <a:pt x="87" y="59"/>
                    <a:pt x="87" y="58"/>
                  </a:cubicBezTo>
                  <a:cubicBezTo>
                    <a:pt x="86" y="58"/>
                    <a:pt x="85" y="58"/>
                    <a:pt x="85" y="58"/>
                  </a:cubicBezTo>
                  <a:cubicBezTo>
                    <a:pt x="85" y="58"/>
                    <a:pt x="85" y="57"/>
                    <a:pt x="85" y="57"/>
                  </a:cubicBezTo>
                  <a:cubicBezTo>
                    <a:pt x="84" y="57"/>
                    <a:pt x="84" y="57"/>
                    <a:pt x="83" y="57"/>
                  </a:cubicBezTo>
                  <a:cubicBezTo>
                    <a:pt x="83" y="57"/>
                    <a:pt x="82" y="57"/>
                    <a:pt x="82" y="57"/>
                  </a:cubicBezTo>
                  <a:cubicBezTo>
                    <a:pt x="82" y="56"/>
                    <a:pt x="82" y="56"/>
                    <a:pt x="82" y="55"/>
                  </a:cubicBezTo>
                  <a:cubicBezTo>
                    <a:pt x="82" y="55"/>
                    <a:pt x="82" y="54"/>
                    <a:pt x="82" y="53"/>
                  </a:cubicBezTo>
                  <a:cubicBezTo>
                    <a:pt x="82" y="53"/>
                    <a:pt x="82" y="52"/>
                    <a:pt x="82" y="52"/>
                  </a:cubicBezTo>
                  <a:cubicBezTo>
                    <a:pt x="82" y="51"/>
                    <a:pt x="82" y="51"/>
                    <a:pt x="82" y="50"/>
                  </a:cubicBezTo>
                  <a:cubicBezTo>
                    <a:pt x="82" y="50"/>
                    <a:pt x="82" y="49"/>
                    <a:pt x="82" y="49"/>
                  </a:cubicBezTo>
                  <a:cubicBezTo>
                    <a:pt x="81" y="49"/>
                    <a:pt x="81" y="49"/>
                    <a:pt x="80" y="49"/>
                  </a:cubicBezTo>
                  <a:cubicBezTo>
                    <a:pt x="80" y="48"/>
                    <a:pt x="80" y="48"/>
                    <a:pt x="80" y="47"/>
                  </a:cubicBezTo>
                  <a:cubicBezTo>
                    <a:pt x="81" y="47"/>
                    <a:pt x="81" y="47"/>
                    <a:pt x="82" y="47"/>
                  </a:cubicBezTo>
                  <a:cubicBezTo>
                    <a:pt x="82" y="47"/>
                    <a:pt x="82" y="46"/>
                    <a:pt x="82" y="46"/>
                  </a:cubicBezTo>
                  <a:cubicBezTo>
                    <a:pt x="81" y="46"/>
                    <a:pt x="81" y="46"/>
                    <a:pt x="80" y="46"/>
                  </a:cubicBezTo>
                  <a:cubicBezTo>
                    <a:pt x="80" y="45"/>
                    <a:pt x="80" y="44"/>
                    <a:pt x="80" y="44"/>
                  </a:cubicBezTo>
                  <a:cubicBezTo>
                    <a:pt x="80" y="43"/>
                    <a:pt x="80" y="43"/>
                    <a:pt x="80" y="42"/>
                  </a:cubicBezTo>
                  <a:cubicBezTo>
                    <a:pt x="81" y="42"/>
                    <a:pt x="81" y="42"/>
                    <a:pt x="82" y="42"/>
                  </a:cubicBezTo>
                  <a:cubicBezTo>
                    <a:pt x="82" y="42"/>
                    <a:pt x="82" y="41"/>
                    <a:pt x="82" y="41"/>
                  </a:cubicBezTo>
                  <a:cubicBezTo>
                    <a:pt x="82" y="41"/>
                    <a:pt x="83" y="41"/>
                    <a:pt x="83" y="41"/>
                  </a:cubicBezTo>
                  <a:cubicBezTo>
                    <a:pt x="84" y="41"/>
                    <a:pt x="84" y="41"/>
                    <a:pt x="85" y="41"/>
                  </a:cubicBezTo>
                  <a:cubicBezTo>
                    <a:pt x="85" y="41"/>
                    <a:pt x="86" y="41"/>
                    <a:pt x="87" y="41"/>
                  </a:cubicBezTo>
                  <a:cubicBezTo>
                    <a:pt x="87" y="40"/>
                    <a:pt x="87" y="40"/>
                    <a:pt x="87" y="39"/>
                  </a:cubicBezTo>
                  <a:cubicBezTo>
                    <a:pt x="87" y="39"/>
                    <a:pt x="88" y="39"/>
                    <a:pt x="88" y="39"/>
                  </a:cubicBezTo>
                  <a:cubicBezTo>
                    <a:pt x="89" y="39"/>
                    <a:pt x="89" y="39"/>
                    <a:pt x="90" y="39"/>
                  </a:cubicBezTo>
                  <a:cubicBezTo>
                    <a:pt x="90" y="38"/>
                    <a:pt x="90" y="38"/>
                    <a:pt x="90" y="37"/>
                  </a:cubicBezTo>
                  <a:cubicBezTo>
                    <a:pt x="90" y="37"/>
                    <a:pt x="91" y="37"/>
                    <a:pt x="91" y="37"/>
                  </a:cubicBezTo>
                  <a:cubicBezTo>
                    <a:pt x="91" y="37"/>
                    <a:pt x="91" y="36"/>
                    <a:pt x="91" y="36"/>
                  </a:cubicBezTo>
                  <a:cubicBezTo>
                    <a:pt x="91" y="35"/>
                    <a:pt x="91" y="35"/>
                    <a:pt x="91" y="34"/>
                  </a:cubicBezTo>
                  <a:cubicBezTo>
                    <a:pt x="92" y="34"/>
                    <a:pt x="92" y="34"/>
                    <a:pt x="93" y="34"/>
                  </a:cubicBezTo>
                  <a:cubicBezTo>
                    <a:pt x="93" y="34"/>
                    <a:pt x="94" y="34"/>
                    <a:pt x="94" y="34"/>
                  </a:cubicBezTo>
                  <a:cubicBezTo>
                    <a:pt x="95" y="34"/>
                    <a:pt x="95" y="34"/>
                    <a:pt x="96" y="34"/>
                  </a:cubicBezTo>
                  <a:cubicBezTo>
                    <a:pt x="96" y="35"/>
                    <a:pt x="96" y="35"/>
                    <a:pt x="96" y="36"/>
                  </a:cubicBezTo>
                  <a:cubicBezTo>
                    <a:pt x="96" y="36"/>
                    <a:pt x="97" y="36"/>
                    <a:pt x="97" y="36"/>
                  </a:cubicBezTo>
                  <a:cubicBezTo>
                    <a:pt x="98" y="36"/>
                    <a:pt x="98" y="36"/>
                    <a:pt x="99" y="36"/>
                  </a:cubicBezTo>
                  <a:cubicBezTo>
                    <a:pt x="100" y="36"/>
                    <a:pt x="100" y="36"/>
                    <a:pt x="101" y="36"/>
                  </a:cubicBezTo>
                  <a:cubicBezTo>
                    <a:pt x="101" y="36"/>
                    <a:pt x="101" y="37"/>
                    <a:pt x="101" y="37"/>
                  </a:cubicBezTo>
                  <a:cubicBezTo>
                    <a:pt x="101" y="37"/>
                    <a:pt x="102" y="37"/>
                    <a:pt x="102" y="37"/>
                  </a:cubicBezTo>
                  <a:cubicBezTo>
                    <a:pt x="103" y="37"/>
                    <a:pt x="103" y="37"/>
                    <a:pt x="104" y="37"/>
                  </a:cubicBezTo>
                  <a:cubicBezTo>
                    <a:pt x="104" y="37"/>
                    <a:pt x="105" y="37"/>
                    <a:pt x="105" y="37"/>
                  </a:cubicBezTo>
                  <a:cubicBezTo>
                    <a:pt x="105" y="38"/>
                    <a:pt x="105" y="38"/>
                    <a:pt x="105" y="39"/>
                  </a:cubicBezTo>
                  <a:cubicBezTo>
                    <a:pt x="106" y="39"/>
                    <a:pt x="106" y="39"/>
                    <a:pt x="107" y="39"/>
                  </a:cubicBezTo>
                  <a:cubicBezTo>
                    <a:pt x="107" y="38"/>
                    <a:pt x="107" y="38"/>
                    <a:pt x="107" y="37"/>
                  </a:cubicBezTo>
                  <a:cubicBezTo>
                    <a:pt x="107" y="37"/>
                    <a:pt x="108" y="37"/>
                    <a:pt x="108" y="37"/>
                  </a:cubicBezTo>
                  <a:cubicBezTo>
                    <a:pt x="109" y="37"/>
                    <a:pt x="110" y="37"/>
                    <a:pt x="110" y="37"/>
                  </a:cubicBezTo>
                  <a:cubicBezTo>
                    <a:pt x="110" y="37"/>
                    <a:pt x="110" y="36"/>
                    <a:pt x="110" y="36"/>
                  </a:cubicBezTo>
                  <a:cubicBezTo>
                    <a:pt x="111" y="36"/>
                    <a:pt x="111" y="36"/>
                    <a:pt x="112" y="36"/>
                  </a:cubicBezTo>
                  <a:cubicBezTo>
                    <a:pt x="112" y="35"/>
                    <a:pt x="112" y="35"/>
                    <a:pt x="112" y="34"/>
                  </a:cubicBezTo>
                  <a:cubicBezTo>
                    <a:pt x="111" y="34"/>
                    <a:pt x="111" y="34"/>
                    <a:pt x="110" y="34"/>
                  </a:cubicBezTo>
                  <a:cubicBezTo>
                    <a:pt x="110" y="34"/>
                    <a:pt x="110" y="33"/>
                    <a:pt x="110" y="33"/>
                  </a:cubicBezTo>
                  <a:cubicBezTo>
                    <a:pt x="110" y="33"/>
                    <a:pt x="109" y="33"/>
                    <a:pt x="108" y="33"/>
                  </a:cubicBezTo>
                  <a:cubicBezTo>
                    <a:pt x="108" y="32"/>
                    <a:pt x="108" y="32"/>
                    <a:pt x="108" y="31"/>
                  </a:cubicBezTo>
                  <a:cubicBezTo>
                    <a:pt x="108" y="31"/>
                    <a:pt x="107" y="31"/>
                    <a:pt x="107" y="31"/>
                  </a:cubicBezTo>
                  <a:cubicBezTo>
                    <a:pt x="107" y="30"/>
                    <a:pt x="107" y="30"/>
                    <a:pt x="107" y="29"/>
                  </a:cubicBezTo>
                  <a:cubicBezTo>
                    <a:pt x="106" y="29"/>
                    <a:pt x="106" y="29"/>
                    <a:pt x="105" y="29"/>
                  </a:cubicBezTo>
                  <a:cubicBezTo>
                    <a:pt x="105" y="29"/>
                    <a:pt x="104" y="29"/>
                    <a:pt x="104" y="29"/>
                  </a:cubicBezTo>
                  <a:cubicBezTo>
                    <a:pt x="103" y="29"/>
                    <a:pt x="103" y="29"/>
                    <a:pt x="102" y="29"/>
                  </a:cubicBezTo>
                  <a:cubicBezTo>
                    <a:pt x="102" y="30"/>
                    <a:pt x="102" y="30"/>
                    <a:pt x="102" y="31"/>
                  </a:cubicBezTo>
                  <a:cubicBezTo>
                    <a:pt x="102" y="31"/>
                    <a:pt x="101" y="31"/>
                    <a:pt x="101" y="31"/>
                  </a:cubicBezTo>
                  <a:cubicBezTo>
                    <a:pt x="101" y="30"/>
                    <a:pt x="101" y="30"/>
                    <a:pt x="101" y="29"/>
                  </a:cubicBezTo>
                  <a:cubicBezTo>
                    <a:pt x="100" y="29"/>
                    <a:pt x="100" y="29"/>
                    <a:pt x="99" y="29"/>
                  </a:cubicBezTo>
                  <a:cubicBezTo>
                    <a:pt x="98" y="29"/>
                    <a:pt x="98" y="29"/>
                    <a:pt x="97" y="29"/>
                  </a:cubicBezTo>
                  <a:cubicBezTo>
                    <a:pt x="97" y="29"/>
                    <a:pt x="96" y="29"/>
                    <a:pt x="96" y="29"/>
                  </a:cubicBezTo>
                  <a:cubicBezTo>
                    <a:pt x="95" y="29"/>
                    <a:pt x="95" y="29"/>
                    <a:pt x="94" y="29"/>
                  </a:cubicBezTo>
                  <a:cubicBezTo>
                    <a:pt x="94" y="29"/>
                    <a:pt x="94" y="28"/>
                    <a:pt x="94" y="28"/>
                  </a:cubicBezTo>
                  <a:cubicBezTo>
                    <a:pt x="94" y="27"/>
                    <a:pt x="94" y="27"/>
                    <a:pt x="94" y="26"/>
                  </a:cubicBezTo>
                  <a:cubicBezTo>
                    <a:pt x="94" y="26"/>
                    <a:pt x="94" y="25"/>
                    <a:pt x="94" y="24"/>
                  </a:cubicBezTo>
                  <a:cubicBezTo>
                    <a:pt x="95" y="24"/>
                    <a:pt x="95" y="24"/>
                    <a:pt x="96" y="24"/>
                  </a:cubicBezTo>
                  <a:cubicBezTo>
                    <a:pt x="96" y="24"/>
                    <a:pt x="97" y="24"/>
                    <a:pt x="97" y="24"/>
                  </a:cubicBezTo>
                  <a:cubicBezTo>
                    <a:pt x="97" y="25"/>
                    <a:pt x="97" y="26"/>
                    <a:pt x="97" y="26"/>
                  </a:cubicBezTo>
                  <a:cubicBezTo>
                    <a:pt x="98" y="26"/>
                    <a:pt x="98" y="26"/>
                    <a:pt x="99" y="26"/>
                  </a:cubicBezTo>
                  <a:cubicBezTo>
                    <a:pt x="100" y="26"/>
                    <a:pt x="100" y="26"/>
                    <a:pt x="101" y="26"/>
                  </a:cubicBezTo>
                  <a:cubicBezTo>
                    <a:pt x="101" y="26"/>
                    <a:pt x="102" y="26"/>
                    <a:pt x="102" y="26"/>
                  </a:cubicBezTo>
                  <a:cubicBezTo>
                    <a:pt x="102" y="27"/>
                    <a:pt x="102" y="27"/>
                    <a:pt x="102" y="28"/>
                  </a:cubicBezTo>
                  <a:cubicBezTo>
                    <a:pt x="103" y="28"/>
                    <a:pt x="103" y="28"/>
                    <a:pt x="104" y="28"/>
                  </a:cubicBezTo>
                  <a:cubicBezTo>
                    <a:pt x="104" y="28"/>
                    <a:pt x="105" y="28"/>
                    <a:pt x="105" y="28"/>
                  </a:cubicBezTo>
                  <a:cubicBezTo>
                    <a:pt x="106" y="28"/>
                    <a:pt x="106" y="28"/>
                    <a:pt x="107" y="28"/>
                  </a:cubicBezTo>
                  <a:cubicBezTo>
                    <a:pt x="107" y="28"/>
                    <a:pt x="108" y="28"/>
                    <a:pt x="108" y="28"/>
                  </a:cubicBezTo>
                  <a:cubicBezTo>
                    <a:pt x="108" y="28"/>
                    <a:pt x="108" y="29"/>
                    <a:pt x="108" y="29"/>
                  </a:cubicBezTo>
                  <a:cubicBezTo>
                    <a:pt x="109" y="29"/>
                    <a:pt x="110" y="29"/>
                    <a:pt x="110" y="29"/>
                  </a:cubicBezTo>
                  <a:cubicBezTo>
                    <a:pt x="111" y="29"/>
                    <a:pt x="111" y="29"/>
                    <a:pt x="112" y="29"/>
                  </a:cubicBezTo>
                  <a:cubicBezTo>
                    <a:pt x="112" y="30"/>
                    <a:pt x="112" y="30"/>
                    <a:pt x="112" y="31"/>
                  </a:cubicBezTo>
                  <a:cubicBezTo>
                    <a:pt x="112" y="31"/>
                    <a:pt x="113" y="31"/>
                    <a:pt x="113" y="31"/>
                  </a:cubicBezTo>
                  <a:cubicBezTo>
                    <a:pt x="114" y="31"/>
                    <a:pt x="114" y="31"/>
                    <a:pt x="115" y="31"/>
                  </a:cubicBezTo>
                  <a:cubicBezTo>
                    <a:pt x="115" y="30"/>
                    <a:pt x="115" y="30"/>
                    <a:pt x="115" y="29"/>
                  </a:cubicBezTo>
                  <a:cubicBezTo>
                    <a:pt x="115" y="29"/>
                    <a:pt x="116" y="29"/>
                    <a:pt x="116" y="29"/>
                  </a:cubicBezTo>
                  <a:cubicBezTo>
                    <a:pt x="116" y="29"/>
                    <a:pt x="116" y="28"/>
                    <a:pt x="116" y="28"/>
                  </a:cubicBezTo>
                  <a:cubicBezTo>
                    <a:pt x="116" y="27"/>
                    <a:pt x="116" y="27"/>
                    <a:pt x="116" y="26"/>
                  </a:cubicBezTo>
                  <a:cubicBezTo>
                    <a:pt x="116" y="26"/>
                    <a:pt x="116" y="25"/>
                    <a:pt x="116" y="24"/>
                  </a:cubicBezTo>
                  <a:cubicBezTo>
                    <a:pt x="117" y="24"/>
                    <a:pt x="117" y="24"/>
                    <a:pt x="118" y="24"/>
                  </a:cubicBezTo>
                  <a:cubicBezTo>
                    <a:pt x="118" y="24"/>
                    <a:pt x="119" y="24"/>
                    <a:pt x="119" y="24"/>
                  </a:cubicBezTo>
                  <a:cubicBezTo>
                    <a:pt x="120" y="24"/>
                    <a:pt x="120" y="24"/>
                    <a:pt x="121" y="24"/>
                  </a:cubicBezTo>
                  <a:cubicBezTo>
                    <a:pt x="121" y="24"/>
                    <a:pt x="121" y="23"/>
                    <a:pt x="121" y="23"/>
                  </a:cubicBezTo>
                  <a:cubicBezTo>
                    <a:pt x="121" y="23"/>
                    <a:pt x="122" y="23"/>
                    <a:pt x="122" y="23"/>
                  </a:cubicBezTo>
                  <a:cubicBezTo>
                    <a:pt x="123" y="23"/>
                    <a:pt x="124" y="23"/>
                    <a:pt x="124" y="23"/>
                  </a:cubicBezTo>
                  <a:cubicBezTo>
                    <a:pt x="124" y="22"/>
                    <a:pt x="124" y="22"/>
                    <a:pt x="124" y="21"/>
                  </a:cubicBezTo>
                  <a:cubicBezTo>
                    <a:pt x="124" y="21"/>
                    <a:pt x="124" y="20"/>
                    <a:pt x="124" y="20"/>
                  </a:cubicBezTo>
                  <a:cubicBezTo>
                    <a:pt x="124" y="20"/>
                    <a:pt x="123" y="20"/>
                    <a:pt x="122" y="20"/>
                  </a:cubicBezTo>
                  <a:cubicBezTo>
                    <a:pt x="122" y="19"/>
                    <a:pt x="122" y="19"/>
                    <a:pt x="122" y="18"/>
                  </a:cubicBezTo>
                  <a:cubicBezTo>
                    <a:pt x="123" y="18"/>
                    <a:pt x="124" y="18"/>
                    <a:pt x="124" y="18"/>
                  </a:cubicBezTo>
                  <a:cubicBezTo>
                    <a:pt x="125" y="18"/>
                    <a:pt x="125" y="18"/>
                    <a:pt x="126" y="18"/>
                  </a:cubicBezTo>
                  <a:cubicBezTo>
                    <a:pt x="126" y="18"/>
                    <a:pt x="127" y="18"/>
                    <a:pt x="127" y="18"/>
                  </a:cubicBezTo>
                  <a:cubicBezTo>
                    <a:pt x="128" y="18"/>
                    <a:pt x="128" y="18"/>
                    <a:pt x="129" y="18"/>
                  </a:cubicBezTo>
                  <a:cubicBezTo>
                    <a:pt x="129" y="18"/>
                    <a:pt x="130" y="18"/>
                    <a:pt x="130" y="18"/>
                  </a:cubicBezTo>
                  <a:cubicBezTo>
                    <a:pt x="131" y="18"/>
                    <a:pt x="131" y="18"/>
                    <a:pt x="132" y="18"/>
                  </a:cubicBezTo>
                  <a:cubicBezTo>
                    <a:pt x="132" y="18"/>
                    <a:pt x="132" y="17"/>
                    <a:pt x="132" y="17"/>
                  </a:cubicBezTo>
                  <a:cubicBezTo>
                    <a:pt x="132" y="17"/>
                    <a:pt x="133" y="17"/>
                    <a:pt x="134" y="17"/>
                  </a:cubicBezTo>
                  <a:cubicBezTo>
                    <a:pt x="134" y="17"/>
                    <a:pt x="135" y="17"/>
                    <a:pt x="135" y="17"/>
                  </a:cubicBezTo>
                  <a:cubicBezTo>
                    <a:pt x="135" y="16"/>
                    <a:pt x="135" y="15"/>
                    <a:pt x="135" y="15"/>
                  </a:cubicBezTo>
                  <a:cubicBezTo>
                    <a:pt x="136" y="15"/>
                    <a:pt x="136" y="15"/>
                    <a:pt x="137" y="15"/>
                  </a:cubicBezTo>
                  <a:cubicBezTo>
                    <a:pt x="137" y="15"/>
                    <a:pt x="138" y="15"/>
                    <a:pt x="138" y="15"/>
                  </a:cubicBezTo>
                  <a:cubicBezTo>
                    <a:pt x="138" y="14"/>
                    <a:pt x="138" y="14"/>
                    <a:pt x="138" y="13"/>
                  </a:cubicBezTo>
                  <a:cubicBezTo>
                    <a:pt x="139" y="13"/>
                    <a:pt x="139" y="13"/>
                    <a:pt x="140" y="13"/>
                  </a:cubicBezTo>
                  <a:cubicBezTo>
                    <a:pt x="140" y="13"/>
                    <a:pt x="141" y="13"/>
                    <a:pt x="141" y="13"/>
                  </a:cubicBezTo>
                  <a:cubicBezTo>
                    <a:pt x="141" y="13"/>
                    <a:pt x="141" y="12"/>
                    <a:pt x="141" y="12"/>
                  </a:cubicBezTo>
                  <a:cubicBezTo>
                    <a:pt x="142" y="12"/>
                    <a:pt x="142" y="12"/>
                    <a:pt x="143" y="12"/>
                  </a:cubicBezTo>
                  <a:cubicBezTo>
                    <a:pt x="143" y="12"/>
                    <a:pt x="144" y="12"/>
                    <a:pt x="144" y="12"/>
                  </a:cubicBezTo>
                  <a:cubicBezTo>
                    <a:pt x="145" y="12"/>
                    <a:pt x="145" y="12"/>
                    <a:pt x="146" y="12"/>
                  </a:cubicBezTo>
                  <a:cubicBezTo>
                    <a:pt x="146" y="12"/>
                    <a:pt x="147" y="12"/>
                    <a:pt x="148" y="12"/>
                  </a:cubicBezTo>
                  <a:cubicBezTo>
                    <a:pt x="148" y="11"/>
                    <a:pt x="148" y="11"/>
                    <a:pt x="148" y="10"/>
                  </a:cubicBezTo>
                  <a:cubicBezTo>
                    <a:pt x="148" y="10"/>
                    <a:pt x="149" y="10"/>
                    <a:pt x="149" y="10"/>
                  </a:cubicBezTo>
                  <a:cubicBezTo>
                    <a:pt x="149" y="9"/>
                    <a:pt x="149" y="9"/>
                    <a:pt x="149" y="8"/>
                  </a:cubicBezTo>
                  <a:cubicBezTo>
                    <a:pt x="149" y="8"/>
                    <a:pt x="148" y="8"/>
                    <a:pt x="148" y="8"/>
                  </a:cubicBezTo>
                  <a:cubicBezTo>
                    <a:pt x="147" y="8"/>
                    <a:pt x="146" y="8"/>
                    <a:pt x="146" y="8"/>
                  </a:cubicBezTo>
                  <a:cubicBezTo>
                    <a:pt x="146" y="8"/>
                    <a:pt x="146" y="7"/>
                    <a:pt x="146" y="7"/>
                  </a:cubicBezTo>
                  <a:cubicBezTo>
                    <a:pt x="145" y="7"/>
                    <a:pt x="145" y="7"/>
                    <a:pt x="144" y="7"/>
                  </a:cubicBezTo>
                  <a:cubicBezTo>
                    <a:pt x="144" y="7"/>
                    <a:pt x="143" y="7"/>
                    <a:pt x="143" y="7"/>
                  </a:cubicBezTo>
                  <a:cubicBezTo>
                    <a:pt x="142" y="7"/>
                    <a:pt x="142" y="7"/>
                    <a:pt x="141" y="7"/>
                  </a:cubicBezTo>
                  <a:cubicBezTo>
                    <a:pt x="141" y="6"/>
                    <a:pt x="141" y="6"/>
                    <a:pt x="141" y="5"/>
                  </a:cubicBezTo>
                  <a:cubicBezTo>
                    <a:pt x="141" y="5"/>
                    <a:pt x="140" y="5"/>
                    <a:pt x="140" y="5"/>
                  </a:cubicBezTo>
                  <a:cubicBezTo>
                    <a:pt x="139" y="5"/>
                    <a:pt x="139" y="5"/>
                    <a:pt x="138" y="5"/>
                  </a:cubicBezTo>
                  <a:cubicBezTo>
                    <a:pt x="138" y="5"/>
                    <a:pt x="138" y="4"/>
                    <a:pt x="138" y="4"/>
                  </a:cubicBezTo>
                  <a:cubicBezTo>
                    <a:pt x="138" y="4"/>
                    <a:pt x="137" y="4"/>
                    <a:pt x="137" y="4"/>
                  </a:cubicBezTo>
                  <a:cubicBezTo>
                    <a:pt x="136" y="4"/>
                    <a:pt x="136" y="4"/>
                    <a:pt x="135" y="4"/>
                  </a:cubicBezTo>
                  <a:cubicBezTo>
                    <a:pt x="135" y="4"/>
                    <a:pt x="134" y="4"/>
                    <a:pt x="134" y="4"/>
                  </a:cubicBezTo>
                  <a:cubicBezTo>
                    <a:pt x="134" y="3"/>
                    <a:pt x="134" y="3"/>
                    <a:pt x="134" y="2"/>
                  </a:cubicBezTo>
                  <a:cubicBezTo>
                    <a:pt x="133" y="2"/>
                    <a:pt x="132" y="2"/>
                    <a:pt x="132" y="2"/>
                  </a:cubicBezTo>
                  <a:cubicBezTo>
                    <a:pt x="131" y="2"/>
                    <a:pt x="131" y="2"/>
                    <a:pt x="130" y="2"/>
                  </a:cubicBezTo>
                  <a:cubicBezTo>
                    <a:pt x="130" y="1"/>
                    <a:pt x="130" y="1"/>
                    <a:pt x="130" y="0"/>
                  </a:cubicBezTo>
                  <a:cubicBezTo>
                    <a:pt x="130" y="0"/>
                    <a:pt x="129" y="0"/>
                    <a:pt x="129" y="0"/>
                  </a:cubicBezTo>
                  <a:cubicBezTo>
                    <a:pt x="129" y="1"/>
                    <a:pt x="129" y="1"/>
                    <a:pt x="129" y="1"/>
                  </a:cubicBezTo>
                  <a:cubicBezTo>
                    <a:pt x="129" y="1"/>
                    <a:pt x="129" y="2"/>
                    <a:pt x="129" y="2"/>
                  </a:cubicBezTo>
                  <a:cubicBezTo>
                    <a:pt x="128" y="2"/>
                    <a:pt x="128" y="2"/>
                    <a:pt x="127" y="2"/>
                  </a:cubicBezTo>
                  <a:cubicBezTo>
                    <a:pt x="127" y="2"/>
                    <a:pt x="126" y="2"/>
                    <a:pt x="126" y="2"/>
                  </a:cubicBezTo>
                  <a:cubicBezTo>
                    <a:pt x="125" y="2"/>
                    <a:pt x="125" y="2"/>
                    <a:pt x="124" y="2"/>
                  </a:cubicBezTo>
                  <a:cubicBezTo>
                    <a:pt x="124" y="2"/>
                    <a:pt x="123" y="2"/>
                    <a:pt x="122" y="2"/>
                  </a:cubicBezTo>
                  <a:cubicBezTo>
                    <a:pt x="122" y="2"/>
                    <a:pt x="121" y="2"/>
                    <a:pt x="121" y="2"/>
                  </a:cubicBezTo>
                  <a:cubicBezTo>
                    <a:pt x="120" y="2"/>
                    <a:pt x="120" y="2"/>
                    <a:pt x="119" y="2"/>
                  </a:cubicBezTo>
                  <a:cubicBezTo>
                    <a:pt x="119" y="2"/>
                    <a:pt x="118" y="2"/>
                    <a:pt x="118" y="2"/>
                  </a:cubicBezTo>
                  <a:cubicBezTo>
                    <a:pt x="118" y="1"/>
                    <a:pt x="118" y="1"/>
                    <a:pt x="118" y="0"/>
                  </a:cubicBezTo>
                  <a:cubicBezTo>
                    <a:pt x="117" y="0"/>
                    <a:pt x="117" y="0"/>
                    <a:pt x="116" y="0"/>
                  </a:cubicBezTo>
                  <a:cubicBezTo>
                    <a:pt x="116" y="0"/>
                    <a:pt x="115" y="0"/>
                    <a:pt x="115" y="0"/>
                  </a:cubicBezTo>
                  <a:cubicBezTo>
                    <a:pt x="114" y="0"/>
                    <a:pt x="114" y="0"/>
                    <a:pt x="113" y="0"/>
                  </a:cubicBezTo>
                  <a:cubicBezTo>
                    <a:pt x="113" y="0"/>
                    <a:pt x="112" y="0"/>
                    <a:pt x="112" y="0"/>
                  </a:cubicBezTo>
                  <a:cubicBezTo>
                    <a:pt x="111" y="0"/>
                    <a:pt x="111" y="0"/>
                    <a:pt x="110" y="0"/>
                  </a:cubicBezTo>
                  <a:cubicBezTo>
                    <a:pt x="110" y="0"/>
                    <a:pt x="109" y="0"/>
                    <a:pt x="108" y="0"/>
                  </a:cubicBezTo>
                  <a:cubicBezTo>
                    <a:pt x="107" y="1"/>
                    <a:pt x="105" y="2"/>
                    <a:pt x="104" y="3"/>
                  </a:cubicBezTo>
                  <a:cubicBezTo>
                    <a:pt x="104" y="4"/>
                    <a:pt x="104" y="4"/>
                    <a:pt x="104" y="4"/>
                  </a:cubicBezTo>
                  <a:cubicBezTo>
                    <a:pt x="104" y="4"/>
                    <a:pt x="104" y="5"/>
                    <a:pt x="104" y="5"/>
                  </a:cubicBezTo>
                  <a:cubicBezTo>
                    <a:pt x="104" y="5"/>
                    <a:pt x="105" y="5"/>
                    <a:pt x="105" y="5"/>
                  </a:cubicBezTo>
                  <a:cubicBezTo>
                    <a:pt x="105" y="6"/>
                    <a:pt x="105" y="6"/>
                    <a:pt x="105" y="7"/>
                  </a:cubicBezTo>
                  <a:cubicBezTo>
                    <a:pt x="105" y="7"/>
                    <a:pt x="104" y="7"/>
                    <a:pt x="104" y="7"/>
                  </a:cubicBezTo>
                  <a:cubicBezTo>
                    <a:pt x="103" y="7"/>
                    <a:pt x="103" y="7"/>
                    <a:pt x="102" y="7"/>
                  </a:cubicBezTo>
                  <a:cubicBezTo>
                    <a:pt x="102" y="6"/>
                    <a:pt x="102" y="6"/>
                    <a:pt x="102" y="5"/>
                  </a:cubicBezTo>
                  <a:cubicBezTo>
                    <a:pt x="101" y="5"/>
                    <a:pt x="101" y="5"/>
                    <a:pt x="101" y="5"/>
                  </a:cubicBezTo>
                  <a:cubicBezTo>
                    <a:pt x="98" y="7"/>
                    <a:pt x="96" y="9"/>
                    <a:pt x="93" y="11"/>
                  </a:cubicBezTo>
                  <a:cubicBezTo>
                    <a:pt x="93" y="12"/>
                    <a:pt x="93" y="12"/>
                    <a:pt x="93" y="12"/>
                  </a:cubicBezTo>
                  <a:cubicBezTo>
                    <a:pt x="93" y="12"/>
                    <a:pt x="93" y="13"/>
                    <a:pt x="93" y="13"/>
                  </a:cubicBezTo>
                  <a:cubicBezTo>
                    <a:pt x="93" y="13"/>
                    <a:pt x="94" y="13"/>
                    <a:pt x="94" y="13"/>
                  </a:cubicBezTo>
                  <a:cubicBezTo>
                    <a:pt x="94" y="14"/>
                    <a:pt x="94" y="14"/>
                    <a:pt x="94" y="15"/>
                  </a:cubicBezTo>
                  <a:cubicBezTo>
                    <a:pt x="95" y="15"/>
                    <a:pt x="95" y="15"/>
                    <a:pt x="96" y="15"/>
                  </a:cubicBezTo>
                  <a:cubicBezTo>
                    <a:pt x="96" y="15"/>
                    <a:pt x="97" y="15"/>
                    <a:pt x="97" y="15"/>
                  </a:cubicBezTo>
                  <a:cubicBezTo>
                    <a:pt x="97" y="15"/>
                    <a:pt x="97" y="16"/>
                    <a:pt x="97" y="17"/>
                  </a:cubicBezTo>
                  <a:cubicBezTo>
                    <a:pt x="98" y="17"/>
                    <a:pt x="98" y="17"/>
                    <a:pt x="99" y="17"/>
                  </a:cubicBezTo>
                  <a:cubicBezTo>
                    <a:pt x="100" y="17"/>
                    <a:pt x="100" y="17"/>
                    <a:pt x="101" y="17"/>
                  </a:cubicBezTo>
                  <a:cubicBezTo>
                    <a:pt x="101" y="17"/>
                    <a:pt x="102" y="17"/>
                    <a:pt x="102" y="17"/>
                  </a:cubicBezTo>
                  <a:cubicBezTo>
                    <a:pt x="102" y="16"/>
                    <a:pt x="102" y="15"/>
                    <a:pt x="102" y="15"/>
                  </a:cubicBezTo>
                  <a:cubicBezTo>
                    <a:pt x="103" y="15"/>
                    <a:pt x="103" y="15"/>
                    <a:pt x="104" y="15"/>
                  </a:cubicBezTo>
                  <a:cubicBezTo>
                    <a:pt x="104" y="15"/>
                    <a:pt x="104" y="16"/>
                    <a:pt x="104" y="17"/>
                  </a:cubicBezTo>
                  <a:cubicBezTo>
                    <a:pt x="103" y="17"/>
                    <a:pt x="103" y="17"/>
                    <a:pt x="102" y="17"/>
                  </a:cubicBezTo>
                  <a:cubicBezTo>
                    <a:pt x="102" y="17"/>
                    <a:pt x="102" y="18"/>
                    <a:pt x="102" y="18"/>
                  </a:cubicBezTo>
                  <a:cubicBezTo>
                    <a:pt x="102" y="18"/>
                    <a:pt x="101" y="18"/>
                    <a:pt x="101" y="18"/>
                  </a:cubicBezTo>
                  <a:cubicBezTo>
                    <a:pt x="101" y="19"/>
                    <a:pt x="101" y="19"/>
                    <a:pt x="101" y="20"/>
                  </a:cubicBezTo>
                  <a:cubicBezTo>
                    <a:pt x="100" y="20"/>
                    <a:pt x="100" y="20"/>
                    <a:pt x="99" y="20"/>
                  </a:cubicBezTo>
                  <a:cubicBezTo>
                    <a:pt x="99" y="20"/>
                    <a:pt x="99" y="21"/>
                    <a:pt x="99" y="21"/>
                  </a:cubicBezTo>
                  <a:cubicBezTo>
                    <a:pt x="98" y="21"/>
                    <a:pt x="98" y="21"/>
                    <a:pt x="97" y="21"/>
                  </a:cubicBezTo>
                  <a:cubicBezTo>
                    <a:pt x="97" y="21"/>
                    <a:pt x="96" y="21"/>
                    <a:pt x="96" y="21"/>
                  </a:cubicBezTo>
                  <a:cubicBezTo>
                    <a:pt x="96" y="22"/>
                    <a:pt x="96" y="22"/>
                    <a:pt x="96" y="23"/>
                  </a:cubicBezTo>
                  <a:cubicBezTo>
                    <a:pt x="95" y="23"/>
                    <a:pt x="95" y="23"/>
                    <a:pt x="94" y="23"/>
                  </a:cubicBezTo>
                  <a:cubicBezTo>
                    <a:pt x="94" y="23"/>
                    <a:pt x="93" y="23"/>
                    <a:pt x="93" y="23"/>
                  </a:cubicBezTo>
                  <a:cubicBezTo>
                    <a:pt x="93" y="22"/>
                    <a:pt x="93" y="22"/>
                    <a:pt x="93" y="21"/>
                  </a:cubicBezTo>
                  <a:cubicBezTo>
                    <a:pt x="92" y="21"/>
                    <a:pt x="92" y="21"/>
                    <a:pt x="91" y="21"/>
                  </a:cubicBezTo>
                  <a:cubicBezTo>
                    <a:pt x="91" y="21"/>
                    <a:pt x="90" y="21"/>
                    <a:pt x="90" y="21"/>
                  </a:cubicBezTo>
                  <a:cubicBezTo>
                    <a:pt x="90" y="21"/>
                    <a:pt x="90" y="20"/>
                    <a:pt x="90" y="20"/>
                  </a:cubicBezTo>
                  <a:cubicBezTo>
                    <a:pt x="90" y="19"/>
                    <a:pt x="90" y="19"/>
                    <a:pt x="90" y="18"/>
                  </a:cubicBezTo>
                  <a:cubicBezTo>
                    <a:pt x="90" y="18"/>
                    <a:pt x="91" y="18"/>
                    <a:pt x="91" y="18"/>
                  </a:cubicBezTo>
                  <a:cubicBezTo>
                    <a:pt x="92" y="18"/>
                    <a:pt x="92" y="18"/>
                    <a:pt x="93" y="18"/>
                  </a:cubicBezTo>
                  <a:cubicBezTo>
                    <a:pt x="93" y="18"/>
                    <a:pt x="93" y="17"/>
                    <a:pt x="93" y="17"/>
                  </a:cubicBezTo>
                  <a:cubicBezTo>
                    <a:pt x="92" y="17"/>
                    <a:pt x="92" y="17"/>
                    <a:pt x="91" y="17"/>
                  </a:cubicBezTo>
                  <a:cubicBezTo>
                    <a:pt x="91" y="16"/>
                    <a:pt x="91" y="15"/>
                    <a:pt x="91" y="15"/>
                  </a:cubicBezTo>
                  <a:cubicBezTo>
                    <a:pt x="91" y="14"/>
                    <a:pt x="91" y="14"/>
                    <a:pt x="91" y="13"/>
                  </a:cubicBezTo>
                  <a:cubicBezTo>
                    <a:pt x="91" y="13"/>
                    <a:pt x="91" y="13"/>
                    <a:pt x="91" y="13"/>
                  </a:cubicBezTo>
                  <a:cubicBezTo>
                    <a:pt x="90" y="13"/>
                    <a:pt x="89" y="14"/>
                    <a:pt x="89" y="15"/>
                  </a:cubicBezTo>
                  <a:cubicBezTo>
                    <a:pt x="90" y="15"/>
                    <a:pt x="90" y="15"/>
                    <a:pt x="90" y="15"/>
                  </a:cubicBezTo>
                  <a:cubicBezTo>
                    <a:pt x="90" y="15"/>
                    <a:pt x="90" y="16"/>
                    <a:pt x="90" y="17"/>
                  </a:cubicBezTo>
                  <a:cubicBezTo>
                    <a:pt x="89" y="17"/>
                    <a:pt x="89" y="17"/>
                    <a:pt x="88" y="17"/>
                  </a:cubicBezTo>
                  <a:cubicBezTo>
                    <a:pt x="88" y="17"/>
                    <a:pt x="88" y="18"/>
                    <a:pt x="88" y="18"/>
                  </a:cubicBezTo>
                  <a:cubicBezTo>
                    <a:pt x="88" y="18"/>
                    <a:pt x="87" y="18"/>
                    <a:pt x="87" y="18"/>
                  </a:cubicBezTo>
                  <a:cubicBezTo>
                    <a:pt x="86" y="18"/>
                    <a:pt x="85" y="18"/>
                    <a:pt x="85" y="18"/>
                  </a:cubicBezTo>
                  <a:cubicBezTo>
                    <a:pt x="85" y="18"/>
                    <a:pt x="85" y="18"/>
                    <a:pt x="85" y="18"/>
                  </a:cubicBezTo>
                  <a:cubicBezTo>
                    <a:pt x="84" y="18"/>
                    <a:pt x="84" y="19"/>
                    <a:pt x="83" y="19"/>
                  </a:cubicBezTo>
                  <a:cubicBezTo>
                    <a:pt x="83" y="20"/>
                    <a:pt x="83" y="20"/>
                    <a:pt x="83" y="20"/>
                  </a:cubicBezTo>
                  <a:cubicBezTo>
                    <a:pt x="83" y="20"/>
                    <a:pt x="83" y="21"/>
                    <a:pt x="83" y="21"/>
                  </a:cubicBezTo>
                  <a:cubicBezTo>
                    <a:pt x="84" y="21"/>
                    <a:pt x="84" y="21"/>
                    <a:pt x="85" y="21"/>
                  </a:cubicBezTo>
                  <a:cubicBezTo>
                    <a:pt x="85" y="22"/>
                    <a:pt x="85" y="22"/>
                    <a:pt x="85" y="23"/>
                  </a:cubicBezTo>
                  <a:cubicBezTo>
                    <a:pt x="85" y="23"/>
                    <a:pt x="85" y="24"/>
                    <a:pt x="85" y="24"/>
                  </a:cubicBezTo>
                  <a:cubicBezTo>
                    <a:pt x="85" y="24"/>
                    <a:pt x="86" y="24"/>
                    <a:pt x="87" y="24"/>
                  </a:cubicBezTo>
                  <a:cubicBezTo>
                    <a:pt x="87" y="24"/>
                    <a:pt x="88" y="24"/>
                    <a:pt x="88" y="24"/>
                  </a:cubicBezTo>
                  <a:cubicBezTo>
                    <a:pt x="88" y="25"/>
                    <a:pt x="88" y="26"/>
                    <a:pt x="88" y="26"/>
                  </a:cubicBezTo>
                  <a:cubicBezTo>
                    <a:pt x="88" y="27"/>
                    <a:pt x="88" y="27"/>
                    <a:pt x="88" y="28"/>
                  </a:cubicBezTo>
                  <a:cubicBezTo>
                    <a:pt x="88" y="28"/>
                    <a:pt x="88" y="29"/>
                    <a:pt x="88" y="29"/>
                  </a:cubicBezTo>
                  <a:cubicBezTo>
                    <a:pt x="88" y="30"/>
                    <a:pt x="88" y="30"/>
                    <a:pt x="88" y="31"/>
                  </a:cubicBezTo>
                  <a:cubicBezTo>
                    <a:pt x="88" y="32"/>
                    <a:pt x="88" y="32"/>
                    <a:pt x="88" y="33"/>
                  </a:cubicBezTo>
                  <a:cubicBezTo>
                    <a:pt x="89" y="33"/>
                    <a:pt x="89" y="33"/>
                    <a:pt x="90" y="33"/>
                  </a:cubicBezTo>
                  <a:cubicBezTo>
                    <a:pt x="90" y="33"/>
                    <a:pt x="90" y="34"/>
                    <a:pt x="90" y="34"/>
                  </a:cubicBezTo>
                  <a:cubicBezTo>
                    <a:pt x="89" y="34"/>
                    <a:pt x="89" y="34"/>
                    <a:pt x="88" y="34"/>
                  </a:cubicBezTo>
                  <a:cubicBezTo>
                    <a:pt x="88" y="34"/>
                    <a:pt x="87" y="34"/>
                    <a:pt x="87" y="34"/>
                  </a:cubicBezTo>
                  <a:cubicBezTo>
                    <a:pt x="86" y="34"/>
                    <a:pt x="85" y="34"/>
                    <a:pt x="85" y="34"/>
                  </a:cubicBezTo>
                  <a:cubicBezTo>
                    <a:pt x="85" y="34"/>
                    <a:pt x="85" y="33"/>
                    <a:pt x="85" y="33"/>
                  </a:cubicBezTo>
                  <a:cubicBezTo>
                    <a:pt x="84" y="33"/>
                    <a:pt x="84" y="33"/>
                    <a:pt x="83" y="33"/>
                  </a:cubicBezTo>
                  <a:cubicBezTo>
                    <a:pt x="83" y="33"/>
                    <a:pt x="82" y="33"/>
                    <a:pt x="82" y="33"/>
                  </a:cubicBezTo>
                  <a:cubicBezTo>
                    <a:pt x="81" y="33"/>
                    <a:pt x="81" y="33"/>
                    <a:pt x="80" y="33"/>
                  </a:cubicBezTo>
                  <a:cubicBezTo>
                    <a:pt x="80" y="33"/>
                    <a:pt x="80" y="34"/>
                    <a:pt x="80" y="34"/>
                  </a:cubicBezTo>
                  <a:cubicBezTo>
                    <a:pt x="80" y="35"/>
                    <a:pt x="80" y="35"/>
                    <a:pt x="80" y="36"/>
                  </a:cubicBezTo>
                  <a:cubicBezTo>
                    <a:pt x="80" y="36"/>
                    <a:pt x="79" y="36"/>
                    <a:pt x="79" y="36"/>
                  </a:cubicBezTo>
                  <a:cubicBezTo>
                    <a:pt x="79" y="36"/>
                    <a:pt x="79" y="37"/>
                    <a:pt x="79" y="37"/>
                  </a:cubicBezTo>
                  <a:cubicBezTo>
                    <a:pt x="79" y="38"/>
                    <a:pt x="79" y="38"/>
                    <a:pt x="79" y="39"/>
                  </a:cubicBezTo>
                  <a:cubicBezTo>
                    <a:pt x="79" y="40"/>
                    <a:pt x="79" y="40"/>
                    <a:pt x="79" y="41"/>
                  </a:cubicBezTo>
                  <a:cubicBezTo>
                    <a:pt x="79" y="41"/>
                    <a:pt x="79" y="42"/>
                    <a:pt x="79" y="42"/>
                  </a:cubicBezTo>
                  <a:cubicBezTo>
                    <a:pt x="78" y="42"/>
                    <a:pt x="78" y="42"/>
                    <a:pt x="77" y="42"/>
                  </a:cubicBezTo>
                  <a:cubicBezTo>
                    <a:pt x="77" y="42"/>
                    <a:pt x="76" y="42"/>
                    <a:pt x="76" y="42"/>
                  </a:cubicBezTo>
                  <a:cubicBezTo>
                    <a:pt x="76" y="43"/>
                    <a:pt x="76" y="43"/>
                    <a:pt x="76" y="44"/>
                  </a:cubicBezTo>
                  <a:cubicBezTo>
                    <a:pt x="75" y="44"/>
                    <a:pt x="75" y="44"/>
                    <a:pt x="74" y="44"/>
                  </a:cubicBezTo>
                  <a:cubicBezTo>
                    <a:pt x="74" y="44"/>
                    <a:pt x="74" y="45"/>
                    <a:pt x="74" y="46"/>
                  </a:cubicBezTo>
                  <a:cubicBezTo>
                    <a:pt x="74" y="46"/>
                    <a:pt x="73" y="46"/>
                    <a:pt x="73" y="46"/>
                  </a:cubicBezTo>
                  <a:cubicBezTo>
                    <a:pt x="73" y="46"/>
                    <a:pt x="73" y="47"/>
                    <a:pt x="73" y="47"/>
                  </a:cubicBezTo>
                  <a:cubicBezTo>
                    <a:pt x="73" y="48"/>
                    <a:pt x="73" y="48"/>
                    <a:pt x="73" y="49"/>
                  </a:cubicBezTo>
                  <a:cubicBezTo>
                    <a:pt x="73" y="49"/>
                    <a:pt x="73" y="50"/>
                    <a:pt x="73" y="50"/>
                  </a:cubicBezTo>
                  <a:cubicBezTo>
                    <a:pt x="73" y="51"/>
                    <a:pt x="73" y="51"/>
                    <a:pt x="73" y="52"/>
                  </a:cubicBezTo>
                  <a:cubicBezTo>
                    <a:pt x="72" y="52"/>
                    <a:pt x="71" y="52"/>
                    <a:pt x="71" y="52"/>
                  </a:cubicBezTo>
                  <a:cubicBezTo>
                    <a:pt x="71" y="51"/>
                    <a:pt x="71" y="51"/>
                    <a:pt x="71" y="50"/>
                  </a:cubicBezTo>
                  <a:cubicBezTo>
                    <a:pt x="70" y="50"/>
                    <a:pt x="70" y="50"/>
                    <a:pt x="69" y="50"/>
                  </a:cubicBezTo>
                  <a:cubicBezTo>
                    <a:pt x="69" y="50"/>
                    <a:pt x="68" y="50"/>
                    <a:pt x="68" y="50"/>
                  </a:cubicBezTo>
                  <a:cubicBezTo>
                    <a:pt x="68" y="51"/>
                    <a:pt x="68" y="51"/>
                    <a:pt x="68" y="52"/>
                  </a:cubicBezTo>
                  <a:cubicBezTo>
                    <a:pt x="67" y="52"/>
                    <a:pt x="67" y="52"/>
                    <a:pt x="66" y="52"/>
                  </a:cubicBezTo>
                  <a:cubicBezTo>
                    <a:pt x="66" y="52"/>
                    <a:pt x="65" y="52"/>
                    <a:pt x="65" y="52"/>
                  </a:cubicBezTo>
                  <a:cubicBezTo>
                    <a:pt x="64" y="52"/>
                    <a:pt x="64" y="52"/>
                    <a:pt x="63" y="52"/>
                  </a:cubicBezTo>
                  <a:cubicBezTo>
                    <a:pt x="63" y="52"/>
                    <a:pt x="62" y="52"/>
                    <a:pt x="61" y="52"/>
                  </a:cubicBezTo>
                  <a:cubicBezTo>
                    <a:pt x="61" y="51"/>
                    <a:pt x="61" y="51"/>
                    <a:pt x="61" y="50"/>
                  </a:cubicBezTo>
                  <a:cubicBezTo>
                    <a:pt x="62" y="50"/>
                    <a:pt x="63" y="50"/>
                    <a:pt x="63" y="50"/>
                  </a:cubicBezTo>
                  <a:cubicBezTo>
                    <a:pt x="64" y="50"/>
                    <a:pt x="64" y="50"/>
                    <a:pt x="65" y="50"/>
                  </a:cubicBezTo>
                  <a:cubicBezTo>
                    <a:pt x="65" y="50"/>
                    <a:pt x="65" y="49"/>
                    <a:pt x="65" y="49"/>
                  </a:cubicBezTo>
                  <a:cubicBezTo>
                    <a:pt x="65" y="48"/>
                    <a:pt x="65" y="48"/>
                    <a:pt x="65" y="47"/>
                  </a:cubicBezTo>
                  <a:cubicBezTo>
                    <a:pt x="65" y="47"/>
                    <a:pt x="65" y="46"/>
                    <a:pt x="65" y="46"/>
                  </a:cubicBezTo>
                  <a:cubicBezTo>
                    <a:pt x="64" y="46"/>
                    <a:pt x="64" y="46"/>
                    <a:pt x="63" y="46"/>
                  </a:cubicBezTo>
                  <a:cubicBezTo>
                    <a:pt x="63" y="45"/>
                    <a:pt x="63" y="44"/>
                    <a:pt x="63" y="44"/>
                  </a:cubicBezTo>
                  <a:cubicBezTo>
                    <a:pt x="63" y="44"/>
                    <a:pt x="62" y="44"/>
                    <a:pt x="61" y="44"/>
                  </a:cubicBezTo>
                  <a:cubicBezTo>
                    <a:pt x="61" y="43"/>
                    <a:pt x="61" y="43"/>
                    <a:pt x="61" y="42"/>
                  </a:cubicBezTo>
                  <a:cubicBezTo>
                    <a:pt x="61" y="42"/>
                    <a:pt x="61" y="41"/>
                    <a:pt x="61" y="41"/>
                  </a:cubicBezTo>
                  <a:cubicBezTo>
                    <a:pt x="61" y="41"/>
                    <a:pt x="61" y="41"/>
                    <a:pt x="61" y="41"/>
                  </a:cubicBezTo>
                  <a:cubicBezTo>
                    <a:pt x="59" y="44"/>
                    <a:pt x="56" y="47"/>
                    <a:pt x="54" y="50"/>
                  </a:cubicBezTo>
                  <a:cubicBezTo>
                    <a:pt x="54" y="50"/>
                    <a:pt x="54" y="50"/>
                    <a:pt x="54" y="50"/>
                  </a:cubicBezTo>
                  <a:cubicBezTo>
                    <a:pt x="53" y="50"/>
                    <a:pt x="53" y="50"/>
                    <a:pt x="53" y="50"/>
                  </a:cubicBezTo>
                  <a:cubicBezTo>
                    <a:pt x="20" y="91"/>
                    <a:pt x="0" y="143"/>
                    <a:pt x="0" y="200"/>
                  </a:cubicBezTo>
                  <a:cubicBezTo>
                    <a:pt x="0" y="209"/>
                    <a:pt x="1" y="219"/>
                    <a:pt x="2" y="228"/>
                  </a:cubicBezTo>
                  <a:cubicBezTo>
                    <a:pt x="2" y="228"/>
                    <a:pt x="2" y="228"/>
                    <a:pt x="2" y="228"/>
                  </a:cubicBezTo>
                  <a:cubicBezTo>
                    <a:pt x="3" y="228"/>
                    <a:pt x="3" y="228"/>
                    <a:pt x="4" y="228"/>
                  </a:cubicBezTo>
                  <a:cubicBezTo>
                    <a:pt x="4" y="228"/>
                    <a:pt x="4" y="229"/>
                    <a:pt x="4" y="229"/>
                  </a:cubicBezTo>
                  <a:cubicBezTo>
                    <a:pt x="4" y="229"/>
                    <a:pt x="5" y="229"/>
                    <a:pt x="5" y="229"/>
                  </a:cubicBezTo>
                  <a:cubicBezTo>
                    <a:pt x="5" y="230"/>
                    <a:pt x="5" y="230"/>
                    <a:pt x="5" y="231"/>
                  </a:cubicBezTo>
                  <a:cubicBezTo>
                    <a:pt x="6" y="231"/>
                    <a:pt x="6" y="231"/>
                    <a:pt x="7" y="231"/>
                  </a:cubicBezTo>
                  <a:cubicBezTo>
                    <a:pt x="7" y="231"/>
                    <a:pt x="8" y="231"/>
                    <a:pt x="8" y="231"/>
                  </a:cubicBezTo>
                  <a:cubicBezTo>
                    <a:pt x="8" y="231"/>
                    <a:pt x="8" y="232"/>
                    <a:pt x="8" y="233"/>
                  </a:cubicBezTo>
                  <a:cubicBezTo>
                    <a:pt x="9" y="233"/>
                    <a:pt x="9" y="233"/>
                    <a:pt x="10" y="233"/>
                  </a:cubicBezTo>
                  <a:cubicBezTo>
                    <a:pt x="10" y="233"/>
                    <a:pt x="11" y="233"/>
                    <a:pt x="11" y="233"/>
                  </a:cubicBezTo>
                  <a:cubicBezTo>
                    <a:pt x="11" y="233"/>
                    <a:pt x="11" y="234"/>
                    <a:pt x="11" y="234"/>
                  </a:cubicBezTo>
                  <a:cubicBezTo>
                    <a:pt x="12" y="234"/>
                    <a:pt x="12" y="234"/>
                    <a:pt x="13" y="234"/>
                  </a:cubicBezTo>
                  <a:cubicBezTo>
                    <a:pt x="13" y="234"/>
                    <a:pt x="14" y="234"/>
                    <a:pt x="14" y="234"/>
                  </a:cubicBezTo>
                  <a:cubicBezTo>
                    <a:pt x="15" y="234"/>
                    <a:pt x="16" y="234"/>
                    <a:pt x="16" y="234"/>
                  </a:cubicBezTo>
                  <a:cubicBezTo>
                    <a:pt x="17" y="234"/>
                    <a:pt x="17" y="234"/>
                    <a:pt x="18" y="234"/>
                  </a:cubicBezTo>
                  <a:cubicBezTo>
                    <a:pt x="18" y="234"/>
                    <a:pt x="18" y="233"/>
                    <a:pt x="18" y="233"/>
                  </a:cubicBezTo>
                  <a:cubicBezTo>
                    <a:pt x="18" y="233"/>
                    <a:pt x="19" y="233"/>
                    <a:pt x="19" y="233"/>
                  </a:cubicBezTo>
                  <a:cubicBezTo>
                    <a:pt x="19" y="233"/>
                    <a:pt x="19" y="234"/>
                    <a:pt x="19" y="234"/>
                  </a:cubicBezTo>
                  <a:cubicBezTo>
                    <a:pt x="20" y="234"/>
                    <a:pt x="20" y="234"/>
                    <a:pt x="21" y="234"/>
                  </a:cubicBezTo>
                  <a:cubicBezTo>
                    <a:pt x="21" y="235"/>
                    <a:pt x="21" y="235"/>
                    <a:pt x="21" y="236"/>
                  </a:cubicBezTo>
                  <a:cubicBezTo>
                    <a:pt x="21" y="236"/>
                    <a:pt x="22" y="236"/>
                    <a:pt x="22" y="236"/>
                  </a:cubicBezTo>
                  <a:cubicBezTo>
                    <a:pt x="22" y="236"/>
                    <a:pt x="22" y="237"/>
                    <a:pt x="22" y="237"/>
                  </a:cubicBezTo>
                  <a:cubicBezTo>
                    <a:pt x="23" y="237"/>
                    <a:pt x="23" y="237"/>
                    <a:pt x="24" y="237"/>
                  </a:cubicBezTo>
                  <a:cubicBezTo>
                    <a:pt x="24" y="238"/>
                    <a:pt x="24" y="239"/>
                    <a:pt x="24" y="239"/>
                  </a:cubicBezTo>
                  <a:cubicBezTo>
                    <a:pt x="24" y="240"/>
                    <a:pt x="24" y="240"/>
                    <a:pt x="24" y="241"/>
                  </a:cubicBezTo>
                  <a:cubicBezTo>
                    <a:pt x="24" y="241"/>
                    <a:pt x="25" y="241"/>
                    <a:pt x="26" y="241"/>
                  </a:cubicBezTo>
                  <a:cubicBezTo>
                    <a:pt x="26" y="241"/>
                    <a:pt x="27" y="241"/>
                    <a:pt x="27" y="241"/>
                  </a:cubicBezTo>
                  <a:cubicBezTo>
                    <a:pt x="28" y="241"/>
                    <a:pt x="28" y="241"/>
                    <a:pt x="29" y="241"/>
                  </a:cubicBezTo>
                  <a:cubicBezTo>
                    <a:pt x="29" y="241"/>
                    <a:pt x="30" y="241"/>
                    <a:pt x="30" y="241"/>
                  </a:cubicBezTo>
                  <a:cubicBezTo>
                    <a:pt x="30" y="241"/>
                    <a:pt x="30" y="242"/>
                    <a:pt x="30" y="242"/>
                  </a:cubicBezTo>
                  <a:cubicBezTo>
                    <a:pt x="31" y="242"/>
                    <a:pt x="31" y="242"/>
                    <a:pt x="32" y="242"/>
                  </a:cubicBezTo>
                  <a:cubicBezTo>
                    <a:pt x="32" y="242"/>
                    <a:pt x="33" y="242"/>
                    <a:pt x="33" y="242"/>
                  </a:cubicBezTo>
                  <a:cubicBezTo>
                    <a:pt x="33" y="243"/>
                    <a:pt x="33" y="243"/>
                    <a:pt x="33" y="244"/>
                  </a:cubicBezTo>
                  <a:cubicBezTo>
                    <a:pt x="34" y="244"/>
                    <a:pt x="34" y="244"/>
                    <a:pt x="35" y="244"/>
                  </a:cubicBezTo>
                  <a:cubicBezTo>
                    <a:pt x="35" y="244"/>
                    <a:pt x="35" y="245"/>
                    <a:pt x="35" y="245"/>
                  </a:cubicBezTo>
                  <a:cubicBezTo>
                    <a:pt x="35" y="245"/>
                    <a:pt x="36" y="245"/>
                    <a:pt x="36" y="245"/>
                  </a:cubicBezTo>
                  <a:cubicBezTo>
                    <a:pt x="36" y="246"/>
                    <a:pt x="36" y="247"/>
                    <a:pt x="36" y="247"/>
                  </a:cubicBezTo>
                  <a:cubicBezTo>
                    <a:pt x="37" y="247"/>
                    <a:pt x="37" y="247"/>
                    <a:pt x="38" y="247"/>
                  </a:cubicBezTo>
                  <a:cubicBezTo>
                    <a:pt x="38" y="248"/>
                    <a:pt x="38" y="248"/>
                    <a:pt x="38" y="249"/>
                  </a:cubicBezTo>
                  <a:cubicBezTo>
                    <a:pt x="38" y="249"/>
                    <a:pt x="38" y="250"/>
                    <a:pt x="38" y="250"/>
                  </a:cubicBezTo>
                  <a:cubicBezTo>
                    <a:pt x="38" y="251"/>
                    <a:pt x="38" y="251"/>
                    <a:pt x="38" y="252"/>
                  </a:cubicBezTo>
                  <a:cubicBezTo>
                    <a:pt x="39" y="252"/>
                    <a:pt x="39" y="252"/>
                    <a:pt x="40" y="252"/>
                  </a:cubicBezTo>
                  <a:cubicBezTo>
                    <a:pt x="40" y="252"/>
                    <a:pt x="40" y="253"/>
                    <a:pt x="40" y="254"/>
                  </a:cubicBezTo>
                  <a:cubicBezTo>
                    <a:pt x="40" y="254"/>
                    <a:pt x="41" y="254"/>
                    <a:pt x="41" y="254"/>
                  </a:cubicBezTo>
                  <a:cubicBezTo>
                    <a:pt x="41" y="254"/>
                    <a:pt x="41" y="255"/>
                    <a:pt x="41" y="255"/>
                  </a:cubicBezTo>
                  <a:cubicBezTo>
                    <a:pt x="42" y="255"/>
                    <a:pt x="42" y="255"/>
                    <a:pt x="43" y="255"/>
                  </a:cubicBezTo>
                  <a:cubicBezTo>
                    <a:pt x="43" y="256"/>
                    <a:pt x="43" y="256"/>
                    <a:pt x="43" y="257"/>
                  </a:cubicBezTo>
                  <a:cubicBezTo>
                    <a:pt x="43" y="257"/>
                    <a:pt x="44" y="257"/>
                    <a:pt x="44" y="257"/>
                  </a:cubicBezTo>
                  <a:cubicBezTo>
                    <a:pt x="45" y="257"/>
                    <a:pt x="45" y="257"/>
                    <a:pt x="46" y="257"/>
                  </a:cubicBezTo>
                  <a:cubicBezTo>
                    <a:pt x="46" y="257"/>
                    <a:pt x="47" y="257"/>
                    <a:pt x="47" y="257"/>
                  </a:cubicBezTo>
                  <a:cubicBezTo>
                    <a:pt x="47" y="257"/>
                    <a:pt x="47" y="258"/>
                    <a:pt x="47" y="258"/>
                  </a:cubicBezTo>
                  <a:cubicBezTo>
                    <a:pt x="48" y="258"/>
                    <a:pt x="48" y="258"/>
                    <a:pt x="49" y="258"/>
                  </a:cubicBezTo>
                  <a:cubicBezTo>
                    <a:pt x="49" y="259"/>
                    <a:pt x="49" y="259"/>
                    <a:pt x="49" y="260"/>
                  </a:cubicBezTo>
                  <a:cubicBezTo>
                    <a:pt x="50" y="260"/>
                    <a:pt x="50" y="260"/>
                    <a:pt x="51" y="260"/>
                  </a:cubicBezTo>
                  <a:cubicBezTo>
                    <a:pt x="51" y="259"/>
                    <a:pt x="51" y="259"/>
                    <a:pt x="51" y="258"/>
                  </a:cubicBezTo>
                  <a:cubicBezTo>
                    <a:pt x="51" y="258"/>
                    <a:pt x="52" y="258"/>
                    <a:pt x="52" y="258"/>
                  </a:cubicBezTo>
                  <a:cubicBezTo>
                    <a:pt x="52" y="258"/>
                    <a:pt x="52" y="257"/>
                    <a:pt x="52" y="257"/>
                  </a:cubicBezTo>
                  <a:cubicBezTo>
                    <a:pt x="52" y="256"/>
                    <a:pt x="52" y="256"/>
                    <a:pt x="52" y="255"/>
                  </a:cubicBezTo>
                  <a:cubicBezTo>
                    <a:pt x="53" y="255"/>
                    <a:pt x="53" y="255"/>
                    <a:pt x="54" y="255"/>
                  </a:cubicBezTo>
                  <a:cubicBezTo>
                    <a:pt x="54" y="255"/>
                    <a:pt x="55" y="255"/>
                    <a:pt x="55" y="255"/>
                  </a:cubicBezTo>
                  <a:cubicBezTo>
                    <a:pt x="55" y="256"/>
                    <a:pt x="55" y="256"/>
                    <a:pt x="55" y="257"/>
                  </a:cubicBezTo>
                  <a:cubicBezTo>
                    <a:pt x="56" y="257"/>
                    <a:pt x="56" y="257"/>
                    <a:pt x="57" y="257"/>
                  </a:cubicBezTo>
                  <a:cubicBezTo>
                    <a:pt x="57" y="257"/>
                    <a:pt x="57" y="258"/>
                    <a:pt x="57" y="258"/>
                  </a:cubicBezTo>
                  <a:cubicBezTo>
                    <a:pt x="57" y="259"/>
                    <a:pt x="57" y="259"/>
                    <a:pt x="57" y="260"/>
                  </a:cubicBezTo>
                  <a:cubicBezTo>
                    <a:pt x="57" y="260"/>
                    <a:pt x="57" y="261"/>
                    <a:pt x="57" y="262"/>
                  </a:cubicBezTo>
                  <a:cubicBezTo>
                    <a:pt x="57" y="262"/>
                    <a:pt x="57" y="263"/>
                    <a:pt x="57" y="263"/>
                  </a:cubicBezTo>
                  <a:cubicBezTo>
                    <a:pt x="57" y="264"/>
                    <a:pt x="57" y="264"/>
                    <a:pt x="57" y="265"/>
                  </a:cubicBezTo>
                  <a:cubicBezTo>
                    <a:pt x="57" y="265"/>
                    <a:pt x="57" y="266"/>
                    <a:pt x="57" y="266"/>
                  </a:cubicBezTo>
                  <a:cubicBezTo>
                    <a:pt x="57" y="267"/>
                    <a:pt x="57" y="268"/>
                    <a:pt x="57" y="268"/>
                  </a:cubicBezTo>
                  <a:cubicBezTo>
                    <a:pt x="57" y="269"/>
                    <a:pt x="57" y="269"/>
                    <a:pt x="57" y="270"/>
                  </a:cubicBezTo>
                  <a:cubicBezTo>
                    <a:pt x="57" y="270"/>
                    <a:pt x="57" y="271"/>
                    <a:pt x="57" y="271"/>
                  </a:cubicBezTo>
                  <a:cubicBezTo>
                    <a:pt x="56" y="271"/>
                    <a:pt x="56" y="271"/>
                    <a:pt x="55" y="271"/>
                  </a:cubicBezTo>
                  <a:cubicBezTo>
                    <a:pt x="55" y="272"/>
                    <a:pt x="55" y="272"/>
                    <a:pt x="55" y="273"/>
                  </a:cubicBezTo>
                  <a:cubicBezTo>
                    <a:pt x="55" y="273"/>
                    <a:pt x="54" y="273"/>
                    <a:pt x="54" y="273"/>
                  </a:cubicBezTo>
                  <a:cubicBezTo>
                    <a:pt x="54" y="273"/>
                    <a:pt x="54" y="274"/>
                    <a:pt x="54" y="274"/>
                  </a:cubicBezTo>
                  <a:cubicBezTo>
                    <a:pt x="53" y="274"/>
                    <a:pt x="53" y="274"/>
                    <a:pt x="52" y="274"/>
                  </a:cubicBezTo>
                  <a:cubicBezTo>
                    <a:pt x="52" y="275"/>
                    <a:pt x="52" y="276"/>
                    <a:pt x="52" y="276"/>
                  </a:cubicBezTo>
                  <a:cubicBezTo>
                    <a:pt x="52" y="276"/>
                    <a:pt x="51" y="276"/>
                    <a:pt x="51" y="276"/>
                  </a:cubicBezTo>
                  <a:cubicBezTo>
                    <a:pt x="51" y="277"/>
                    <a:pt x="51" y="277"/>
                    <a:pt x="51" y="278"/>
                  </a:cubicBezTo>
                  <a:cubicBezTo>
                    <a:pt x="50" y="278"/>
                    <a:pt x="50" y="278"/>
                    <a:pt x="49" y="278"/>
                  </a:cubicBezTo>
                  <a:cubicBezTo>
                    <a:pt x="49" y="278"/>
                    <a:pt x="49" y="279"/>
                    <a:pt x="49" y="279"/>
                  </a:cubicBezTo>
                  <a:cubicBezTo>
                    <a:pt x="49" y="280"/>
                    <a:pt x="49" y="280"/>
                    <a:pt x="49" y="281"/>
                  </a:cubicBezTo>
                  <a:cubicBezTo>
                    <a:pt x="49" y="281"/>
                    <a:pt x="49" y="282"/>
                    <a:pt x="49" y="283"/>
                  </a:cubicBezTo>
                  <a:cubicBezTo>
                    <a:pt x="49" y="283"/>
                    <a:pt x="49" y="284"/>
                    <a:pt x="49" y="284"/>
                  </a:cubicBezTo>
                  <a:cubicBezTo>
                    <a:pt x="49" y="285"/>
                    <a:pt x="49" y="285"/>
                    <a:pt x="49" y="286"/>
                  </a:cubicBezTo>
                  <a:cubicBezTo>
                    <a:pt x="49" y="286"/>
                    <a:pt x="49" y="287"/>
                    <a:pt x="49" y="287"/>
                  </a:cubicBezTo>
                  <a:cubicBezTo>
                    <a:pt x="49" y="288"/>
                    <a:pt x="49" y="288"/>
                    <a:pt x="49" y="289"/>
                  </a:cubicBezTo>
                  <a:cubicBezTo>
                    <a:pt x="48" y="289"/>
                    <a:pt x="48" y="289"/>
                    <a:pt x="47" y="289"/>
                  </a:cubicBezTo>
                  <a:cubicBezTo>
                    <a:pt x="47" y="290"/>
                    <a:pt x="47" y="290"/>
                    <a:pt x="47" y="291"/>
                  </a:cubicBezTo>
                  <a:cubicBezTo>
                    <a:pt x="47" y="291"/>
                    <a:pt x="47" y="292"/>
                    <a:pt x="47" y="292"/>
                  </a:cubicBezTo>
                  <a:cubicBezTo>
                    <a:pt x="47" y="293"/>
                    <a:pt x="47" y="293"/>
                    <a:pt x="47" y="294"/>
                  </a:cubicBezTo>
                  <a:cubicBezTo>
                    <a:pt x="48" y="294"/>
                    <a:pt x="48" y="294"/>
                    <a:pt x="49" y="294"/>
                  </a:cubicBezTo>
                  <a:cubicBezTo>
                    <a:pt x="49" y="294"/>
                    <a:pt x="49" y="295"/>
                    <a:pt x="49" y="295"/>
                  </a:cubicBezTo>
                  <a:cubicBezTo>
                    <a:pt x="49" y="296"/>
                    <a:pt x="49" y="297"/>
                    <a:pt x="49" y="297"/>
                  </a:cubicBezTo>
                  <a:cubicBezTo>
                    <a:pt x="50" y="297"/>
                    <a:pt x="50" y="297"/>
                    <a:pt x="51" y="297"/>
                  </a:cubicBezTo>
                  <a:cubicBezTo>
                    <a:pt x="51" y="297"/>
                    <a:pt x="52" y="297"/>
                    <a:pt x="52" y="297"/>
                  </a:cubicBezTo>
                  <a:cubicBezTo>
                    <a:pt x="52" y="298"/>
                    <a:pt x="52" y="298"/>
                    <a:pt x="52" y="299"/>
                  </a:cubicBezTo>
                  <a:cubicBezTo>
                    <a:pt x="52" y="299"/>
                    <a:pt x="52" y="300"/>
                    <a:pt x="52" y="300"/>
                  </a:cubicBezTo>
                  <a:cubicBezTo>
                    <a:pt x="53" y="300"/>
                    <a:pt x="53" y="300"/>
                    <a:pt x="54" y="300"/>
                  </a:cubicBezTo>
                  <a:cubicBezTo>
                    <a:pt x="54" y="301"/>
                    <a:pt x="54" y="301"/>
                    <a:pt x="54" y="302"/>
                  </a:cubicBezTo>
                  <a:cubicBezTo>
                    <a:pt x="54" y="303"/>
                    <a:pt x="54" y="303"/>
                    <a:pt x="54" y="304"/>
                  </a:cubicBezTo>
                  <a:cubicBezTo>
                    <a:pt x="54" y="304"/>
                    <a:pt x="55" y="304"/>
                    <a:pt x="55" y="304"/>
                  </a:cubicBezTo>
                  <a:cubicBezTo>
                    <a:pt x="55" y="304"/>
                    <a:pt x="55" y="305"/>
                    <a:pt x="55" y="305"/>
                  </a:cubicBezTo>
                  <a:cubicBezTo>
                    <a:pt x="55" y="306"/>
                    <a:pt x="55" y="306"/>
                    <a:pt x="55" y="307"/>
                  </a:cubicBezTo>
                  <a:cubicBezTo>
                    <a:pt x="56" y="307"/>
                    <a:pt x="56" y="307"/>
                    <a:pt x="57" y="307"/>
                  </a:cubicBezTo>
                  <a:cubicBezTo>
                    <a:pt x="57" y="307"/>
                    <a:pt x="57" y="308"/>
                    <a:pt x="57" y="308"/>
                  </a:cubicBezTo>
                  <a:cubicBezTo>
                    <a:pt x="57" y="309"/>
                    <a:pt x="57" y="309"/>
                    <a:pt x="57" y="310"/>
                  </a:cubicBezTo>
                  <a:cubicBezTo>
                    <a:pt x="57" y="310"/>
                    <a:pt x="58" y="310"/>
                    <a:pt x="58" y="310"/>
                  </a:cubicBezTo>
                  <a:cubicBezTo>
                    <a:pt x="58" y="310"/>
                    <a:pt x="58" y="311"/>
                    <a:pt x="58" y="312"/>
                  </a:cubicBezTo>
                  <a:cubicBezTo>
                    <a:pt x="59" y="312"/>
                    <a:pt x="59" y="312"/>
                    <a:pt x="60" y="312"/>
                  </a:cubicBezTo>
                  <a:cubicBezTo>
                    <a:pt x="60" y="312"/>
                    <a:pt x="60" y="313"/>
                    <a:pt x="60" y="313"/>
                  </a:cubicBezTo>
                  <a:cubicBezTo>
                    <a:pt x="60" y="314"/>
                    <a:pt x="60" y="314"/>
                    <a:pt x="60" y="315"/>
                  </a:cubicBezTo>
                  <a:cubicBezTo>
                    <a:pt x="60" y="315"/>
                    <a:pt x="60" y="316"/>
                    <a:pt x="60" y="317"/>
                  </a:cubicBezTo>
                  <a:cubicBezTo>
                    <a:pt x="60" y="317"/>
                    <a:pt x="61" y="317"/>
                    <a:pt x="61" y="317"/>
                  </a:cubicBezTo>
                  <a:cubicBezTo>
                    <a:pt x="61" y="317"/>
                    <a:pt x="61" y="318"/>
                    <a:pt x="61" y="318"/>
                  </a:cubicBezTo>
                  <a:cubicBezTo>
                    <a:pt x="62" y="318"/>
                    <a:pt x="63" y="318"/>
                    <a:pt x="63" y="318"/>
                  </a:cubicBezTo>
                  <a:cubicBezTo>
                    <a:pt x="63" y="319"/>
                    <a:pt x="63" y="319"/>
                    <a:pt x="63" y="320"/>
                  </a:cubicBezTo>
                  <a:cubicBezTo>
                    <a:pt x="63" y="320"/>
                    <a:pt x="63" y="321"/>
                    <a:pt x="63" y="321"/>
                  </a:cubicBezTo>
                  <a:cubicBezTo>
                    <a:pt x="64" y="321"/>
                    <a:pt x="64" y="321"/>
                    <a:pt x="65" y="321"/>
                  </a:cubicBezTo>
                  <a:cubicBezTo>
                    <a:pt x="65" y="322"/>
                    <a:pt x="65" y="322"/>
                    <a:pt x="65" y="323"/>
                  </a:cubicBezTo>
                  <a:cubicBezTo>
                    <a:pt x="65" y="323"/>
                    <a:pt x="66" y="323"/>
                    <a:pt x="66" y="323"/>
                  </a:cubicBezTo>
                  <a:cubicBezTo>
                    <a:pt x="67" y="323"/>
                    <a:pt x="67" y="323"/>
                    <a:pt x="68" y="323"/>
                  </a:cubicBezTo>
                  <a:cubicBezTo>
                    <a:pt x="68" y="323"/>
                    <a:pt x="69" y="323"/>
                    <a:pt x="69" y="323"/>
                  </a:cubicBezTo>
                  <a:cubicBezTo>
                    <a:pt x="69" y="323"/>
                    <a:pt x="69" y="324"/>
                    <a:pt x="69" y="324"/>
                  </a:cubicBezTo>
                  <a:cubicBezTo>
                    <a:pt x="70" y="324"/>
                    <a:pt x="70" y="324"/>
                    <a:pt x="71" y="324"/>
                  </a:cubicBezTo>
                  <a:cubicBezTo>
                    <a:pt x="71" y="324"/>
                    <a:pt x="72" y="324"/>
                    <a:pt x="73" y="324"/>
                  </a:cubicBezTo>
                  <a:cubicBezTo>
                    <a:pt x="73" y="325"/>
                    <a:pt x="73" y="326"/>
                    <a:pt x="73" y="326"/>
                  </a:cubicBezTo>
                  <a:cubicBezTo>
                    <a:pt x="73" y="326"/>
                    <a:pt x="74" y="326"/>
                    <a:pt x="74" y="326"/>
                  </a:cubicBezTo>
                  <a:cubicBezTo>
                    <a:pt x="74" y="327"/>
                    <a:pt x="74" y="327"/>
                    <a:pt x="74" y="328"/>
                  </a:cubicBezTo>
                  <a:cubicBezTo>
                    <a:pt x="75" y="328"/>
                    <a:pt x="75" y="328"/>
                    <a:pt x="76" y="328"/>
                  </a:cubicBezTo>
                  <a:cubicBezTo>
                    <a:pt x="76" y="328"/>
                    <a:pt x="76" y="329"/>
                    <a:pt x="76" y="329"/>
                  </a:cubicBezTo>
                  <a:cubicBezTo>
                    <a:pt x="76" y="329"/>
                    <a:pt x="77" y="329"/>
                    <a:pt x="77" y="329"/>
                  </a:cubicBezTo>
                  <a:cubicBezTo>
                    <a:pt x="77" y="330"/>
                    <a:pt x="77" y="330"/>
                    <a:pt x="77" y="331"/>
                  </a:cubicBezTo>
                  <a:cubicBezTo>
                    <a:pt x="77" y="332"/>
                    <a:pt x="77" y="332"/>
                    <a:pt x="77" y="333"/>
                  </a:cubicBezTo>
                  <a:cubicBezTo>
                    <a:pt x="77" y="333"/>
                    <a:pt x="77" y="334"/>
                    <a:pt x="77" y="334"/>
                  </a:cubicBezTo>
                  <a:cubicBezTo>
                    <a:pt x="77" y="335"/>
                    <a:pt x="77" y="335"/>
                    <a:pt x="77" y="336"/>
                  </a:cubicBezTo>
                  <a:cubicBezTo>
                    <a:pt x="77" y="336"/>
                    <a:pt x="77" y="337"/>
                    <a:pt x="77" y="337"/>
                  </a:cubicBezTo>
                  <a:cubicBezTo>
                    <a:pt x="78" y="337"/>
                    <a:pt x="78" y="337"/>
                    <a:pt x="79" y="337"/>
                  </a:cubicBezTo>
                  <a:cubicBezTo>
                    <a:pt x="79" y="338"/>
                    <a:pt x="79" y="338"/>
                    <a:pt x="79" y="339"/>
                  </a:cubicBezTo>
                  <a:cubicBezTo>
                    <a:pt x="79" y="340"/>
                    <a:pt x="79" y="340"/>
                    <a:pt x="79" y="341"/>
                  </a:cubicBezTo>
                  <a:cubicBezTo>
                    <a:pt x="78" y="341"/>
                    <a:pt x="78" y="341"/>
                    <a:pt x="77" y="341"/>
                  </a:cubicBezTo>
                  <a:cubicBezTo>
                    <a:pt x="77" y="341"/>
                    <a:pt x="77" y="342"/>
                    <a:pt x="77" y="342"/>
                  </a:cubicBezTo>
                  <a:cubicBezTo>
                    <a:pt x="77" y="343"/>
                    <a:pt x="77" y="343"/>
                    <a:pt x="77" y="344"/>
                  </a:cubicBezTo>
                  <a:cubicBezTo>
                    <a:pt x="78" y="344"/>
                    <a:pt x="78" y="344"/>
                    <a:pt x="79" y="344"/>
                  </a:cubicBezTo>
                  <a:cubicBezTo>
                    <a:pt x="79" y="344"/>
                    <a:pt x="79" y="345"/>
                    <a:pt x="79" y="346"/>
                  </a:cubicBezTo>
                  <a:cubicBezTo>
                    <a:pt x="79" y="346"/>
                    <a:pt x="79" y="347"/>
                    <a:pt x="79" y="347"/>
                  </a:cubicBezTo>
                  <a:cubicBezTo>
                    <a:pt x="79" y="348"/>
                    <a:pt x="79" y="348"/>
                    <a:pt x="79" y="349"/>
                  </a:cubicBezTo>
                  <a:cubicBezTo>
                    <a:pt x="78" y="349"/>
                    <a:pt x="78" y="349"/>
                    <a:pt x="77" y="349"/>
                  </a:cubicBezTo>
                  <a:cubicBezTo>
                    <a:pt x="77" y="349"/>
                    <a:pt x="77" y="350"/>
                    <a:pt x="77" y="350"/>
                  </a:cubicBezTo>
                  <a:cubicBezTo>
                    <a:pt x="78" y="350"/>
                    <a:pt x="78" y="350"/>
                    <a:pt x="79" y="350"/>
                  </a:cubicBezTo>
                  <a:cubicBezTo>
                    <a:pt x="79" y="351"/>
                    <a:pt x="79" y="351"/>
                    <a:pt x="79" y="352"/>
                  </a:cubicBezTo>
                  <a:cubicBezTo>
                    <a:pt x="79" y="352"/>
                    <a:pt x="79" y="353"/>
                    <a:pt x="79" y="353"/>
                  </a:cubicBezTo>
                  <a:cubicBezTo>
                    <a:pt x="79" y="354"/>
                    <a:pt x="79" y="355"/>
                    <a:pt x="79" y="355"/>
                  </a:cubicBezTo>
                  <a:cubicBezTo>
                    <a:pt x="79" y="356"/>
                    <a:pt x="79" y="356"/>
                    <a:pt x="79" y="357"/>
                  </a:cubicBezTo>
                  <a:cubicBezTo>
                    <a:pt x="79" y="357"/>
                    <a:pt x="79" y="358"/>
                    <a:pt x="79" y="358"/>
                  </a:cubicBezTo>
                  <a:cubicBezTo>
                    <a:pt x="79" y="359"/>
                    <a:pt x="79" y="359"/>
                    <a:pt x="79" y="360"/>
                  </a:cubicBezTo>
                  <a:cubicBezTo>
                    <a:pt x="79" y="361"/>
                    <a:pt x="79" y="361"/>
                    <a:pt x="79" y="362"/>
                  </a:cubicBezTo>
                  <a:cubicBezTo>
                    <a:pt x="79" y="362"/>
                    <a:pt x="79" y="363"/>
                    <a:pt x="79" y="363"/>
                  </a:cubicBezTo>
                  <a:cubicBezTo>
                    <a:pt x="79" y="364"/>
                    <a:pt x="79" y="364"/>
                    <a:pt x="79" y="365"/>
                  </a:cubicBezTo>
                  <a:cubicBezTo>
                    <a:pt x="79" y="365"/>
                    <a:pt x="79" y="366"/>
                    <a:pt x="79" y="366"/>
                  </a:cubicBezTo>
                  <a:cubicBezTo>
                    <a:pt x="79" y="366"/>
                    <a:pt x="80" y="366"/>
                    <a:pt x="80" y="366"/>
                  </a:cubicBezTo>
                  <a:cubicBezTo>
                    <a:pt x="80" y="367"/>
                    <a:pt x="80" y="367"/>
                    <a:pt x="80" y="368"/>
                  </a:cubicBezTo>
                  <a:cubicBezTo>
                    <a:pt x="80" y="369"/>
                    <a:pt x="80" y="369"/>
                    <a:pt x="80" y="370"/>
                  </a:cubicBezTo>
                  <a:cubicBezTo>
                    <a:pt x="80" y="370"/>
                    <a:pt x="80" y="371"/>
                    <a:pt x="80" y="371"/>
                  </a:cubicBezTo>
                  <a:cubicBezTo>
                    <a:pt x="80" y="372"/>
                    <a:pt x="80" y="372"/>
                    <a:pt x="80" y="373"/>
                  </a:cubicBezTo>
                  <a:cubicBezTo>
                    <a:pt x="80" y="373"/>
                    <a:pt x="80" y="374"/>
                    <a:pt x="80" y="375"/>
                  </a:cubicBezTo>
                  <a:cubicBezTo>
                    <a:pt x="80" y="375"/>
                    <a:pt x="80" y="376"/>
                    <a:pt x="80" y="376"/>
                  </a:cubicBezTo>
                  <a:cubicBezTo>
                    <a:pt x="80" y="376"/>
                    <a:pt x="79" y="376"/>
                    <a:pt x="79" y="376"/>
                  </a:cubicBezTo>
                  <a:cubicBezTo>
                    <a:pt x="79" y="377"/>
                    <a:pt x="79" y="377"/>
                    <a:pt x="79" y="377"/>
                  </a:cubicBezTo>
                  <a:cubicBezTo>
                    <a:pt x="87" y="384"/>
                    <a:pt x="95" y="391"/>
                    <a:pt x="104" y="397"/>
                  </a:cubicBezTo>
                  <a:cubicBezTo>
                    <a:pt x="104" y="396"/>
                    <a:pt x="104" y="396"/>
                    <a:pt x="104" y="395"/>
                  </a:cubicBezTo>
                  <a:cubicBezTo>
                    <a:pt x="103" y="395"/>
                    <a:pt x="103" y="395"/>
                    <a:pt x="102" y="395"/>
                  </a:cubicBezTo>
                  <a:moveTo>
                    <a:pt x="96" y="41"/>
                  </a:moveTo>
                  <a:cubicBezTo>
                    <a:pt x="96" y="41"/>
                    <a:pt x="97" y="41"/>
                    <a:pt x="97" y="41"/>
                  </a:cubicBezTo>
                  <a:cubicBezTo>
                    <a:pt x="97" y="41"/>
                    <a:pt x="97" y="42"/>
                    <a:pt x="97" y="42"/>
                  </a:cubicBezTo>
                  <a:cubicBezTo>
                    <a:pt x="97" y="42"/>
                    <a:pt x="96" y="42"/>
                    <a:pt x="96" y="42"/>
                  </a:cubicBezTo>
                  <a:cubicBezTo>
                    <a:pt x="96" y="42"/>
                    <a:pt x="96" y="41"/>
                    <a:pt x="96" y="41"/>
                  </a:cubicBezTo>
                  <a:moveTo>
                    <a:pt x="105" y="8"/>
                  </a:moveTo>
                  <a:cubicBezTo>
                    <a:pt x="106" y="8"/>
                    <a:pt x="106" y="8"/>
                    <a:pt x="107" y="8"/>
                  </a:cubicBezTo>
                  <a:cubicBezTo>
                    <a:pt x="107" y="8"/>
                    <a:pt x="108" y="8"/>
                    <a:pt x="108" y="8"/>
                  </a:cubicBezTo>
                  <a:cubicBezTo>
                    <a:pt x="109" y="8"/>
                    <a:pt x="110" y="8"/>
                    <a:pt x="110" y="8"/>
                  </a:cubicBezTo>
                  <a:cubicBezTo>
                    <a:pt x="111" y="8"/>
                    <a:pt x="111" y="8"/>
                    <a:pt x="112" y="8"/>
                  </a:cubicBezTo>
                  <a:cubicBezTo>
                    <a:pt x="112" y="8"/>
                    <a:pt x="113" y="8"/>
                    <a:pt x="113" y="8"/>
                  </a:cubicBezTo>
                  <a:cubicBezTo>
                    <a:pt x="113" y="9"/>
                    <a:pt x="113" y="9"/>
                    <a:pt x="113" y="10"/>
                  </a:cubicBezTo>
                  <a:cubicBezTo>
                    <a:pt x="114" y="10"/>
                    <a:pt x="114" y="10"/>
                    <a:pt x="115" y="10"/>
                  </a:cubicBezTo>
                  <a:cubicBezTo>
                    <a:pt x="115" y="11"/>
                    <a:pt x="115" y="11"/>
                    <a:pt x="115" y="12"/>
                  </a:cubicBezTo>
                  <a:cubicBezTo>
                    <a:pt x="115" y="12"/>
                    <a:pt x="116" y="12"/>
                    <a:pt x="116" y="12"/>
                  </a:cubicBezTo>
                  <a:cubicBezTo>
                    <a:pt x="116" y="12"/>
                    <a:pt x="116" y="13"/>
                    <a:pt x="116" y="13"/>
                  </a:cubicBezTo>
                  <a:cubicBezTo>
                    <a:pt x="116" y="13"/>
                    <a:pt x="115" y="13"/>
                    <a:pt x="115" y="13"/>
                  </a:cubicBezTo>
                  <a:cubicBezTo>
                    <a:pt x="114" y="13"/>
                    <a:pt x="114" y="13"/>
                    <a:pt x="113" y="13"/>
                  </a:cubicBezTo>
                  <a:cubicBezTo>
                    <a:pt x="113" y="13"/>
                    <a:pt x="113" y="12"/>
                    <a:pt x="113" y="12"/>
                  </a:cubicBezTo>
                  <a:cubicBezTo>
                    <a:pt x="113" y="11"/>
                    <a:pt x="113" y="11"/>
                    <a:pt x="113" y="10"/>
                  </a:cubicBezTo>
                  <a:cubicBezTo>
                    <a:pt x="113" y="10"/>
                    <a:pt x="112" y="10"/>
                    <a:pt x="112" y="10"/>
                  </a:cubicBezTo>
                  <a:cubicBezTo>
                    <a:pt x="111" y="10"/>
                    <a:pt x="111" y="10"/>
                    <a:pt x="110" y="10"/>
                  </a:cubicBezTo>
                  <a:cubicBezTo>
                    <a:pt x="110" y="10"/>
                    <a:pt x="109" y="10"/>
                    <a:pt x="108" y="10"/>
                  </a:cubicBezTo>
                  <a:cubicBezTo>
                    <a:pt x="108" y="11"/>
                    <a:pt x="108" y="11"/>
                    <a:pt x="108" y="12"/>
                  </a:cubicBezTo>
                  <a:cubicBezTo>
                    <a:pt x="108" y="12"/>
                    <a:pt x="108" y="13"/>
                    <a:pt x="108" y="13"/>
                  </a:cubicBezTo>
                  <a:cubicBezTo>
                    <a:pt x="109" y="13"/>
                    <a:pt x="110" y="13"/>
                    <a:pt x="110" y="13"/>
                  </a:cubicBezTo>
                  <a:cubicBezTo>
                    <a:pt x="110" y="14"/>
                    <a:pt x="110" y="14"/>
                    <a:pt x="110" y="15"/>
                  </a:cubicBezTo>
                  <a:cubicBezTo>
                    <a:pt x="110" y="15"/>
                    <a:pt x="109" y="15"/>
                    <a:pt x="108" y="15"/>
                  </a:cubicBezTo>
                  <a:cubicBezTo>
                    <a:pt x="108" y="15"/>
                    <a:pt x="107" y="15"/>
                    <a:pt x="107" y="15"/>
                  </a:cubicBezTo>
                  <a:cubicBezTo>
                    <a:pt x="107" y="14"/>
                    <a:pt x="107" y="14"/>
                    <a:pt x="107" y="13"/>
                  </a:cubicBezTo>
                  <a:cubicBezTo>
                    <a:pt x="107" y="13"/>
                    <a:pt x="107" y="12"/>
                    <a:pt x="107" y="12"/>
                  </a:cubicBezTo>
                  <a:cubicBezTo>
                    <a:pt x="107" y="11"/>
                    <a:pt x="107" y="11"/>
                    <a:pt x="107" y="10"/>
                  </a:cubicBezTo>
                  <a:cubicBezTo>
                    <a:pt x="106" y="10"/>
                    <a:pt x="106" y="10"/>
                    <a:pt x="105" y="10"/>
                  </a:cubicBezTo>
                  <a:cubicBezTo>
                    <a:pt x="105" y="9"/>
                    <a:pt x="105" y="9"/>
                    <a:pt x="105" y="8"/>
                  </a:cubicBezTo>
                  <a:moveTo>
                    <a:pt x="69" y="58"/>
                  </a:moveTo>
                  <a:cubicBezTo>
                    <a:pt x="69" y="58"/>
                    <a:pt x="69" y="57"/>
                    <a:pt x="69" y="57"/>
                  </a:cubicBezTo>
                  <a:cubicBezTo>
                    <a:pt x="70" y="57"/>
                    <a:pt x="70" y="57"/>
                    <a:pt x="71" y="57"/>
                  </a:cubicBezTo>
                  <a:cubicBezTo>
                    <a:pt x="71" y="57"/>
                    <a:pt x="72" y="57"/>
                    <a:pt x="73" y="57"/>
                  </a:cubicBezTo>
                  <a:cubicBezTo>
                    <a:pt x="73" y="56"/>
                    <a:pt x="73" y="56"/>
                    <a:pt x="73" y="55"/>
                  </a:cubicBezTo>
                  <a:cubicBezTo>
                    <a:pt x="73" y="55"/>
                    <a:pt x="73" y="54"/>
                    <a:pt x="73" y="53"/>
                  </a:cubicBezTo>
                  <a:cubicBezTo>
                    <a:pt x="73" y="53"/>
                    <a:pt x="74" y="53"/>
                    <a:pt x="74" y="53"/>
                  </a:cubicBezTo>
                  <a:cubicBezTo>
                    <a:pt x="74" y="54"/>
                    <a:pt x="74" y="55"/>
                    <a:pt x="74" y="55"/>
                  </a:cubicBezTo>
                  <a:cubicBezTo>
                    <a:pt x="74" y="56"/>
                    <a:pt x="74" y="56"/>
                    <a:pt x="74" y="57"/>
                  </a:cubicBezTo>
                  <a:cubicBezTo>
                    <a:pt x="74" y="57"/>
                    <a:pt x="74" y="58"/>
                    <a:pt x="74" y="58"/>
                  </a:cubicBezTo>
                  <a:cubicBezTo>
                    <a:pt x="74" y="58"/>
                    <a:pt x="73" y="58"/>
                    <a:pt x="73" y="58"/>
                  </a:cubicBezTo>
                  <a:cubicBezTo>
                    <a:pt x="72" y="58"/>
                    <a:pt x="71" y="58"/>
                    <a:pt x="71" y="58"/>
                  </a:cubicBezTo>
                  <a:cubicBezTo>
                    <a:pt x="71" y="59"/>
                    <a:pt x="71" y="59"/>
                    <a:pt x="71" y="60"/>
                  </a:cubicBezTo>
                  <a:cubicBezTo>
                    <a:pt x="70" y="60"/>
                    <a:pt x="70" y="60"/>
                    <a:pt x="69" y="60"/>
                  </a:cubicBezTo>
                  <a:cubicBezTo>
                    <a:pt x="69" y="59"/>
                    <a:pt x="69" y="59"/>
                    <a:pt x="69" y="58"/>
                  </a:cubicBezTo>
                  <a:moveTo>
                    <a:pt x="54" y="52"/>
                  </a:moveTo>
                  <a:cubicBezTo>
                    <a:pt x="54" y="52"/>
                    <a:pt x="55" y="52"/>
                    <a:pt x="55" y="52"/>
                  </a:cubicBezTo>
                  <a:cubicBezTo>
                    <a:pt x="56" y="52"/>
                    <a:pt x="56" y="52"/>
                    <a:pt x="57" y="52"/>
                  </a:cubicBezTo>
                  <a:cubicBezTo>
                    <a:pt x="57" y="52"/>
                    <a:pt x="57" y="53"/>
                    <a:pt x="57" y="53"/>
                  </a:cubicBezTo>
                  <a:cubicBezTo>
                    <a:pt x="57" y="53"/>
                    <a:pt x="58" y="53"/>
                    <a:pt x="58" y="53"/>
                  </a:cubicBezTo>
                  <a:cubicBezTo>
                    <a:pt x="59" y="53"/>
                    <a:pt x="59" y="53"/>
                    <a:pt x="60" y="53"/>
                  </a:cubicBezTo>
                  <a:cubicBezTo>
                    <a:pt x="60" y="53"/>
                    <a:pt x="61" y="53"/>
                    <a:pt x="61" y="53"/>
                  </a:cubicBezTo>
                  <a:cubicBezTo>
                    <a:pt x="62" y="53"/>
                    <a:pt x="63" y="53"/>
                    <a:pt x="63" y="53"/>
                  </a:cubicBezTo>
                  <a:cubicBezTo>
                    <a:pt x="64" y="53"/>
                    <a:pt x="64" y="53"/>
                    <a:pt x="65" y="53"/>
                  </a:cubicBezTo>
                  <a:cubicBezTo>
                    <a:pt x="65" y="54"/>
                    <a:pt x="65" y="55"/>
                    <a:pt x="65" y="55"/>
                  </a:cubicBezTo>
                  <a:cubicBezTo>
                    <a:pt x="65" y="55"/>
                    <a:pt x="66" y="55"/>
                    <a:pt x="66" y="55"/>
                  </a:cubicBezTo>
                  <a:cubicBezTo>
                    <a:pt x="66" y="56"/>
                    <a:pt x="66" y="56"/>
                    <a:pt x="66" y="57"/>
                  </a:cubicBezTo>
                  <a:cubicBezTo>
                    <a:pt x="66" y="57"/>
                    <a:pt x="65" y="57"/>
                    <a:pt x="65" y="57"/>
                  </a:cubicBezTo>
                  <a:cubicBezTo>
                    <a:pt x="65" y="57"/>
                    <a:pt x="65" y="58"/>
                    <a:pt x="65" y="58"/>
                  </a:cubicBezTo>
                  <a:cubicBezTo>
                    <a:pt x="64" y="58"/>
                    <a:pt x="64" y="58"/>
                    <a:pt x="63" y="58"/>
                  </a:cubicBezTo>
                  <a:cubicBezTo>
                    <a:pt x="63" y="58"/>
                    <a:pt x="62" y="58"/>
                    <a:pt x="61" y="58"/>
                  </a:cubicBezTo>
                  <a:cubicBezTo>
                    <a:pt x="61" y="58"/>
                    <a:pt x="61" y="57"/>
                    <a:pt x="61" y="57"/>
                  </a:cubicBezTo>
                  <a:cubicBezTo>
                    <a:pt x="61" y="57"/>
                    <a:pt x="60" y="57"/>
                    <a:pt x="60" y="57"/>
                  </a:cubicBezTo>
                  <a:cubicBezTo>
                    <a:pt x="59" y="57"/>
                    <a:pt x="59" y="57"/>
                    <a:pt x="58" y="57"/>
                  </a:cubicBezTo>
                  <a:cubicBezTo>
                    <a:pt x="58" y="56"/>
                    <a:pt x="58" y="56"/>
                    <a:pt x="58" y="55"/>
                  </a:cubicBezTo>
                  <a:cubicBezTo>
                    <a:pt x="58" y="55"/>
                    <a:pt x="57" y="55"/>
                    <a:pt x="57" y="55"/>
                  </a:cubicBezTo>
                  <a:cubicBezTo>
                    <a:pt x="56" y="55"/>
                    <a:pt x="56" y="55"/>
                    <a:pt x="55" y="55"/>
                  </a:cubicBezTo>
                  <a:cubicBezTo>
                    <a:pt x="55" y="55"/>
                    <a:pt x="55" y="54"/>
                    <a:pt x="55" y="53"/>
                  </a:cubicBezTo>
                  <a:cubicBezTo>
                    <a:pt x="55" y="53"/>
                    <a:pt x="54" y="53"/>
                    <a:pt x="54" y="53"/>
                  </a:cubicBezTo>
                  <a:cubicBezTo>
                    <a:pt x="54" y="53"/>
                    <a:pt x="54" y="52"/>
                    <a:pt x="54" y="52"/>
                  </a:cubicBezTo>
                  <a:moveTo>
                    <a:pt x="80" y="317"/>
                  </a:moveTo>
                  <a:cubicBezTo>
                    <a:pt x="80" y="317"/>
                    <a:pt x="79" y="317"/>
                    <a:pt x="79" y="317"/>
                  </a:cubicBezTo>
                  <a:cubicBezTo>
                    <a:pt x="79" y="316"/>
                    <a:pt x="79" y="315"/>
                    <a:pt x="79" y="315"/>
                  </a:cubicBezTo>
                  <a:cubicBezTo>
                    <a:pt x="79" y="315"/>
                    <a:pt x="80" y="315"/>
                    <a:pt x="80" y="315"/>
                  </a:cubicBezTo>
                  <a:cubicBezTo>
                    <a:pt x="80" y="315"/>
                    <a:pt x="80" y="316"/>
                    <a:pt x="80" y="317"/>
                  </a:cubicBezTo>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9" name="Freeform 41070"/>
            <p:cNvSpPr/>
            <p:nvPr/>
          </p:nvSpPr>
          <p:spPr bwMode="auto">
            <a:xfrm>
              <a:off x="4237" y="867"/>
              <a:ext cx="5" cy="2"/>
            </a:xfrm>
            <a:custGeom>
              <a:avLst/>
              <a:gdLst>
                <a:gd name="T0" fmla="*/ 3 w 3"/>
                <a:gd name="T1" fmla="*/ 0 h 1"/>
                <a:gd name="T2" fmla="*/ 0 w 3"/>
                <a:gd name="T3" fmla="*/ 0 h 1"/>
                <a:gd name="T4" fmla="*/ 0 w 3"/>
                <a:gd name="T5" fmla="*/ 2 h 1"/>
                <a:gd name="T6" fmla="*/ 3 w 3"/>
                <a:gd name="T7" fmla="*/ 2 h 1"/>
                <a:gd name="T8" fmla="*/ 5 w 3"/>
                <a:gd name="T9" fmla="*/ 2 h 1"/>
                <a:gd name="T10" fmla="*/ 5 w 3"/>
                <a:gd name="T11" fmla="*/ 0 h 1"/>
                <a:gd name="T12" fmla="*/ 3 w 3"/>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2" y="0"/>
                  </a:moveTo>
                  <a:cubicBezTo>
                    <a:pt x="1" y="0"/>
                    <a:pt x="1" y="0"/>
                    <a:pt x="0" y="0"/>
                  </a:cubicBezTo>
                  <a:cubicBezTo>
                    <a:pt x="0" y="0"/>
                    <a:pt x="0" y="1"/>
                    <a:pt x="0" y="1"/>
                  </a:cubicBezTo>
                  <a:cubicBezTo>
                    <a:pt x="1" y="1"/>
                    <a:pt x="1" y="1"/>
                    <a:pt x="2" y="1"/>
                  </a:cubicBezTo>
                  <a:cubicBezTo>
                    <a:pt x="2" y="1"/>
                    <a:pt x="3" y="1"/>
                    <a:pt x="3" y="1"/>
                  </a:cubicBezTo>
                  <a:cubicBezTo>
                    <a:pt x="3" y="1"/>
                    <a:pt x="3" y="0"/>
                    <a:pt x="3" y="0"/>
                  </a:cubicBezTo>
                  <a:cubicBezTo>
                    <a:pt x="3" y="0"/>
                    <a:pt x="2" y="0"/>
                    <a:pt x="2"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0" name="Freeform 41071"/>
            <p:cNvSpPr/>
            <p:nvPr/>
          </p:nvSpPr>
          <p:spPr bwMode="auto">
            <a:xfrm>
              <a:off x="3777" y="881"/>
              <a:ext cx="11" cy="16"/>
            </a:xfrm>
            <a:custGeom>
              <a:avLst/>
              <a:gdLst>
                <a:gd name="T0" fmla="*/ 2 w 6"/>
                <a:gd name="T1" fmla="*/ 14 h 9"/>
                <a:gd name="T2" fmla="*/ 2 w 6"/>
                <a:gd name="T3" fmla="*/ 16 h 9"/>
                <a:gd name="T4" fmla="*/ 6 w 6"/>
                <a:gd name="T5" fmla="*/ 16 h 9"/>
                <a:gd name="T6" fmla="*/ 6 w 6"/>
                <a:gd name="T7" fmla="*/ 14 h 9"/>
                <a:gd name="T8" fmla="*/ 7 w 6"/>
                <a:gd name="T9" fmla="*/ 14 h 9"/>
                <a:gd name="T10" fmla="*/ 7 w 6"/>
                <a:gd name="T11" fmla="*/ 11 h 9"/>
                <a:gd name="T12" fmla="*/ 11 w 6"/>
                <a:gd name="T13" fmla="*/ 11 h 9"/>
                <a:gd name="T14" fmla="*/ 11 w 6"/>
                <a:gd name="T15" fmla="*/ 7 h 9"/>
                <a:gd name="T16" fmla="*/ 11 w 6"/>
                <a:gd name="T17" fmla="*/ 5 h 9"/>
                <a:gd name="T18" fmla="*/ 11 w 6"/>
                <a:gd name="T19" fmla="*/ 2 h 9"/>
                <a:gd name="T20" fmla="*/ 11 w 6"/>
                <a:gd name="T21" fmla="*/ 0 h 9"/>
                <a:gd name="T22" fmla="*/ 0 w 6"/>
                <a:gd name="T23" fmla="*/ 11 h 9"/>
                <a:gd name="T24" fmla="*/ 0 w 6"/>
                <a:gd name="T25" fmla="*/ 14 h 9"/>
                <a:gd name="T26" fmla="*/ 2 w 6"/>
                <a:gd name="T27" fmla="*/ 14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 h="9">
                  <a:moveTo>
                    <a:pt x="1" y="8"/>
                  </a:moveTo>
                  <a:cubicBezTo>
                    <a:pt x="1" y="8"/>
                    <a:pt x="1" y="9"/>
                    <a:pt x="1" y="9"/>
                  </a:cubicBezTo>
                  <a:cubicBezTo>
                    <a:pt x="2" y="9"/>
                    <a:pt x="2" y="9"/>
                    <a:pt x="3" y="9"/>
                  </a:cubicBezTo>
                  <a:cubicBezTo>
                    <a:pt x="3" y="9"/>
                    <a:pt x="3" y="8"/>
                    <a:pt x="3" y="8"/>
                  </a:cubicBezTo>
                  <a:cubicBezTo>
                    <a:pt x="3" y="8"/>
                    <a:pt x="4" y="8"/>
                    <a:pt x="4" y="8"/>
                  </a:cubicBezTo>
                  <a:cubicBezTo>
                    <a:pt x="4" y="7"/>
                    <a:pt x="4" y="7"/>
                    <a:pt x="4" y="6"/>
                  </a:cubicBezTo>
                  <a:cubicBezTo>
                    <a:pt x="5" y="6"/>
                    <a:pt x="5" y="6"/>
                    <a:pt x="6" y="6"/>
                  </a:cubicBezTo>
                  <a:cubicBezTo>
                    <a:pt x="6" y="6"/>
                    <a:pt x="6" y="5"/>
                    <a:pt x="6" y="4"/>
                  </a:cubicBezTo>
                  <a:cubicBezTo>
                    <a:pt x="6" y="4"/>
                    <a:pt x="6" y="3"/>
                    <a:pt x="6" y="3"/>
                  </a:cubicBezTo>
                  <a:cubicBezTo>
                    <a:pt x="6" y="2"/>
                    <a:pt x="6" y="2"/>
                    <a:pt x="6" y="1"/>
                  </a:cubicBezTo>
                  <a:cubicBezTo>
                    <a:pt x="6" y="0"/>
                    <a:pt x="6" y="0"/>
                    <a:pt x="6" y="0"/>
                  </a:cubicBezTo>
                  <a:cubicBezTo>
                    <a:pt x="4" y="2"/>
                    <a:pt x="2" y="4"/>
                    <a:pt x="0" y="6"/>
                  </a:cubicBezTo>
                  <a:cubicBezTo>
                    <a:pt x="0" y="7"/>
                    <a:pt x="0" y="7"/>
                    <a:pt x="0" y="8"/>
                  </a:cubicBezTo>
                  <a:cubicBezTo>
                    <a:pt x="0" y="8"/>
                    <a:pt x="1" y="8"/>
                    <a:pt x="1" y="8"/>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1" name="Freeform 41072"/>
            <p:cNvSpPr/>
            <p:nvPr/>
          </p:nvSpPr>
          <p:spPr bwMode="auto">
            <a:xfrm>
              <a:off x="4212" y="869"/>
              <a:ext cx="35" cy="18"/>
            </a:xfrm>
            <a:custGeom>
              <a:avLst/>
              <a:gdLst>
                <a:gd name="T0" fmla="*/ 5 w 20"/>
                <a:gd name="T1" fmla="*/ 18 h 10"/>
                <a:gd name="T2" fmla="*/ 9 w 20"/>
                <a:gd name="T3" fmla="*/ 18 h 10"/>
                <a:gd name="T4" fmla="*/ 9 w 20"/>
                <a:gd name="T5" fmla="*/ 16 h 10"/>
                <a:gd name="T6" fmla="*/ 9 w 20"/>
                <a:gd name="T7" fmla="*/ 14 h 10"/>
                <a:gd name="T8" fmla="*/ 11 w 20"/>
                <a:gd name="T9" fmla="*/ 14 h 10"/>
                <a:gd name="T10" fmla="*/ 11 w 20"/>
                <a:gd name="T11" fmla="*/ 18 h 10"/>
                <a:gd name="T12" fmla="*/ 14 w 20"/>
                <a:gd name="T13" fmla="*/ 18 h 10"/>
                <a:gd name="T14" fmla="*/ 14 w 20"/>
                <a:gd name="T15" fmla="*/ 14 h 10"/>
                <a:gd name="T16" fmla="*/ 16 w 20"/>
                <a:gd name="T17" fmla="*/ 14 h 10"/>
                <a:gd name="T18" fmla="*/ 19 w 20"/>
                <a:gd name="T19" fmla="*/ 14 h 10"/>
                <a:gd name="T20" fmla="*/ 19 w 20"/>
                <a:gd name="T21" fmla="*/ 13 h 10"/>
                <a:gd name="T22" fmla="*/ 21 w 20"/>
                <a:gd name="T23" fmla="*/ 13 h 10"/>
                <a:gd name="T24" fmla="*/ 25 w 20"/>
                <a:gd name="T25" fmla="*/ 13 h 10"/>
                <a:gd name="T26" fmla="*/ 28 w 20"/>
                <a:gd name="T27" fmla="*/ 13 h 10"/>
                <a:gd name="T28" fmla="*/ 28 w 20"/>
                <a:gd name="T29" fmla="*/ 9 h 10"/>
                <a:gd name="T30" fmla="*/ 30 w 20"/>
                <a:gd name="T31" fmla="*/ 9 h 10"/>
                <a:gd name="T32" fmla="*/ 33 w 20"/>
                <a:gd name="T33" fmla="*/ 9 h 10"/>
                <a:gd name="T34" fmla="*/ 35 w 20"/>
                <a:gd name="T35" fmla="*/ 9 h 10"/>
                <a:gd name="T36" fmla="*/ 35 w 20"/>
                <a:gd name="T37" fmla="*/ 7 h 10"/>
                <a:gd name="T38" fmla="*/ 35 w 20"/>
                <a:gd name="T39" fmla="*/ 4 h 10"/>
                <a:gd name="T40" fmla="*/ 35 w 20"/>
                <a:gd name="T41" fmla="*/ 0 h 10"/>
                <a:gd name="T42" fmla="*/ 33 w 20"/>
                <a:gd name="T43" fmla="*/ 0 h 10"/>
                <a:gd name="T44" fmla="*/ 30 w 20"/>
                <a:gd name="T45" fmla="*/ 0 h 10"/>
                <a:gd name="T46" fmla="*/ 30 w 20"/>
                <a:gd name="T47" fmla="*/ 4 h 10"/>
                <a:gd name="T48" fmla="*/ 28 w 20"/>
                <a:gd name="T49" fmla="*/ 4 h 10"/>
                <a:gd name="T50" fmla="*/ 28 w 20"/>
                <a:gd name="T51" fmla="*/ 7 h 10"/>
                <a:gd name="T52" fmla="*/ 25 w 20"/>
                <a:gd name="T53" fmla="*/ 7 h 10"/>
                <a:gd name="T54" fmla="*/ 25 w 20"/>
                <a:gd name="T55" fmla="*/ 4 h 10"/>
                <a:gd name="T56" fmla="*/ 21 w 20"/>
                <a:gd name="T57" fmla="*/ 4 h 10"/>
                <a:gd name="T58" fmla="*/ 19 w 20"/>
                <a:gd name="T59" fmla="*/ 4 h 10"/>
                <a:gd name="T60" fmla="*/ 19 w 20"/>
                <a:gd name="T61" fmla="*/ 7 h 10"/>
                <a:gd name="T62" fmla="*/ 19 w 20"/>
                <a:gd name="T63" fmla="*/ 9 h 10"/>
                <a:gd name="T64" fmla="*/ 16 w 20"/>
                <a:gd name="T65" fmla="*/ 9 h 10"/>
                <a:gd name="T66" fmla="*/ 14 w 20"/>
                <a:gd name="T67" fmla="*/ 9 h 10"/>
                <a:gd name="T68" fmla="*/ 14 w 20"/>
                <a:gd name="T69" fmla="*/ 7 h 10"/>
                <a:gd name="T70" fmla="*/ 14 w 20"/>
                <a:gd name="T71" fmla="*/ 4 h 10"/>
                <a:gd name="T72" fmla="*/ 14 w 20"/>
                <a:gd name="T73" fmla="*/ 0 h 10"/>
                <a:gd name="T74" fmla="*/ 11 w 20"/>
                <a:gd name="T75" fmla="*/ 0 h 10"/>
                <a:gd name="T76" fmla="*/ 9 w 20"/>
                <a:gd name="T77" fmla="*/ 0 h 10"/>
                <a:gd name="T78" fmla="*/ 9 w 20"/>
                <a:gd name="T79" fmla="*/ 4 h 10"/>
                <a:gd name="T80" fmla="*/ 5 w 20"/>
                <a:gd name="T81" fmla="*/ 4 h 10"/>
                <a:gd name="T82" fmla="*/ 5 w 20"/>
                <a:gd name="T83" fmla="*/ 7 h 10"/>
                <a:gd name="T84" fmla="*/ 5 w 20"/>
                <a:gd name="T85" fmla="*/ 9 h 10"/>
                <a:gd name="T86" fmla="*/ 5 w 20"/>
                <a:gd name="T87" fmla="*/ 13 h 10"/>
                <a:gd name="T88" fmla="*/ 2 w 20"/>
                <a:gd name="T89" fmla="*/ 13 h 10"/>
                <a:gd name="T90" fmla="*/ 2 w 20"/>
                <a:gd name="T91" fmla="*/ 14 h 10"/>
                <a:gd name="T92" fmla="*/ 0 w 20"/>
                <a:gd name="T93" fmla="*/ 14 h 10"/>
                <a:gd name="T94" fmla="*/ 0 w 20"/>
                <a:gd name="T95" fmla="*/ 18 h 10"/>
                <a:gd name="T96" fmla="*/ 2 w 20"/>
                <a:gd name="T97" fmla="*/ 18 h 10"/>
                <a:gd name="T98" fmla="*/ 5 w 20"/>
                <a:gd name="T99" fmla="*/ 18 h 1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0" h="10">
                  <a:moveTo>
                    <a:pt x="3" y="10"/>
                  </a:moveTo>
                  <a:cubicBezTo>
                    <a:pt x="4" y="10"/>
                    <a:pt x="4" y="10"/>
                    <a:pt x="5" y="10"/>
                  </a:cubicBezTo>
                  <a:cubicBezTo>
                    <a:pt x="5" y="9"/>
                    <a:pt x="5" y="9"/>
                    <a:pt x="5" y="9"/>
                  </a:cubicBezTo>
                  <a:cubicBezTo>
                    <a:pt x="5" y="8"/>
                    <a:pt x="5" y="8"/>
                    <a:pt x="5" y="8"/>
                  </a:cubicBezTo>
                  <a:cubicBezTo>
                    <a:pt x="5" y="8"/>
                    <a:pt x="6" y="8"/>
                    <a:pt x="6" y="8"/>
                  </a:cubicBezTo>
                  <a:cubicBezTo>
                    <a:pt x="6" y="9"/>
                    <a:pt x="6" y="9"/>
                    <a:pt x="6" y="10"/>
                  </a:cubicBezTo>
                  <a:cubicBezTo>
                    <a:pt x="7" y="10"/>
                    <a:pt x="7" y="10"/>
                    <a:pt x="8" y="10"/>
                  </a:cubicBezTo>
                  <a:cubicBezTo>
                    <a:pt x="8" y="9"/>
                    <a:pt x="8" y="9"/>
                    <a:pt x="8" y="8"/>
                  </a:cubicBezTo>
                  <a:cubicBezTo>
                    <a:pt x="8" y="8"/>
                    <a:pt x="9" y="8"/>
                    <a:pt x="9" y="8"/>
                  </a:cubicBezTo>
                  <a:cubicBezTo>
                    <a:pt x="10" y="8"/>
                    <a:pt x="10" y="8"/>
                    <a:pt x="11" y="8"/>
                  </a:cubicBezTo>
                  <a:cubicBezTo>
                    <a:pt x="11" y="8"/>
                    <a:pt x="11" y="7"/>
                    <a:pt x="11" y="7"/>
                  </a:cubicBezTo>
                  <a:cubicBezTo>
                    <a:pt x="11" y="7"/>
                    <a:pt x="12" y="7"/>
                    <a:pt x="12" y="7"/>
                  </a:cubicBezTo>
                  <a:cubicBezTo>
                    <a:pt x="13" y="7"/>
                    <a:pt x="14" y="7"/>
                    <a:pt x="14" y="7"/>
                  </a:cubicBezTo>
                  <a:cubicBezTo>
                    <a:pt x="15" y="7"/>
                    <a:pt x="15" y="7"/>
                    <a:pt x="16" y="7"/>
                  </a:cubicBezTo>
                  <a:cubicBezTo>
                    <a:pt x="16" y="6"/>
                    <a:pt x="16" y="6"/>
                    <a:pt x="16" y="5"/>
                  </a:cubicBezTo>
                  <a:cubicBezTo>
                    <a:pt x="16" y="5"/>
                    <a:pt x="17" y="5"/>
                    <a:pt x="17" y="5"/>
                  </a:cubicBezTo>
                  <a:cubicBezTo>
                    <a:pt x="18" y="5"/>
                    <a:pt x="18" y="5"/>
                    <a:pt x="19" y="5"/>
                  </a:cubicBezTo>
                  <a:cubicBezTo>
                    <a:pt x="19" y="5"/>
                    <a:pt x="20" y="5"/>
                    <a:pt x="20" y="5"/>
                  </a:cubicBezTo>
                  <a:cubicBezTo>
                    <a:pt x="20" y="5"/>
                    <a:pt x="20" y="4"/>
                    <a:pt x="20" y="4"/>
                  </a:cubicBezTo>
                  <a:cubicBezTo>
                    <a:pt x="20" y="3"/>
                    <a:pt x="20" y="2"/>
                    <a:pt x="20" y="2"/>
                  </a:cubicBezTo>
                  <a:cubicBezTo>
                    <a:pt x="20" y="1"/>
                    <a:pt x="20" y="1"/>
                    <a:pt x="20" y="0"/>
                  </a:cubicBezTo>
                  <a:cubicBezTo>
                    <a:pt x="20" y="0"/>
                    <a:pt x="19" y="0"/>
                    <a:pt x="19" y="0"/>
                  </a:cubicBezTo>
                  <a:cubicBezTo>
                    <a:pt x="18" y="0"/>
                    <a:pt x="18" y="0"/>
                    <a:pt x="17" y="0"/>
                  </a:cubicBezTo>
                  <a:cubicBezTo>
                    <a:pt x="17" y="1"/>
                    <a:pt x="17" y="1"/>
                    <a:pt x="17" y="2"/>
                  </a:cubicBezTo>
                  <a:cubicBezTo>
                    <a:pt x="17" y="2"/>
                    <a:pt x="16" y="2"/>
                    <a:pt x="16" y="2"/>
                  </a:cubicBezTo>
                  <a:cubicBezTo>
                    <a:pt x="16" y="2"/>
                    <a:pt x="16" y="3"/>
                    <a:pt x="16" y="4"/>
                  </a:cubicBezTo>
                  <a:cubicBezTo>
                    <a:pt x="15" y="4"/>
                    <a:pt x="15" y="4"/>
                    <a:pt x="14" y="4"/>
                  </a:cubicBezTo>
                  <a:cubicBezTo>
                    <a:pt x="14" y="3"/>
                    <a:pt x="14" y="2"/>
                    <a:pt x="14" y="2"/>
                  </a:cubicBezTo>
                  <a:cubicBezTo>
                    <a:pt x="14" y="2"/>
                    <a:pt x="13" y="2"/>
                    <a:pt x="12" y="2"/>
                  </a:cubicBezTo>
                  <a:cubicBezTo>
                    <a:pt x="12" y="2"/>
                    <a:pt x="11" y="2"/>
                    <a:pt x="11" y="2"/>
                  </a:cubicBezTo>
                  <a:cubicBezTo>
                    <a:pt x="11" y="2"/>
                    <a:pt x="11" y="3"/>
                    <a:pt x="11" y="4"/>
                  </a:cubicBezTo>
                  <a:cubicBezTo>
                    <a:pt x="11" y="4"/>
                    <a:pt x="11" y="5"/>
                    <a:pt x="11" y="5"/>
                  </a:cubicBezTo>
                  <a:cubicBezTo>
                    <a:pt x="10" y="5"/>
                    <a:pt x="10" y="5"/>
                    <a:pt x="9" y="5"/>
                  </a:cubicBezTo>
                  <a:cubicBezTo>
                    <a:pt x="9" y="5"/>
                    <a:pt x="8" y="5"/>
                    <a:pt x="8" y="5"/>
                  </a:cubicBezTo>
                  <a:cubicBezTo>
                    <a:pt x="8" y="5"/>
                    <a:pt x="8" y="4"/>
                    <a:pt x="8" y="4"/>
                  </a:cubicBezTo>
                  <a:cubicBezTo>
                    <a:pt x="8" y="3"/>
                    <a:pt x="8" y="2"/>
                    <a:pt x="8" y="2"/>
                  </a:cubicBezTo>
                  <a:cubicBezTo>
                    <a:pt x="8" y="1"/>
                    <a:pt x="8" y="1"/>
                    <a:pt x="8" y="0"/>
                  </a:cubicBezTo>
                  <a:cubicBezTo>
                    <a:pt x="7" y="0"/>
                    <a:pt x="7" y="0"/>
                    <a:pt x="6" y="0"/>
                  </a:cubicBezTo>
                  <a:cubicBezTo>
                    <a:pt x="6" y="0"/>
                    <a:pt x="5" y="0"/>
                    <a:pt x="5" y="0"/>
                  </a:cubicBezTo>
                  <a:cubicBezTo>
                    <a:pt x="5" y="1"/>
                    <a:pt x="5" y="1"/>
                    <a:pt x="5" y="2"/>
                  </a:cubicBezTo>
                  <a:cubicBezTo>
                    <a:pt x="4" y="2"/>
                    <a:pt x="4" y="2"/>
                    <a:pt x="3" y="2"/>
                  </a:cubicBezTo>
                  <a:cubicBezTo>
                    <a:pt x="3" y="2"/>
                    <a:pt x="3" y="3"/>
                    <a:pt x="3" y="4"/>
                  </a:cubicBezTo>
                  <a:cubicBezTo>
                    <a:pt x="3" y="4"/>
                    <a:pt x="3" y="5"/>
                    <a:pt x="3" y="5"/>
                  </a:cubicBezTo>
                  <a:cubicBezTo>
                    <a:pt x="3" y="6"/>
                    <a:pt x="3" y="6"/>
                    <a:pt x="3" y="7"/>
                  </a:cubicBezTo>
                  <a:cubicBezTo>
                    <a:pt x="3" y="7"/>
                    <a:pt x="2" y="7"/>
                    <a:pt x="1" y="7"/>
                  </a:cubicBezTo>
                  <a:cubicBezTo>
                    <a:pt x="1" y="7"/>
                    <a:pt x="1" y="8"/>
                    <a:pt x="1" y="8"/>
                  </a:cubicBezTo>
                  <a:cubicBezTo>
                    <a:pt x="1" y="8"/>
                    <a:pt x="0" y="8"/>
                    <a:pt x="0" y="8"/>
                  </a:cubicBezTo>
                  <a:cubicBezTo>
                    <a:pt x="0" y="9"/>
                    <a:pt x="0" y="9"/>
                    <a:pt x="0" y="10"/>
                  </a:cubicBezTo>
                  <a:cubicBezTo>
                    <a:pt x="0" y="10"/>
                    <a:pt x="1" y="10"/>
                    <a:pt x="1" y="10"/>
                  </a:cubicBezTo>
                  <a:cubicBezTo>
                    <a:pt x="2" y="10"/>
                    <a:pt x="3" y="10"/>
                    <a:pt x="3" y="1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2" name="Freeform 41073"/>
            <p:cNvSpPr/>
            <p:nvPr/>
          </p:nvSpPr>
          <p:spPr bwMode="auto">
            <a:xfrm>
              <a:off x="4199" y="881"/>
              <a:ext cx="10" cy="7"/>
            </a:xfrm>
            <a:custGeom>
              <a:avLst/>
              <a:gdLst>
                <a:gd name="T0" fmla="*/ 5 w 6"/>
                <a:gd name="T1" fmla="*/ 7 h 4"/>
                <a:gd name="T2" fmla="*/ 8 w 6"/>
                <a:gd name="T3" fmla="*/ 7 h 4"/>
                <a:gd name="T4" fmla="*/ 10 w 6"/>
                <a:gd name="T5" fmla="*/ 7 h 4"/>
                <a:gd name="T6" fmla="*/ 10 w 6"/>
                <a:gd name="T7" fmla="*/ 5 h 4"/>
                <a:gd name="T8" fmla="*/ 10 w 6"/>
                <a:gd name="T9" fmla="*/ 2 h 4"/>
                <a:gd name="T10" fmla="*/ 10 w 6"/>
                <a:gd name="T11" fmla="*/ 0 h 4"/>
                <a:gd name="T12" fmla="*/ 8 w 6"/>
                <a:gd name="T13" fmla="*/ 0 h 4"/>
                <a:gd name="T14" fmla="*/ 5 w 6"/>
                <a:gd name="T15" fmla="*/ 0 h 4"/>
                <a:gd name="T16" fmla="*/ 3 w 6"/>
                <a:gd name="T17" fmla="*/ 0 h 4"/>
                <a:gd name="T18" fmla="*/ 0 w 6"/>
                <a:gd name="T19" fmla="*/ 0 h 4"/>
                <a:gd name="T20" fmla="*/ 0 w 6"/>
                <a:gd name="T21" fmla="*/ 2 h 4"/>
                <a:gd name="T22" fmla="*/ 0 w 6"/>
                <a:gd name="T23" fmla="*/ 5 h 4"/>
                <a:gd name="T24" fmla="*/ 0 w 6"/>
                <a:gd name="T25" fmla="*/ 7 h 4"/>
                <a:gd name="T26" fmla="*/ 3 w 6"/>
                <a:gd name="T27" fmla="*/ 7 h 4"/>
                <a:gd name="T28" fmla="*/ 5 w 6"/>
                <a:gd name="T29" fmla="*/ 7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 h="4">
                  <a:moveTo>
                    <a:pt x="3" y="4"/>
                  </a:moveTo>
                  <a:cubicBezTo>
                    <a:pt x="4" y="4"/>
                    <a:pt x="4" y="4"/>
                    <a:pt x="5" y="4"/>
                  </a:cubicBezTo>
                  <a:cubicBezTo>
                    <a:pt x="5" y="4"/>
                    <a:pt x="6" y="4"/>
                    <a:pt x="6" y="4"/>
                  </a:cubicBezTo>
                  <a:cubicBezTo>
                    <a:pt x="6" y="4"/>
                    <a:pt x="6" y="3"/>
                    <a:pt x="6" y="3"/>
                  </a:cubicBezTo>
                  <a:cubicBezTo>
                    <a:pt x="6" y="2"/>
                    <a:pt x="6" y="2"/>
                    <a:pt x="6" y="1"/>
                  </a:cubicBezTo>
                  <a:cubicBezTo>
                    <a:pt x="6" y="1"/>
                    <a:pt x="6" y="0"/>
                    <a:pt x="6" y="0"/>
                  </a:cubicBezTo>
                  <a:cubicBezTo>
                    <a:pt x="6" y="0"/>
                    <a:pt x="5" y="0"/>
                    <a:pt x="5" y="0"/>
                  </a:cubicBezTo>
                  <a:cubicBezTo>
                    <a:pt x="4" y="0"/>
                    <a:pt x="4" y="0"/>
                    <a:pt x="3" y="0"/>
                  </a:cubicBezTo>
                  <a:cubicBezTo>
                    <a:pt x="3" y="0"/>
                    <a:pt x="2" y="0"/>
                    <a:pt x="2" y="0"/>
                  </a:cubicBezTo>
                  <a:cubicBezTo>
                    <a:pt x="1" y="0"/>
                    <a:pt x="1" y="0"/>
                    <a:pt x="0" y="0"/>
                  </a:cubicBezTo>
                  <a:cubicBezTo>
                    <a:pt x="0" y="0"/>
                    <a:pt x="0" y="1"/>
                    <a:pt x="0" y="1"/>
                  </a:cubicBezTo>
                  <a:cubicBezTo>
                    <a:pt x="0" y="2"/>
                    <a:pt x="0" y="2"/>
                    <a:pt x="0" y="3"/>
                  </a:cubicBezTo>
                  <a:cubicBezTo>
                    <a:pt x="0" y="3"/>
                    <a:pt x="0" y="4"/>
                    <a:pt x="0" y="4"/>
                  </a:cubicBezTo>
                  <a:cubicBezTo>
                    <a:pt x="1" y="4"/>
                    <a:pt x="1" y="4"/>
                    <a:pt x="2" y="4"/>
                  </a:cubicBezTo>
                  <a:cubicBezTo>
                    <a:pt x="2" y="4"/>
                    <a:pt x="3" y="4"/>
                    <a:pt x="3" y="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3" name="Freeform 41074"/>
            <p:cNvSpPr/>
            <p:nvPr/>
          </p:nvSpPr>
          <p:spPr bwMode="auto">
            <a:xfrm>
              <a:off x="4152" y="888"/>
              <a:ext cx="6" cy="7"/>
            </a:xfrm>
            <a:custGeom>
              <a:avLst/>
              <a:gdLst>
                <a:gd name="T0" fmla="*/ 6 w 4"/>
                <a:gd name="T1" fmla="*/ 7 h 4"/>
                <a:gd name="T2" fmla="*/ 6 w 4"/>
                <a:gd name="T3" fmla="*/ 4 h 4"/>
                <a:gd name="T4" fmla="*/ 6 w 4"/>
                <a:gd name="T5" fmla="*/ 0 h 4"/>
                <a:gd name="T6" fmla="*/ 3 w 4"/>
                <a:gd name="T7" fmla="*/ 0 h 4"/>
                <a:gd name="T8" fmla="*/ 3 w 4"/>
                <a:gd name="T9" fmla="*/ 4 h 4"/>
                <a:gd name="T10" fmla="*/ 0 w 4"/>
                <a:gd name="T11" fmla="*/ 4 h 4"/>
                <a:gd name="T12" fmla="*/ 0 w 4"/>
                <a:gd name="T13" fmla="*/ 7 h 4"/>
                <a:gd name="T14" fmla="*/ 3 w 4"/>
                <a:gd name="T15" fmla="*/ 7 h 4"/>
                <a:gd name="T16" fmla="*/ 6 w 4"/>
                <a:gd name="T17" fmla="*/ 7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4">
                  <a:moveTo>
                    <a:pt x="4" y="4"/>
                  </a:moveTo>
                  <a:cubicBezTo>
                    <a:pt x="4" y="3"/>
                    <a:pt x="4" y="3"/>
                    <a:pt x="4" y="2"/>
                  </a:cubicBezTo>
                  <a:cubicBezTo>
                    <a:pt x="4" y="2"/>
                    <a:pt x="4" y="1"/>
                    <a:pt x="4" y="0"/>
                  </a:cubicBezTo>
                  <a:cubicBezTo>
                    <a:pt x="3" y="0"/>
                    <a:pt x="3" y="0"/>
                    <a:pt x="2" y="0"/>
                  </a:cubicBezTo>
                  <a:cubicBezTo>
                    <a:pt x="2" y="1"/>
                    <a:pt x="2" y="2"/>
                    <a:pt x="2" y="2"/>
                  </a:cubicBezTo>
                  <a:cubicBezTo>
                    <a:pt x="2" y="2"/>
                    <a:pt x="1" y="2"/>
                    <a:pt x="0" y="2"/>
                  </a:cubicBezTo>
                  <a:cubicBezTo>
                    <a:pt x="0" y="3"/>
                    <a:pt x="0" y="3"/>
                    <a:pt x="0" y="4"/>
                  </a:cubicBezTo>
                  <a:cubicBezTo>
                    <a:pt x="1" y="4"/>
                    <a:pt x="2" y="4"/>
                    <a:pt x="2" y="4"/>
                  </a:cubicBezTo>
                  <a:cubicBezTo>
                    <a:pt x="3" y="4"/>
                    <a:pt x="3" y="4"/>
                    <a:pt x="4" y="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4" name="Freeform 41075"/>
            <p:cNvSpPr/>
            <p:nvPr/>
          </p:nvSpPr>
          <p:spPr bwMode="auto">
            <a:xfrm>
              <a:off x="3784" y="892"/>
              <a:ext cx="12" cy="8"/>
            </a:xfrm>
            <a:custGeom>
              <a:avLst/>
              <a:gdLst>
                <a:gd name="T0" fmla="*/ 0 w 7"/>
                <a:gd name="T1" fmla="*/ 3 h 5"/>
                <a:gd name="T2" fmla="*/ 0 w 7"/>
                <a:gd name="T3" fmla="*/ 5 h 5"/>
                <a:gd name="T4" fmla="*/ 0 w 7"/>
                <a:gd name="T5" fmla="*/ 8 h 5"/>
                <a:gd name="T6" fmla="*/ 3 w 7"/>
                <a:gd name="T7" fmla="*/ 8 h 5"/>
                <a:gd name="T8" fmla="*/ 5 w 7"/>
                <a:gd name="T9" fmla="*/ 8 h 5"/>
                <a:gd name="T10" fmla="*/ 9 w 7"/>
                <a:gd name="T11" fmla="*/ 8 h 5"/>
                <a:gd name="T12" fmla="*/ 12 w 7"/>
                <a:gd name="T13" fmla="*/ 8 h 5"/>
                <a:gd name="T14" fmla="*/ 12 w 7"/>
                <a:gd name="T15" fmla="*/ 5 h 5"/>
                <a:gd name="T16" fmla="*/ 12 w 7"/>
                <a:gd name="T17" fmla="*/ 3 h 5"/>
                <a:gd name="T18" fmla="*/ 9 w 7"/>
                <a:gd name="T19" fmla="*/ 3 h 5"/>
                <a:gd name="T20" fmla="*/ 9 w 7"/>
                <a:gd name="T21" fmla="*/ 0 h 5"/>
                <a:gd name="T22" fmla="*/ 5 w 7"/>
                <a:gd name="T23" fmla="*/ 0 h 5"/>
                <a:gd name="T24" fmla="*/ 3 w 7"/>
                <a:gd name="T25" fmla="*/ 0 h 5"/>
                <a:gd name="T26" fmla="*/ 3 w 7"/>
                <a:gd name="T27" fmla="*/ 3 h 5"/>
                <a:gd name="T28" fmla="*/ 0 w 7"/>
                <a:gd name="T29" fmla="*/ 3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 h="5">
                  <a:moveTo>
                    <a:pt x="0" y="2"/>
                  </a:moveTo>
                  <a:cubicBezTo>
                    <a:pt x="0" y="2"/>
                    <a:pt x="0" y="3"/>
                    <a:pt x="0" y="3"/>
                  </a:cubicBezTo>
                  <a:cubicBezTo>
                    <a:pt x="0" y="4"/>
                    <a:pt x="0" y="4"/>
                    <a:pt x="0" y="5"/>
                  </a:cubicBezTo>
                  <a:cubicBezTo>
                    <a:pt x="1" y="5"/>
                    <a:pt x="1" y="5"/>
                    <a:pt x="2" y="5"/>
                  </a:cubicBezTo>
                  <a:cubicBezTo>
                    <a:pt x="2" y="5"/>
                    <a:pt x="3" y="5"/>
                    <a:pt x="3" y="5"/>
                  </a:cubicBezTo>
                  <a:cubicBezTo>
                    <a:pt x="4" y="5"/>
                    <a:pt x="4" y="5"/>
                    <a:pt x="5" y="5"/>
                  </a:cubicBezTo>
                  <a:cubicBezTo>
                    <a:pt x="5" y="5"/>
                    <a:pt x="6" y="5"/>
                    <a:pt x="7" y="5"/>
                  </a:cubicBezTo>
                  <a:cubicBezTo>
                    <a:pt x="7" y="4"/>
                    <a:pt x="7" y="4"/>
                    <a:pt x="7" y="3"/>
                  </a:cubicBezTo>
                  <a:cubicBezTo>
                    <a:pt x="7" y="3"/>
                    <a:pt x="7" y="2"/>
                    <a:pt x="7" y="2"/>
                  </a:cubicBezTo>
                  <a:cubicBezTo>
                    <a:pt x="6" y="2"/>
                    <a:pt x="5" y="2"/>
                    <a:pt x="5" y="2"/>
                  </a:cubicBezTo>
                  <a:cubicBezTo>
                    <a:pt x="5" y="1"/>
                    <a:pt x="5" y="1"/>
                    <a:pt x="5" y="0"/>
                  </a:cubicBezTo>
                  <a:cubicBezTo>
                    <a:pt x="4" y="0"/>
                    <a:pt x="4" y="0"/>
                    <a:pt x="3" y="0"/>
                  </a:cubicBezTo>
                  <a:cubicBezTo>
                    <a:pt x="3" y="0"/>
                    <a:pt x="2" y="0"/>
                    <a:pt x="2" y="0"/>
                  </a:cubicBezTo>
                  <a:cubicBezTo>
                    <a:pt x="2" y="1"/>
                    <a:pt x="2" y="1"/>
                    <a:pt x="2" y="2"/>
                  </a:cubicBezTo>
                  <a:cubicBezTo>
                    <a:pt x="1" y="2"/>
                    <a:pt x="1" y="2"/>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5" name="Freeform 41076"/>
            <p:cNvSpPr/>
            <p:nvPr/>
          </p:nvSpPr>
          <p:spPr bwMode="auto">
            <a:xfrm>
              <a:off x="4145" y="900"/>
              <a:ext cx="5" cy="6"/>
            </a:xfrm>
            <a:custGeom>
              <a:avLst/>
              <a:gdLst>
                <a:gd name="T0" fmla="*/ 0 w 3"/>
                <a:gd name="T1" fmla="*/ 6 h 3"/>
                <a:gd name="T2" fmla="*/ 2 w 3"/>
                <a:gd name="T3" fmla="*/ 6 h 3"/>
                <a:gd name="T4" fmla="*/ 5 w 3"/>
                <a:gd name="T5" fmla="*/ 6 h 3"/>
                <a:gd name="T6" fmla="*/ 5 w 3"/>
                <a:gd name="T7" fmla="*/ 4 h 3"/>
                <a:gd name="T8" fmla="*/ 5 w 3"/>
                <a:gd name="T9" fmla="*/ 0 h 3"/>
                <a:gd name="T10" fmla="*/ 2 w 3"/>
                <a:gd name="T11" fmla="*/ 0 h 3"/>
                <a:gd name="T12" fmla="*/ 2 w 3"/>
                <a:gd name="T13" fmla="*/ 4 h 3"/>
                <a:gd name="T14" fmla="*/ 0 w 3"/>
                <a:gd name="T15" fmla="*/ 4 h 3"/>
                <a:gd name="T16" fmla="*/ 0 w 3"/>
                <a:gd name="T17" fmla="*/ 6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0" y="3"/>
                  </a:moveTo>
                  <a:cubicBezTo>
                    <a:pt x="0" y="3"/>
                    <a:pt x="1" y="3"/>
                    <a:pt x="1" y="3"/>
                  </a:cubicBezTo>
                  <a:cubicBezTo>
                    <a:pt x="2" y="3"/>
                    <a:pt x="2" y="3"/>
                    <a:pt x="3" y="3"/>
                  </a:cubicBezTo>
                  <a:cubicBezTo>
                    <a:pt x="3" y="3"/>
                    <a:pt x="3" y="2"/>
                    <a:pt x="3" y="2"/>
                  </a:cubicBezTo>
                  <a:cubicBezTo>
                    <a:pt x="3" y="1"/>
                    <a:pt x="3" y="1"/>
                    <a:pt x="3" y="0"/>
                  </a:cubicBezTo>
                  <a:cubicBezTo>
                    <a:pt x="2" y="0"/>
                    <a:pt x="2" y="0"/>
                    <a:pt x="1" y="0"/>
                  </a:cubicBezTo>
                  <a:cubicBezTo>
                    <a:pt x="1" y="1"/>
                    <a:pt x="1" y="1"/>
                    <a:pt x="1" y="2"/>
                  </a:cubicBezTo>
                  <a:cubicBezTo>
                    <a:pt x="1" y="2"/>
                    <a:pt x="0" y="2"/>
                    <a:pt x="0" y="2"/>
                  </a:cubicBezTo>
                  <a:cubicBezTo>
                    <a:pt x="0" y="2"/>
                    <a:pt x="0" y="3"/>
                    <a:pt x="0"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6" name="Freeform 41077"/>
            <p:cNvSpPr/>
            <p:nvPr/>
          </p:nvSpPr>
          <p:spPr bwMode="auto">
            <a:xfrm>
              <a:off x="4308" y="904"/>
              <a:ext cx="7" cy="7"/>
            </a:xfrm>
            <a:custGeom>
              <a:avLst/>
              <a:gdLst>
                <a:gd name="T0" fmla="*/ 2 w 4"/>
                <a:gd name="T1" fmla="*/ 5 h 4"/>
                <a:gd name="T2" fmla="*/ 2 w 4"/>
                <a:gd name="T3" fmla="*/ 7 h 4"/>
                <a:gd name="T4" fmla="*/ 5 w 4"/>
                <a:gd name="T5" fmla="*/ 7 h 4"/>
                <a:gd name="T6" fmla="*/ 7 w 4"/>
                <a:gd name="T7" fmla="*/ 7 h 4"/>
                <a:gd name="T8" fmla="*/ 7 w 4"/>
                <a:gd name="T9" fmla="*/ 5 h 4"/>
                <a:gd name="T10" fmla="*/ 5 w 4"/>
                <a:gd name="T11" fmla="*/ 5 h 4"/>
                <a:gd name="T12" fmla="*/ 5 w 4"/>
                <a:gd name="T13" fmla="*/ 2 h 4"/>
                <a:gd name="T14" fmla="*/ 5 w 4"/>
                <a:gd name="T15" fmla="*/ 0 h 4"/>
                <a:gd name="T16" fmla="*/ 2 w 4"/>
                <a:gd name="T17" fmla="*/ 0 h 4"/>
                <a:gd name="T18" fmla="*/ 0 w 4"/>
                <a:gd name="T19" fmla="*/ 0 h 4"/>
                <a:gd name="T20" fmla="*/ 0 w 4"/>
                <a:gd name="T21" fmla="*/ 2 h 4"/>
                <a:gd name="T22" fmla="*/ 2 w 4"/>
                <a:gd name="T23" fmla="*/ 2 h 4"/>
                <a:gd name="T24" fmla="*/ 2 w 4"/>
                <a:gd name="T25" fmla="*/ 5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3"/>
                  </a:moveTo>
                  <a:cubicBezTo>
                    <a:pt x="1" y="3"/>
                    <a:pt x="1" y="4"/>
                    <a:pt x="1" y="4"/>
                  </a:cubicBezTo>
                  <a:cubicBezTo>
                    <a:pt x="2" y="4"/>
                    <a:pt x="2" y="4"/>
                    <a:pt x="3" y="4"/>
                  </a:cubicBezTo>
                  <a:cubicBezTo>
                    <a:pt x="3" y="4"/>
                    <a:pt x="4" y="4"/>
                    <a:pt x="4" y="4"/>
                  </a:cubicBezTo>
                  <a:cubicBezTo>
                    <a:pt x="4" y="4"/>
                    <a:pt x="4" y="3"/>
                    <a:pt x="4" y="3"/>
                  </a:cubicBezTo>
                  <a:cubicBezTo>
                    <a:pt x="4" y="3"/>
                    <a:pt x="3" y="3"/>
                    <a:pt x="3" y="3"/>
                  </a:cubicBezTo>
                  <a:cubicBezTo>
                    <a:pt x="3" y="2"/>
                    <a:pt x="3" y="2"/>
                    <a:pt x="3" y="1"/>
                  </a:cubicBezTo>
                  <a:cubicBezTo>
                    <a:pt x="3" y="1"/>
                    <a:pt x="3" y="0"/>
                    <a:pt x="3" y="0"/>
                  </a:cubicBezTo>
                  <a:cubicBezTo>
                    <a:pt x="2" y="0"/>
                    <a:pt x="2" y="0"/>
                    <a:pt x="1" y="0"/>
                  </a:cubicBezTo>
                  <a:cubicBezTo>
                    <a:pt x="1" y="0"/>
                    <a:pt x="0" y="0"/>
                    <a:pt x="0" y="0"/>
                  </a:cubicBezTo>
                  <a:cubicBezTo>
                    <a:pt x="0" y="0"/>
                    <a:pt x="0" y="1"/>
                    <a:pt x="0" y="1"/>
                  </a:cubicBezTo>
                  <a:cubicBezTo>
                    <a:pt x="0" y="1"/>
                    <a:pt x="1" y="1"/>
                    <a:pt x="1" y="1"/>
                  </a:cubicBezTo>
                  <a:cubicBezTo>
                    <a:pt x="1" y="2"/>
                    <a:pt x="1" y="2"/>
                    <a:pt x="1"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7" name="Freeform 41078"/>
            <p:cNvSpPr/>
            <p:nvPr/>
          </p:nvSpPr>
          <p:spPr bwMode="auto">
            <a:xfrm>
              <a:off x="4098" y="888"/>
              <a:ext cx="47" cy="35"/>
            </a:xfrm>
            <a:custGeom>
              <a:avLst/>
              <a:gdLst>
                <a:gd name="T0" fmla="*/ 5 w 27"/>
                <a:gd name="T1" fmla="*/ 23 h 20"/>
                <a:gd name="T2" fmla="*/ 5 w 27"/>
                <a:gd name="T3" fmla="*/ 30 h 20"/>
                <a:gd name="T4" fmla="*/ 10 w 27"/>
                <a:gd name="T5" fmla="*/ 30 h 20"/>
                <a:gd name="T6" fmla="*/ 14 w 27"/>
                <a:gd name="T7" fmla="*/ 32 h 20"/>
                <a:gd name="T8" fmla="*/ 17 w 27"/>
                <a:gd name="T9" fmla="*/ 35 h 20"/>
                <a:gd name="T10" fmla="*/ 19 w 27"/>
                <a:gd name="T11" fmla="*/ 32 h 20"/>
                <a:gd name="T12" fmla="*/ 23 w 27"/>
                <a:gd name="T13" fmla="*/ 30 h 20"/>
                <a:gd name="T14" fmla="*/ 24 w 27"/>
                <a:gd name="T15" fmla="*/ 26 h 20"/>
                <a:gd name="T16" fmla="*/ 28 w 27"/>
                <a:gd name="T17" fmla="*/ 23 h 20"/>
                <a:gd name="T18" fmla="*/ 30 w 27"/>
                <a:gd name="T19" fmla="*/ 26 h 20"/>
                <a:gd name="T20" fmla="*/ 33 w 27"/>
                <a:gd name="T21" fmla="*/ 30 h 20"/>
                <a:gd name="T22" fmla="*/ 38 w 27"/>
                <a:gd name="T23" fmla="*/ 30 h 20"/>
                <a:gd name="T24" fmla="*/ 38 w 27"/>
                <a:gd name="T25" fmla="*/ 23 h 20"/>
                <a:gd name="T26" fmla="*/ 37 w 27"/>
                <a:gd name="T27" fmla="*/ 21 h 20"/>
                <a:gd name="T28" fmla="*/ 33 w 27"/>
                <a:gd name="T29" fmla="*/ 18 h 20"/>
                <a:gd name="T30" fmla="*/ 30 w 27"/>
                <a:gd name="T31" fmla="*/ 16 h 20"/>
                <a:gd name="T32" fmla="*/ 37 w 27"/>
                <a:gd name="T33" fmla="*/ 16 h 20"/>
                <a:gd name="T34" fmla="*/ 42 w 27"/>
                <a:gd name="T35" fmla="*/ 16 h 20"/>
                <a:gd name="T36" fmla="*/ 44 w 27"/>
                <a:gd name="T37" fmla="*/ 12 h 20"/>
                <a:gd name="T38" fmla="*/ 47 w 27"/>
                <a:gd name="T39" fmla="*/ 9 h 20"/>
                <a:gd name="T40" fmla="*/ 44 w 27"/>
                <a:gd name="T41" fmla="*/ 7 h 20"/>
                <a:gd name="T42" fmla="*/ 42 w 27"/>
                <a:gd name="T43" fmla="*/ 4 h 20"/>
                <a:gd name="T44" fmla="*/ 37 w 27"/>
                <a:gd name="T45" fmla="*/ 4 h 20"/>
                <a:gd name="T46" fmla="*/ 30 w 27"/>
                <a:gd name="T47" fmla="*/ 4 h 20"/>
                <a:gd name="T48" fmla="*/ 28 w 27"/>
                <a:gd name="T49" fmla="*/ 0 h 20"/>
                <a:gd name="T50" fmla="*/ 24 w 27"/>
                <a:gd name="T51" fmla="*/ 4 h 20"/>
                <a:gd name="T52" fmla="*/ 23 w 27"/>
                <a:gd name="T53" fmla="*/ 7 h 20"/>
                <a:gd name="T54" fmla="*/ 19 w 27"/>
                <a:gd name="T55" fmla="*/ 9 h 20"/>
                <a:gd name="T56" fmla="*/ 14 w 27"/>
                <a:gd name="T57" fmla="*/ 9 h 20"/>
                <a:gd name="T58" fmla="*/ 10 w 27"/>
                <a:gd name="T59" fmla="*/ 12 h 20"/>
                <a:gd name="T60" fmla="*/ 5 w 27"/>
                <a:gd name="T61" fmla="*/ 12 h 20"/>
                <a:gd name="T62" fmla="*/ 3 w 27"/>
                <a:gd name="T63" fmla="*/ 16 h 20"/>
                <a:gd name="T64" fmla="*/ 0 w 27"/>
                <a:gd name="T65" fmla="*/ 18 h 20"/>
                <a:gd name="T66" fmla="*/ 3 w 27"/>
                <a:gd name="T67" fmla="*/ 21 h 2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7" h="20">
                  <a:moveTo>
                    <a:pt x="2" y="13"/>
                  </a:moveTo>
                  <a:cubicBezTo>
                    <a:pt x="2" y="13"/>
                    <a:pt x="3" y="13"/>
                    <a:pt x="3" y="13"/>
                  </a:cubicBezTo>
                  <a:cubicBezTo>
                    <a:pt x="3" y="14"/>
                    <a:pt x="3" y="14"/>
                    <a:pt x="3" y="15"/>
                  </a:cubicBezTo>
                  <a:cubicBezTo>
                    <a:pt x="3" y="16"/>
                    <a:pt x="3" y="16"/>
                    <a:pt x="3" y="17"/>
                  </a:cubicBezTo>
                  <a:cubicBezTo>
                    <a:pt x="4" y="17"/>
                    <a:pt x="4" y="17"/>
                    <a:pt x="5" y="17"/>
                  </a:cubicBezTo>
                  <a:cubicBezTo>
                    <a:pt x="5" y="17"/>
                    <a:pt x="6" y="17"/>
                    <a:pt x="6" y="17"/>
                  </a:cubicBezTo>
                  <a:cubicBezTo>
                    <a:pt x="6" y="17"/>
                    <a:pt x="6" y="18"/>
                    <a:pt x="6" y="18"/>
                  </a:cubicBezTo>
                  <a:cubicBezTo>
                    <a:pt x="7" y="18"/>
                    <a:pt x="7" y="18"/>
                    <a:pt x="8" y="18"/>
                  </a:cubicBezTo>
                  <a:cubicBezTo>
                    <a:pt x="8" y="19"/>
                    <a:pt x="8" y="19"/>
                    <a:pt x="8" y="20"/>
                  </a:cubicBezTo>
                  <a:cubicBezTo>
                    <a:pt x="9" y="20"/>
                    <a:pt x="9" y="20"/>
                    <a:pt x="10" y="20"/>
                  </a:cubicBezTo>
                  <a:cubicBezTo>
                    <a:pt x="10" y="20"/>
                    <a:pt x="11" y="20"/>
                    <a:pt x="11" y="20"/>
                  </a:cubicBezTo>
                  <a:cubicBezTo>
                    <a:pt x="11" y="19"/>
                    <a:pt x="11" y="19"/>
                    <a:pt x="11" y="18"/>
                  </a:cubicBezTo>
                  <a:cubicBezTo>
                    <a:pt x="11" y="18"/>
                    <a:pt x="11" y="17"/>
                    <a:pt x="11" y="17"/>
                  </a:cubicBezTo>
                  <a:cubicBezTo>
                    <a:pt x="12" y="17"/>
                    <a:pt x="12" y="17"/>
                    <a:pt x="13" y="17"/>
                  </a:cubicBezTo>
                  <a:cubicBezTo>
                    <a:pt x="13" y="16"/>
                    <a:pt x="13" y="16"/>
                    <a:pt x="13" y="15"/>
                  </a:cubicBezTo>
                  <a:cubicBezTo>
                    <a:pt x="13" y="15"/>
                    <a:pt x="14" y="15"/>
                    <a:pt x="14" y="15"/>
                  </a:cubicBezTo>
                  <a:cubicBezTo>
                    <a:pt x="14" y="14"/>
                    <a:pt x="14" y="14"/>
                    <a:pt x="14" y="13"/>
                  </a:cubicBezTo>
                  <a:cubicBezTo>
                    <a:pt x="15" y="13"/>
                    <a:pt x="15" y="13"/>
                    <a:pt x="16" y="13"/>
                  </a:cubicBezTo>
                  <a:cubicBezTo>
                    <a:pt x="16" y="13"/>
                    <a:pt x="17" y="13"/>
                    <a:pt x="17" y="13"/>
                  </a:cubicBezTo>
                  <a:cubicBezTo>
                    <a:pt x="17" y="14"/>
                    <a:pt x="17" y="14"/>
                    <a:pt x="17" y="15"/>
                  </a:cubicBezTo>
                  <a:cubicBezTo>
                    <a:pt x="17" y="16"/>
                    <a:pt x="17" y="16"/>
                    <a:pt x="17" y="17"/>
                  </a:cubicBezTo>
                  <a:cubicBezTo>
                    <a:pt x="18" y="17"/>
                    <a:pt x="18" y="17"/>
                    <a:pt x="19" y="17"/>
                  </a:cubicBezTo>
                  <a:cubicBezTo>
                    <a:pt x="20" y="17"/>
                    <a:pt x="20" y="17"/>
                    <a:pt x="21" y="17"/>
                  </a:cubicBezTo>
                  <a:cubicBezTo>
                    <a:pt x="21" y="17"/>
                    <a:pt x="22" y="17"/>
                    <a:pt x="22" y="17"/>
                  </a:cubicBezTo>
                  <a:cubicBezTo>
                    <a:pt x="22" y="16"/>
                    <a:pt x="22" y="16"/>
                    <a:pt x="22" y="15"/>
                  </a:cubicBezTo>
                  <a:cubicBezTo>
                    <a:pt x="22" y="14"/>
                    <a:pt x="22" y="14"/>
                    <a:pt x="22" y="13"/>
                  </a:cubicBezTo>
                  <a:cubicBezTo>
                    <a:pt x="22" y="13"/>
                    <a:pt x="21" y="13"/>
                    <a:pt x="21" y="13"/>
                  </a:cubicBezTo>
                  <a:cubicBezTo>
                    <a:pt x="21" y="13"/>
                    <a:pt x="21" y="12"/>
                    <a:pt x="21" y="12"/>
                  </a:cubicBezTo>
                  <a:cubicBezTo>
                    <a:pt x="20" y="12"/>
                    <a:pt x="20" y="12"/>
                    <a:pt x="19" y="12"/>
                  </a:cubicBezTo>
                  <a:cubicBezTo>
                    <a:pt x="19" y="11"/>
                    <a:pt x="19" y="11"/>
                    <a:pt x="19" y="10"/>
                  </a:cubicBezTo>
                  <a:cubicBezTo>
                    <a:pt x="18" y="10"/>
                    <a:pt x="18" y="10"/>
                    <a:pt x="17" y="10"/>
                  </a:cubicBezTo>
                  <a:cubicBezTo>
                    <a:pt x="17" y="10"/>
                    <a:pt x="17" y="9"/>
                    <a:pt x="17" y="9"/>
                  </a:cubicBezTo>
                  <a:cubicBezTo>
                    <a:pt x="18" y="9"/>
                    <a:pt x="18" y="9"/>
                    <a:pt x="19" y="9"/>
                  </a:cubicBezTo>
                  <a:cubicBezTo>
                    <a:pt x="20" y="9"/>
                    <a:pt x="20" y="9"/>
                    <a:pt x="21" y="9"/>
                  </a:cubicBezTo>
                  <a:cubicBezTo>
                    <a:pt x="21" y="9"/>
                    <a:pt x="22" y="9"/>
                    <a:pt x="22" y="9"/>
                  </a:cubicBezTo>
                  <a:cubicBezTo>
                    <a:pt x="23" y="9"/>
                    <a:pt x="23" y="9"/>
                    <a:pt x="24" y="9"/>
                  </a:cubicBezTo>
                  <a:cubicBezTo>
                    <a:pt x="24" y="9"/>
                    <a:pt x="25" y="9"/>
                    <a:pt x="25" y="9"/>
                  </a:cubicBezTo>
                  <a:cubicBezTo>
                    <a:pt x="25" y="8"/>
                    <a:pt x="25" y="8"/>
                    <a:pt x="25" y="7"/>
                  </a:cubicBezTo>
                  <a:cubicBezTo>
                    <a:pt x="26" y="7"/>
                    <a:pt x="26" y="7"/>
                    <a:pt x="27" y="7"/>
                  </a:cubicBezTo>
                  <a:cubicBezTo>
                    <a:pt x="27" y="6"/>
                    <a:pt x="27" y="6"/>
                    <a:pt x="27" y="5"/>
                  </a:cubicBezTo>
                  <a:cubicBezTo>
                    <a:pt x="27" y="5"/>
                    <a:pt x="27" y="4"/>
                    <a:pt x="27" y="4"/>
                  </a:cubicBezTo>
                  <a:cubicBezTo>
                    <a:pt x="26" y="4"/>
                    <a:pt x="26" y="4"/>
                    <a:pt x="25" y="4"/>
                  </a:cubicBezTo>
                  <a:cubicBezTo>
                    <a:pt x="25" y="3"/>
                    <a:pt x="25" y="3"/>
                    <a:pt x="25" y="2"/>
                  </a:cubicBezTo>
                  <a:cubicBezTo>
                    <a:pt x="25" y="2"/>
                    <a:pt x="24" y="2"/>
                    <a:pt x="24" y="2"/>
                  </a:cubicBezTo>
                  <a:cubicBezTo>
                    <a:pt x="23" y="2"/>
                    <a:pt x="23" y="2"/>
                    <a:pt x="22" y="2"/>
                  </a:cubicBezTo>
                  <a:cubicBezTo>
                    <a:pt x="22" y="2"/>
                    <a:pt x="21" y="2"/>
                    <a:pt x="21" y="2"/>
                  </a:cubicBezTo>
                  <a:cubicBezTo>
                    <a:pt x="20" y="2"/>
                    <a:pt x="20" y="2"/>
                    <a:pt x="19" y="2"/>
                  </a:cubicBezTo>
                  <a:cubicBezTo>
                    <a:pt x="18" y="2"/>
                    <a:pt x="18" y="2"/>
                    <a:pt x="17" y="2"/>
                  </a:cubicBezTo>
                  <a:cubicBezTo>
                    <a:pt x="17" y="2"/>
                    <a:pt x="16" y="2"/>
                    <a:pt x="16" y="2"/>
                  </a:cubicBezTo>
                  <a:cubicBezTo>
                    <a:pt x="16" y="2"/>
                    <a:pt x="16" y="1"/>
                    <a:pt x="16" y="0"/>
                  </a:cubicBezTo>
                  <a:cubicBezTo>
                    <a:pt x="15" y="0"/>
                    <a:pt x="15" y="0"/>
                    <a:pt x="14" y="0"/>
                  </a:cubicBezTo>
                  <a:cubicBezTo>
                    <a:pt x="14" y="1"/>
                    <a:pt x="14" y="2"/>
                    <a:pt x="14" y="2"/>
                  </a:cubicBezTo>
                  <a:cubicBezTo>
                    <a:pt x="14" y="2"/>
                    <a:pt x="13" y="2"/>
                    <a:pt x="13" y="2"/>
                  </a:cubicBezTo>
                  <a:cubicBezTo>
                    <a:pt x="13" y="3"/>
                    <a:pt x="13" y="3"/>
                    <a:pt x="13" y="4"/>
                  </a:cubicBezTo>
                  <a:cubicBezTo>
                    <a:pt x="12" y="4"/>
                    <a:pt x="12" y="4"/>
                    <a:pt x="11" y="4"/>
                  </a:cubicBezTo>
                  <a:cubicBezTo>
                    <a:pt x="11" y="4"/>
                    <a:pt x="11" y="5"/>
                    <a:pt x="11" y="5"/>
                  </a:cubicBezTo>
                  <a:cubicBezTo>
                    <a:pt x="11" y="5"/>
                    <a:pt x="10" y="5"/>
                    <a:pt x="10" y="5"/>
                  </a:cubicBezTo>
                  <a:cubicBezTo>
                    <a:pt x="9" y="5"/>
                    <a:pt x="9" y="5"/>
                    <a:pt x="8" y="5"/>
                  </a:cubicBezTo>
                  <a:cubicBezTo>
                    <a:pt x="8" y="6"/>
                    <a:pt x="8" y="6"/>
                    <a:pt x="8" y="7"/>
                  </a:cubicBezTo>
                  <a:cubicBezTo>
                    <a:pt x="7" y="7"/>
                    <a:pt x="7" y="7"/>
                    <a:pt x="6" y="7"/>
                  </a:cubicBezTo>
                  <a:cubicBezTo>
                    <a:pt x="6" y="7"/>
                    <a:pt x="5" y="7"/>
                    <a:pt x="5" y="7"/>
                  </a:cubicBezTo>
                  <a:cubicBezTo>
                    <a:pt x="4" y="7"/>
                    <a:pt x="4" y="7"/>
                    <a:pt x="3" y="7"/>
                  </a:cubicBezTo>
                  <a:cubicBezTo>
                    <a:pt x="3" y="7"/>
                    <a:pt x="2" y="7"/>
                    <a:pt x="2" y="7"/>
                  </a:cubicBezTo>
                  <a:cubicBezTo>
                    <a:pt x="2" y="8"/>
                    <a:pt x="2" y="8"/>
                    <a:pt x="2" y="9"/>
                  </a:cubicBezTo>
                  <a:cubicBezTo>
                    <a:pt x="1" y="9"/>
                    <a:pt x="1" y="9"/>
                    <a:pt x="0" y="9"/>
                  </a:cubicBezTo>
                  <a:cubicBezTo>
                    <a:pt x="0" y="9"/>
                    <a:pt x="0" y="10"/>
                    <a:pt x="0" y="10"/>
                  </a:cubicBezTo>
                  <a:cubicBezTo>
                    <a:pt x="0" y="11"/>
                    <a:pt x="0" y="11"/>
                    <a:pt x="0" y="12"/>
                  </a:cubicBezTo>
                  <a:cubicBezTo>
                    <a:pt x="1" y="12"/>
                    <a:pt x="1" y="12"/>
                    <a:pt x="2" y="12"/>
                  </a:cubicBezTo>
                  <a:cubicBezTo>
                    <a:pt x="2" y="12"/>
                    <a:pt x="2" y="13"/>
                    <a:pt x="2" y="1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8" name="Freeform 41079"/>
            <p:cNvSpPr/>
            <p:nvPr/>
          </p:nvSpPr>
          <p:spPr bwMode="auto">
            <a:xfrm>
              <a:off x="3760" y="900"/>
              <a:ext cx="22" cy="23"/>
            </a:xfrm>
            <a:custGeom>
              <a:avLst/>
              <a:gdLst>
                <a:gd name="T0" fmla="*/ 0 w 13"/>
                <a:gd name="T1" fmla="*/ 11 h 13"/>
                <a:gd name="T2" fmla="*/ 2 w 13"/>
                <a:gd name="T3" fmla="*/ 11 h 13"/>
                <a:gd name="T4" fmla="*/ 2 w 13"/>
                <a:gd name="T5" fmla="*/ 11 h 13"/>
                <a:gd name="T6" fmla="*/ 3 w 13"/>
                <a:gd name="T7" fmla="*/ 11 h 13"/>
                <a:gd name="T8" fmla="*/ 3 w 13"/>
                <a:gd name="T9" fmla="*/ 14 h 13"/>
                <a:gd name="T10" fmla="*/ 5 w 13"/>
                <a:gd name="T11" fmla="*/ 14 h 13"/>
                <a:gd name="T12" fmla="*/ 5 w 13"/>
                <a:gd name="T13" fmla="*/ 18 h 13"/>
                <a:gd name="T14" fmla="*/ 5 w 13"/>
                <a:gd name="T15" fmla="*/ 19 h 13"/>
                <a:gd name="T16" fmla="*/ 5 w 13"/>
                <a:gd name="T17" fmla="*/ 23 h 13"/>
                <a:gd name="T18" fmla="*/ 8 w 13"/>
                <a:gd name="T19" fmla="*/ 23 h 13"/>
                <a:gd name="T20" fmla="*/ 12 w 13"/>
                <a:gd name="T21" fmla="*/ 23 h 13"/>
                <a:gd name="T22" fmla="*/ 12 w 13"/>
                <a:gd name="T23" fmla="*/ 19 h 13"/>
                <a:gd name="T24" fmla="*/ 14 w 13"/>
                <a:gd name="T25" fmla="*/ 19 h 13"/>
                <a:gd name="T26" fmla="*/ 17 w 13"/>
                <a:gd name="T27" fmla="*/ 19 h 13"/>
                <a:gd name="T28" fmla="*/ 17 w 13"/>
                <a:gd name="T29" fmla="*/ 18 h 13"/>
                <a:gd name="T30" fmla="*/ 17 w 13"/>
                <a:gd name="T31" fmla="*/ 14 h 13"/>
                <a:gd name="T32" fmla="*/ 17 w 13"/>
                <a:gd name="T33" fmla="*/ 11 h 13"/>
                <a:gd name="T34" fmla="*/ 17 w 13"/>
                <a:gd name="T35" fmla="*/ 9 h 13"/>
                <a:gd name="T36" fmla="*/ 19 w 13"/>
                <a:gd name="T37" fmla="*/ 9 h 13"/>
                <a:gd name="T38" fmla="*/ 19 w 13"/>
                <a:gd name="T39" fmla="*/ 5 h 13"/>
                <a:gd name="T40" fmla="*/ 22 w 13"/>
                <a:gd name="T41" fmla="*/ 5 h 13"/>
                <a:gd name="T42" fmla="*/ 22 w 13"/>
                <a:gd name="T43" fmla="*/ 4 h 13"/>
                <a:gd name="T44" fmla="*/ 19 w 13"/>
                <a:gd name="T45" fmla="*/ 4 h 13"/>
                <a:gd name="T46" fmla="*/ 19 w 13"/>
                <a:gd name="T47" fmla="*/ 0 h 13"/>
                <a:gd name="T48" fmla="*/ 17 w 13"/>
                <a:gd name="T49" fmla="*/ 0 h 13"/>
                <a:gd name="T50" fmla="*/ 14 w 13"/>
                <a:gd name="T51" fmla="*/ 0 h 13"/>
                <a:gd name="T52" fmla="*/ 12 w 13"/>
                <a:gd name="T53" fmla="*/ 0 h 13"/>
                <a:gd name="T54" fmla="*/ 8 w 13"/>
                <a:gd name="T55" fmla="*/ 0 h 13"/>
                <a:gd name="T56" fmla="*/ 8 w 13"/>
                <a:gd name="T57" fmla="*/ 4 h 13"/>
                <a:gd name="T58" fmla="*/ 8 w 13"/>
                <a:gd name="T59" fmla="*/ 5 h 13"/>
                <a:gd name="T60" fmla="*/ 5 w 13"/>
                <a:gd name="T61" fmla="*/ 5 h 13"/>
                <a:gd name="T62" fmla="*/ 3 w 13"/>
                <a:gd name="T63" fmla="*/ 5 h 13"/>
                <a:gd name="T64" fmla="*/ 3 w 13"/>
                <a:gd name="T65" fmla="*/ 5 h 13"/>
                <a:gd name="T66" fmla="*/ 0 w 13"/>
                <a:gd name="T67" fmla="*/ 9 h 13"/>
                <a:gd name="T68" fmla="*/ 0 w 13"/>
                <a:gd name="T69" fmla="*/ 9 h 13"/>
                <a:gd name="T70" fmla="*/ 0 w 13"/>
                <a:gd name="T71" fmla="*/ 11 h 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 h="13">
                  <a:moveTo>
                    <a:pt x="0" y="6"/>
                  </a:moveTo>
                  <a:cubicBezTo>
                    <a:pt x="1" y="6"/>
                    <a:pt x="1" y="6"/>
                    <a:pt x="1" y="6"/>
                  </a:cubicBezTo>
                  <a:cubicBezTo>
                    <a:pt x="1" y="6"/>
                    <a:pt x="1" y="6"/>
                    <a:pt x="1" y="6"/>
                  </a:cubicBezTo>
                  <a:cubicBezTo>
                    <a:pt x="2" y="6"/>
                    <a:pt x="2" y="6"/>
                    <a:pt x="2" y="6"/>
                  </a:cubicBezTo>
                  <a:cubicBezTo>
                    <a:pt x="2" y="7"/>
                    <a:pt x="2" y="7"/>
                    <a:pt x="2" y="8"/>
                  </a:cubicBezTo>
                  <a:cubicBezTo>
                    <a:pt x="2" y="8"/>
                    <a:pt x="3" y="8"/>
                    <a:pt x="3" y="8"/>
                  </a:cubicBezTo>
                  <a:cubicBezTo>
                    <a:pt x="3" y="9"/>
                    <a:pt x="3" y="9"/>
                    <a:pt x="3" y="10"/>
                  </a:cubicBezTo>
                  <a:cubicBezTo>
                    <a:pt x="3" y="10"/>
                    <a:pt x="3" y="11"/>
                    <a:pt x="3" y="11"/>
                  </a:cubicBezTo>
                  <a:cubicBezTo>
                    <a:pt x="3" y="12"/>
                    <a:pt x="3" y="12"/>
                    <a:pt x="3" y="13"/>
                  </a:cubicBezTo>
                  <a:cubicBezTo>
                    <a:pt x="4" y="13"/>
                    <a:pt x="4" y="13"/>
                    <a:pt x="5" y="13"/>
                  </a:cubicBezTo>
                  <a:cubicBezTo>
                    <a:pt x="5" y="13"/>
                    <a:pt x="6" y="13"/>
                    <a:pt x="7" y="13"/>
                  </a:cubicBezTo>
                  <a:cubicBezTo>
                    <a:pt x="7" y="12"/>
                    <a:pt x="7" y="12"/>
                    <a:pt x="7" y="11"/>
                  </a:cubicBezTo>
                  <a:cubicBezTo>
                    <a:pt x="7" y="11"/>
                    <a:pt x="8" y="11"/>
                    <a:pt x="8" y="11"/>
                  </a:cubicBezTo>
                  <a:cubicBezTo>
                    <a:pt x="9" y="11"/>
                    <a:pt x="9" y="11"/>
                    <a:pt x="10" y="11"/>
                  </a:cubicBezTo>
                  <a:cubicBezTo>
                    <a:pt x="10" y="11"/>
                    <a:pt x="10" y="10"/>
                    <a:pt x="10" y="10"/>
                  </a:cubicBezTo>
                  <a:cubicBezTo>
                    <a:pt x="10" y="9"/>
                    <a:pt x="10" y="9"/>
                    <a:pt x="10" y="8"/>
                  </a:cubicBezTo>
                  <a:cubicBezTo>
                    <a:pt x="10" y="7"/>
                    <a:pt x="10" y="7"/>
                    <a:pt x="10" y="6"/>
                  </a:cubicBezTo>
                  <a:cubicBezTo>
                    <a:pt x="10" y="6"/>
                    <a:pt x="10" y="5"/>
                    <a:pt x="10" y="5"/>
                  </a:cubicBezTo>
                  <a:cubicBezTo>
                    <a:pt x="10" y="5"/>
                    <a:pt x="11" y="5"/>
                    <a:pt x="11" y="5"/>
                  </a:cubicBezTo>
                  <a:cubicBezTo>
                    <a:pt x="11" y="4"/>
                    <a:pt x="11" y="4"/>
                    <a:pt x="11" y="3"/>
                  </a:cubicBezTo>
                  <a:cubicBezTo>
                    <a:pt x="12" y="3"/>
                    <a:pt x="12" y="3"/>
                    <a:pt x="13" y="3"/>
                  </a:cubicBezTo>
                  <a:cubicBezTo>
                    <a:pt x="13" y="3"/>
                    <a:pt x="13" y="2"/>
                    <a:pt x="13" y="2"/>
                  </a:cubicBezTo>
                  <a:cubicBezTo>
                    <a:pt x="12" y="2"/>
                    <a:pt x="12" y="2"/>
                    <a:pt x="11" y="2"/>
                  </a:cubicBezTo>
                  <a:cubicBezTo>
                    <a:pt x="11" y="1"/>
                    <a:pt x="11" y="1"/>
                    <a:pt x="11" y="0"/>
                  </a:cubicBezTo>
                  <a:cubicBezTo>
                    <a:pt x="11" y="0"/>
                    <a:pt x="10" y="0"/>
                    <a:pt x="10" y="0"/>
                  </a:cubicBezTo>
                  <a:cubicBezTo>
                    <a:pt x="9" y="0"/>
                    <a:pt x="9" y="0"/>
                    <a:pt x="8" y="0"/>
                  </a:cubicBezTo>
                  <a:cubicBezTo>
                    <a:pt x="8" y="0"/>
                    <a:pt x="7" y="0"/>
                    <a:pt x="7" y="0"/>
                  </a:cubicBezTo>
                  <a:cubicBezTo>
                    <a:pt x="6" y="0"/>
                    <a:pt x="5" y="0"/>
                    <a:pt x="5" y="0"/>
                  </a:cubicBezTo>
                  <a:cubicBezTo>
                    <a:pt x="5" y="1"/>
                    <a:pt x="5" y="1"/>
                    <a:pt x="5" y="2"/>
                  </a:cubicBezTo>
                  <a:cubicBezTo>
                    <a:pt x="5" y="2"/>
                    <a:pt x="5" y="3"/>
                    <a:pt x="5" y="3"/>
                  </a:cubicBezTo>
                  <a:cubicBezTo>
                    <a:pt x="4" y="3"/>
                    <a:pt x="4" y="3"/>
                    <a:pt x="3" y="3"/>
                  </a:cubicBezTo>
                  <a:cubicBezTo>
                    <a:pt x="3" y="3"/>
                    <a:pt x="2" y="3"/>
                    <a:pt x="2" y="3"/>
                  </a:cubicBezTo>
                  <a:cubicBezTo>
                    <a:pt x="2" y="3"/>
                    <a:pt x="2" y="3"/>
                    <a:pt x="2" y="3"/>
                  </a:cubicBezTo>
                  <a:cubicBezTo>
                    <a:pt x="1" y="4"/>
                    <a:pt x="1" y="4"/>
                    <a:pt x="0" y="5"/>
                  </a:cubicBezTo>
                  <a:cubicBezTo>
                    <a:pt x="0" y="5"/>
                    <a:pt x="0" y="5"/>
                    <a:pt x="0" y="5"/>
                  </a:cubicBezTo>
                  <a:cubicBezTo>
                    <a:pt x="0" y="5"/>
                    <a:pt x="0" y="6"/>
                    <a:pt x="0" y="6"/>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9" name="Freeform 41080"/>
            <p:cNvSpPr/>
            <p:nvPr/>
          </p:nvSpPr>
          <p:spPr bwMode="auto">
            <a:xfrm>
              <a:off x="4296" y="918"/>
              <a:ext cx="3" cy="5"/>
            </a:xfrm>
            <a:custGeom>
              <a:avLst/>
              <a:gdLst>
                <a:gd name="T0" fmla="*/ 3 w 2"/>
                <a:gd name="T1" fmla="*/ 2 h 3"/>
                <a:gd name="T2" fmla="*/ 3 w 2"/>
                <a:gd name="T3" fmla="*/ 0 h 3"/>
                <a:gd name="T4" fmla="*/ 0 w 2"/>
                <a:gd name="T5" fmla="*/ 0 h 3"/>
                <a:gd name="T6" fmla="*/ 0 w 2"/>
                <a:gd name="T7" fmla="*/ 2 h 3"/>
                <a:gd name="T8" fmla="*/ 0 w 2"/>
                <a:gd name="T9" fmla="*/ 5 h 3"/>
                <a:gd name="T10" fmla="*/ 3 w 2"/>
                <a:gd name="T11" fmla="*/ 5 h 3"/>
                <a:gd name="T12" fmla="*/ 3 w 2"/>
                <a:gd name="T13" fmla="*/ 2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1"/>
                  </a:moveTo>
                  <a:cubicBezTo>
                    <a:pt x="2" y="1"/>
                    <a:pt x="2" y="0"/>
                    <a:pt x="2" y="0"/>
                  </a:cubicBezTo>
                  <a:cubicBezTo>
                    <a:pt x="1" y="0"/>
                    <a:pt x="1" y="0"/>
                    <a:pt x="0" y="0"/>
                  </a:cubicBezTo>
                  <a:cubicBezTo>
                    <a:pt x="0" y="0"/>
                    <a:pt x="0" y="1"/>
                    <a:pt x="0" y="1"/>
                  </a:cubicBezTo>
                  <a:cubicBezTo>
                    <a:pt x="0" y="2"/>
                    <a:pt x="0" y="2"/>
                    <a:pt x="0" y="3"/>
                  </a:cubicBezTo>
                  <a:cubicBezTo>
                    <a:pt x="1" y="3"/>
                    <a:pt x="1" y="3"/>
                    <a:pt x="2" y="3"/>
                  </a:cubicBezTo>
                  <a:cubicBezTo>
                    <a:pt x="2" y="2"/>
                    <a:pt x="2" y="2"/>
                    <a:pt x="2" y="1"/>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0" name="Freeform 41081"/>
            <p:cNvSpPr>
              <a:spLocks noEditPoints="1"/>
            </p:cNvSpPr>
            <p:nvPr/>
          </p:nvSpPr>
          <p:spPr bwMode="auto">
            <a:xfrm>
              <a:off x="3864" y="864"/>
              <a:ext cx="174" cy="170"/>
            </a:xfrm>
            <a:custGeom>
              <a:avLst/>
              <a:gdLst>
                <a:gd name="T0" fmla="*/ 24 w 100"/>
                <a:gd name="T1" fmla="*/ 9 h 98"/>
                <a:gd name="T2" fmla="*/ 16 w 100"/>
                <a:gd name="T3" fmla="*/ 17 h 98"/>
                <a:gd name="T4" fmla="*/ 5 w 100"/>
                <a:gd name="T5" fmla="*/ 23 h 98"/>
                <a:gd name="T6" fmla="*/ 2 w 100"/>
                <a:gd name="T7" fmla="*/ 31 h 98"/>
                <a:gd name="T8" fmla="*/ 7 w 100"/>
                <a:gd name="T9" fmla="*/ 42 h 98"/>
                <a:gd name="T10" fmla="*/ 19 w 100"/>
                <a:gd name="T11" fmla="*/ 47 h 98"/>
                <a:gd name="T12" fmla="*/ 30 w 100"/>
                <a:gd name="T13" fmla="*/ 54 h 98"/>
                <a:gd name="T14" fmla="*/ 35 w 100"/>
                <a:gd name="T15" fmla="*/ 64 h 98"/>
                <a:gd name="T16" fmla="*/ 38 w 100"/>
                <a:gd name="T17" fmla="*/ 78 h 98"/>
                <a:gd name="T18" fmla="*/ 38 w 100"/>
                <a:gd name="T19" fmla="*/ 90 h 98"/>
                <a:gd name="T20" fmla="*/ 31 w 100"/>
                <a:gd name="T21" fmla="*/ 101 h 98"/>
                <a:gd name="T22" fmla="*/ 44 w 100"/>
                <a:gd name="T23" fmla="*/ 104 h 98"/>
                <a:gd name="T24" fmla="*/ 35 w 100"/>
                <a:gd name="T25" fmla="*/ 113 h 98"/>
                <a:gd name="T26" fmla="*/ 31 w 100"/>
                <a:gd name="T27" fmla="*/ 127 h 98"/>
                <a:gd name="T28" fmla="*/ 35 w 100"/>
                <a:gd name="T29" fmla="*/ 141 h 98"/>
                <a:gd name="T30" fmla="*/ 38 w 100"/>
                <a:gd name="T31" fmla="*/ 154 h 98"/>
                <a:gd name="T32" fmla="*/ 45 w 100"/>
                <a:gd name="T33" fmla="*/ 163 h 98"/>
                <a:gd name="T34" fmla="*/ 54 w 100"/>
                <a:gd name="T35" fmla="*/ 170 h 98"/>
                <a:gd name="T36" fmla="*/ 63 w 100"/>
                <a:gd name="T37" fmla="*/ 163 h 98"/>
                <a:gd name="T38" fmla="*/ 68 w 100"/>
                <a:gd name="T39" fmla="*/ 151 h 98"/>
                <a:gd name="T40" fmla="*/ 75 w 100"/>
                <a:gd name="T41" fmla="*/ 142 h 98"/>
                <a:gd name="T42" fmla="*/ 84 w 100"/>
                <a:gd name="T43" fmla="*/ 134 h 98"/>
                <a:gd name="T44" fmla="*/ 97 w 100"/>
                <a:gd name="T45" fmla="*/ 132 h 98"/>
                <a:gd name="T46" fmla="*/ 103 w 100"/>
                <a:gd name="T47" fmla="*/ 120 h 98"/>
                <a:gd name="T48" fmla="*/ 120 w 100"/>
                <a:gd name="T49" fmla="*/ 120 h 98"/>
                <a:gd name="T50" fmla="*/ 131 w 100"/>
                <a:gd name="T51" fmla="*/ 114 h 98"/>
                <a:gd name="T52" fmla="*/ 137 w 100"/>
                <a:gd name="T53" fmla="*/ 106 h 98"/>
                <a:gd name="T54" fmla="*/ 144 w 100"/>
                <a:gd name="T55" fmla="*/ 95 h 98"/>
                <a:gd name="T56" fmla="*/ 146 w 100"/>
                <a:gd name="T57" fmla="*/ 82 h 98"/>
                <a:gd name="T58" fmla="*/ 150 w 100"/>
                <a:gd name="T59" fmla="*/ 78 h 98"/>
                <a:gd name="T60" fmla="*/ 150 w 100"/>
                <a:gd name="T61" fmla="*/ 68 h 98"/>
                <a:gd name="T62" fmla="*/ 146 w 100"/>
                <a:gd name="T63" fmla="*/ 59 h 98"/>
                <a:gd name="T64" fmla="*/ 155 w 100"/>
                <a:gd name="T65" fmla="*/ 62 h 98"/>
                <a:gd name="T66" fmla="*/ 151 w 100"/>
                <a:gd name="T67" fmla="*/ 47 h 98"/>
                <a:gd name="T68" fmla="*/ 155 w 100"/>
                <a:gd name="T69" fmla="*/ 40 h 98"/>
                <a:gd name="T70" fmla="*/ 164 w 100"/>
                <a:gd name="T71" fmla="*/ 31 h 98"/>
                <a:gd name="T72" fmla="*/ 174 w 100"/>
                <a:gd name="T73" fmla="*/ 24 h 98"/>
                <a:gd name="T74" fmla="*/ 164 w 100"/>
                <a:gd name="T75" fmla="*/ 19 h 98"/>
                <a:gd name="T76" fmla="*/ 155 w 100"/>
                <a:gd name="T77" fmla="*/ 17 h 98"/>
                <a:gd name="T78" fmla="*/ 146 w 100"/>
                <a:gd name="T79" fmla="*/ 14 h 98"/>
                <a:gd name="T80" fmla="*/ 137 w 100"/>
                <a:gd name="T81" fmla="*/ 5 h 98"/>
                <a:gd name="T82" fmla="*/ 127 w 100"/>
                <a:gd name="T83" fmla="*/ 0 h 98"/>
                <a:gd name="T84" fmla="*/ 111 w 100"/>
                <a:gd name="T85" fmla="*/ 0 h 98"/>
                <a:gd name="T86" fmla="*/ 97 w 100"/>
                <a:gd name="T87" fmla="*/ 3 h 98"/>
                <a:gd name="T88" fmla="*/ 84 w 100"/>
                <a:gd name="T89" fmla="*/ 0 h 98"/>
                <a:gd name="T90" fmla="*/ 87 w 100"/>
                <a:gd name="T91" fmla="*/ 9 h 98"/>
                <a:gd name="T92" fmla="*/ 78 w 100"/>
                <a:gd name="T93" fmla="*/ 5 h 98"/>
                <a:gd name="T94" fmla="*/ 64 w 100"/>
                <a:gd name="T95" fmla="*/ 3 h 98"/>
                <a:gd name="T96" fmla="*/ 54 w 100"/>
                <a:gd name="T97" fmla="*/ 3 h 98"/>
                <a:gd name="T98" fmla="*/ 38 w 100"/>
                <a:gd name="T99" fmla="*/ 3 h 98"/>
                <a:gd name="T100" fmla="*/ 137 w 100"/>
                <a:gd name="T101" fmla="*/ 17 h 98"/>
                <a:gd name="T102" fmla="*/ 132 w 100"/>
                <a:gd name="T103" fmla="*/ 83 h 98"/>
                <a:gd name="T104" fmla="*/ 132 w 100"/>
                <a:gd name="T105" fmla="*/ 90 h 98"/>
                <a:gd name="T106" fmla="*/ 127 w 100"/>
                <a:gd name="T107" fmla="*/ 104 h 98"/>
                <a:gd name="T108" fmla="*/ 125 w 100"/>
                <a:gd name="T109" fmla="*/ 17 h 98"/>
                <a:gd name="T110" fmla="*/ 44 w 100"/>
                <a:gd name="T111" fmla="*/ 90 h 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0" h="98">
                  <a:moveTo>
                    <a:pt x="20" y="3"/>
                  </a:moveTo>
                  <a:cubicBezTo>
                    <a:pt x="19" y="3"/>
                    <a:pt x="19" y="3"/>
                    <a:pt x="18" y="3"/>
                  </a:cubicBezTo>
                  <a:cubicBezTo>
                    <a:pt x="18" y="4"/>
                    <a:pt x="18" y="4"/>
                    <a:pt x="18" y="5"/>
                  </a:cubicBezTo>
                  <a:cubicBezTo>
                    <a:pt x="18" y="5"/>
                    <a:pt x="17" y="5"/>
                    <a:pt x="17" y="5"/>
                  </a:cubicBezTo>
                  <a:cubicBezTo>
                    <a:pt x="16" y="5"/>
                    <a:pt x="16" y="5"/>
                    <a:pt x="15" y="5"/>
                  </a:cubicBezTo>
                  <a:cubicBezTo>
                    <a:pt x="15" y="5"/>
                    <a:pt x="14" y="5"/>
                    <a:pt x="14" y="5"/>
                  </a:cubicBezTo>
                  <a:cubicBezTo>
                    <a:pt x="14" y="5"/>
                    <a:pt x="14" y="6"/>
                    <a:pt x="14" y="7"/>
                  </a:cubicBezTo>
                  <a:cubicBezTo>
                    <a:pt x="13" y="7"/>
                    <a:pt x="13" y="7"/>
                    <a:pt x="12" y="7"/>
                  </a:cubicBezTo>
                  <a:cubicBezTo>
                    <a:pt x="12" y="7"/>
                    <a:pt x="11" y="7"/>
                    <a:pt x="11" y="7"/>
                  </a:cubicBezTo>
                  <a:cubicBezTo>
                    <a:pt x="11" y="7"/>
                    <a:pt x="11" y="8"/>
                    <a:pt x="11" y="8"/>
                  </a:cubicBezTo>
                  <a:cubicBezTo>
                    <a:pt x="11" y="9"/>
                    <a:pt x="11" y="9"/>
                    <a:pt x="11" y="10"/>
                  </a:cubicBezTo>
                  <a:cubicBezTo>
                    <a:pt x="10" y="10"/>
                    <a:pt x="10" y="10"/>
                    <a:pt x="9" y="10"/>
                  </a:cubicBezTo>
                  <a:cubicBezTo>
                    <a:pt x="9" y="10"/>
                    <a:pt x="9" y="11"/>
                    <a:pt x="9" y="11"/>
                  </a:cubicBezTo>
                  <a:cubicBezTo>
                    <a:pt x="9" y="11"/>
                    <a:pt x="8" y="11"/>
                    <a:pt x="8" y="11"/>
                  </a:cubicBezTo>
                  <a:cubicBezTo>
                    <a:pt x="7" y="11"/>
                    <a:pt x="6" y="11"/>
                    <a:pt x="6" y="11"/>
                  </a:cubicBezTo>
                  <a:cubicBezTo>
                    <a:pt x="5" y="11"/>
                    <a:pt x="5" y="11"/>
                    <a:pt x="4" y="11"/>
                  </a:cubicBezTo>
                  <a:cubicBezTo>
                    <a:pt x="4" y="11"/>
                    <a:pt x="3" y="11"/>
                    <a:pt x="3" y="11"/>
                  </a:cubicBezTo>
                  <a:cubicBezTo>
                    <a:pt x="3" y="12"/>
                    <a:pt x="3" y="12"/>
                    <a:pt x="3" y="13"/>
                  </a:cubicBezTo>
                  <a:cubicBezTo>
                    <a:pt x="2" y="13"/>
                    <a:pt x="2" y="13"/>
                    <a:pt x="1" y="13"/>
                  </a:cubicBezTo>
                  <a:cubicBezTo>
                    <a:pt x="1" y="13"/>
                    <a:pt x="1" y="14"/>
                    <a:pt x="1" y="14"/>
                  </a:cubicBezTo>
                  <a:cubicBezTo>
                    <a:pt x="1" y="14"/>
                    <a:pt x="0" y="14"/>
                    <a:pt x="0" y="14"/>
                  </a:cubicBezTo>
                  <a:cubicBezTo>
                    <a:pt x="0" y="15"/>
                    <a:pt x="0" y="16"/>
                    <a:pt x="0" y="16"/>
                  </a:cubicBezTo>
                  <a:cubicBezTo>
                    <a:pt x="0" y="17"/>
                    <a:pt x="0" y="17"/>
                    <a:pt x="0" y="18"/>
                  </a:cubicBezTo>
                  <a:cubicBezTo>
                    <a:pt x="0" y="18"/>
                    <a:pt x="1" y="18"/>
                    <a:pt x="1" y="18"/>
                  </a:cubicBezTo>
                  <a:cubicBezTo>
                    <a:pt x="1" y="18"/>
                    <a:pt x="1" y="19"/>
                    <a:pt x="1" y="19"/>
                  </a:cubicBezTo>
                  <a:cubicBezTo>
                    <a:pt x="1" y="20"/>
                    <a:pt x="1" y="20"/>
                    <a:pt x="1" y="21"/>
                  </a:cubicBezTo>
                  <a:cubicBezTo>
                    <a:pt x="2" y="21"/>
                    <a:pt x="2" y="21"/>
                    <a:pt x="3" y="21"/>
                  </a:cubicBezTo>
                  <a:cubicBezTo>
                    <a:pt x="3" y="22"/>
                    <a:pt x="3" y="22"/>
                    <a:pt x="3" y="23"/>
                  </a:cubicBezTo>
                  <a:cubicBezTo>
                    <a:pt x="3" y="23"/>
                    <a:pt x="3" y="24"/>
                    <a:pt x="3" y="24"/>
                  </a:cubicBezTo>
                  <a:cubicBezTo>
                    <a:pt x="3" y="24"/>
                    <a:pt x="4" y="24"/>
                    <a:pt x="4" y="24"/>
                  </a:cubicBezTo>
                  <a:cubicBezTo>
                    <a:pt x="4" y="25"/>
                    <a:pt x="4" y="25"/>
                    <a:pt x="4" y="26"/>
                  </a:cubicBezTo>
                  <a:cubicBezTo>
                    <a:pt x="4" y="26"/>
                    <a:pt x="4" y="27"/>
                    <a:pt x="4" y="27"/>
                  </a:cubicBezTo>
                  <a:cubicBezTo>
                    <a:pt x="5" y="27"/>
                    <a:pt x="5" y="27"/>
                    <a:pt x="6" y="27"/>
                  </a:cubicBezTo>
                  <a:cubicBezTo>
                    <a:pt x="6" y="27"/>
                    <a:pt x="7" y="27"/>
                    <a:pt x="8" y="27"/>
                  </a:cubicBezTo>
                  <a:cubicBezTo>
                    <a:pt x="8" y="27"/>
                    <a:pt x="9" y="27"/>
                    <a:pt x="9" y="27"/>
                  </a:cubicBezTo>
                  <a:cubicBezTo>
                    <a:pt x="10" y="27"/>
                    <a:pt x="10" y="27"/>
                    <a:pt x="11" y="27"/>
                  </a:cubicBezTo>
                  <a:cubicBezTo>
                    <a:pt x="11" y="27"/>
                    <a:pt x="12" y="27"/>
                    <a:pt x="12" y="27"/>
                  </a:cubicBezTo>
                  <a:cubicBezTo>
                    <a:pt x="13" y="27"/>
                    <a:pt x="13" y="27"/>
                    <a:pt x="14" y="27"/>
                  </a:cubicBezTo>
                  <a:cubicBezTo>
                    <a:pt x="14" y="27"/>
                    <a:pt x="15" y="27"/>
                    <a:pt x="15" y="27"/>
                  </a:cubicBezTo>
                  <a:cubicBezTo>
                    <a:pt x="15" y="28"/>
                    <a:pt x="15" y="28"/>
                    <a:pt x="15" y="29"/>
                  </a:cubicBezTo>
                  <a:cubicBezTo>
                    <a:pt x="16" y="29"/>
                    <a:pt x="16" y="29"/>
                    <a:pt x="17" y="29"/>
                  </a:cubicBezTo>
                  <a:cubicBezTo>
                    <a:pt x="17" y="30"/>
                    <a:pt x="17" y="30"/>
                    <a:pt x="17" y="31"/>
                  </a:cubicBezTo>
                  <a:cubicBezTo>
                    <a:pt x="17" y="31"/>
                    <a:pt x="18" y="31"/>
                    <a:pt x="18" y="31"/>
                  </a:cubicBezTo>
                  <a:cubicBezTo>
                    <a:pt x="18" y="31"/>
                    <a:pt x="18" y="32"/>
                    <a:pt x="18" y="32"/>
                  </a:cubicBezTo>
                  <a:cubicBezTo>
                    <a:pt x="18" y="33"/>
                    <a:pt x="18" y="33"/>
                    <a:pt x="18" y="34"/>
                  </a:cubicBezTo>
                  <a:cubicBezTo>
                    <a:pt x="18" y="34"/>
                    <a:pt x="18" y="35"/>
                    <a:pt x="18" y="36"/>
                  </a:cubicBezTo>
                  <a:cubicBezTo>
                    <a:pt x="18" y="36"/>
                    <a:pt x="18" y="37"/>
                    <a:pt x="18" y="37"/>
                  </a:cubicBezTo>
                  <a:cubicBezTo>
                    <a:pt x="19" y="37"/>
                    <a:pt x="19" y="37"/>
                    <a:pt x="20" y="37"/>
                  </a:cubicBezTo>
                  <a:cubicBezTo>
                    <a:pt x="20" y="38"/>
                    <a:pt x="20" y="38"/>
                    <a:pt x="20" y="39"/>
                  </a:cubicBezTo>
                  <a:cubicBezTo>
                    <a:pt x="20" y="39"/>
                    <a:pt x="21" y="39"/>
                    <a:pt x="22" y="39"/>
                  </a:cubicBezTo>
                  <a:cubicBezTo>
                    <a:pt x="22" y="39"/>
                    <a:pt x="22" y="40"/>
                    <a:pt x="22" y="40"/>
                  </a:cubicBezTo>
                  <a:cubicBezTo>
                    <a:pt x="22" y="41"/>
                    <a:pt x="22" y="41"/>
                    <a:pt x="22" y="42"/>
                  </a:cubicBezTo>
                  <a:cubicBezTo>
                    <a:pt x="22" y="42"/>
                    <a:pt x="22" y="43"/>
                    <a:pt x="22" y="43"/>
                  </a:cubicBezTo>
                  <a:cubicBezTo>
                    <a:pt x="22" y="44"/>
                    <a:pt x="22" y="45"/>
                    <a:pt x="22" y="45"/>
                  </a:cubicBezTo>
                  <a:cubicBezTo>
                    <a:pt x="22" y="46"/>
                    <a:pt x="22" y="46"/>
                    <a:pt x="22" y="47"/>
                  </a:cubicBezTo>
                  <a:cubicBezTo>
                    <a:pt x="21" y="47"/>
                    <a:pt x="20" y="47"/>
                    <a:pt x="20" y="47"/>
                  </a:cubicBezTo>
                  <a:cubicBezTo>
                    <a:pt x="20" y="47"/>
                    <a:pt x="20" y="48"/>
                    <a:pt x="20" y="48"/>
                  </a:cubicBezTo>
                  <a:cubicBezTo>
                    <a:pt x="20" y="49"/>
                    <a:pt x="20" y="49"/>
                    <a:pt x="20" y="50"/>
                  </a:cubicBezTo>
                  <a:cubicBezTo>
                    <a:pt x="20" y="51"/>
                    <a:pt x="20" y="51"/>
                    <a:pt x="20" y="52"/>
                  </a:cubicBezTo>
                  <a:cubicBezTo>
                    <a:pt x="20" y="52"/>
                    <a:pt x="21" y="52"/>
                    <a:pt x="22" y="52"/>
                  </a:cubicBezTo>
                  <a:cubicBezTo>
                    <a:pt x="22" y="52"/>
                    <a:pt x="22" y="53"/>
                    <a:pt x="22" y="53"/>
                  </a:cubicBezTo>
                  <a:cubicBezTo>
                    <a:pt x="21" y="53"/>
                    <a:pt x="20" y="53"/>
                    <a:pt x="20" y="53"/>
                  </a:cubicBezTo>
                  <a:cubicBezTo>
                    <a:pt x="20" y="54"/>
                    <a:pt x="20" y="54"/>
                    <a:pt x="20" y="55"/>
                  </a:cubicBezTo>
                  <a:cubicBezTo>
                    <a:pt x="19" y="55"/>
                    <a:pt x="19" y="55"/>
                    <a:pt x="18" y="55"/>
                  </a:cubicBezTo>
                  <a:cubicBezTo>
                    <a:pt x="18" y="55"/>
                    <a:pt x="18" y="56"/>
                    <a:pt x="18" y="56"/>
                  </a:cubicBezTo>
                  <a:cubicBezTo>
                    <a:pt x="18" y="57"/>
                    <a:pt x="18" y="57"/>
                    <a:pt x="18" y="58"/>
                  </a:cubicBezTo>
                  <a:cubicBezTo>
                    <a:pt x="18" y="59"/>
                    <a:pt x="18" y="59"/>
                    <a:pt x="18" y="60"/>
                  </a:cubicBezTo>
                  <a:cubicBezTo>
                    <a:pt x="19" y="60"/>
                    <a:pt x="19" y="60"/>
                    <a:pt x="19" y="60"/>
                  </a:cubicBezTo>
                  <a:cubicBezTo>
                    <a:pt x="20" y="60"/>
                    <a:pt x="20" y="60"/>
                    <a:pt x="20" y="60"/>
                  </a:cubicBezTo>
                  <a:cubicBezTo>
                    <a:pt x="20" y="60"/>
                    <a:pt x="21" y="60"/>
                    <a:pt x="22" y="60"/>
                  </a:cubicBezTo>
                  <a:cubicBezTo>
                    <a:pt x="22" y="60"/>
                    <a:pt x="23" y="60"/>
                    <a:pt x="23" y="60"/>
                  </a:cubicBezTo>
                  <a:cubicBezTo>
                    <a:pt x="24" y="60"/>
                    <a:pt x="24" y="60"/>
                    <a:pt x="25" y="60"/>
                  </a:cubicBezTo>
                  <a:cubicBezTo>
                    <a:pt x="25" y="60"/>
                    <a:pt x="25" y="61"/>
                    <a:pt x="25" y="61"/>
                  </a:cubicBezTo>
                  <a:cubicBezTo>
                    <a:pt x="24" y="61"/>
                    <a:pt x="24" y="61"/>
                    <a:pt x="23" y="61"/>
                  </a:cubicBezTo>
                  <a:cubicBezTo>
                    <a:pt x="23" y="62"/>
                    <a:pt x="23" y="62"/>
                    <a:pt x="23" y="63"/>
                  </a:cubicBezTo>
                  <a:cubicBezTo>
                    <a:pt x="23" y="63"/>
                    <a:pt x="22" y="63"/>
                    <a:pt x="22" y="63"/>
                  </a:cubicBezTo>
                  <a:cubicBezTo>
                    <a:pt x="22" y="63"/>
                    <a:pt x="22" y="64"/>
                    <a:pt x="22" y="65"/>
                  </a:cubicBezTo>
                  <a:cubicBezTo>
                    <a:pt x="21" y="65"/>
                    <a:pt x="20" y="65"/>
                    <a:pt x="20" y="65"/>
                  </a:cubicBezTo>
                  <a:cubicBezTo>
                    <a:pt x="20" y="65"/>
                    <a:pt x="20" y="66"/>
                    <a:pt x="20" y="66"/>
                  </a:cubicBezTo>
                  <a:cubicBezTo>
                    <a:pt x="20" y="67"/>
                    <a:pt x="20" y="67"/>
                    <a:pt x="20" y="68"/>
                  </a:cubicBezTo>
                  <a:cubicBezTo>
                    <a:pt x="19" y="68"/>
                    <a:pt x="19" y="68"/>
                    <a:pt x="18" y="68"/>
                  </a:cubicBezTo>
                  <a:cubicBezTo>
                    <a:pt x="18" y="68"/>
                    <a:pt x="18" y="69"/>
                    <a:pt x="18" y="69"/>
                  </a:cubicBezTo>
                  <a:cubicBezTo>
                    <a:pt x="18" y="70"/>
                    <a:pt x="18" y="70"/>
                    <a:pt x="18" y="71"/>
                  </a:cubicBezTo>
                  <a:cubicBezTo>
                    <a:pt x="18" y="71"/>
                    <a:pt x="18" y="72"/>
                    <a:pt x="18" y="73"/>
                  </a:cubicBezTo>
                  <a:cubicBezTo>
                    <a:pt x="18" y="73"/>
                    <a:pt x="18" y="74"/>
                    <a:pt x="18" y="74"/>
                  </a:cubicBezTo>
                  <a:cubicBezTo>
                    <a:pt x="19" y="74"/>
                    <a:pt x="19" y="74"/>
                    <a:pt x="20" y="74"/>
                  </a:cubicBezTo>
                  <a:cubicBezTo>
                    <a:pt x="20" y="75"/>
                    <a:pt x="20" y="75"/>
                    <a:pt x="20" y="76"/>
                  </a:cubicBezTo>
                  <a:cubicBezTo>
                    <a:pt x="20" y="76"/>
                    <a:pt x="20" y="77"/>
                    <a:pt x="20" y="77"/>
                  </a:cubicBezTo>
                  <a:cubicBezTo>
                    <a:pt x="20" y="78"/>
                    <a:pt x="20" y="79"/>
                    <a:pt x="20" y="79"/>
                  </a:cubicBezTo>
                  <a:cubicBezTo>
                    <a:pt x="20" y="80"/>
                    <a:pt x="20" y="80"/>
                    <a:pt x="20" y="81"/>
                  </a:cubicBezTo>
                  <a:cubicBezTo>
                    <a:pt x="20" y="81"/>
                    <a:pt x="20" y="82"/>
                    <a:pt x="20" y="82"/>
                  </a:cubicBezTo>
                  <a:cubicBezTo>
                    <a:pt x="20" y="83"/>
                    <a:pt x="20" y="83"/>
                    <a:pt x="20" y="84"/>
                  </a:cubicBezTo>
                  <a:cubicBezTo>
                    <a:pt x="20" y="84"/>
                    <a:pt x="20" y="85"/>
                    <a:pt x="20" y="85"/>
                  </a:cubicBezTo>
                  <a:cubicBezTo>
                    <a:pt x="20" y="86"/>
                    <a:pt x="20" y="87"/>
                    <a:pt x="20" y="87"/>
                  </a:cubicBezTo>
                  <a:cubicBezTo>
                    <a:pt x="20" y="87"/>
                    <a:pt x="21" y="87"/>
                    <a:pt x="22" y="87"/>
                  </a:cubicBezTo>
                  <a:cubicBezTo>
                    <a:pt x="22" y="88"/>
                    <a:pt x="22" y="88"/>
                    <a:pt x="22" y="89"/>
                  </a:cubicBezTo>
                  <a:cubicBezTo>
                    <a:pt x="22" y="89"/>
                    <a:pt x="22" y="90"/>
                    <a:pt x="22" y="90"/>
                  </a:cubicBezTo>
                  <a:cubicBezTo>
                    <a:pt x="22" y="90"/>
                    <a:pt x="23" y="90"/>
                    <a:pt x="23" y="90"/>
                  </a:cubicBezTo>
                  <a:cubicBezTo>
                    <a:pt x="23" y="91"/>
                    <a:pt x="23" y="91"/>
                    <a:pt x="23" y="92"/>
                  </a:cubicBezTo>
                  <a:cubicBezTo>
                    <a:pt x="24" y="92"/>
                    <a:pt x="24" y="92"/>
                    <a:pt x="25" y="92"/>
                  </a:cubicBezTo>
                  <a:cubicBezTo>
                    <a:pt x="25" y="92"/>
                    <a:pt x="25" y="93"/>
                    <a:pt x="25" y="94"/>
                  </a:cubicBezTo>
                  <a:cubicBezTo>
                    <a:pt x="25" y="94"/>
                    <a:pt x="26" y="94"/>
                    <a:pt x="26" y="94"/>
                  </a:cubicBezTo>
                  <a:cubicBezTo>
                    <a:pt x="27" y="94"/>
                    <a:pt x="27" y="94"/>
                    <a:pt x="28" y="94"/>
                  </a:cubicBezTo>
                  <a:cubicBezTo>
                    <a:pt x="28" y="94"/>
                    <a:pt x="28" y="95"/>
                    <a:pt x="28" y="95"/>
                  </a:cubicBezTo>
                  <a:cubicBezTo>
                    <a:pt x="28" y="95"/>
                    <a:pt x="29" y="95"/>
                    <a:pt x="29" y="95"/>
                  </a:cubicBezTo>
                  <a:cubicBezTo>
                    <a:pt x="29" y="96"/>
                    <a:pt x="29" y="96"/>
                    <a:pt x="29" y="97"/>
                  </a:cubicBezTo>
                  <a:cubicBezTo>
                    <a:pt x="30" y="97"/>
                    <a:pt x="30" y="97"/>
                    <a:pt x="31" y="97"/>
                  </a:cubicBezTo>
                  <a:cubicBezTo>
                    <a:pt x="31" y="97"/>
                    <a:pt x="31" y="98"/>
                    <a:pt x="31" y="98"/>
                  </a:cubicBezTo>
                  <a:cubicBezTo>
                    <a:pt x="32" y="98"/>
                    <a:pt x="32" y="98"/>
                    <a:pt x="33" y="98"/>
                  </a:cubicBezTo>
                  <a:cubicBezTo>
                    <a:pt x="33" y="98"/>
                    <a:pt x="34" y="98"/>
                    <a:pt x="34" y="98"/>
                  </a:cubicBezTo>
                  <a:cubicBezTo>
                    <a:pt x="34" y="98"/>
                    <a:pt x="34" y="97"/>
                    <a:pt x="34" y="97"/>
                  </a:cubicBezTo>
                  <a:cubicBezTo>
                    <a:pt x="35" y="97"/>
                    <a:pt x="35" y="97"/>
                    <a:pt x="36" y="97"/>
                  </a:cubicBezTo>
                  <a:cubicBezTo>
                    <a:pt x="36" y="96"/>
                    <a:pt x="36" y="96"/>
                    <a:pt x="36" y="95"/>
                  </a:cubicBezTo>
                  <a:cubicBezTo>
                    <a:pt x="36" y="95"/>
                    <a:pt x="36" y="94"/>
                    <a:pt x="36" y="94"/>
                  </a:cubicBezTo>
                  <a:cubicBezTo>
                    <a:pt x="36" y="94"/>
                    <a:pt x="37" y="94"/>
                    <a:pt x="37" y="94"/>
                  </a:cubicBezTo>
                  <a:cubicBezTo>
                    <a:pt x="37" y="93"/>
                    <a:pt x="37" y="92"/>
                    <a:pt x="37" y="92"/>
                  </a:cubicBezTo>
                  <a:cubicBezTo>
                    <a:pt x="37" y="91"/>
                    <a:pt x="37" y="91"/>
                    <a:pt x="37" y="90"/>
                  </a:cubicBezTo>
                  <a:cubicBezTo>
                    <a:pt x="38" y="90"/>
                    <a:pt x="38" y="90"/>
                    <a:pt x="39" y="90"/>
                  </a:cubicBezTo>
                  <a:cubicBezTo>
                    <a:pt x="39" y="90"/>
                    <a:pt x="39" y="89"/>
                    <a:pt x="39" y="89"/>
                  </a:cubicBezTo>
                  <a:cubicBezTo>
                    <a:pt x="39" y="88"/>
                    <a:pt x="39" y="88"/>
                    <a:pt x="39" y="87"/>
                  </a:cubicBezTo>
                  <a:cubicBezTo>
                    <a:pt x="39" y="87"/>
                    <a:pt x="40" y="87"/>
                    <a:pt x="40" y="87"/>
                  </a:cubicBezTo>
                  <a:cubicBezTo>
                    <a:pt x="40" y="87"/>
                    <a:pt x="40" y="86"/>
                    <a:pt x="40" y="85"/>
                  </a:cubicBezTo>
                  <a:cubicBezTo>
                    <a:pt x="41" y="85"/>
                    <a:pt x="41" y="85"/>
                    <a:pt x="42" y="85"/>
                  </a:cubicBezTo>
                  <a:cubicBezTo>
                    <a:pt x="42" y="85"/>
                    <a:pt x="42" y="84"/>
                    <a:pt x="42" y="84"/>
                  </a:cubicBezTo>
                  <a:cubicBezTo>
                    <a:pt x="42" y="83"/>
                    <a:pt x="42" y="83"/>
                    <a:pt x="42" y="82"/>
                  </a:cubicBezTo>
                  <a:cubicBezTo>
                    <a:pt x="42" y="82"/>
                    <a:pt x="43" y="82"/>
                    <a:pt x="43" y="82"/>
                  </a:cubicBezTo>
                  <a:cubicBezTo>
                    <a:pt x="43" y="82"/>
                    <a:pt x="43" y="81"/>
                    <a:pt x="43" y="81"/>
                  </a:cubicBezTo>
                  <a:cubicBezTo>
                    <a:pt x="43" y="80"/>
                    <a:pt x="43" y="80"/>
                    <a:pt x="43" y="79"/>
                  </a:cubicBezTo>
                  <a:cubicBezTo>
                    <a:pt x="44" y="79"/>
                    <a:pt x="45" y="79"/>
                    <a:pt x="45" y="79"/>
                  </a:cubicBezTo>
                  <a:cubicBezTo>
                    <a:pt x="46" y="79"/>
                    <a:pt x="46" y="79"/>
                    <a:pt x="47" y="79"/>
                  </a:cubicBezTo>
                  <a:cubicBezTo>
                    <a:pt x="47" y="79"/>
                    <a:pt x="48" y="79"/>
                    <a:pt x="48" y="79"/>
                  </a:cubicBezTo>
                  <a:cubicBezTo>
                    <a:pt x="48" y="79"/>
                    <a:pt x="48" y="78"/>
                    <a:pt x="48" y="77"/>
                  </a:cubicBezTo>
                  <a:cubicBezTo>
                    <a:pt x="49" y="77"/>
                    <a:pt x="49" y="77"/>
                    <a:pt x="50" y="77"/>
                  </a:cubicBezTo>
                  <a:cubicBezTo>
                    <a:pt x="50" y="77"/>
                    <a:pt x="51" y="77"/>
                    <a:pt x="51" y="77"/>
                  </a:cubicBezTo>
                  <a:cubicBezTo>
                    <a:pt x="52" y="77"/>
                    <a:pt x="52" y="77"/>
                    <a:pt x="53" y="77"/>
                  </a:cubicBezTo>
                  <a:cubicBezTo>
                    <a:pt x="53" y="77"/>
                    <a:pt x="54" y="77"/>
                    <a:pt x="54" y="77"/>
                  </a:cubicBezTo>
                  <a:cubicBezTo>
                    <a:pt x="54" y="77"/>
                    <a:pt x="54" y="76"/>
                    <a:pt x="54" y="76"/>
                  </a:cubicBezTo>
                  <a:cubicBezTo>
                    <a:pt x="55" y="76"/>
                    <a:pt x="55" y="76"/>
                    <a:pt x="56" y="76"/>
                  </a:cubicBezTo>
                  <a:cubicBezTo>
                    <a:pt x="56" y="75"/>
                    <a:pt x="56" y="75"/>
                    <a:pt x="56" y="74"/>
                  </a:cubicBezTo>
                  <a:cubicBezTo>
                    <a:pt x="56" y="74"/>
                    <a:pt x="57" y="74"/>
                    <a:pt x="57" y="74"/>
                  </a:cubicBezTo>
                  <a:cubicBezTo>
                    <a:pt x="57" y="74"/>
                    <a:pt x="57" y="73"/>
                    <a:pt x="57" y="73"/>
                  </a:cubicBezTo>
                  <a:cubicBezTo>
                    <a:pt x="57" y="72"/>
                    <a:pt x="57" y="71"/>
                    <a:pt x="57" y="71"/>
                  </a:cubicBezTo>
                  <a:cubicBezTo>
                    <a:pt x="58" y="71"/>
                    <a:pt x="59" y="71"/>
                    <a:pt x="59" y="71"/>
                  </a:cubicBezTo>
                  <a:cubicBezTo>
                    <a:pt x="59" y="70"/>
                    <a:pt x="59" y="70"/>
                    <a:pt x="59" y="69"/>
                  </a:cubicBezTo>
                  <a:cubicBezTo>
                    <a:pt x="60" y="69"/>
                    <a:pt x="60" y="69"/>
                    <a:pt x="61" y="69"/>
                  </a:cubicBezTo>
                  <a:cubicBezTo>
                    <a:pt x="61" y="69"/>
                    <a:pt x="62" y="69"/>
                    <a:pt x="62" y="69"/>
                  </a:cubicBezTo>
                  <a:cubicBezTo>
                    <a:pt x="63" y="69"/>
                    <a:pt x="63" y="69"/>
                    <a:pt x="64" y="69"/>
                  </a:cubicBezTo>
                  <a:cubicBezTo>
                    <a:pt x="64" y="69"/>
                    <a:pt x="65" y="69"/>
                    <a:pt x="65" y="69"/>
                  </a:cubicBezTo>
                  <a:cubicBezTo>
                    <a:pt x="66" y="69"/>
                    <a:pt x="66" y="69"/>
                    <a:pt x="67" y="69"/>
                  </a:cubicBezTo>
                  <a:cubicBezTo>
                    <a:pt x="67" y="69"/>
                    <a:pt x="68" y="69"/>
                    <a:pt x="69" y="69"/>
                  </a:cubicBezTo>
                  <a:cubicBezTo>
                    <a:pt x="69" y="69"/>
                    <a:pt x="69" y="68"/>
                    <a:pt x="69" y="68"/>
                  </a:cubicBezTo>
                  <a:cubicBezTo>
                    <a:pt x="69" y="68"/>
                    <a:pt x="70" y="68"/>
                    <a:pt x="70" y="68"/>
                  </a:cubicBezTo>
                  <a:cubicBezTo>
                    <a:pt x="71" y="68"/>
                    <a:pt x="71" y="68"/>
                    <a:pt x="72" y="68"/>
                  </a:cubicBezTo>
                  <a:cubicBezTo>
                    <a:pt x="72" y="67"/>
                    <a:pt x="72" y="67"/>
                    <a:pt x="72" y="66"/>
                  </a:cubicBezTo>
                  <a:cubicBezTo>
                    <a:pt x="72" y="66"/>
                    <a:pt x="73" y="66"/>
                    <a:pt x="73" y="66"/>
                  </a:cubicBezTo>
                  <a:cubicBezTo>
                    <a:pt x="74" y="66"/>
                    <a:pt x="74" y="66"/>
                    <a:pt x="75" y="66"/>
                  </a:cubicBezTo>
                  <a:cubicBezTo>
                    <a:pt x="75" y="66"/>
                    <a:pt x="75" y="65"/>
                    <a:pt x="75" y="65"/>
                  </a:cubicBezTo>
                  <a:cubicBezTo>
                    <a:pt x="75" y="65"/>
                    <a:pt x="76" y="65"/>
                    <a:pt x="76" y="65"/>
                  </a:cubicBezTo>
                  <a:cubicBezTo>
                    <a:pt x="76" y="64"/>
                    <a:pt x="76" y="63"/>
                    <a:pt x="76" y="63"/>
                  </a:cubicBezTo>
                  <a:cubicBezTo>
                    <a:pt x="77" y="63"/>
                    <a:pt x="77" y="63"/>
                    <a:pt x="78" y="63"/>
                  </a:cubicBezTo>
                  <a:cubicBezTo>
                    <a:pt x="78" y="62"/>
                    <a:pt x="78" y="62"/>
                    <a:pt x="78" y="61"/>
                  </a:cubicBezTo>
                  <a:cubicBezTo>
                    <a:pt x="78" y="61"/>
                    <a:pt x="79" y="61"/>
                    <a:pt x="79" y="61"/>
                  </a:cubicBezTo>
                  <a:cubicBezTo>
                    <a:pt x="80" y="61"/>
                    <a:pt x="80" y="61"/>
                    <a:pt x="81" y="61"/>
                  </a:cubicBezTo>
                  <a:cubicBezTo>
                    <a:pt x="81" y="61"/>
                    <a:pt x="81" y="60"/>
                    <a:pt x="81" y="60"/>
                  </a:cubicBezTo>
                  <a:cubicBezTo>
                    <a:pt x="81" y="59"/>
                    <a:pt x="81" y="59"/>
                    <a:pt x="81" y="58"/>
                  </a:cubicBezTo>
                  <a:cubicBezTo>
                    <a:pt x="81" y="57"/>
                    <a:pt x="81" y="57"/>
                    <a:pt x="81" y="56"/>
                  </a:cubicBezTo>
                  <a:cubicBezTo>
                    <a:pt x="81" y="56"/>
                    <a:pt x="81" y="55"/>
                    <a:pt x="81" y="55"/>
                  </a:cubicBezTo>
                  <a:cubicBezTo>
                    <a:pt x="82" y="55"/>
                    <a:pt x="82" y="55"/>
                    <a:pt x="83" y="55"/>
                  </a:cubicBezTo>
                  <a:cubicBezTo>
                    <a:pt x="83" y="54"/>
                    <a:pt x="83" y="54"/>
                    <a:pt x="83" y="53"/>
                  </a:cubicBezTo>
                  <a:cubicBezTo>
                    <a:pt x="83" y="53"/>
                    <a:pt x="83" y="52"/>
                    <a:pt x="83" y="52"/>
                  </a:cubicBezTo>
                  <a:cubicBezTo>
                    <a:pt x="83" y="51"/>
                    <a:pt x="83" y="51"/>
                    <a:pt x="83" y="50"/>
                  </a:cubicBezTo>
                  <a:cubicBezTo>
                    <a:pt x="83" y="49"/>
                    <a:pt x="83" y="49"/>
                    <a:pt x="83" y="48"/>
                  </a:cubicBezTo>
                  <a:cubicBezTo>
                    <a:pt x="83" y="48"/>
                    <a:pt x="84" y="48"/>
                    <a:pt x="84" y="48"/>
                  </a:cubicBezTo>
                  <a:cubicBezTo>
                    <a:pt x="84" y="48"/>
                    <a:pt x="84" y="47"/>
                    <a:pt x="84" y="47"/>
                  </a:cubicBezTo>
                  <a:cubicBezTo>
                    <a:pt x="84" y="46"/>
                    <a:pt x="84" y="46"/>
                    <a:pt x="84" y="45"/>
                  </a:cubicBezTo>
                  <a:cubicBezTo>
                    <a:pt x="84" y="45"/>
                    <a:pt x="83" y="45"/>
                    <a:pt x="83" y="45"/>
                  </a:cubicBezTo>
                  <a:cubicBezTo>
                    <a:pt x="83" y="45"/>
                    <a:pt x="83" y="44"/>
                    <a:pt x="83" y="43"/>
                  </a:cubicBezTo>
                  <a:cubicBezTo>
                    <a:pt x="83" y="43"/>
                    <a:pt x="84" y="43"/>
                    <a:pt x="84" y="43"/>
                  </a:cubicBezTo>
                  <a:cubicBezTo>
                    <a:pt x="84" y="44"/>
                    <a:pt x="84" y="45"/>
                    <a:pt x="84" y="45"/>
                  </a:cubicBezTo>
                  <a:cubicBezTo>
                    <a:pt x="85" y="45"/>
                    <a:pt x="85" y="45"/>
                    <a:pt x="86" y="45"/>
                  </a:cubicBezTo>
                  <a:cubicBezTo>
                    <a:pt x="86" y="45"/>
                    <a:pt x="87" y="45"/>
                    <a:pt x="87" y="45"/>
                  </a:cubicBezTo>
                  <a:cubicBezTo>
                    <a:pt x="87" y="45"/>
                    <a:pt x="87" y="44"/>
                    <a:pt x="87" y="43"/>
                  </a:cubicBezTo>
                  <a:cubicBezTo>
                    <a:pt x="87" y="43"/>
                    <a:pt x="87" y="42"/>
                    <a:pt x="87" y="42"/>
                  </a:cubicBezTo>
                  <a:cubicBezTo>
                    <a:pt x="87" y="41"/>
                    <a:pt x="87" y="41"/>
                    <a:pt x="87" y="40"/>
                  </a:cubicBezTo>
                  <a:cubicBezTo>
                    <a:pt x="87" y="40"/>
                    <a:pt x="86" y="40"/>
                    <a:pt x="86" y="40"/>
                  </a:cubicBezTo>
                  <a:cubicBezTo>
                    <a:pt x="86" y="40"/>
                    <a:pt x="86" y="39"/>
                    <a:pt x="86" y="39"/>
                  </a:cubicBezTo>
                  <a:cubicBezTo>
                    <a:pt x="86" y="39"/>
                    <a:pt x="87" y="39"/>
                    <a:pt x="87" y="39"/>
                  </a:cubicBezTo>
                  <a:cubicBezTo>
                    <a:pt x="87" y="38"/>
                    <a:pt x="87" y="38"/>
                    <a:pt x="87" y="37"/>
                  </a:cubicBezTo>
                  <a:cubicBezTo>
                    <a:pt x="87" y="37"/>
                    <a:pt x="86" y="37"/>
                    <a:pt x="86" y="37"/>
                  </a:cubicBezTo>
                  <a:cubicBezTo>
                    <a:pt x="85" y="37"/>
                    <a:pt x="85" y="37"/>
                    <a:pt x="84" y="37"/>
                  </a:cubicBezTo>
                  <a:cubicBezTo>
                    <a:pt x="84" y="37"/>
                    <a:pt x="84" y="36"/>
                    <a:pt x="84" y="36"/>
                  </a:cubicBezTo>
                  <a:cubicBezTo>
                    <a:pt x="84" y="35"/>
                    <a:pt x="84" y="34"/>
                    <a:pt x="84" y="34"/>
                  </a:cubicBezTo>
                  <a:cubicBezTo>
                    <a:pt x="85" y="34"/>
                    <a:pt x="85" y="34"/>
                    <a:pt x="86" y="34"/>
                  </a:cubicBezTo>
                  <a:cubicBezTo>
                    <a:pt x="86" y="34"/>
                    <a:pt x="86" y="35"/>
                    <a:pt x="86" y="36"/>
                  </a:cubicBezTo>
                  <a:cubicBezTo>
                    <a:pt x="86" y="36"/>
                    <a:pt x="87" y="36"/>
                    <a:pt x="87" y="36"/>
                  </a:cubicBezTo>
                  <a:cubicBezTo>
                    <a:pt x="87" y="36"/>
                    <a:pt x="87" y="37"/>
                    <a:pt x="87" y="37"/>
                  </a:cubicBezTo>
                  <a:cubicBezTo>
                    <a:pt x="88" y="37"/>
                    <a:pt x="88" y="37"/>
                    <a:pt x="89" y="37"/>
                  </a:cubicBezTo>
                  <a:cubicBezTo>
                    <a:pt x="89" y="37"/>
                    <a:pt x="89" y="36"/>
                    <a:pt x="89" y="36"/>
                  </a:cubicBezTo>
                  <a:cubicBezTo>
                    <a:pt x="89" y="35"/>
                    <a:pt x="89" y="34"/>
                    <a:pt x="89" y="34"/>
                  </a:cubicBezTo>
                  <a:cubicBezTo>
                    <a:pt x="89" y="33"/>
                    <a:pt x="89" y="33"/>
                    <a:pt x="89" y="32"/>
                  </a:cubicBezTo>
                  <a:cubicBezTo>
                    <a:pt x="89" y="32"/>
                    <a:pt x="89" y="31"/>
                    <a:pt x="89" y="31"/>
                  </a:cubicBezTo>
                  <a:cubicBezTo>
                    <a:pt x="89" y="30"/>
                    <a:pt x="89" y="30"/>
                    <a:pt x="89" y="29"/>
                  </a:cubicBezTo>
                  <a:cubicBezTo>
                    <a:pt x="89" y="28"/>
                    <a:pt x="89" y="28"/>
                    <a:pt x="89" y="27"/>
                  </a:cubicBezTo>
                  <a:cubicBezTo>
                    <a:pt x="88" y="27"/>
                    <a:pt x="88" y="27"/>
                    <a:pt x="87" y="27"/>
                  </a:cubicBezTo>
                  <a:cubicBezTo>
                    <a:pt x="87" y="27"/>
                    <a:pt x="86" y="27"/>
                    <a:pt x="86" y="27"/>
                  </a:cubicBezTo>
                  <a:cubicBezTo>
                    <a:pt x="86" y="27"/>
                    <a:pt x="86" y="26"/>
                    <a:pt x="86" y="26"/>
                  </a:cubicBezTo>
                  <a:cubicBezTo>
                    <a:pt x="86" y="26"/>
                    <a:pt x="87" y="26"/>
                    <a:pt x="87" y="26"/>
                  </a:cubicBezTo>
                  <a:cubicBezTo>
                    <a:pt x="87" y="25"/>
                    <a:pt x="87" y="25"/>
                    <a:pt x="87" y="24"/>
                  </a:cubicBezTo>
                  <a:cubicBezTo>
                    <a:pt x="88" y="24"/>
                    <a:pt x="88" y="24"/>
                    <a:pt x="89" y="24"/>
                  </a:cubicBezTo>
                  <a:cubicBezTo>
                    <a:pt x="89" y="24"/>
                    <a:pt x="89" y="23"/>
                    <a:pt x="89" y="23"/>
                  </a:cubicBezTo>
                  <a:cubicBezTo>
                    <a:pt x="89" y="23"/>
                    <a:pt x="90" y="23"/>
                    <a:pt x="90" y="23"/>
                  </a:cubicBezTo>
                  <a:cubicBezTo>
                    <a:pt x="90" y="22"/>
                    <a:pt x="90" y="22"/>
                    <a:pt x="90" y="21"/>
                  </a:cubicBezTo>
                  <a:cubicBezTo>
                    <a:pt x="90" y="20"/>
                    <a:pt x="90" y="20"/>
                    <a:pt x="90" y="19"/>
                  </a:cubicBezTo>
                  <a:cubicBezTo>
                    <a:pt x="91" y="19"/>
                    <a:pt x="91" y="19"/>
                    <a:pt x="92" y="19"/>
                  </a:cubicBezTo>
                  <a:cubicBezTo>
                    <a:pt x="92" y="19"/>
                    <a:pt x="92" y="18"/>
                    <a:pt x="92" y="18"/>
                  </a:cubicBezTo>
                  <a:cubicBezTo>
                    <a:pt x="93" y="18"/>
                    <a:pt x="93" y="18"/>
                    <a:pt x="94" y="18"/>
                  </a:cubicBezTo>
                  <a:cubicBezTo>
                    <a:pt x="94" y="18"/>
                    <a:pt x="95" y="18"/>
                    <a:pt x="95" y="18"/>
                  </a:cubicBezTo>
                  <a:cubicBezTo>
                    <a:pt x="95" y="17"/>
                    <a:pt x="95" y="17"/>
                    <a:pt x="95" y="16"/>
                  </a:cubicBezTo>
                  <a:cubicBezTo>
                    <a:pt x="96" y="16"/>
                    <a:pt x="96" y="16"/>
                    <a:pt x="97" y="16"/>
                  </a:cubicBezTo>
                  <a:cubicBezTo>
                    <a:pt x="97" y="16"/>
                    <a:pt x="97" y="15"/>
                    <a:pt x="97" y="14"/>
                  </a:cubicBezTo>
                  <a:cubicBezTo>
                    <a:pt x="97" y="14"/>
                    <a:pt x="98" y="14"/>
                    <a:pt x="98" y="14"/>
                  </a:cubicBezTo>
                  <a:cubicBezTo>
                    <a:pt x="99" y="14"/>
                    <a:pt x="99" y="14"/>
                    <a:pt x="100" y="14"/>
                  </a:cubicBezTo>
                  <a:cubicBezTo>
                    <a:pt x="100" y="14"/>
                    <a:pt x="100" y="13"/>
                    <a:pt x="100" y="13"/>
                  </a:cubicBezTo>
                  <a:cubicBezTo>
                    <a:pt x="99" y="13"/>
                    <a:pt x="99" y="13"/>
                    <a:pt x="98" y="13"/>
                  </a:cubicBezTo>
                  <a:cubicBezTo>
                    <a:pt x="98" y="12"/>
                    <a:pt x="98" y="12"/>
                    <a:pt x="98" y="11"/>
                  </a:cubicBezTo>
                  <a:cubicBezTo>
                    <a:pt x="98" y="11"/>
                    <a:pt x="97" y="11"/>
                    <a:pt x="97" y="11"/>
                  </a:cubicBezTo>
                  <a:cubicBezTo>
                    <a:pt x="96" y="11"/>
                    <a:pt x="96" y="11"/>
                    <a:pt x="95" y="11"/>
                  </a:cubicBezTo>
                  <a:cubicBezTo>
                    <a:pt x="95" y="11"/>
                    <a:pt x="94" y="11"/>
                    <a:pt x="94" y="11"/>
                  </a:cubicBezTo>
                  <a:cubicBezTo>
                    <a:pt x="93" y="11"/>
                    <a:pt x="93" y="11"/>
                    <a:pt x="92" y="11"/>
                  </a:cubicBezTo>
                  <a:cubicBezTo>
                    <a:pt x="91" y="11"/>
                    <a:pt x="91" y="11"/>
                    <a:pt x="90" y="11"/>
                  </a:cubicBezTo>
                  <a:cubicBezTo>
                    <a:pt x="90" y="12"/>
                    <a:pt x="90" y="12"/>
                    <a:pt x="90" y="13"/>
                  </a:cubicBezTo>
                  <a:cubicBezTo>
                    <a:pt x="90" y="13"/>
                    <a:pt x="89" y="13"/>
                    <a:pt x="89" y="13"/>
                  </a:cubicBezTo>
                  <a:cubicBezTo>
                    <a:pt x="89" y="12"/>
                    <a:pt x="89" y="12"/>
                    <a:pt x="89" y="11"/>
                  </a:cubicBezTo>
                  <a:cubicBezTo>
                    <a:pt x="89" y="11"/>
                    <a:pt x="89" y="10"/>
                    <a:pt x="89" y="10"/>
                  </a:cubicBezTo>
                  <a:cubicBezTo>
                    <a:pt x="88" y="10"/>
                    <a:pt x="88" y="10"/>
                    <a:pt x="87" y="10"/>
                  </a:cubicBezTo>
                  <a:cubicBezTo>
                    <a:pt x="87" y="10"/>
                    <a:pt x="86" y="10"/>
                    <a:pt x="86" y="10"/>
                  </a:cubicBezTo>
                  <a:cubicBezTo>
                    <a:pt x="86" y="10"/>
                    <a:pt x="86" y="11"/>
                    <a:pt x="86" y="11"/>
                  </a:cubicBezTo>
                  <a:cubicBezTo>
                    <a:pt x="85" y="11"/>
                    <a:pt x="85" y="11"/>
                    <a:pt x="84" y="11"/>
                  </a:cubicBezTo>
                  <a:cubicBezTo>
                    <a:pt x="84" y="11"/>
                    <a:pt x="84" y="10"/>
                    <a:pt x="84" y="10"/>
                  </a:cubicBezTo>
                  <a:cubicBezTo>
                    <a:pt x="84" y="9"/>
                    <a:pt x="84" y="9"/>
                    <a:pt x="84" y="8"/>
                  </a:cubicBezTo>
                  <a:cubicBezTo>
                    <a:pt x="84" y="8"/>
                    <a:pt x="83" y="8"/>
                    <a:pt x="83" y="8"/>
                  </a:cubicBezTo>
                  <a:cubicBezTo>
                    <a:pt x="83" y="8"/>
                    <a:pt x="83" y="7"/>
                    <a:pt x="83" y="7"/>
                  </a:cubicBezTo>
                  <a:cubicBezTo>
                    <a:pt x="82" y="7"/>
                    <a:pt x="82" y="7"/>
                    <a:pt x="81" y="7"/>
                  </a:cubicBezTo>
                  <a:cubicBezTo>
                    <a:pt x="81" y="6"/>
                    <a:pt x="81" y="5"/>
                    <a:pt x="81" y="5"/>
                  </a:cubicBezTo>
                  <a:cubicBezTo>
                    <a:pt x="80" y="5"/>
                    <a:pt x="80" y="5"/>
                    <a:pt x="79" y="5"/>
                  </a:cubicBezTo>
                  <a:cubicBezTo>
                    <a:pt x="79" y="4"/>
                    <a:pt x="79" y="4"/>
                    <a:pt x="79" y="3"/>
                  </a:cubicBezTo>
                  <a:cubicBezTo>
                    <a:pt x="79" y="3"/>
                    <a:pt x="78" y="3"/>
                    <a:pt x="78" y="3"/>
                  </a:cubicBezTo>
                  <a:cubicBezTo>
                    <a:pt x="78" y="3"/>
                    <a:pt x="78" y="2"/>
                    <a:pt x="78" y="2"/>
                  </a:cubicBezTo>
                  <a:cubicBezTo>
                    <a:pt x="77" y="2"/>
                    <a:pt x="77" y="2"/>
                    <a:pt x="76" y="2"/>
                  </a:cubicBezTo>
                  <a:cubicBezTo>
                    <a:pt x="76" y="1"/>
                    <a:pt x="76" y="1"/>
                    <a:pt x="76" y="0"/>
                  </a:cubicBezTo>
                  <a:cubicBezTo>
                    <a:pt x="76" y="0"/>
                    <a:pt x="75" y="0"/>
                    <a:pt x="75" y="0"/>
                  </a:cubicBezTo>
                  <a:cubicBezTo>
                    <a:pt x="74" y="0"/>
                    <a:pt x="74" y="0"/>
                    <a:pt x="73" y="0"/>
                  </a:cubicBezTo>
                  <a:cubicBezTo>
                    <a:pt x="73" y="0"/>
                    <a:pt x="72" y="0"/>
                    <a:pt x="72" y="0"/>
                  </a:cubicBezTo>
                  <a:cubicBezTo>
                    <a:pt x="71" y="0"/>
                    <a:pt x="71" y="0"/>
                    <a:pt x="70" y="0"/>
                  </a:cubicBezTo>
                  <a:cubicBezTo>
                    <a:pt x="70" y="0"/>
                    <a:pt x="69" y="0"/>
                    <a:pt x="69" y="0"/>
                  </a:cubicBezTo>
                  <a:cubicBezTo>
                    <a:pt x="68" y="0"/>
                    <a:pt x="67" y="0"/>
                    <a:pt x="67" y="0"/>
                  </a:cubicBezTo>
                  <a:cubicBezTo>
                    <a:pt x="66" y="0"/>
                    <a:pt x="66" y="0"/>
                    <a:pt x="65" y="0"/>
                  </a:cubicBezTo>
                  <a:cubicBezTo>
                    <a:pt x="65" y="0"/>
                    <a:pt x="64" y="0"/>
                    <a:pt x="64" y="0"/>
                  </a:cubicBezTo>
                  <a:cubicBezTo>
                    <a:pt x="63" y="0"/>
                    <a:pt x="63" y="0"/>
                    <a:pt x="62" y="0"/>
                  </a:cubicBezTo>
                  <a:cubicBezTo>
                    <a:pt x="62" y="0"/>
                    <a:pt x="61" y="0"/>
                    <a:pt x="61" y="0"/>
                  </a:cubicBezTo>
                  <a:cubicBezTo>
                    <a:pt x="60" y="0"/>
                    <a:pt x="60" y="0"/>
                    <a:pt x="59" y="0"/>
                  </a:cubicBezTo>
                  <a:cubicBezTo>
                    <a:pt x="59" y="0"/>
                    <a:pt x="58" y="0"/>
                    <a:pt x="57" y="0"/>
                  </a:cubicBezTo>
                  <a:cubicBezTo>
                    <a:pt x="57" y="0"/>
                    <a:pt x="56" y="0"/>
                    <a:pt x="56" y="0"/>
                  </a:cubicBezTo>
                  <a:cubicBezTo>
                    <a:pt x="56" y="1"/>
                    <a:pt x="56" y="1"/>
                    <a:pt x="56" y="2"/>
                  </a:cubicBezTo>
                  <a:cubicBezTo>
                    <a:pt x="55" y="2"/>
                    <a:pt x="55" y="2"/>
                    <a:pt x="54" y="2"/>
                  </a:cubicBezTo>
                  <a:cubicBezTo>
                    <a:pt x="54" y="1"/>
                    <a:pt x="54" y="1"/>
                    <a:pt x="54" y="0"/>
                  </a:cubicBezTo>
                  <a:cubicBezTo>
                    <a:pt x="54" y="0"/>
                    <a:pt x="53" y="0"/>
                    <a:pt x="53" y="0"/>
                  </a:cubicBezTo>
                  <a:cubicBezTo>
                    <a:pt x="52" y="0"/>
                    <a:pt x="52" y="0"/>
                    <a:pt x="51" y="0"/>
                  </a:cubicBezTo>
                  <a:cubicBezTo>
                    <a:pt x="51" y="0"/>
                    <a:pt x="50" y="0"/>
                    <a:pt x="50" y="0"/>
                  </a:cubicBezTo>
                  <a:cubicBezTo>
                    <a:pt x="49" y="0"/>
                    <a:pt x="49" y="0"/>
                    <a:pt x="48" y="0"/>
                  </a:cubicBezTo>
                  <a:cubicBezTo>
                    <a:pt x="48" y="1"/>
                    <a:pt x="48" y="1"/>
                    <a:pt x="48" y="2"/>
                  </a:cubicBezTo>
                  <a:cubicBezTo>
                    <a:pt x="48" y="2"/>
                    <a:pt x="47" y="2"/>
                    <a:pt x="47" y="2"/>
                  </a:cubicBezTo>
                  <a:cubicBezTo>
                    <a:pt x="47" y="2"/>
                    <a:pt x="47" y="3"/>
                    <a:pt x="47" y="3"/>
                  </a:cubicBezTo>
                  <a:cubicBezTo>
                    <a:pt x="47" y="3"/>
                    <a:pt x="48" y="3"/>
                    <a:pt x="48" y="3"/>
                  </a:cubicBezTo>
                  <a:cubicBezTo>
                    <a:pt x="49" y="3"/>
                    <a:pt x="49" y="3"/>
                    <a:pt x="50" y="3"/>
                  </a:cubicBezTo>
                  <a:cubicBezTo>
                    <a:pt x="50" y="4"/>
                    <a:pt x="50" y="4"/>
                    <a:pt x="50" y="5"/>
                  </a:cubicBezTo>
                  <a:cubicBezTo>
                    <a:pt x="49" y="5"/>
                    <a:pt x="49" y="5"/>
                    <a:pt x="48" y="5"/>
                  </a:cubicBezTo>
                  <a:cubicBezTo>
                    <a:pt x="48" y="5"/>
                    <a:pt x="48" y="6"/>
                    <a:pt x="48" y="7"/>
                  </a:cubicBezTo>
                  <a:cubicBezTo>
                    <a:pt x="48" y="7"/>
                    <a:pt x="47" y="7"/>
                    <a:pt x="47" y="7"/>
                  </a:cubicBezTo>
                  <a:cubicBezTo>
                    <a:pt x="47" y="6"/>
                    <a:pt x="47" y="5"/>
                    <a:pt x="47" y="5"/>
                  </a:cubicBezTo>
                  <a:cubicBezTo>
                    <a:pt x="47" y="4"/>
                    <a:pt x="47" y="4"/>
                    <a:pt x="47" y="3"/>
                  </a:cubicBezTo>
                  <a:cubicBezTo>
                    <a:pt x="46" y="3"/>
                    <a:pt x="46" y="3"/>
                    <a:pt x="45" y="3"/>
                  </a:cubicBezTo>
                  <a:cubicBezTo>
                    <a:pt x="45" y="3"/>
                    <a:pt x="44" y="3"/>
                    <a:pt x="43" y="3"/>
                  </a:cubicBezTo>
                  <a:cubicBezTo>
                    <a:pt x="43" y="3"/>
                    <a:pt x="42" y="3"/>
                    <a:pt x="42" y="3"/>
                  </a:cubicBezTo>
                  <a:cubicBezTo>
                    <a:pt x="42" y="3"/>
                    <a:pt x="42" y="2"/>
                    <a:pt x="42" y="2"/>
                  </a:cubicBezTo>
                  <a:cubicBezTo>
                    <a:pt x="41" y="2"/>
                    <a:pt x="41" y="2"/>
                    <a:pt x="40" y="2"/>
                  </a:cubicBezTo>
                  <a:cubicBezTo>
                    <a:pt x="40" y="2"/>
                    <a:pt x="39" y="2"/>
                    <a:pt x="39" y="2"/>
                  </a:cubicBezTo>
                  <a:cubicBezTo>
                    <a:pt x="38" y="2"/>
                    <a:pt x="38" y="2"/>
                    <a:pt x="37" y="2"/>
                  </a:cubicBezTo>
                  <a:cubicBezTo>
                    <a:pt x="37" y="2"/>
                    <a:pt x="36" y="2"/>
                    <a:pt x="36" y="2"/>
                  </a:cubicBezTo>
                  <a:cubicBezTo>
                    <a:pt x="36" y="2"/>
                    <a:pt x="36" y="3"/>
                    <a:pt x="36" y="3"/>
                  </a:cubicBezTo>
                  <a:cubicBezTo>
                    <a:pt x="35" y="3"/>
                    <a:pt x="35" y="3"/>
                    <a:pt x="34" y="3"/>
                  </a:cubicBezTo>
                  <a:cubicBezTo>
                    <a:pt x="34" y="3"/>
                    <a:pt x="34" y="2"/>
                    <a:pt x="34" y="2"/>
                  </a:cubicBezTo>
                  <a:cubicBezTo>
                    <a:pt x="34" y="2"/>
                    <a:pt x="33" y="2"/>
                    <a:pt x="33" y="2"/>
                  </a:cubicBezTo>
                  <a:cubicBezTo>
                    <a:pt x="32" y="2"/>
                    <a:pt x="32" y="2"/>
                    <a:pt x="31" y="2"/>
                  </a:cubicBezTo>
                  <a:cubicBezTo>
                    <a:pt x="30" y="2"/>
                    <a:pt x="30" y="2"/>
                    <a:pt x="29" y="2"/>
                  </a:cubicBezTo>
                  <a:cubicBezTo>
                    <a:pt x="29" y="2"/>
                    <a:pt x="28" y="2"/>
                    <a:pt x="28" y="2"/>
                  </a:cubicBezTo>
                  <a:cubicBezTo>
                    <a:pt x="27" y="2"/>
                    <a:pt x="27" y="2"/>
                    <a:pt x="26" y="2"/>
                  </a:cubicBezTo>
                  <a:cubicBezTo>
                    <a:pt x="26" y="2"/>
                    <a:pt x="25" y="2"/>
                    <a:pt x="25" y="2"/>
                  </a:cubicBezTo>
                  <a:cubicBezTo>
                    <a:pt x="24" y="2"/>
                    <a:pt x="24" y="2"/>
                    <a:pt x="23" y="2"/>
                  </a:cubicBezTo>
                  <a:cubicBezTo>
                    <a:pt x="23" y="2"/>
                    <a:pt x="22" y="2"/>
                    <a:pt x="22" y="2"/>
                  </a:cubicBezTo>
                  <a:cubicBezTo>
                    <a:pt x="22" y="2"/>
                    <a:pt x="22" y="3"/>
                    <a:pt x="22" y="3"/>
                  </a:cubicBezTo>
                  <a:cubicBezTo>
                    <a:pt x="21" y="3"/>
                    <a:pt x="20" y="3"/>
                    <a:pt x="20" y="3"/>
                  </a:cubicBezTo>
                  <a:close/>
                  <a:moveTo>
                    <a:pt x="78" y="10"/>
                  </a:moveTo>
                  <a:cubicBezTo>
                    <a:pt x="78" y="9"/>
                    <a:pt x="78" y="9"/>
                    <a:pt x="78" y="8"/>
                  </a:cubicBezTo>
                  <a:cubicBezTo>
                    <a:pt x="78" y="8"/>
                    <a:pt x="79" y="8"/>
                    <a:pt x="79" y="8"/>
                  </a:cubicBezTo>
                  <a:cubicBezTo>
                    <a:pt x="79" y="9"/>
                    <a:pt x="79" y="9"/>
                    <a:pt x="79" y="10"/>
                  </a:cubicBezTo>
                  <a:cubicBezTo>
                    <a:pt x="79" y="10"/>
                    <a:pt x="79" y="11"/>
                    <a:pt x="79" y="11"/>
                  </a:cubicBezTo>
                  <a:cubicBezTo>
                    <a:pt x="79" y="11"/>
                    <a:pt x="78" y="11"/>
                    <a:pt x="78" y="11"/>
                  </a:cubicBezTo>
                  <a:cubicBezTo>
                    <a:pt x="78" y="11"/>
                    <a:pt x="78" y="10"/>
                    <a:pt x="78" y="10"/>
                  </a:cubicBezTo>
                  <a:close/>
                  <a:moveTo>
                    <a:pt x="75" y="50"/>
                  </a:moveTo>
                  <a:cubicBezTo>
                    <a:pt x="75" y="49"/>
                    <a:pt x="75" y="49"/>
                    <a:pt x="75" y="48"/>
                  </a:cubicBezTo>
                  <a:cubicBezTo>
                    <a:pt x="75" y="48"/>
                    <a:pt x="76" y="48"/>
                    <a:pt x="76" y="48"/>
                  </a:cubicBezTo>
                  <a:cubicBezTo>
                    <a:pt x="76" y="48"/>
                    <a:pt x="76" y="47"/>
                    <a:pt x="76" y="47"/>
                  </a:cubicBezTo>
                  <a:cubicBezTo>
                    <a:pt x="77" y="47"/>
                    <a:pt x="77" y="47"/>
                    <a:pt x="78" y="47"/>
                  </a:cubicBezTo>
                  <a:cubicBezTo>
                    <a:pt x="78" y="47"/>
                    <a:pt x="78" y="48"/>
                    <a:pt x="78" y="48"/>
                  </a:cubicBezTo>
                  <a:cubicBezTo>
                    <a:pt x="78" y="49"/>
                    <a:pt x="78" y="49"/>
                    <a:pt x="78" y="50"/>
                  </a:cubicBezTo>
                  <a:cubicBezTo>
                    <a:pt x="77" y="50"/>
                    <a:pt x="77" y="50"/>
                    <a:pt x="76" y="50"/>
                  </a:cubicBezTo>
                  <a:cubicBezTo>
                    <a:pt x="76" y="51"/>
                    <a:pt x="76" y="51"/>
                    <a:pt x="76" y="52"/>
                  </a:cubicBezTo>
                  <a:cubicBezTo>
                    <a:pt x="76" y="52"/>
                    <a:pt x="75" y="52"/>
                    <a:pt x="75" y="52"/>
                  </a:cubicBezTo>
                  <a:cubicBezTo>
                    <a:pt x="75" y="51"/>
                    <a:pt x="75" y="51"/>
                    <a:pt x="75" y="50"/>
                  </a:cubicBezTo>
                  <a:close/>
                  <a:moveTo>
                    <a:pt x="73" y="58"/>
                  </a:moveTo>
                  <a:cubicBezTo>
                    <a:pt x="74" y="58"/>
                    <a:pt x="74" y="58"/>
                    <a:pt x="75" y="58"/>
                  </a:cubicBezTo>
                  <a:cubicBezTo>
                    <a:pt x="75" y="59"/>
                    <a:pt x="75" y="59"/>
                    <a:pt x="75" y="60"/>
                  </a:cubicBezTo>
                  <a:cubicBezTo>
                    <a:pt x="74" y="60"/>
                    <a:pt x="74" y="60"/>
                    <a:pt x="73" y="60"/>
                  </a:cubicBezTo>
                  <a:cubicBezTo>
                    <a:pt x="73" y="60"/>
                    <a:pt x="72" y="60"/>
                    <a:pt x="72" y="60"/>
                  </a:cubicBezTo>
                  <a:cubicBezTo>
                    <a:pt x="72" y="59"/>
                    <a:pt x="72" y="59"/>
                    <a:pt x="72" y="58"/>
                  </a:cubicBezTo>
                  <a:cubicBezTo>
                    <a:pt x="72" y="58"/>
                    <a:pt x="73" y="58"/>
                    <a:pt x="73" y="58"/>
                  </a:cubicBezTo>
                  <a:close/>
                  <a:moveTo>
                    <a:pt x="70" y="8"/>
                  </a:moveTo>
                  <a:cubicBezTo>
                    <a:pt x="71" y="8"/>
                    <a:pt x="71" y="8"/>
                    <a:pt x="72" y="8"/>
                  </a:cubicBezTo>
                  <a:cubicBezTo>
                    <a:pt x="72" y="9"/>
                    <a:pt x="72" y="9"/>
                    <a:pt x="72" y="10"/>
                  </a:cubicBezTo>
                  <a:cubicBezTo>
                    <a:pt x="71" y="10"/>
                    <a:pt x="71" y="10"/>
                    <a:pt x="70" y="10"/>
                  </a:cubicBezTo>
                  <a:cubicBezTo>
                    <a:pt x="70" y="9"/>
                    <a:pt x="70" y="9"/>
                    <a:pt x="70" y="8"/>
                  </a:cubicBezTo>
                  <a:close/>
                  <a:moveTo>
                    <a:pt x="23" y="52"/>
                  </a:moveTo>
                  <a:cubicBezTo>
                    <a:pt x="23" y="51"/>
                    <a:pt x="23" y="51"/>
                    <a:pt x="23" y="50"/>
                  </a:cubicBezTo>
                  <a:cubicBezTo>
                    <a:pt x="24" y="50"/>
                    <a:pt x="24" y="50"/>
                    <a:pt x="25" y="50"/>
                  </a:cubicBezTo>
                  <a:cubicBezTo>
                    <a:pt x="25" y="51"/>
                    <a:pt x="25" y="51"/>
                    <a:pt x="25" y="52"/>
                  </a:cubicBezTo>
                  <a:cubicBezTo>
                    <a:pt x="25" y="52"/>
                    <a:pt x="25" y="53"/>
                    <a:pt x="25" y="53"/>
                  </a:cubicBezTo>
                  <a:cubicBezTo>
                    <a:pt x="24" y="53"/>
                    <a:pt x="24" y="53"/>
                    <a:pt x="23" y="53"/>
                  </a:cubicBezTo>
                  <a:cubicBezTo>
                    <a:pt x="23" y="53"/>
                    <a:pt x="23" y="52"/>
                    <a:pt x="23" y="5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1" name="Freeform 41082"/>
            <p:cNvSpPr/>
            <p:nvPr/>
          </p:nvSpPr>
          <p:spPr bwMode="auto">
            <a:xfrm>
              <a:off x="4108" y="982"/>
              <a:ext cx="3" cy="2"/>
            </a:xfrm>
            <a:custGeom>
              <a:avLst/>
              <a:gdLst>
                <a:gd name="T0" fmla="*/ 0 w 2"/>
                <a:gd name="T1" fmla="*/ 2 h 1"/>
                <a:gd name="T2" fmla="*/ 3 w 2"/>
                <a:gd name="T3" fmla="*/ 2 h 1"/>
                <a:gd name="T4" fmla="*/ 3 w 2"/>
                <a:gd name="T5" fmla="*/ 0 h 1"/>
                <a:gd name="T6" fmla="*/ 0 w 2"/>
                <a:gd name="T7" fmla="*/ 0 h 1"/>
                <a:gd name="T8" fmla="*/ 0 w 2"/>
                <a:gd name="T9" fmla="*/ 2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0" y="1"/>
                  </a:moveTo>
                  <a:cubicBezTo>
                    <a:pt x="1" y="1"/>
                    <a:pt x="1" y="1"/>
                    <a:pt x="2" y="1"/>
                  </a:cubicBezTo>
                  <a:cubicBezTo>
                    <a:pt x="2" y="1"/>
                    <a:pt x="2" y="0"/>
                    <a:pt x="2" y="0"/>
                  </a:cubicBezTo>
                  <a:cubicBezTo>
                    <a:pt x="1" y="0"/>
                    <a:pt x="1" y="0"/>
                    <a:pt x="0" y="0"/>
                  </a:cubicBezTo>
                  <a:cubicBezTo>
                    <a:pt x="0" y="0"/>
                    <a:pt x="0" y="1"/>
                    <a:pt x="0" y="1"/>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2" name="Freeform 41083"/>
            <p:cNvSpPr/>
            <p:nvPr/>
          </p:nvSpPr>
          <p:spPr bwMode="auto">
            <a:xfrm>
              <a:off x="3789" y="993"/>
              <a:ext cx="9" cy="8"/>
            </a:xfrm>
            <a:custGeom>
              <a:avLst/>
              <a:gdLst>
                <a:gd name="T0" fmla="*/ 0 w 5"/>
                <a:gd name="T1" fmla="*/ 3 h 5"/>
                <a:gd name="T2" fmla="*/ 0 w 5"/>
                <a:gd name="T3" fmla="*/ 5 h 5"/>
                <a:gd name="T4" fmla="*/ 0 w 5"/>
                <a:gd name="T5" fmla="*/ 8 h 5"/>
                <a:gd name="T6" fmla="*/ 4 w 5"/>
                <a:gd name="T7" fmla="*/ 8 h 5"/>
                <a:gd name="T8" fmla="*/ 7 w 5"/>
                <a:gd name="T9" fmla="*/ 8 h 5"/>
                <a:gd name="T10" fmla="*/ 7 w 5"/>
                <a:gd name="T11" fmla="*/ 5 h 5"/>
                <a:gd name="T12" fmla="*/ 9 w 5"/>
                <a:gd name="T13" fmla="*/ 5 h 5"/>
                <a:gd name="T14" fmla="*/ 9 w 5"/>
                <a:gd name="T15" fmla="*/ 3 h 5"/>
                <a:gd name="T16" fmla="*/ 9 w 5"/>
                <a:gd name="T17" fmla="*/ 0 h 5"/>
                <a:gd name="T18" fmla="*/ 7 w 5"/>
                <a:gd name="T19" fmla="*/ 0 h 5"/>
                <a:gd name="T20" fmla="*/ 4 w 5"/>
                <a:gd name="T21" fmla="*/ 0 h 5"/>
                <a:gd name="T22" fmla="*/ 4 w 5"/>
                <a:gd name="T23" fmla="*/ 3 h 5"/>
                <a:gd name="T24" fmla="*/ 0 w 5"/>
                <a:gd name="T25" fmla="*/ 3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5">
                  <a:moveTo>
                    <a:pt x="0" y="2"/>
                  </a:moveTo>
                  <a:cubicBezTo>
                    <a:pt x="0" y="2"/>
                    <a:pt x="0" y="3"/>
                    <a:pt x="0" y="3"/>
                  </a:cubicBezTo>
                  <a:cubicBezTo>
                    <a:pt x="0" y="4"/>
                    <a:pt x="0" y="5"/>
                    <a:pt x="0" y="5"/>
                  </a:cubicBezTo>
                  <a:cubicBezTo>
                    <a:pt x="1" y="5"/>
                    <a:pt x="1" y="5"/>
                    <a:pt x="2" y="5"/>
                  </a:cubicBezTo>
                  <a:cubicBezTo>
                    <a:pt x="2" y="5"/>
                    <a:pt x="3" y="5"/>
                    <a:pt x="4" y="5"/>
                  </a:cubicBezTo>
                  <a:cubicBezTo>
                    <a:pt x="4" y="5"/>
                    <a:pt x="4" y="4"/>
                    <a:pt x="4" y="3"/>
                  </a:cubicBezTo>
                  <a:cubicBezTo>
                    <a:pt x="4" y="3"/>
                    <a:pt x="5" y="3"/>
                    <a:pt x="5" y="3"/>
                  </a:cubicBezTo>
                  <a:cubicBezTo>
                    <a:pt x="5" y="3"/>
                    <a:pt x="5" y="2"/>
                    <a:pt x="5" y="2"/>
                  </a:cubicBezTo>
                  <a:cubicBezTo>
                    <a:pt x="5" y="1"/>
                    <a:pt x="5" y="1"/>
                    <a:pt x="5" y="0"/>
                  </a:cubicBezTo>
                  <a:cubicBezTo>
                    <a:pt x="5" y="0"/>
                    <a:pt x="4" y="0"/>
                    <a:pt x="4" y="0"/>
                  </a:cubicBezTo>
                  <a:cubicBezTo>
                    <a:pt x="3" y="0"/>
                    <a:pt x="2" y="0"/>
                    <a:pt x="2" y="0"/>
                  </a:cubicBezTo>
                  <a:cubicBezTo>
                    <a:pt x="2" y="1"/>
                    <a:pt x="2" y="1"/>
                    <a:pt x="2" y="2"/>
                  </a:cubicBezTo>
                  <a:cubicBezTo>
                    <a:pt x="1" y="2"/>
                    <a:pt x="1" y="2"/>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3" name="Freeform 41084"/>
            <p:cNvSpPr/>
            <p:nvPr/>
          </p:nvSpPr>
          <p:spPr bwMode="auto">
            <a:xfrm>
              <a:off x="3802" y="998"/>
              <a:ext cx="5" cy="9"/>
            </a:xfrm>
            <a:custGeom>
              <a:avLst/>
              <a:gdLst>
                <a:gd name="T0" fmla="*/ 0 w 3"/>
                <a:gd name="T1" fmla="*/ 0 h 5"/>
                <a:gd name="T2" fmla="*/ 0 w 3"/>
                <a:gd name="T3" fmla="*/ 4 h 5"/>
                <a:gd name="T4" fmla="*/ 0 w 3"/>
                <a:gd name="T5" fmla="*/ 7 h 5"/>
                <a:gd name="T6" fmla="*/ 0 w 3"/>
                <a:gd name="T7" fmla="*/ 9 h 5"/>
                <a:gd name="T8" fmla="*/ 2 w 3"/>
                <a:gd name="T9" fmla="*/ 9 h 5"/>
                <a:gd name="T10" fmla="*/ 2 w 3"/>
                <a:gd name="T11" fmla="*/ 7 h 5"/>
                <a:gd name="T12" fmla="*/ 5 w 3"/>
                <a:gd name="T13" fmla="*/ 7 h 5"/>
                <a:gd name="T14" fmla="*/ 5 w 3"/>
                <a:gd name="T15" fmla="*/ 4 h 5"/>
                <a:gd name="T16" fmla="*/ 5 w 3"/>
                <a:gd name="T17" fmla="*/ 0 h 5"/>
                <a:gd name="T18" fmla="*/ 2 w 3"/>
                <a:gd name="T19" fmla="*/ 0 h 5"/>
                <a:gd name="T20" fmla="*/ 0 w 3"/>
                <a:gd name="T21" fmla="*/ 0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5">
                  <a:moveTo>
                    <a:pt x="0" y="0"/>
                  </a:moveTo>
                  <a:cubicBezTo>
                    <a:pt x="0" y="1"/>
                    <a:pt x="0" y="2"/>
                    <a:pt x="0" y="2"/>
                  </a:cubicBezTo>
                  <a:cubicBezTo>
                    <a:pt x="0" y="3"/>
                    <a:pt x="0" y="3"/>
                    <a:pt x="0" y="4"/>
                  </a:cubicBezTo>
                  <a:cubicBezTo>
                    <a:pt x="0" y="4"/>
                    <a:pt x="0" y="5"/>
                    <a:pt x="0" y="5"/>
                  </a:cubicBezTo>
                  <a:cubicBezTo>
                    <a:pt x="0" y="5"/>
                    <a:pt x="1" y="5"/>
                    <a:pt x="1" y="5"/>
                  </a:cubicBezTo>
                  <a:cubicBezTo>
                    <a:pt x="1" y="5"/>
                    <a:pt x="1" y="4"/>
                    <a:pt x="1" y="4"/>
                  </a:cubicBezTo>
                  <a:cubicBezTo>
                    <a:pt x="2" y="4"/>
                    <a:pt x="2" y="4"/>
                    <a:pt x="3" y="4"/>
                  </a:cubicBezTo>
                  <a:cubicBezTo>
                    <a:pt x="3" y="3"/>
                    <a:pt x="3" y="3"/>
                    <a:pt x="3" y="2"/>
                  </a:cubicBezTo>
                  <a:cubicBezTo>
                    <a:pt x="3" y="2"/>
                    <a:pt x="3" y="1"/>
                    <a:pt x="3" y="0"/>
                  </a:cubicBezTo>
                  <a:cubicBezTo>
                    <a:pt x="2" y="0"/>
                    <a:pt x="2" y="0"/>
                    <a:pt x="1" y="0"/>
                  </a:cubicBezTo>
                  <a:cubicBezTo>
                    <a:pt x="1" y="0"/>
                    <a:pt x="0" y="0"/>
                    <a:pt x="0"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4" name="Freeform 41085"/>
            <p:cNvSpPr/>
            <p:nvPr/>
          </p:nvSpPr>
          <p:spPr bwMode="auto">
            <a:xfrm>
              <a:off x="3990" y="996"/>
              <a:ext cx="34" cy="23"/>
            </a:xfrm>
            <a:custGeom>
              <a:avLst/>
              <a:gdLst>
                <a:gd name="T0" fmla="*/ 2 w 20"/>
                <a:gd name="T1" fmla="*/ 16 h 13"/>
                <a:gd name="T2" fmla="*/ 5 w 20"/>
                <a:gd name="T3" fmla="*/ 16 h 13"/>
                <a:gd name="T4" fmla="*/ 5 w 20"/>
                <a:gd name="T5" fmla="*/ 19 h 13"/>
                <a:gd name="T6" fmla="*/ 7 w 20"/>
                <a:gd name="T7" fmla="*/ 19 h 13"/>
                <a:gd name="T8" fmla="*/ 10 w 20"/>
                <a:gd name="T9" fmla="*/ 19 h 13"/>
                <a:gd name="T10" fmla="*/ 10 w 20"/>
                <a:gd name="T11" fmla="*/ 23 h 13"/>
                <a:gd name="T12" fmla="*/ 12 w 20"/>
                <a:gd name="T13" fmla="*/ 23 h 13"/>
                <a:gd name="T14" fmla="*/ 15 w 20"/>
                <a:gd name="T15" fmla="*/ 23 h 13"/>
                <a:gd name="T16" fmla="*/ 19 w 20"/>
                <a:gd name="T17" fmla="*/ 23 h 13"/>
                <a:gd name="T18" fmla="*/ 20 w 20"/>
                <a:gd name="T19" fmla="*/ 23 h 13"/>
                <a:gd name="T20" fmla="*/ 24 w 20"/>
                <a:gd name="T21" fmla="*/ 23 h 13"/>
                <a:gd name="T22" fmla="*/ 24 w 20"/>
                <a:gd name="T23" fmla="*/ 19 h 13"/>
                <a:gd name="T24" fmla="*/ 26 w 20"/>
                <a:gd name="T25" fmla="*/ 19 h 13"/>
                <a:gd name="T26" fmla="*/ 29 w 20"/>
                <a:gd name="T27" fmla="*/ 19 h 13"/>
                <a:gd name="T28" fmla="*/ 31 w 20"/>
                <a:gd name="T29" fmla="*/ 19 h 13"/>
                <a:gd name="T30" fmla="*/ 31 w 20"/>
                <a:gd name="T31" fmla="*/ 18 h 13"/>
                <a:gd name="T32" fmla="*/ 31 w 20"/>
                <a:gd name="T33" fmla="*/ 16 h 13"/>
                <a:gd name="T34" fmla="*/ 34 w 20"/>
                <a:gd name="T35" fmla="*/ 16 h 13"/>
                <a:gd name="T36" fmla="*/ 34 w 20"/>
                <a:gd name="T37" fmla="*/ 14 h 13"/>
                <a:gd name="T38" fmla="*/ 34 w 20"/>
                <a:gd name="T39" fmla="*/ 11 h 13"/>
                <a:gd name="T40" fmla="*/ 34 w 20"/>
                <a:gd name="T41" fmla="*/ 9 h 13"/>
                <a:gd name="T42" fmla="*/ 34 w 20"/>
                <a:gd name="T43" fmla="*/ 5 h 13"/>
                <a:gd name="T44" fmla="*/ 31 w 20"/>
                <a:gd name="T45" fmla="*/ 5 h 13"/>
                <a:gd name="T46" fmla="*/ 31 w 20"/>
                <a:gd name="T47" fmla="*/ 2 h 13"/>
                <a:gd name="T48" fmla="*/ 31 w 20"/>
                <a:gd name="T49" fmla="*/ 0 h 13"/>
                <a:gd name="T50" fmla="*/ 29 w 20"/>
                <a:gd name="T51" fmla="*/ 0 h 13"/>
                <a:gd name="T52" fmla="*/ 26 w 20"/>
                <a:gd name="T53" fmla="*/ 0 h 13"/>
                <a:gd name="T54" fmla="*/ 24 w 20"/>
                <a:gd name="T55" fmla="*/ 0 h 13"/>
                <a:gd name="T56" fmla="*/ 20 w 20"/>
                <a:gd name="T57" fmla="*/ 0 h 13"/>
                <a:gd name="T58" fmla="*/ 20 w 20"/>
                <a:gd name="T59" fmla="*/ 2 h 13"/>
                <a:gd name="T60" fmla="*/ 19 w 20"/>
                <a:gd name="T61" fmla="*/ 2 h 13"/>
                <a:gd name="T62" fmla="*/ 15 w 20"/>
                <a:gd name="T63" fmla="*/ 2 h 13"/>
                <a:gd name="T64" fmla="*/ 15 w 20"/>
                <a:gd name="T65" fmla="*/ 0 h 13"/>
                <a:gd name="T66" fmla="*/ 12 w 20"/>
                <a:gd name="T67" fmla="*/ 0 h 13"/>
                <a:gd name="T68" fmla="*/ 12 w 20"/>
                <a:gd name="T69" fmla="*/ 2 h 13"/>
                <a:gd name="T70" fmla="*/ 10 w 20"/>
                <a:gd name="T71" fmla="*/ 2 h 13"/>
                <a:gd name="T72" fmla="*/ 7 w 20"/>
                <a:gd name="T73" fmla="*/ 2 h 13"/>
                <a:gd name="T74" fmla="*/ 7 w 20"/>
                <a:gd name="T75" fmla="*/ 0 h 13"/>
                <a:gd name="T76" fmla="*/ 5 w 20"/>
                <a:gd name="T77" fmla="*/ 0 h 13"/>
                <a:gd name="T78" fmla="*/ 2 w 20"/>
                <a:gd name="T79" fmla="*/ 0 h 13"/>
                <a:gd name="T80" fmla="*/ 2 w 20"/>
                <a:gd name="T81" fmla="*/ 2 h 13"/>
                <a:gd name="T82" fmla="*/ 0 w 20"/>
                <a:gd name="T83" fmla="*/ 2 h 13"/>
                <a:gd name="T84" fmla="*/ 0 w 20"/>
                <a:gd name="T85" fmla="*/ 5 h 13"/>
                <a:gd name="T86" fmla="*/ 0 w 20"/>
                <a:gd name="T87" fmla="*/ 9 h 13"/>
                <a:gd name="T88" fmla="*/ 0 w 20"/>
                <a:gd name="T89" fmla="*/ 11 h 13"/>
                <a:gd name="T90" fmla="*/ 2 w 20"/>
                <a:gd name="T91" fmla="*/ 11 h 13"/>
                <a:gd name="T92" fmla="*/ 2 w 20"/>
                <a:gd name="T93" fmla="*/ 14 h 13"/>
                <a:gd name="T94" fmla="*/ 2 w 20"/>
                <a:gd name="T95" fmla="*/ 16 h 1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0" h="13">
                  <a:moveTo>
                    <a:pt x="1" y="9"/>
                  </a:moveTo>
                  <a:cubicBezTo>
                    <a:pt x="2" y="9"/>
                    <a:pt x="2" y="9"/>
                    <a:pt x="3" y="9"/>
                  </a:cubicBezTo>
                  <a:cubicBezTo>
                    <a:pt x="3" y="10"/>
                    <a:pt x="3" y="11"/>
                    <a:pt x="3" y="11"/>
                  </a:cubicBezTo>
                  <a:cubicBezTo>
                    <a:pt x="3" y="11"/>
                    <a:pt x="4" y="11"/>
                    <a:pt x="4" y="11"/>
                  </a:cubicBezTo>
                  <a:cubicBezTo>
                    <a:pt x="5" y="11"/>
                    <a:pt x="5" y="11"/>
                    <a:pt x="6" y="11"/>
                  </a:cubicBezTo>
                  <a:cubicBezTo>
                    <a:pt x="6" y="12"/>
                    <a:pt x="6" y="12"/>
                    <a:pt x="6" y="13"/>
                  </a:cubicBezTo>
                  <a:cubicBezTo>
                    <a:pt x="6" y="13"/>
                    <a:pt x="7" y="13"/>
                    <a:pt x="7" y="13"/>
                  </a:cubicBezTo>
                  <a:cubicBezTo>
                    <a:pt x="8" y="13"/>
                    <a:pt x="8" y="13"/>
                    <a:pt x="9" y="13"/>
                  </a:cubicBezTo>
                  <a:cubicBezTo>
                    <a:pt x="10" y="13"/>
                    <a:pt x="10" y="13"/>
                    <a:pt x="11" y="13"/>
                  </a:cubicBezTo>
                  <a:cubicBezTo>
                    <a:pt x="11" y="13"/>
                    <a:pt x="12" y="13"/>
                    <a:pt x="12" y="13"/>
                  </a:cubicBezTo>
                  <a:cubicBezTo>
                    <a:pt x="13" y="13"/>
                    <a:pt x="13" y="13"/>
                    <a:pt x="14" y="13"/>
                  </a:cubicBezTo>
                  <a:cubicBezTo>
                    <a:pt x="14" y="12"/>
                    <a:pt x="14" y="12"/>
                    <a:pt x="14" y="11"/>
                  </a:cubicBezTo>
                  <a:cubicBezTo>
                    <a:pt x="14" y="11"/>
                    <a:pt x="15" y="11"/>
                    <a:pt x="15" y="11"/>
                  </a:cubicBezTo>
                  <a:cubicBezTo>
                    <a:pt x="16" y="11"/>
                    <a:pt x="16" y="11"/>
                    <a:pt x="17" y="11"/>
                  </a:cubicBezTo>
                  <a:cubicBezTo>
                    <a:pt x="17" y="11"/>
                    <a:pt x="18" y="11"/>
                    <a:pt x="18" y="11"/>
                  </a:cubicBezTo>
                  <a:cubicBezTo>
                    <a:pt x="18" y="10"/>
                    <a:pt x="18" y="10"/>
                    <a:pt x="18" y="10"/>
                  </a:cubicBezTo>
                  <a:cubicBezTo>
                    <a:pt x="18" y="9"/>
                    <a:pt x="18" y="9"/>
                    <a:pt x="18" y="9"/>
                  </a:cubicBezTo>
                  <a:cubicBezTo>
                    <a:pt x="19" y="9"/>
                    <a:pt x="19" y="9"/>
                    <a:pt x="20" y="9"/>
                  </a:cubicBezTo>
                  <a:cubicBezTo>
                    <a:pt x="20" y="9"/>
                    <a:pt x="20" y="8"/>
                    <a:pt x="20" y="8"/>
                  </a:cubicBezTo>
                  <a:cubicBezTo>
                    <a:pt x="20" y="7"/>
                    <a:pt x="20" y="7"/>
                    <a:pt x="20" y="6"/>
                  </a:cubicBezTo>
                  <a:cubicBezTo>
                    <a:pt x="20" y="6"/>
                    <a:pt x="20" y="5"/>
                    <a:pt x="20" y="5"/>
                  </a:cubicBezTo>
                  <a:cubicBezTo>
                    <a:pt x="20" y="4"/>
                    <a:pt x="20" y="4"/>
                    <a:pt x="20" y="3"/>
                  </a:cubicBezTo>
                  <a:cubicBezTo>
                    <a:pt x="19" y="3"/>
                    <a:pt x="19" y="3"/>
                    <a:pt x="18" y="3"/>
                  </a:cubicBezTo>
                  <a:cubicBezTo>
                    <a:pt x="18" y="3"/>
                    <a:pt x="18" y="2"/>
                    <a:pt x="18" y="1"/>
                  </a:cubicBezTo>
                  <a:cubicBezTo>
                    <a:pt x="18" y="1"/>
                    <a:pt x="18" y="0"/>
                    <a:pt x="18" y="0"/>
                  </a:cubicBezTo>
                  <a:cubicBezTo>
                    <a:pt x="18" y="0"/>
                    <a:pt x="17" y="0"/>
                    <a:pt x="17" y="0"/>
                  </a:cubicBezTo>
                  <a:cubicBezTo>
                    <a:pt x="16" y="0"/>
                    <a:pt x="16" y="0"/>
                    <a:pt x="15" y="0"/>
                  </a:cubicBezTo>
                  <a:cubicBezTo>
                    <a:pt x="15" y="0"/>
                    <a:pt x="14" y="0"/>
                    <a:pt x="14" y="0"/>
                  </a:cubicBezTo>
                  <a:cubicBezTo>
                    <a:pt x="13" y="0"/>
                    <a:pt x="13" y="0"/>
                    <a:pt x="12" y="0"/>
                  </a:cubicBezTo>
                  <a:cubicBezTo>
                    <a:pt x="12" y="0"/>
                    <a:pt x="12" y="1"/>
                    <a:pt x="12" y="1"/>
                  </a:cubicBezTo>
                  <a:cubicBezTo>
                    <a:pt x="12" y="1"/>
                    <a:pt x="11" y="1"/>
                    <a:pt x="11" y="1"/>
                  </a:cubicBezTo>
                  <a:cubicBezTo>
                    <a:pt x="10" y="1"/>
                    <a:pt x="10" y="1"/>
                    <a:pt x="9" y="1"/>
                  </a:cubicBezTo>
                  <a:cubicBezTo>
                    <a:pt x="9" y="1"/>
                    <a:pt x="9" y="0"/>
                    <a:pt x="9" y="0"/>
                  </a:cubicBezTo>
                  <a:cubicBezTo>
                    <a:pt x="8" y="0"/>
                    <a:pt x="8" y="0"/>
                    <a:pt x="7" y="0"/>
                  </a:cubicBezTo>
                  <a:cubicBezTo>
                    <a:pt x="7" y="0"/>
                    <a:pt x="7" y="1"/>
                    <a:pt x="7" y="1"/>
                  </a:cubicBezTo>
                  <a:cubicBezTo>
                    <a:pt x="7" y="1"/>
                    <a:pt x="6" y="1"/>
                    <a:pt x="6" y="1"/>
                  </a:cubicBezTo>
                  <a:cubicBezTo>
                    <a:pt x="5" y="1"/>
                    <a:pt x="5" y="1"/>
                    <a:pt x="4" y="1"/>
                  </a:cubicBezTo>
                  <a:cubicBezTo>
                    <a:pt x="4" y="1"/>
                    <a:pt x="4" y="0"/>
                    <a:pt x="4" y="0"/>
                  </a:cubicBezTo>
                  <a:cubicBezTo>
                    <a:pt x="4" y="0"/>
                    <a:pt x="3" y="0"/>
                    <a:pt x="3" y="0"/>
                  </a:cubicBezTo>
                  <a:cubicBezTo>
                    <a:pt x="2" y="0"/>
                    <a:pt x="2" y="0"/>
                    <a:pt x="1" y="0"/>
                  </a:cubicBezTo>
                  <a:cubicBezTo>
                    <a:pt x="1" y="0"/>
                    <a:pt x="1" y="1"/>
                    <a:pt x="1" y="1"/>
                  </a:cubicBezTo>
                  <a:cubicBezTo>
                    <a:pt x="1" y="1"/>
                    <a:pt x="0" y="1"/>
                    <a:pt x="0" y="1"/>
                  </a:cubicBezTo>
                  <a:cubicBezTo>
                    <a:pt x="0" y="2"/>
                    <a:pt x="0" y="3"/>
                    <a:pt x="0" y="3"/>
                  </a:cubicBezTo>
                  <a:cubicBezTo>
                    <a:pt x="0" y="4"/>
                    <a:pt x="0" y="4"/>
                    <a:pt x="0" y="5"/>
                  </a:cubicBezTo>
                  <a:cubicBezTo>
                    <a:pt x="0" y="5"/>
                    <a:pt x="0" y="6"/>
                    <a:pt x="0" y="6"/>
                  </a:cubicBezTo>
                  <a:cubicBezTo>
                    <a:pt x="0" y="6"/>
                    <a:pt x="1" y="6"/>
                    <a:pt x="1" y="6"/>
                  </a:cubicBezTo>
                  <a:cubicBezTo>
                    <a:pt x="1" y="7"/>
                    <a:pt x="1" y="7"/>
                    <a:pt x="1" y="8"/>
                  </a:cubicBezTo>
                  <a:cubicBezTo>
                    <a:pt x="1" y="8"/>
                    <a:pt x="1" y="9"/>
                    <a:pt x="1" y="9"/>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5" name="Freeform 41086"/>
            <p:cNvSpPr/>
            <p:nvPr/>
          </p:nvSpPr>
          <p:spPr bwMode="auto">
            <a:xfrm>
              <a:off x="3840" y="1019"/>
              <a:ext cx="2" cy="2"/>
            </a:xfrm>
            <a:custGeom>
              <a:avLst/>
              <a:gdLst>
                <a:gd name="T0" fmla="*/ 0 w 1"/>
                <a:gd name="T1" fmla="*/ 2 h 1"/>
                <a:gd name="T2" fmla="*/ 2 w 1"/>
                <a:gd name="T3" fmla="*/ 2 h 1"/>
                <a:gd name="T4" fmla="*/ 2 w 1"/>
                <a:gd name="T5" fmla="*/ 0 h 1"/>
                <a:gd name="T6" fmla="*/ 0 w 1"/>
                <a:gd name="T7" fmla="*/ 0 h 1"/>
                <a:gd name="T8" fmla="*/ 0 w 1"/>
                <a:gd name="T9" fmla="*/ 2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1"/>
                  </a:moveTo>
                  <a:cubicBezTo>
                    <a:pt x="0" y="1"/>
                    <a:pt x="1" y="1"/>
                    <a:pt x="1" y="1"/>
                  </a:cubicBezTo>
                  <a:cubicBezTo>
                    <a:pt x="1" y="1"/>
                    <a:pt x="1" y="0"/>
                    <a:pt x="1" y="0"/>
                  </a:cubicBezTo>
                  <a:cubicBezTo>
                    <a:pt x="1" y="0"/>
                    <a:pt x="0" y="0"/>
                    <a:pt x="0" y="0"/>
                  </a:cubicBezTo>
                  <a:cubicBezTo>
                    <a:pt x="0" y="0"/>
                    <a:pt x="0" y="1"/>
                    <a:pt x="0" y="1"/>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6" name="Freeform 41087"/>
            <p:cNvSpPr/>
            <p:nvPr/>
          </p:nvSpPr>
          <p:spPr bwMode="auto">
            <a:xfrm>
              <a:off x="3788" y="1034"/>
              <a:ext cx="8" cy="9"/>
            </a:xfrm>
            <a:custGeom>
              <a:avLst/>
              <a:gdLst>
                <a:gd name="T0" fmla="*/ 5 w 5"/>
                <a:gd name="T1" fmla="*/ 0 h 5"/>
                <a:gd name="T2" fmla="*/ 2 w 5"/>
                <a:gd name="T3" fmla="*/ 0 h 5"/>
                <a:gd name="T4" fmla="*/ 2 w 5"/>
                <a:gd name="T5" fmla="*/ 4 h 5"/>
                <a:gd name="T6" fmla="*/ 0 w 5"/>
                <a:gd name="T7" fmla="*/ 4 h 5"/>
                <a:gd name="T8" fmla="*/ 0 w 5"/>
                <a:gd name="T9" fmla="*/ 7 h 5"/>
                <a:gd name="T10" fmla="*/ 2 w 5"/>
                <a:gd name="T11" fmla="*/ 7 h 5"/>
                <a:gd name="T12" fmla="*/ 2 w 5"/>
                <a:gd name="T13" fmla="*/ 9 h 5"/>
                <a:gd name="T14" fmla="*/ 5 w 5"/>
                <a:gd name="T15" fmla="*/ 9 h 5"/>
                <a:gd name="T16" fmla="*/ 5 w 5"/>
                <a:gd name="T17" fmla="*/ 7 h 5"/>
                <a:gd name="T18" fmla="*/ 8 w 5"/>
                <a:gd name="T19" fmla="*/ 7 h 5"/>
                <a:gd name="T20" fmla="*/ 8 w 5"/>
                <a:gd name="T21" fmla="*/ 4 h 5"/>
                <a:gd name="T22" fmla="*/ 5 w 5"/>
                <a:gd name="T23" fmla="*/ 4 h 5"/>
                <a:gd name="T24" fmla="*/ 5 w 5"/>
                <a:gd name="T25" fmla="*/ 0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5">
                  <a:moveTo>
                    <a:pt x="3" y="0"/>
                  </a:moveTo>
                  <a:cubicBezTo>
                    <a:pt x="2" y="0"/>
                    <a:pt x="2" y="0"/>
                    <a:pt x="1" y="0"/>
                  </a:cubicBezTo>
                  <a:cubicBezTo>
                    <a:pt x="1" y="1"/>
                    <a:pt x="1" y="1"/>
                    <a:pt x="1" y="2"/>
                  </a:cubicBezTo>
                  <a:cubicBezTo>
                    <a:pt x="1" y="2"/>
                    <a:pt x="0" y="2"/>
                    <a:pt x="0" y="2"/>
                  </a:cubicBezTo>
                  <a:cubicBezTo>
                    <a:pt x="0" y="2"/>
                    <a:pt x="0" y="3"/>
                    <a:pt x="0" y="4"/>
                  </a:cubicBezTo>
                  <a:cubicBezTo>
                    <a:pt x="0" y="4"/>
                    <a:pt x="1" y="4"/>
                    <a:pt x="1" y="4"/>
                  </a:cubicBezTo>
                  <a:cubicBezTo>
                    <a:pt x="1" y="4"/>
                    <a:pt x="1" y="5"/>
                    <a:pt x="1" y="5"/>
                  </a:cubicBezTo>
                  <a:cubicBezTo>
                    <a:pt x="2" y="5"/>
                    <a:pt x="2" y="5"/>
                    <a:pt x="3" y="5"/>
                  </a:cubicBezTo>
                  <a:cubicBezTo>
                    <a:pt x="3" y="5"/>
                    <a:pt x="3" y="4"/>
                    <a:pt x="3" y="4"/>
                  </a:cubicBezTo>
                  <a:cubicBezTo>
                    <a:pt x="3" y="4"/>
                    <a:pt x="4" y="4"/>
                    <a:pt x="5" y="4"/>
                  </a:cubicBezTo>
                  <a:cubicBezTo>
                    <a:pt x="5" y="3"/>
                    <a:pt x="5" y="2"/>
                    <a:pt x="5" y="2"/>
                  </a:cubicBezTo>
                  <a:cubicBezTo>
                    <a:pt x="4" y="2"/>
                    <a:pt x="3" y="2"/>
                    <a:pt x="3" y="2"/>
                  </a:cubicBezTo>
                  <a:cubicBezTo>
                    <a:pt x="3" y="1"/>
                    <a:pt x="3" y="1"/>
                    <a:pt x="3"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7" name="Freeform 41088"/>
            <p:cNvSpPr/>
            <p:nvPr/>
          </p:nvSpPr>
          <p:spPr bwMode="auto">
            <a:xfrm>
              <a:off x="4077" y="1148"/>
              <a:ext cx="7" cy="5"/>
            </a:xfrm>
            <a:custGeom>
              <a:avLst/>
              <a:gdLst>
                <a:gd name="T0" fmla="*/ 2 w 4"/>
                <a:gd name="T1" fmla="*/ 0 h 3"/>
                <a:gd name="T2" fmla="*/ 0 w 4"/>
                <a:gd name="T3" fmla="*/ 0 h 3"/>
                <a:gd name="T4" fmla="*/ 0 w 4"/>
                <a:gd name="T5" fmla="*/ 2 h 3"/>
                <a:gd name="T6" fmla="*/ 2 w 4"/>
                <a:gd name="T7" fmla="*/ 2 h 3"/>
                <a:gd name="T8" fmla="*/ 2 w 4"/>
                <a:gd name="T9" fmla="*/ 5 h 3"/>
                <a:gd name="T10" fmla="*/ 5 w 4"/>
                <a:gd name="T11" fmla="*/ 5 h 3"/>
                <a:gd name="T12" fmla="*/ 5 w 4"/>
                <a:gd name="T13" fmla="*/ 2 h 3"/>
                <a:gd name="T14" fmla="*/ 7 w 4"/>
                <a:gd name="T15" fmla="*/ 2 h 3"/>
                <a:gd name="T16" fmla="*/ 7 w 4"/>
                <a:gd name="T17" fmla="*/ 0 h 3"/>
                <a:gd name="T18" fmla="*/ 5 w 4"/>
                <a:gd name="T19" fmla="*/ 0 h 3"/>
                <a:gd name="T20" fmla="*/ 2 w 4"/>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 h="3">
                  <a:moveTo>
                    <a:pt x="1" y="0"/>
                  </a:moveTo>
                  <a:cubicBezTo>
                    <a:pt x="1" y="0"/>
                    <a:pt x="0" y="0"/>
                    <a:pt x="0" y="0"/>
                  </a:cubicBezTo>
                  <a:cubicBezTo>
                    <a:pt x="0" y="0"/>
                    <a:pt x="0" y="1"/>
                    <a:pt x="0" y="1"/>
                  </a:cubicBezTo>
                  <a:cubicBezTo>
                    <a:pt x="0" y="1"/>
                    <a:pt x="1" y="1"/>
                    <a:pt x="1" y="1"/>
                  </a:cubicBezTo>
                  <a:cubicBezTo>
                    <a:pt x="1" y="2"/>
                    <a:pt x="1" y="3"/>
                    <a:pt x="1" y="3"/>
                  </a:cubicBezTo>
                  <a:cubicBezTo>
                    <a:pt x="2" y="3"/>
                    <a:pt x="2" y="3"/>
                    <a:pt x="3" y="3"/>
                  </a:cubicBezTo>
                  <a:cubicBezTo>
                    <a:pt x="3" y="3"/>
                    <a:pt x="3" y="2"/>
                    <a:pt x="3" y="1"/>
                  </a:cubicBezTo>
                  <a:cubicBezTo>
                    <a:pt x="3" y="1"/>
                    <a:pt x="4" y="1"/>
                    <a:pt x="4" y="1"/>
                  </a:cubicBezTo>
                  <a:cubicBezTo>
                    <a:pt x="4" y="1"/>
                    <a:pt x="4" y="0"/>
                    <a:pt x="4" y="0"/>
                  </a:cubicBezTo>
                  <a:cubicBezTo>
                    <a:pt x="4" y="0"/>
                    <a:pt x="3" y="0"/>
                    <a:pt x="3" y="0"/>
                  </a:cubicBezTo>
                  <a:cubicBezTo>
                    <a:pt x="2" y="0"/>
                    <a:pt x="2" y="0"/>
                    <a:pt x="1"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8" name="Freeform 41089"/>
            <p:cNvSpPr/>
            <p:nvPr/>
          </p:nvSpPr>
          <p:spPr bwMode="auto">
            <a:xfrm>
              <a:off x="4098" y="1134"/>
              <a:ext cx="8" cy="19"/>
            </a:xfrm>
            <a:custGeom>
              <a:avLst/>
              <a:gdLst>
                <a:gd name="T0" fmla="*/ 5 w 5"/>
                <a:gd name="T1" fmla="*/ 5 h 11"/>
                <a:gd name="T2" fmla="*/ 5 w 5"/>
                <a:gd name="T3" fmla="*/ 3 h 11"/>
                <a:gd name="T4" fmla="*/ 5 w 5"/>
                <a:gd name="T5" fmla="*/ 0 h 11"/>
                <a:gd name="T6" fmla="*/ 3 w 5"/>
                <a:gd name="T7" fmla="*/ 0 h 11"/>
                <a:gd name="T8" fmla="*/ 3 w 5"/>
                <a:gd name="T9" fmla="*/ 3 h 11"/>
                <a:gd name="T10" fmla="*/ 3 w 5"/>
                <a:gd name="T11" fmla="*/ 5 h 11"/>
                <a:gd name="T12" fmla="*/ 3 w 5"/>
                <a:gd name="T13" fmla="*/ 9 h 11"/>
                <a:gd name="T14" fmla="*/ 3 w 5"/>
                <a:gd name="T15" fmla="*/ 10 h 11"/>
                <a:gd name="T16" fmla="*/ 0 w 5"/>
                <a:gd name="T17" fmla="*/ 10 h 11"/>
                <a:gd name="T18" fmla="*/ 0 w 5"/>
                <a:gd name="T19" fmla="*/ 14 h 11"/>
                <a:gd name="T20" fmla="*/ 0 w 5"/>
                <a:gd name="T21" fmla="*/ 16 h 11"/>
                <a:gd name="T22" fmla="*/ 0 w 5"/>
                <a:gd name="T23" fmla="*/ 19 h 11"/>
                <a:gd name="T24" fmla="*/ 3 w 5"/>
                <a:gd name="T25" fmla="*/ 19 h 11"/>
                <a:gd name="T26" fmla="*/ 5 w 5"/>
                <a:gd name="T27" fmla="*/ 19 h 11"/>
                <a:gd name="T28" fmla="*/ 8 w 5"/>
                <a:gd name="T29" fmla="*/ 19 h 11"/>
                <a:gd name="T30" fmla="*/ 8 w 5"/>
                <a:gd name="T31" fmla="*/ 16 h 11"/>
                <a:gd name="T32" fmla="*/ 8 w 5"/>
                <a:gd name="T33" fmla="*/ 14 h 11"/>
                <a:gd name="T34" fmla="*/ 8 w 5"/>
                <a:gd name="T35" fmla="*/ 10 h 11"/>
                <a:gd name="T36" fmla="*/ 8 w 5"/>
                <a:gd name="T37" fmla="*/ 9 h 11"/>
                <a:gd name="T38" fmla="*/ 5 w 5"/>
                <a:gd name="T39" fmla="*/ 9 h 11"/>
                <a:gd name="T40" fmla="*/ 5 w 5"/>
                <a:gd name="T41" fmla="*/ 5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 h="11">
                  <a:moveTo>
                    <a:pt x="3" y="3"/>
                  </a:moveTo>
                  <a:cubicBezTo>
                    <a:pt x="3" y="3"/>
                    <a:pt x="3" y="2"/>
                    <a:pt x="3" y="2"/>
                  </a:cubicBezTo>
                  <a:cubicBezTo>
                    <a:pt x="3" y="1"/>
                    <a:pt x="3" y="0"/>
                    <a:pt x="3" y="0"/>
                  </a:cubicBezTo>
                  <a:cubicBezTo>
                    <a:pt x="3" y="0"/>
                    <a:pt x="2" y="0"/>
                    <a:pt x="2" y="0"/>
                  </a:cubicBezTo>
                  <a:cubicBezTo>
                    <a:pt x="2" y="0"/>
                    <a:pt x="2" y="1"/>
                    <a:pt x="2" y="2"/>
                  </a:cubicBezTo>
                  <a:cubicBezTo>
                    <a:pt x="2" y="2"/>
                    <a:pt x="2" y="3"/>
                    <a:pt x="2" y="3"/>
                  </a:cubicBezTo>
                  <a:cubicBezTo>
                    <a:pt x="2" y="4"/>
                    <a:pt x="2" y="4"/>
                    <a:pt x="2" y="5"/>
                  </a:cubicBezTo>
                  <a:cubicBezTo>
                    <a:pt x="2" y="5"/>
                    <a:pt x="2" y="6"/>
                    <a:pt x="2" y="6"/>
                  </a:cubicBezTo>
                  <a:cubicBezTo>
                    <a:pt x="1" y="6"/>
                    <a:pt x="1" y="6"/>
                    <a:pt x="0" y="6"/>
                  </a:cubicBezTo>
                  <a:cubicBezTo>
                    <a:pt x="0" y="7"/>
                    <a:pt x="0" y="7"/>
                    <a:pt x="0" y="8"/>
                  </a:cubicBezTo>
                  <a:cubicBezTo>
                    <a:pt x="0" y="8"/>
                    <a:pt x="0" y="9"/>
                    <a:pt x="0" y="9"/>
                  </a:cubicBezTo>
                  <a:cubicBezTo>
                    <a:pt x="0" y="10"/>
                    <a:pt x="0" y="11"/>
                    <a:pt x="0" y="11"/>
                  </a:cubicBezTo>
                  <a:cubicBezTo>
                    <a:pt x="1" y="11"/>
                    <a:pt x="1" y="11"/>
                    <a:pt x="2" y="11"/>
                  </a:cubicBezTo>
                  <a:cubicBezTo>
                    <a:pt x="2" y="11"/>
                    <a:pt x="3" y="11"/>
                    <a:pt x="3" y="11"/>
                  </a:cubicBezTo>
                  <a:cubicBezTo>
                    <a:pt x="4" y="11"/>
                    <a:pt x="4" y="11"/>
                    <a:pt x="5" y="11"/>
                  </a:cubicBezTo>
                  <a:cubicBezTo>
                    <a:pt x="5" y="11"/>
                    <a:pt x="5" y="10"/>
                    <a:pt x="5" y="9"/>
                  </a:cubicBezTo>
                  <a:cubicBezTo>
                    <a:pt x="5" y="9"/>
                    <a:pt x="5" y="8"/>
                    <a:pt x="5" y="8"/>
                  </a:cubicBezTo>
                  <a:cubicBezTo>
                    <a:pt x="5" y="7"/>
                    <a:pt x="5" y="7"/>
                    <a:pt x="5" y="6"/>
                  </a:cubicBezTo>
                  <a:cubicBezTo>
                    <a:pt x="5" y="6"/>
                    <a:pt x="5" y="5"/>
                    <a:pt x="5" y="5"/>
                  </a:cubicBezTo>
                  <a:cubicBezTo>
                    <a:pt x="4" y="5"/>
                    <a:pt x="4" y="5"/>
                    <a:pt x="3" y="5"/>
                  </a:cubicBezTo>
                  <a:cubicBezTo>
                    <a:pt x="3" y="4"/>
                    <a:pt x="3" y="4"/>
                    <a:pt x="3"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9" name="Freeform 41090"/>
            <p:cNvSpPr/>
            <p:nvPr/>
          </p:nvSpPr>
          <p:spPr bwMode="auto">
            <a:xfrm>
              <a:off x="4160" y="1167"/>
              <a:ext cx="14" cy="5"/>
            </a:xfrm>
            <a:custGeom>
              <a:avLst/>
              <a:gdLst>
                <a:gd name="T0" fmla="*/ 9 w 8"/>
                <a:gd name="T1" fmla="*/ 0 h 3"/>
                <a:gd name="T2" fmla="*/ 5 w 8"/>
                <a:gd name="T3" fmla="*/ 0 h 3"/>
                <a:gd name="T4" fmla="*/ 4 w 8"/>
                <a:gd name="T5" fmla="*/ 0 h 3"/>
                <a:gd name="T6" fmla="*/ 0 w 8"/>
                <a:gd name="T7" fmla="*/ 0 h 3"/>
                <a:gd name="T8" fmla="*/ 0 w 8"/>
                <a:gd name="T9" fmla="*/ 3 h 3"/>
                <a:gd name="T10" fmla="*/ 0 w 8"/>
                <a:gd name="T11" fmla="*/ 5 h 3"/>
                <a:gd name="T12" fmla="*/ 4 w 8"/>
                <a:gd name="T13" fmla="*/ 5 h 3"/>
                <a:gd name="T14" fmla="*/ 5 w 8"/>
                <a:gd name="T15" fmla="*/ 5 h 3"/>
                <a:gd name="T16" fmla="*/ 9 w 8"/>
                <a:gd name="T17" fmla="*/ 5 h 3"/>
                <a:gd name="T18" fmla="*/ 12 w 8"/>
                <a:gd name="T19" fmla="*/ 5 h 3"/>
                <a:gd name="T20" fmla="*/ 12 w 8"/>
                <a:gd name="T21" fmla="*/ 3 h 3"/>
                <a:gd name="T22" fmla="*/ 14 w 8"/>
                <a:gd name="T23" fmla="*/ 3 h 3"/>
                <a:gd name="T24" fmla="*/ 14 w 8"/>
                <a:gd name="T25" fmla="*/ 0 h 3"/>
                <a:gd name="T26" fmla="*/ 12 w 8"/>
                <a:gd name="T27" fmla="*/ 0 h 3"/>
                <a:gd name="T28" fmla="*/ 9 w 8"/>
                <a:gd name="T29" fmla="*/ 0 h 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 h="3">
                  <a:moveTo>
                    <a:pt x="5" y="0"/>
                  </a:moveTo>
                  <a:cubicBezTo>
                    <a:pt x="4" y="0"/>
                    <a:pt x="4" y="0"/>
                    <a:pt x="3" y="0"/>
                  </a:cubicBezTo>
                  <a:cubicBezTo>
                    <a:pt x="3" y="0"/>
                    <a:pt x="2" y="0"/>
                    <a:pt x="2" y="0"/>
                  </a:cubicBezTo>
                  <a:cubicBezTo>
                    <a:pt x="1" y="0"/>
                    <a:pt x="1" y="0"/>
                    <a:pt x="0" y="0"/>
                  </a:cubicBezTo>
                  <a:cubicBezTo>
                    <a:pt x="0" y="1"/>
                    <a:pt x="0" y="1"/>
                    <a:pt x="0" y="2"/>
                  </a:cubicBezTo>
                  <a:cubicBezTo>
                    <a:pt x="0" y="2"/>
                    <a:pt x="0" y="3"/>
                    <a:pt x="0" y="3"/>
                  </a:cubicBezTo>
                  <a:cubicBezTo>
                    <a:pt x="1" y="3"/>
                    <a:pt x="1" y="3"/>
                    <a:pt x="2" y="3"/>
                  </a:cubicBezTo>
                  <a:cubicBezTo>
                    <a:pt x="2" y="3"/>
                    <a:pt x="3" y="3"/>
                    <a:pt x="3" y="3"/>
                  </a:cubicBezTo>
                  <a:cubicBezTo>
                    <a:pt x="4" y="3"/>
                    <a:pt x="4" y="3"/>
                    <a:pt x="5" y="3"/>
                  </a:cubicBezTo>
                  <a:cubicBezTo>
                    <a:pt x="5" y="3"/>
                    <a:pt x="6" y="3"/>
                    <a:pt x="7" y="3"/>
                  </a:cubicBezTo>
                  <a:cubicBezTo>
                    <a:pt x="7" y="3"/>
                    <a:pt x="7" y="2"/>
                    <a:pt x="7" y="2"/>
                  </a:cubicBezTo>
                  <a:cubicBezTo>
                    <a:pt x="7" y="2"/>
                    <a:pt x="8" y="2"/>
                    <a:pt x="8" y="2"/>
                  </a:cubicBezTo>
                  <a:cubicBezTo>
                    <a:pt x="8" y="1"/>
                    <a:pt x="8" y="1"/>
                    <a:pt x="8" y="0"/>
                  </a:cubicBezTo>
                  <a:cubicBezTo>
                    <a:pt x="8" y="0"/>
                    <a:pt x="7" y="0"/>
                    <a:pt x="7" y="0"/>
                  </a:cubicBezTo>
                  <a:cubicBezTo>
                    <a:pt x="6" y="0"/>
                    <a:pt x="5" y="0"/>
                    <a:pt x="5"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0" name="Freeform 41091"/>
            <p:cNvSpPr/>
            <p:nvPr/>
          </p:nvSpPr>
          <p:spPr bwMode="auto">
            <a:xfrm>
              <a:off x="4010" y="1200"/>
              <a:ext cx="4" cy="3"/>
            </a:xfrm>
            <a:custGeom>
              <a:avLst/>
              <a:gdLst>
                <a:gd name="T0" fmla="*/ 0 w 2"/>
                <a:gd name="T1" fmla="*/ 3 h 2"/>
                <a:gd name="T2" fmla="*/ 4 w 2"/>
                <a:gd name="T3" fmla="*/ 3 h 2"/>
                <a:gd name="T4" fmla="*/ 4 w 2"/>
                <a:gd name="T5" fmla="*/ 0 h 2"/>
                <a:gd name="T6" fmla="*/ 0 w 2"/>
                <a:gd name="T7" fmla="*/ 0 h 2"/>
                <a:gd name="T8" fmla="*/ 0 w 2"/>
                <a:gd name="T9" fmla="*/ 3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cubicBezTo>
                    <a:pt x="1" y="2"/>
                    <a:pt x="1" y="2"/>
                    <a:pt x="2" y="2"/>
                  </a:cubicBezTo>
                  <a:cubicBezTo>
                    <a:pt x="2" y="2"/>
                    <a:pt x="2" y="1"/>
                    <a:pt x="2" y="0"/>
                  </a:cubicBezTo>
                  <a:cubicBezTo>
                    <a:pt x="1" y="0"/>
                    <a:pt x="1" y="0"/>
                    <a:pt x="0" y="0"/>
                  </a:cubicBezTo>
                  <a:cubicBezTo>
                    <a:pt x="0" y="1"/>
                    <a:pt x="0" y="2"/>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1" name="Freeform 41092"/>
            <p:cNvSpPr/>
            <p:nvPr/>
          </p:nvSpPr>
          <p:spPr bwMode="auto">
            <a:xfrm>
              <a:off x="3751" y="1203"/>
              <a:ext cx="9" cy="4"/>
            </a:xfrm>
            <a:custGeom>
              <a:avLst/>
              <a:gdLst>
                <a:gd name="T0" fmla="*/ 7 w 5"/>
                <a:gd name="T1" fmla="*/ 4 h 2"/>
                <a:gd name="T2" fmla="*/ 9 w 5"/>
                <a:gd name="T3" fmla="*/ 4 h 2"/>
                <a:gd name="T4" fmla="*/ 9 w 5"/>
                <a:gd name="T5" fmla="*/ 0 h 2"/>
                <a:gd name="T6" fmla="*/ 7 w 5"/>
                <a:gd name="T7" fmla="*/ 0 h 2"/>
                <a:gd name="T8" fmla="*/ 4 w 5"/>
                <a:gd name="T9" fmla="*/ 0 h 2"/>
                <a:gd name="T10" fmla="*/ 0 w 5"/>
                <a:gd name="T11" fmla="*/ 0 h 2"/>
                <a:gd name="T12" fmla="*/ 0 w 5"/>
                <a:gd name="T13" fmla="*/ 4 h 2"/>
                <a:gd name="T14" fmla="*/ 4 w 5"/>
                <a:gd name="T15" fmla="*/ 4 h 2"/>
                <a:gd name="T16" fmla="*/ 7 w 5"/>
                <a:gd name="T17" fmla="*/ 4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2">
                  <a:moveTo>
                    <a:pt x="4" y="2"/>
                  </a:moveTo>
                  <a:cubicBezTo>
                    <a:pt x="4" y="2"/>
                    <a:pt x="5" y="2"/>
                    <a:pt x="5" y="2"/>
                  </a:cubicBezTo>
                  <a:cubicBezTo>
                    <a:pt x="5" y="1"/>
                    <a:pt x="5" y="1"/>
                    <a:pt x="5" y="0"/>
                  </a:cubicBezTo>
                  <a:cubicBezTo>
                    <a:pt x="5" y="0"/>
                    <a:pt x="4" y="0"/>
                    <a:pt x="4" y="0"/>
                  </a:cubicBezTo>
                  <a:cubicBezTo>
                    <a:pt x="3" y="0"/>
                    <a:pt x="3" y="0"/>
                    <a:pt x="2" y="0"/>
                  </a:cubicBezTo>
                  <a:cubicBezTo>
                    <a:pt x="2" y="0"/>
                    <a:pt x="1" y="0"/>
                    <a:pt x="0" y="0"/>
                  </a:cubicBezTo>
                  <a:cubicBezTo>
                    <a:pt x="0" y="1"/>
                    <a:pt x="0" y="1"/>
                    <a:pt x="0" y="2"/>
                  </a:cubicBezTo>
                  <a:cubicBezTo>
                    <a:pt x="1" y="2"/>
                    <a:pt x="2" y="2"/>
                    <a:pt x="2" y="2"/>
                  </a:cubicBezTo>
                  <a:cubicBezTo>
                    <a:pt x="3" y="2"/>
                    <a:pt x="3" y="2"/>
                    <a:pt x="4"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2" name="Freeform 41093"/>
            <p:cNvSpPr/>
            <p:nvPr/>
          </p:nvSpPr>
          <p:spPr bwMode="auto">
            <a:xfrm>
              <a:off x="4000" y="1203"/>
              <a:ext cx="5" cy="4"/>
            </a:xfrm>
            <a:custGeom>
              <a:avLst/>
              <a:gdLst>
                <a:gd name="T0" fmla="*/ 0 w 3"/>
                <a:gd name="T1" fmla="*/ 0 h 2"/>
                <a:gd name="T2" fmla="*/ 0 w 3"/>
                <a:gd name="T3" fmla="*/ 4 h 2"/>
                <a:gd name="T4" fmla="*/ 2 w 3"/>
                <a:gd name="T5" fmla="*/ 4 h 2"/>
                <a:gd name="T6" fmla="*/ 5 w 3"/>
                <a:gd name="T7" fmla="*/ 4 h 2"/>
                <a:gd name="T8" fmla="*/ 5 w 3"/>
                <a:gd name="T9" fmla="*/ 0 h 2"/>
                <a:gd name="T10" fmla="*/ 2 w 3"/>
                <a:gd name="T11" fmla="*/ 0 h 2"/>
                <a:gd name="T12" fmla="*/ 0 w 3"/>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0" y="0"/>
                  </a:moveTo>
                  <a:cubicBezTo>
                    <a:pt x="0" y="1"/>
                    <a:pt x="0" y="1"/>
                    <a:pt x="0" y="2"/>
                  </a:cubicBezTo>
                  <a:cubicBezTo>
                    <a:pt x="0" y="2"/>
                    <a:pt x="1" y="2"/>
                    <a:pt x="1" y="2"/>
                  </a:cubicBezTo>
                  <a:cubicBezTo>
                    <a:pt x="2" y="2"/>
                    <a:pt x="2" y="2"/>
                    <a:pt x="3" y="2"/>
                  </a:cubicBezTo>
                  <a:cubicBezTo>
                    <a:pt x="3" y="1"/>
                    <a:pt x="3" y="1"/>
                    <a:pt x="3" y="0"/>
                  </a:cubicBezTo>
                  <a:cubicBezTo>
                    <a:pt x="2" y="0"/>
                    <a:pt x="2" y="0"/>
                    <a:pt x="1" y="0"/>
                  </a:cubicBezTo>
                  <a:cubicBezTo>
                    <a:pt x="1" y="0"/>
                    <a:pt x="0" y="0"/>
                    <a:pt x="0"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3" name="Freeform 41094"/>
            <p:cNvSpPr/>
            <p:nvPr/>
          </p:nvSpPr>
          <p:spPr bwMode="auto">
            <a:xfrm>
              <a:off x="3749" y="1212"/>
              <a:ext cx="6" cy="5"/>
            </a:xfrm>
            <a:custGeom>
              <a:avLst/>
              <a:gdLst>
                <a:gd name="T0" fmla="*/ 2 w 3"/>
                <a:gd name="T1" fmla="*/ 5 h 3"/>
                <a:gd name="T2" fmla="*/ 6 w 3"/>
                <a:gd name="T3" fmla="*/ 5 h 3"/>
                <a:gd name="T4" fmla="*/ 6 w 3"/>
                <a:gd name="T5" fmla="*/ 3 h 3"/>
                <a:gd name="T6" fmla="*/ 6 w 3"/>
                <a:gd name="T7" fmla="*/ 0 h 3"/>
                <a:gd name="T8" fmla="*/ 2 w 3"/>
                <a:gd name="T9" fmla="*/ 0 h 3"/>
                <a:gd name="T10" fmla="*/ 0 w 3"/>
                <a:gd name="T11" fmla="*/ 0 h 3"/>
                <a:gd name="T12" fmla="*/ 0 w 3"/>
                <a:gd name="T13" fmla="*/ 3 h 3"/>
                <a:gd name="T14" fmla="*/ 2 w 3"/>
                <a:gd name="T15" fmla="*/ 3 h 3"/>
                <a:gd name="T16" fmla="*/ 2 w 3"/>
                <a:gd name="T17" fmla="*/ 5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1" y="3"/>
                  </a:moveTo>
                  <a:cubicBezTo>
                    <a:pt x="2" y="3"/>
                    <a:pt x="3" y="3"/>
                    <a:pt x="3" y="3"/>
                  </a:cubicBezTo>
                  <a:cubicBezTo>
                    <a:pt x="3" y="3"/>
                    <a:pt x="3" y="2"/>
                    <a:pt x="3" y="2"/>
                  </a:cubicBezTo>
                  <a:cubicBezTo>
                    <a:pt x="3" y="1"/>
                    <a:pt x="3" y="1"/>
                    <a:pt x="3" y="0"/>
                  </a:cubicBezTo>
                  <a:cubicBezTo>
                    <a:pt x="3" y="0"/>
                    <a:pt x="2" y="0"/>
                    <a:pt x="1" y="0"/>
                  </a:cubicBezTo>
                  <a:cubicBezTo>
                    <a:pt x="1" y="0"/>
                    <a:pt x="0" y="0"/>
                    <a:pt x="0" y="0"/>
                  </a:cubicBezTo>
                  <a:cubicBezTo>
                    <a:pt x="0" y="1"/>
                    <a:pt x="0" y="1"/>
                    <a:pt x="0" y="2"/>
                  </a:cubicBezTo>
                  <a:cubicBezTo>
                    <a:pt x="0" y="2"/>
                    <a:pt x="1" y="2"/>
                    <a:pt x="1" y="2"/>
                  </a:cubicBezTo>
                  <a:cubicBezTo>
                    <a:pt x="1" y="2"/>
                    <a:pt x="1" y="3"/>
                    <a:pt x="1"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4" name="Freeform 41095"/>
            <p:cNvSpPr/>
            <p:nvPr/>
          </p:nvSpPr>
          <p:spPr bwMode="auto">
            <a:xfrm>
              <a:off x="3760" y="1212"/>
              <a:ext cx="3" cy="4"/>
            </a:xfrm>
            <a:custGeom>
              <a:avLst/>
              <a:gdLst>
                <a:gd name="T0" fmla="*/ 0 w 2"/>
                <a:gd name="T1" fmla="*/ 4 h 2"/>
                <a:gd name="T2" fmla="*/ 3 w 2"/>
                <a:gd name="T3" fmla="*/ 4 h 2"/>
                <a:gd name="T4" fmla="*/ 3 w 2"/>
                <a:gd name="T5" fmla="*/ 0 h 2"/>
                <a:gd name="T6" fmla="*/ 0 w 2"/>
                <a:gd name="T7" fmla="*/ 0 h 2"/>
                <a:gd name="T8" fmla="*/ 0 w 2"/>
                <a:gd name="T9" fmla="*/ 4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cubicBezTo>
                    <a:pt x="1" y="2"/>
                    <a:pt x="1" y="2"/>
                    <a:pt x="2" y="2"/>
                  </a:cubicBezTo>
                  <a:cubicBezTo>
                    <a:pt x="2" y="1"/>
                    <a:pt x="2" y="1"/>
                    <a:pt x="2" y="0"/>
                  </a:cubicBezTo>
                  <a:cubicBezTo>
                    <a:pt x="1" y="0"/>
                    <a:pt x="1" y="0"/>
                    <a:pt x="0" y="0"/>
                  </a:cubicBezTo>
                  <a:cubicBezTo>
                    <a:pt x="0" y="1"/>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5" name="Freeform 41096"/>
            <p:cNvSpPr/>
            <p:nvPr/>
          </p:nvSpPr>
          <p:spPr bwMode="auto">
            <a:xfrm>
              <a:off x="3721" y="1221"/>
              <a:ext cx="44" cy="17"/>
            </a:xfrm>
            <a:custGeom>
              <a:avLst/>
              <a:gdLst>
                <a:gd name="T0" fmla="*/ 44 w 25"/>
                <a:gd name="T1" fmla="*/ 17 h 10"/>
                <a:gd name="T2" fmla="*/ 44 w 25"/>
                <a:gd name="T3" fmla="*/ 14 h 10"/>
                <a:gd name="T4" fmla="*/ 42 w 25"/>
                <a:gd name="T5" fmla="*/ 14 h 10"/>
                <a:gd name="T6" fmla="*/ 42 w 25"/>
                <a:gd name="T7" fmla="*/ 10 h 10"/>
                <a:gd name="T8" fmla="*/ 39 w 25"/>
                <a:gd name="T9" fmla="*/ 10 h 10"/>
                <a:gd name="T10" fmla="*/ 39 w 25"/>
                <a:gd name="T11" fmla="*/ 9 h 10"/>
                <a:gd name="T12" fmla="*/ 37 w 25"/>
                <a:gd name="T13" fmla="*/ 9 h 10"/>
                <a:gd name="T14" fmla="*/ 33 w 25"/>
                <a:gd name="T15" fmla="*/ 9 h 10"/>
                <a:gd name="T16" fmla="*/ 33 w 25"/>
                <a:gd name="T17" fmla="*/ 5 h 10"/>
                <a:gd name="T18" fmla="*/ 30 w 25"/>
                <a:gd name="T19" fmla="*/ 5 h 10"/>
                <a:gd name="T20" fmla="*/ 30 w 25"/>
                <a:gd name="T21" fmla="*/ 2 h 10"/>
                <a:gd name="T22" fmla="*/ 28 w 25"/>
                <a:gd name="T23" fmla="*/ 2 h 10"/>
                <a:gd name="T24" fmla="*/ 25 w 25"/>
                <a:gd name="T25" fmla="*/ 2 h 10"/>
                <a:gd name="T26" fmla="*/ 25 w 25"/>
                <a:gd name="T27" fmla="*/ 0 h 10"/>
                <a:gd name="T28" fmla="*/ 23 w 25"/>
                <a:gd name="T29" fmla="*/ 0 h 10"/>
                <a:gd name="T30" fmla="*/ 19 w 25"/>
                <a:gd name="T31" fmla="*/ 0 h 10"/>
                <a:gd name="T32" fmla="*/ 18 w 25"/>
                <a:gd name="T33" fmla="*/ 0 h 10"/>
                <a:gd name="T34" fmla="*/ 14 w 25"/>
                <a:gd name="T35" fmla="*/ 0 h 10"/>
                <a:gd name="T36" fmla="*/ 12 w 25"/>
                <a:gd name="T37" fmla="*/ 0 h 10"/>
                <a:gd name="T38" fmla="*/ 9 w 25"/>
                <a:gd name="T39" fmla="*/ 0 h 10"/>
                <a:gd name="T40" fmla="*/ 5 w 25"/>
                <a:gd name="T41" fmla="*/ 0 h 10"/>
                <a:gd name="T42" fmla="*/ 5 w 25"/>
                <a:gd name="T43" fmla="*/ 2 h 10"/>
                <a:gd name="T44" fmla="*/ 4 w 25"/>
                <a:gd name="T45" fmla="*/ 2 h 10"/>
                <a:gd name="T46" fmla="*/ 0 w 25"/>
                <a:gd name="T47" fmla="*/ 2 h 10"/>
                <a:gd name="T48" fmla="*/ 0 w 25"/>
                <a:gd name="T49" fmla="*/ 5 h 10"/>
                <a:gd name="T50" fmla="*/ 4 w 25"/>
                <a:gd name="T51" fmla="*/ 5 h 10"/>
                <a:gd name="T52" fmla="*/ 5 w 25"/>
                <a:gd name="T53" fmla="*/ 5 h 10"/>
                <a:gd name="T54" fmla="*/ 9 w 25"/>
                <a:gd name="T55" fmla="*/ 5 h 10"/>
                <a:gd name="T56" fmla="*/ 9 w 25"/>
                <a:gd name="T57" fmla="*/ 9 h 10"/>
                <a:gd name="T58" fmla="*/ 12 w 25"/>
                <a:gd name="T59" fmla="*/ 9 h 10"/>
                <a:gd name="T60" fmla="*/ 12 w 25"/>
                <a:gd name="T61" fmla="*/ 5 h 10"/>
                <a:gd name="T62" fmla="*/ 14 w 25"/>
                <a:gd name="T63" fmla="*/ 5 h 10"/>
                <a:gd name="T64" fmla="*/ 18 w 25"/>
                <a:gd name="T65" fmla="*/ 5 h 10"/>
                <a:gd name="T66" fmla="*/ 18 w 25"/>
                <a:gd name="T67" fmla="*/ 9 h 10"/>
                <a:gd name="T68" fmla="*/ 19 w 25"/>
                <a:gd name="T69" fmla="*/ 9 h 10"/>
                <a:gd name="T70" fmla="*/ 23 w 25"/>
                <a:gd name="T71" fmla="*/ 9 h 10"/>
                <a:gd name="T72" fmla="*/ 25 w 25"/>
                <a:gd name="T73" fmla="*/ 9 h 10"/>
                <a:gd name="T74" fmla="*/ 25 w 25"/>
                <a:gd name="T75" fmla="*/ 10 h 10"/>
                <a:gd name="T76" fmla="*/ 28 w 25"/>
                <a:gd name="T77" fmla="*/ 10 h 10"/>
                <a:gd name="T78" fmla="*/ 28 w 25"/>
                <a:gd name="T79" fmla="*/ 14 h 10"/>
                <a:gd name="T80" fmla="*/ 28 w 25"/>
                <a:gd name="T81" fmla="*/ 17 h 10"/>
                <a:gd name="T82" fmla="*/ 30 w 25"/>
                <a:gd name="T83" fmla="*/ 17 h 10"/>
                <a:gd name="T84" fmla="*/ 30 w 25"/>
                <a:gd name="T85" fmla="*/ 17 h 10"/>
                <a:gd name="T86" fmla="*/ 33 w 25"/>
                <a:gd name="T87" fmla="*/ 17 h 10"/>
                <a:gd name="T88" fmla="*/ 37 w 25"/>
                <a:gd name="T89" fmla="*/ 17 h 10"/>
                <a:gd name="T90" fmla="*/ 39 w 25"/>
                <a:gd name="T91" fmla="*/ 17 h 10"/>
                <a:gd name="T92" fmla="*/ 42 w 25"/>
                <a:gd name="T93" fmla="*/ 17 h 10"/>
                <a:gd name="T94" fmla="*/ 44 w 25"/>
                <a:gd name="T95" fmla="*/ 17 h 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5" h="10">
                  <a:moveTo>
                    <a:pt x="25" y="10"/>
                  </a:moveTo>
                  <a:cubicBezTo>
                    <a:pt x="25" y="9"/>
                    <a:pt x="25" y="8"/>
                    <a:pt x="25" y="8"/>
                  </a:cubicBezTo>
                  <a:cubicBezTo>
                    <a:pt x="25" y="8"/>
                    <a:pt x="24" y="8"/>
                    <a:pt x="24" y="8"/>
                  </a:cubicBezTo>
                  <a:cubicBezTo>
                    <a:pt x="24" y="7"/>
                    <a:pt x="24" y="7"/>
                    <a:pt x="24" y="6"/>
                  </a:cubicBezTo>
                  <a:cubicBezTo>
                    <a:pt x="23" y="6"/>
                    <a:pt x="23" y="6"/>
                    <a:pt x="22" y="6"/>
                  </a:cubicBezTo>
                  <a:cubicBezTo>
                    <a:pt x="22" y="6"/>
                    <a:pt x="22" y="5"/>
                    <a:pt x="22" y="5"/>
                  </a:cubicBezTo>
                  <a:cubicBezTo>
                    <a:pt x="22" y="5"/>
                    <a:pt x="21" y="5"/>
                    <a:pt x="21" y="5"/>
                  </a:cubicBezTo>
                  <a:cubicBezTo>
                    <a:pt x="20" y="5"/>
                    <a:pt x="20" y="5"/>
                    <a:pt x="19" y="5"/>
                  </a:cubicBezTo>
                  <a:cubicBezTo>
                    <a:pt x="19" y="4"/>
                    <a:pt x="19" y="4"/>
                    <a:pt x="19" y="3"/>
                  </a:cubicBezTo>
                  <a:cubicBezTo>
                    <a:pt x="19" y="3"/>
                    <a:pt x="18" y="3"/>
                    <a:pt x="17" y="3"/>
                  </a:cubicBezTo>
                  <a:cubicBezTo>
                    <a:pt x="17" y="2"/>
                    <a:pt x="17" y="2"/>
                    <a:pt x="17" y="1"/>
                  </a:cubicBezTo>
                  <a:cubicBezTo>
                    <a:pt x="17" y="1"/>
                    <a:pt x="16" y="1"/>
                    <a:pt x="16" y="1"/>
                  </a:cubicBezTo>
                  <a:cubicBezTo>
                    <a:pt x="15" y="1"/>
                    <a:pt x="15" y="1"/>
                    <a:pt x="14" y="1"/>
                  </a:cubicBezTo>
                  <a:cubicBezTo>
                    <a:pt x="14" y="1"/>
                    <a:pt x="14" y="0"/>
                    <a:pt x="14" y="0"/>
                  </a:cubicBezTo>
                  <a:cubicBezTo>
                    <a:pt x="14" y="0"/>
                    <a:pt x="13" y="0"/>
                    <a:pt x="13" y="0"/>
                  </a:cubicBezTo>
                  <a:cubicBezTo>
                    <a:pt x="12" y="0"/>
                    <a:pt x="12" y="0"/>
                    <a:pt x="11" y="0"/>
                  </a:cubicBezTo>
                  <a:cubicBezTo>
                    <a:pt x="11" y="0"/>
                    <a:pt x="10" y="0"/>
                    <a:pt x="10" y="0"/>
                  </a:cubicBezTo>
                  <a:cubicBezTo>
                    <a:pt x="9" y="0"/>
                    <a:pt x="9" y="0"/>
                    <a:pt x="8" y="0"/>
                  </a:cubicBezTo>
                  <a:cubicBezTo>
                    <a:pt x="8" y="0"/>
                    <a:pt x="7" y="0"/>
                    <a:pt x="7" y="0"/>
                  </a:cubicBezTo>
                  <a:cubicBezTo>
                    <a:pt x="6" y="0"/>
                    <a:pt x="6" y="0"/>
                    <a:pt x="5" y="0"/>
                  </a:cubicBezTo>
                  <a:cubicBezTo>
                    <a:pt x="4" y="0"/>
                    <a:pt x="4" y="0"/>
                    <a:pt x="3" y="0"/>
                  </a:cubicBezTo>
                  <a:cubicBezTo>
                    <a:pt x="3" y="0"/>
                    <a:pt x="3" y="1"/>
                    <a:pt x="3" y="1"/>
                  </a:cubicBezTo>
                  <a:cubicBezTo>
                    <a:pt x="3" y="1"/>
                    <a:pt x="2" y="1"/>
                    <a:pt x="2" y="1"/>
                  </a:cubicBezTo>
                  <a:cubicBezTo>
                    <a:pt x="1" y="1"/>
                    <a:pt x="1" y="1"/>
                    <a:pt x="0" y="1"/>
                  </a:cubicBezTo>
                  <a:cubicBezTo>
                    <a:pt x="0" y="2"/>
                    <a:pt x="0" y="2"/>
                    <a:pt x="0" y="3"/>
                  </a:cubicBezTo>
                  <a:cubicBezTo>
                    <a:pt x="1" y="3"/>
                    <a:pt x="1" y="3"/>
                    <a:pt x="2" y="3"/>
                  </a:cubicBezTo>
                  <a:cubicBezTo>
                    <a:pt x="2" y="3"/>
                    <a:pt x="3" y="3"/>
                    <a:pt x="3" y="3"/>
                  </a:cubicBezTo>
                  <a:cubicBezTo>
                    <a:pt x="4" y="3"/>
                    <a:pt x="4" y="3"/>
                    <a:pt x="5" y="3"/>
                  </a:cubicBezTo>
                  <a:cubicBezTo>
                    <a:pt x="5" y="4"/>
                    <a:pt x="5" y="4"/>
                    <a:pt x="5" y="5"/>
                  </a:cubicBezTo>
                  <a:cubicBezTo>
                    <a:pt x="6" y="5"/>
                    <a:pt x="6" y="5"/>
                    <a:pt x="7" y="5"/>
                  </a:cubicBezTo>
                  <a:cubicBezTo>
                    <a:pt x="7" y="4"/>
                    <a:pt x="7" y="4"/>
                    <a:pt x="7" y="3"/>
                  </a:cubicBezTo>
                  <a:cubicBezTo>
                    <a:pt x="7" y="3"/>
                    <a:pt x="8" y="3"/>
                    <a:pt x="8" y="3"/>
                  </a:cubicBezTo>
                  <a:cubicBezTo>
                    <a:pt x="9" y="3"/>
                    <a:pt x="9" y="3"/>
                    <a:pt x="10" y="3"/>
                  </a:cubicBezTo>
                  <a:cubicBezTo>
                    <a:pt x="10" y="4"/>
                    <a:pt x="10" y="4"/>
                    <a:pt x="10" y="5"/>
                  </a:cubicBezTo>
                  <a:cubicBezTo>
                    <a:pt x="10" y="5"/>
                    <a:pt x="11" y="5"/>
                    <a:pt x="11" y="5"/>
                  </a:cubicBezTo>
                  <a:cubicBezTo>
                    <a:pt x="12" y="5"/>
                    <a:pt x="12" y="5"/>
                    <a:pt x="13" y="5"/>
                  </a:cubicBezTo>
                  <a:cubicBezTo>
                    <a:pt x="13" y="5"/>
                    <a:pt x="14" y="5"/>
                    <a:pt x="14" y="5"/>
                  </a:cubicBezTo>
                  <a:cubicBezTo>
                    <a:pt x="14" y="5"/>
                    <a:pt x="14" y="6"/>
                    <a:pt x="14" y="6"/>
                  </a:cubicBezTo>
                  <a:cubicBezTo>
                    <a:pt x="15" y="6"/>
                    <a:pt x="15" y="6"/>
                    <a:pt x="16" y="6"/>
                  </a:cubicBezTo>
                  <a:cubicBezTo>
                    <a:pt x="16" y="7"/>
                    <a:pt x="16" y="7"/>
                    <a:pt x="16" y="8"/>
                  </a:cubicBezTo>
                  <a:cubicBezTo>
                    <a:pt x="16" y="8"/>
                    <a:pt x="16" y="9"/>
                    <a:pt x="16" y="10"/>
                  </a:cubicBezTo>
                  <a:cubicBezTo>
                    <a:pt x="17" y="10"/>
                    <a:pt x="17" y="10"/>
                    <a:pt x="17" y="10"/>
                  </a:cubicBezTo>
                  <a:cubicBezTo>
                    <a:pt x="17" y="10"/>
                    <a:pt x="17" y="10"/>
                    <a:pt x="17" y="10"/>
                  </a:cubicBezTo>
                  <a:cubicBezTo>
                    <a:pt x="18" y="10"/>
                    <a:pt x="19" y="10"/>
                    <a:pt x="19" y="10"/>
                  </a:cubicBezTo>
                  <a:cubicBezTo>
                    <a:pt x="20" y="10"/>
                    <a:pt x="20" y="10"/>
                    <a:pt x="21" y="10"/>
                  </a:cubicBezTo>
                  <a:cubicBezTo>
                    <a:pt x="21" y="10"/>
                    <a:pt x="22" y="10"/>
                    <a:pt x="22" y="10"/>
                  </a:cubicBezTo>
                  <a:cubicBezTo>
                    <a:pt x="23" y="10"/>
                    <a:pt x="23" y="10"/>
                    <a:pt x="24" y="10"/>
                  </a:cubicBezTo>
                  <a:cubicBezTo>
                    <a:pt x="24" y="10"/>
                    <a:pt x="25" y="10"/>
                    <a:pt x="25" y="1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6" name="Freeform 41097"/>
            <p:cNvSpPr/>
            <p:nvPr/>
          </p:nvSpPr>
          <p:spPr bwMode="auto">
            <a:xfrm>
              <a:off x="3793" y="1243"/>
              <a:ext cx="9" cy="6"/>
            </a:xfrm>
            <a:custGeom>
              <a:avLst/>
              <a:gdLst>
                <a:gd name="T0" fmla="*/ 5 w 5"/>
                <a:gd name="T1" fmla="*/ 0 h 3"/>
                <a:gd name="T2" fmla="*/ 4 w 5"/>
                <a:gd name="T3" fmla="*/ 0 h 3"/>
                <a:gd name="T4" fmla="*/ 0 w 5"/>
                <a:gd name="T5" fmla="*/ 0 h 3"/>
                <a:gd name="T6" fmla="*/ 0 w 5"/>
                <a:gd name="T7" fmla="*/ 2 h 3"/>
                <a:gd name="T8" fmla="*/ 0 w 5"/>
                <a:gd name="T9" fmla="*/ 6 h 3"/>
                <a:gd name="T10" fmla="*/ 4 w 5"/>
                <a:gd name="T11" fmla="*/ 6 h 3"/>
                <a:gd name="T12" fmla="*/ 5 w 5"/>
                <a:gd name="T13" fmla="*/ 6 h 3"/>
                <a:gd name="T14" fmla="*/ 9 w 5"/>
                <a:gd name="T15" fmla="*/ 6 h 3"/>
                <a:gd name="T16" fmla="*/ 9 w 5"/>
                <a:gd name="T17" fmla="*/ 2 h 3"/>
                <a:gd name="T18" fmla="*/ 5 w 5"/>
                <a:gd name="T19" fmla="*/ 2 h 3"/>
                <a:gd name="T20" fmla="*/ 5 w 5"/>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3">
                  <a:moveTo>
                    <a:pt x="3" y="0"/>
                  </a:moveTo>
                  <a:cubicBezTo>
                    <a:pt x="3" y="0"/>
                    <a:pt x="2" y="0"/>
                    <a:pt x="2" y="0"/>
                  </a:cubicBezTo>
                  <a:cubicBezTo>
                    <a:pt x="1" y="0"/>
                    <a:pt x="0" y="0"/>
                    <a:pt x="0" y="0"/>
                  </a:cubicBezTo>
                  <a:cubicBezTo>
                    <a:pt x="0" y="0"/>
                    <a:pt x="0" y="1"/>
                    <a:pt x="0" y="1"/>
                  </a:cubicBezTo>
                  <a:cubicBezTo>
                    <a:pt x="0" y="2"/>
                    <a:pt x="0" y="2"/>
                    <a:pt x="0" y="3"/>
                  </a:cubicBezTo>
                  <a:cubicBezTo>
                    <a:pt x="0" y="3"/>
                    <a:pt x="1" y="3"/>
                    <a:pt x="2" y="3"/>
                  </a:cubicBezTo>
                  <a:cubicBezTo>
                    <a:pt x="2" y="3"/>
                    <a:pt x="3" y="3"/>
                    <a:pt x="3" y="3"/>
                  </a:cubicBezTo>
                  <a:cubicBezTo>
                    <a:pt x="4" y="3"/>
                    <a:pt x="4" y="3"/>
                    <a:pt x="5" y="3"/>
                  </a:cubicBezTo>
                  <a:cubicBezTo>
                    <a:pt x="5" y="2"/>
                    <a:pt x="5" y="2"/>
                    <a:pt x="5" y="1"/>
                  </a:cubicBezTo>
                  <a:cubicBezTo>
                    <a:pt x="4" y="1"/>
                    <a:pt x="4" y="1"/>
                    <a:pt x="3" y="1"/>
                  </a:cubicBezTo>
                  <a:cubicBezTo>
                    <a:pt x="3" y="1"/>
                    <a:pt x="3" y="0"/>
                    <a:pt x="3"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7" name="Freeform 41098"/>
            <p:cNvSpPr/>
            <p:nvPr/>
          </p:nvSpPr>
          <p:spPr bwMode="auto">
            <a:xfrm>
              <a:off x="3746" y="1243"/>
              <a:ext cx="9" cy="6"/>
            </a:xfrm>
            <a:custGeom>
              <a:avLst/>
              <a:gdLst>
                <a:gd name="T0" fmla="*/ 4 w 5"/>
                <a:gd name="T1" fmla="*/ 0 h 3"/>
                <a:gd name="T2" fmla="*/ 0 w 5"/>
                <a:gd name="T3" fmla="*/ 0 h 3"/>
                <a:gd name="T4" fmla="*/ 0 w 5"/>
                <a:gd name="T5" fmla="*/ 2 h 3"/>
                <a:gd name="T6" fmla="*/ 4 w 5"/>
                <a:gd name="T7" fmla="*/ 2 h 3"/>
                <a:gd name="T8" fmla="*/ 4 w 5"/>
                <a:gd name="T9" fmla="*/ 6 h 3"/>
                <a:gd name="T10" fmla="*/ 5 w 5"/>
                <a:gd name="T11" fmla="*/ 6 h 3"/>
                <a:gd name="T12" fmla="*/ 9 w 5"/>
                <a:gd name="T13" fmla="*/ 6 h 3"/>
                <a:gd name="T14" fmla="*/ 9 w 5"/>
                <a:gd name="T15" fmla="*/ 2 h 3"/>
                <a:gd name="T16" fmla="*/ 9 w 5"/>
                <a:gd name="T17" fmla="*/ 0 h 3"/>
                <a:gd name="T18" fmla="*/ 5 w 5"/>
                <a:gd name="T19" fmla="*/ 0 h 3"/>
                <a:gd name="T20" fmla="*/ 4 w 5"/>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3">
                  <a:moveTo>
                    <a:pt x="2" y="0"/>
                  </a:moveTo>
                  <a:cubicBezTo>
                    <a:pt x="1" y="0"/>
                    <a:pt x="1" y="0"/>
                    <a:pt x="0" y="0"/>
                  </a:cubicBezTo>
                  <a:cubicBezTo>
                    <a:pt x="0" y="0"/>
                    <a:pt x="0" y="1"/>
                    <a:pt x="0" y="1"/>
                  </a:cubicBezTo>
                  <a:cubicBezTo>
                    <a:pt x="1" y="1"/>
                    <a:pt x="1" y="1"/>
                    <a:pt x="2" y="1"/>
                  </a:cubicBezTo>
                  <a:cubicBezTo>
                    <a:pt x="2" y="2"/>
                    <a:pt x="2" y="2"/>
                    <a:pt x="2" y="3"/>
                  </a:cubicBezTo>
                  <a:cubicBezTo>
                    <a:pt x="2" y="3"/>
                    <a:pt x="3" y="3"/>
                    <a:pt x="3" y="3"/>
                  </a:cubicBezTo>
                  <a:cubicBezTo>
                    <a:pt x="4" y="3"/>
                    <a:pt x="5" y="3"/>
                    <a:pt x="5" y="3"/>
                  </a:cubicBezTo>
                  <a:cubicBezTo>
                    <a:pt x="5" y="2"/>
                    <a:pt x="5" y="2"/>
                    <a:pt x="5" y="1"/>
                  </a:cubicBezTo>
                  <a:cubicBezTo>
                    <a:pt x="5" y="1"/>
                    <a:pt x="5" y="0"/>
                    <a:pt x="5" y="0"/>
                  </a:cubicBezTo>
                  <a:cubicBezTo>
                    <a:pt x="5" y="0"/>
                    <a:pt x="4" y="0"/>
                    <a:pt x="3" y="0"/>
                  </a:cubicBezTo>
                  <a:cubicBezTo>
                    <a:pt x="3" y="0"/>
                    <a:pt x="2" y="0"/>
                    <a:pt x="2"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8" name="Freeform 41099"/>
            <p:cNvSpPr/>
            <p:nvPr/>
          </p:nvSpPr>
          <p:spPr bwMode="auto">
            <a:xfrm>
              <a:off x="3763" y="1231"/>
              <a:ext cx="25" cy="18"/>
            </a:xfrm>
            <a:custGeom>
              <a:avLst/>
              <a:gdLst>
                <a:gd name="T0" fmla="*/ 20 w 14"/>
                <a:gd name="T1" fmla="*/ 9 h 10"/>
                <a:gd name="T2" fmla="*/ 20 w 14"/>
                <a:gd name="T3" fmla="*/ 7 h 10"/>
                <a:gd name="T4" fmla="*/ 16 w 14"/>
                <a:gd name="T5" fmla="*/ 7 h 10"/>
                <a:gd name="T6" fmla="*/ 14 w 14"/>
                <a:gd name="T7" fmla="*/ 7 h 10"/>
                <a:gd name="T8" fmla="*/ 11 w 14"/>
                <a:gd name="T9" fmla="*/ 7 h 10"/>
                <a:gd name="T10" fmla="*/ 9 w 14"/>
                <a:gd name="T11" fmla="*/ 7 h 10"/>
                <a:gd name="T12" fmla="*/ 9 w 14"/>
                <a:gd name="T13" fmla="*/ 4 h 10"/>
                <a:gd name="T14" fmla="*/ 9 w 14"/>
                <a:gd name="T15" fmla="*/ 0 h 10"/>
                <a:gd name="T16" fmla="*/ 5 w 14"/>
                <a:gd name="T17" fmla="*/ 0 h 10"/>
                <a:gd name="T18" fmla="*/ 5 w 14"/>
                <a:gd name="T19" fmla="*/ 4 h 10"/>
                <a:gd name="T20" fmla="*/ 5 w 14"/>
                <a:gd name="T21" fmla="*/ 7 h 10"/>
                <a:gd name="T22" fmla="*/ 5 w 14"/>
                <a:gd name="T23" fmla="*/ 9 h 10"/>
                <a:gd name="T24" fmla="*/ 5 w 14"/>
                <a:gd name="T25" fmla="*/ 13 h 10"/>
                <a:gd name="T26" fmla="*/ 2 w 14"/>
                <a:gd name="T27" fmla="*/ 13 h 10"/>
                <a:gd name="T28" fmla="*/ 0 w 14"/>
                <a:gd name="T29" fmla="*/ 13 h 10"/>
                <a:gd name="T30" fmla="*/ 0 w 14"/>
                <a:gd name="T31" fmla="*/ 14 h 10"/>
                <a:gd name="T32" fmla="*/ 2 w 14"/>
                <a:gd name="T33" fmla="*/ 14 h 10"/>
                <a:gd name="T34" fmla="*/ 2 w 14"/>
                <a:gd name="T35" fmla="*/ 18 h 10"/>
                <a:gd name="T36" fmla="*/ 5 w 14"/>
                <a:gd name="T37" fmla="*/ 18 h 10"/>
                <a:gd name="T38" fmla="*/ 5 w 14"/>
                <a:gd name="T39" fmla="*/ 14 h 10"/>
                <a:gd name="T40" fmla="*/ 9 w 14"/>
                <a:gd name="T41" fmla="*/ 14 h 10"/>
                <a:gd name="T42" fmla="*/ 9 w 14"/>
                <a:gd name="T43" fmla="*/ 18 h 10"/>
                <a:gd name="T44" fmla="*/ 11 w 14"/>
                <a:gd name="T45" fmla="*/ 18 h 10"/>
                <a:gd name="T46" fmla="*/ 14 w 14"/>
                <a:gd name="T47" fmla="*/ 18 h 10"/>
                <a:gd name="T48" fmla="*/ 14 w 14"/>
                <a:gd name="T49" fmla="*/ 14 h 10"/>
                <a:gd name="T50" fmla="*/ 16 w 14"/>
                <a:gd name="T51" fmla="*/ 14 h 10"/>
                <a:gd name="T52" fmla="*/ 20 w 14"/>
                <a:gd name="T53" fmla="*/ 14 h 10"/>
                <a:gd name="T54" fmla="*/ 21 w 14"/>
                <a:gd name="T55" fmla="*/ 14 h 10"/>
                <a:gd name="T56" fmla="*/ 25 w 14"/>
                <a:gd name="T57" fmla="*/ 14 h 10"/>
                <a:gd name="T58" fmla="*/ 25 w 14"/>
                <a:gd name="T59" fmla="*/ 13 h 10"/>
                <a:gd name="T60" fmla="*/ 25 w 14"/>
                <a:gd name="T61" fmla="*/ 9 h 10"/>
                <a:gd name="T62" fmla="*/ 21 w 14"/>
                <a:gd name="T63" fmla="*/ 9 h 10"/>
                <a:gd name="T64" fmla="*/ 20 w 14"/>
                <a:gd name="T65" fmla="*/ 9 h 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 h="10">
                  <a:moveTo>
                    <a:pt x="11" y="5"/>
                  </a:moveTo>
                  <a:cubicBezTo>
                    <a:pt x="11" y="5"/>
                    <a:pt x="11" y="4"/>
                    <a:pt x="11" y="4"/>
                  </a:cubicBezTo>
                  <a:cubicBezTo>
                    <a:pt x="10" y="4"/>
                    <a:pt x="10" y="4"/>
                    <a:pt x="9" y="4"/>
                  </a:cubicBezTo>
                  <a:cubicBezTo>
                    <a:pt x="9" y="4"/>
                    <a:pt x="8" y="4"/>
                    <a:pt x="8" y="4"/>
                  </a:cubicBezTo>
                  <a:cubicBezTo>
                    <a:pt x="7" y="4"/>
                    <a:pt x="7" y="4"/>
                    <a:pt x="6" y="4"/>
                  </a:cubicBezTo>
                  <a:cubicBezTo>
                    <a:pt x="6" y="4"/>
                    <a:pt x="5" y="4"/>
                    <a:pt x="5" y="4"/>
                  </a:cubicBezTo>
                  <a:cubicBezTo>
                    <a:pt x="5" y="3"/>
                    <a:pt x="5" y="2"/>
                    <a:pt x="5" y="2"/>
                  </a:cubicBezTo>
                  <a:cubicBezTo>
                    <a:pt x="5" y="1"/>
                    <a:pt x="5" y="1"/>
                    <a:pt x="5" y="0"/>
                  </a:cubicBezTo>
                  <a:cubicBezTo>
                    <a:pt x="4" y="0"/>
                    <a:pt x="3" y="0"/>
                    <a:pt x="3" y="0"/>
                  </a:cubicBezTo>
                  <a:cubicBezTo>
                    <a:pt x="3" y="1"/>
                    <a:pt x="3" y="1"/>
                    <a:pt x="3" y="2"/>
                  </a:cubicBezTo>
                  <a:cubicBezTo>
                    <a:pt x="3" y="2"/>
                    <a:pt x="3" y="3"/>
                    <a:pt x="3" y="4"/>
                  </a:cubicBezTo>
                  <a:cubicBezTo>
                    <a:pt x="3" y="4"/>
                    <a:pt x="3" y="5"/>
                    <a:pt x="3" y="5"/>
                  </a:cubicBezTo>
                  <a:cubicBezTo>
                    <a:pt x="3" y="6"/>
                    <a:pt x="3" y="6"/>
                    <a:pt x="3" y="7"/>
                  </a:cubicBezTo>
                  <a:cubicBezTo>
                    <a:pt x="2" y="7"/>
                    <a:pt x="2" y="7"/>
                    <a:pt x="1" y="7"/>
                  </a:cubicBezTo>
                  <a:cubicBezTo>
                    <a:pt x="1" y="7"/>
                    <a:pt x="0" y="7"/>
                    <a:pt x="0" y="7"/>
                  </a:cubicBezTo>
                  <a:cubicBezTo>
                    <a:pt x="0" y="7"/>
                    <a:pt x="0" y="8"/>
                    <a:pt x="0" y="8"/>
                  </a:cubicBezTo>
                  <a:cubicBezTo>
                    <a:pt x="0" y="8"/>
                    <a:pt x="1" y="8"/>
                    <a:pt x="1" y="8"/>
                  </a:cubicBezTo>
                  <a:cubicBezTo>
                    <a:pt x="1" y="9"/>
                    <a:pt x="1" y="9"/>
                    <a:pt x="1" y="10"/>
                  </a:cubicBezTo>
                  <a:cubicBezTo>
                    <a:pt x="2" y="10"/>
                    <a:pt x="2" y="10"/>
                    <a:pt x="3" y="10"/>
                  </a:cubicBezTo>
                  <a:cubicBezTo>
                    <a:pt x="3" y="9"/>
                    <a:pt x="3" y="9"/>
                    <a:pt x="3" y="8"/>
                  </a:cubicBezTo>
                  <a:cubicBezTo>
                    <a:pt x="3" y="8"/>
                    <a:pt x="4" y="8"/>
                    <a:pt x="5" y="8"/>
                  </a:cubicBezTo>
                  <a:cubicBezTo>
                    <a:pt x="5" y="9"/>
                    <a:pt x="5" y="9"/>
                    <a:pt x="5" y="10"/>
                  </a:cubicBezTo>
                  <a:cubicBezTo>
                    <a:pt x="5" y="10"/>
                    <a:pt x="6" y="10"/>
                    <a:pt x="6" y="10"/>
                  </a:cubicBezTo>
                  <a:cubicBezTo>
                    <a:pt x="7" y="10"/>
                    <a:pt x="7" y="10"/>
                    <a:pt x="8" y="10"/>
                  </a:cubicBezTo>
                  <a:cubicBezTo>
                    <a:pt x="8" y="9"/>
                    <a:pt x="8" y="9"/>
                    <a:pt x="8" y="8"/>
                  </a:cubicBezTo>
                  <a:cubicBezTo>
                    <a:pt x="8" y="8"/>
                    <a:pt x="9" y="8"/>
                    <a:pt x="9" y="8"/>
                  </a:cubicBezTo>
                  <a:cubicBezTo>
                    <a:pt x="10" y="8"/>
                    <a:pt x="10" y="8"/>
                    <a:pt x="11" y="8"/>
                  </a:cubicBezTo>
                  <a:cubicBezTo>
                    <a:pt x="11" y="8"/>
                    <a:pt x="12" y="8"/>
                    <a:pt x="12" y="8"/>
                  </a:cubicBezTo>
                  <a:cubicBezTo>
                    <a:pt x="13" y="8"/>
                    <a:pt x="13" y="8"/>
                    <a:pt x="14" y="8"/>
                  </a:cubicBezTo>
                  <a:cubicBezTo>
                    <a:pt x="14" y="8"/>
                    <a:pt x="14" y="7"/>
                    <a:pt x="14" y="7"/>
                  </a:cubicBezTo>
                  <a:cubicBezTo>
                    <a:pt x="14" y="6"/>
                    <a:pt x="14" y="6"/>
                    <a:pt x="14" y="5"/>
                  </a:cubicBezTo>
                  <a:cubicBezTo>
                    <a:pt x="13" y="5"/>
                    <a:pt x="13" y="5"/>
                    <a:pt x="12" y="5"/>
                  </a:cubicBezTo>
                  <a:cubicBezTo>
                    <a:pt x="12" y="5"/>
                    <a:pt x="11" y="5"/>
                    <a:pt x="11" y="5"/>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9" name="Freeform 41100"/>
            <p:cNvSpPr/>
            <p:nvPr/>
          </p:nvSpPr>
          <p:spPr bwMode="auto">
            <a:xfrm>
              <a:off x="4449" y="1263"/>
              <a:ext cx="5" cy="8"/>
            </a:xfrm>
            <a:custGeom>
              <a:avLst/>
              <a:gdLst>
                <a:gd name="T0" fmla="*/ 3 w 3"/>
                <a:gd name="T1" fmla="*/ 3 h 5"/>
                <a:gd name="T2" fmla="*/ 0 w 3"/>
                <a:gd name="T3" fmla="*/ 3 h 5"/>
                <a:gd name="T4" fmla="*/ 0 w 3"/>
                <a:gd name="T5" fmla="*/ 5 h 5"/>
                <a:gd name="T6" fmla="*/ 3 w 3"/>
                <a:gd name="T7" fmla="*/ 5 h 5"/>
                <a:gd name="T8" fmla="*/ 3 w 3"/>
                <a:gd name="T9" fmla="*/ 8 h 5"/>
                <a:gd name="T10" fmla="*/ 5 w 3"/>
                <a:gd name="T11" fmla="*/ 8 h 5"/>
                <a:gd name="T12" fmla="*/ 5 w 3"/>
                <a:gd name="T13" fmla="*/ 5 h 5"/>
                <a:gd name="T14" fmla="*/ 5 w 3"/>
                <a:gd name="T15" fmla="*/ 3 h 5"/>
                <a:gd name="T16" fmla="*/ 5 w 3"/>
                <a:gd name="T17" fmla="*/ 0 h 5"/>
                <a:gd name="T18" fmla="*/ 3 w 3"/>
                <a:gd name="T19" fmla="*/ 0 h 5"/>
                <a:gd name="T20" fmla="*/ 3 w 3"/>
                <a:gd name="T21" fmla="*/ 3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5">
                  <a:moveTo>
                    <a:pt x="2" y="2"/>
                  </a:moveTo>
                  <a:cubicBezTo>
                    <a:pt x="1" y="2"/>
                    <a:pt x="1" y="2"/>
                    <a:pt x="0" y="2"/>
                  </a:cubicBezTo>
                  <a:cubicBezTo>
                    <a:pt x="0" y="2"/>
                    <a:pt x="0" y="3"/>
                    <a:pt x="0" y="3"/>
                  </a:cubicBezTo>
                  <a:cubicBezTo>
                    <a:pt x="1" y="3"/>
                    <a:pt x="1" y="3"/>
                    <a:pt x="2" y="3"/>
                  </a:cubicBezTo>
                  <a:cubicBezTo>
                    <a:pt x="2" y="4"/>
                    <a:pt x="2" y="4"/>
                    <a:pt x="2" y="5"/>
                  </a:cubicBezTo>
                  <a:cubicBezTo>
                    <a:pt x="2" y="5"/>
                    <a:pt x="3" y="5"/>
                    <a:pt x="3" y="5"/>
                  </a:cubicBezTo>
                  <a:cubicBezTo>
                    <a:pt x="3" y="4"/>
                    <a:pt x="3" y="4"/>
                    <a:pt x="3" y="3"/>
                  </a:cubicBezTo>
                  <a:cubicBezTo>
                    <a:pt x="3" y="3"/>
                    <a:pt x="3" y="2"/>
                    <a:pt x="3" y="2"/>
                  </a:cubicBezTo>
                  <a:cubicBezTo>
                    <a:pt x="3" y="1"/>
                    <a:pt x="3" y="1"/>
                    <a:pt x="3" y="0"/>
                  </a:cubicBezTo>
                  <a:cubicBezTo>
                    <a:pt x="3" y="0"/>
                    <a:pt x="2" y="0"/>
                    <a:pt x="2" y="0"/>
                  </a:cubicBezTo>
                  <a:cubicBezTo>
                    <a:pt x="2" y="1"/>
                    <a:pt x="2" y="1"/>
                    <a:pt x="2"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0" name="Freeform 41101"/>
            <p:cNvSpPr/>
            <p:nvPr/>
          </p:nvSpPr>
          <p:spPr bwMode="auto">
            <a:xfrm>
              <a:off x="4286" y="1271"/>
              <a:ext cx="5" cy="5"/>
            </a:xfrm>
            <a:custGeom>
              <a:avLst/>
              <a:gdLst>
                <a:gd name="T0" fmla="*/ 5 w 3"/>
                <a:gd name="T1" fmla="*/ 2 h 3"/>
                <a:gd name="T2" fmla="*/ 5 w 3"/>
                <a:gd name="T3" fmla="*/ 0 h 3"/>
                <a:gd name="T4" fmla="*/ 3 w 3"/>
                <a:gd name="T5" fmla="*/ 0 h 3"/>
                <a:gd name="T6" fmla="*/ 0 w 3"/>
                <a:gd name="T7" fmla="*/ 0 h 3"/>
                <a:gd name="T8" fmla="*/ 0 w 3"/>
                <a:gd name="T9" fmla="*/ 2 h 3"/>
                <a:gd name="T10" fmla="*/ 0 w 3"/>
                <a:gd name="T11" fmla="*/ 5 h 3"/>
                <a:gd name="T12" fmla="*/ 3 w 3"/>
                <a:gd name="T13" fmla="*/ 5 h 3"/>
                <a:gd name="T14" fmla="*/ 5 w 3"/>
                <a:gd name="T15" fmla="*/ 5 h 3"/>
                <a:gd name="T16" fmla="*/ 5 w 3"/>
                <a:gd name="T17" fmla="*/ 2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3" y="1"/>
                  </a:moveTo>
                  <a:cubicBezTo>
                    <a:pt x="3" y="1"/>
                    <a:pt x="3" y="0"/>
                    <a:pt x="3" y="0"/>
                  </a:cubicBezTo>
                  <a:cubicBezTo>
                    <a:pt x="3" y="0"/>
                    <a:pt x="2" y="0"/>
                    <a:pt x="2" y="0"/>
                  </a:cubicBezTo>
                  <a:cubicBezTo>
                    <a:pt x="1" y="0"/>
                    <a:pt x="1" y="0"/>
                    <a:pt x="0" y="0"/>
                  </a:cubicBezTo>
                  <a:cubicBezTo>
                    <a:pt x="0" y="0"/>
                    <a:pt x="0" y="1"/>
                    <a:pt x="0" y="1"/>
                  </a:cubicBezTo>
                  <a:cubicBezTo>
                    <a:pt x="0" y="2"/>
                    <a:pt x="0" y="3"/>
                    <a:pt x="0" y="3"/>
                  </a:cubicBezTo>
                  <a:cubicBezTo>
                    <a:pt x="1" y="3"/>
                    <a:pt x="1" y="3"/>
                    <a:pt x="2" y="3"/>
                  </a:cubicBezTo>
                  <a:cubicBezTo>
                    <a:pt x="2" y="3"/>
                    <a:pt x="3" y="3"/>
                    <a:pt x="3" y="3"/>
                  </a:cubicBezTo>
                  <a:cubicBezTo>
                    <a:pt x="3" y="3"/>
                    <a:pt x="3" y="2"/>
                    <a:pt x="3" y="1"/>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1" name="Freeform 41102"/>
            <p:cNvSpPr/>
            <p:nvPr/>
          </p:nvSpPr>
          <p:spPr bwMode="auto">
            <a:xfrm>
              <a:off x="4367" y="1310"/>
              <a:ext cx="4" cy="3"/>
            </a:xfrm>
            <a:custGeom>
              <a:avLst/>
              <a:gdLst>
                <a:gd name="T0" fmla="*/ 0 w 2"/>
                <a:gd name="T1" fmla="*/ 3 h 2"/>
                <a:gd name="T2" fmla="*/ 4 w 2"/>
                <a:gd name="T3" fmla="*/ 3 h 2"/>
                <a:gd name="T4" fmla="*/ 4 w 2"/>
                <a:gd name="T5" fmla="*/ 0 h 2"/>
                <a:gd name="T6" fmla="*/ 0 w 2"/>
                <a:gd name="T7" fmla="*/ 0 h 2"/>
                <a:gd name="T8" fmla="*/ 0 w 2"/>
                <a:gd name="T9" fmla="*/ 3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cubicBezTo>
                    <a:pt x="1" y="2"/>
                    <a:pt x="1" y="2"/>
                    <a:pt x="2" y="2"/>
                  </a:cubicBezTo>
                  <a:cubicBezTo>
                    <a:pt x="2" y="2"/>
                    <a:pt x="2" y="1"/>
                    <a:pt x="2" y="0"/>
                  </a:cubicBezTo>
                  <a:cubicBezTo>
                    <a:pt x="1" y="0"/>
                    <a:pt x="1" y="0"/>
                    <a:pt x="0" y="0"/>
                  </a:cubicBezTo>
                  <a:cubicBezTo>
                    <a:pt x="0" y="1"/>
                    <a:pt x="0" y="2"/>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2" name="Freeform 41103"/>
            <p:cNvSpPr/>
            <p:nvPr/>
          </p:nvSpPr>
          <p:spPr bwMode="auto">
            <a:xfrm>
              <a:off x="3683" y="1332"/>
              <a:ext cx="7" cy="7"/>
            </a:xfrm>
            <a:custGeom>
              <a:avLst/>
              <a:gdLst>
                <a:gd name="T0" fmla="*/ 0 w 4"/>
                <a:gd name="T1" fmla="*/ 0 h 4"/>
                <a:gd name="T2" fmla="*/ 0 w 4"/>
                <a:gd name="T3" fmla="*/ 4 h 4"/>
                <a:gd name="T4" fmla="*/ 4 w 4"/>
                <a:gd name="T5" fmla="*/ 4 h 4"/>
                <a:gd name="T6" fmla="*/ 4 w 4"/>
                <a:gd name="T7" fmla="*/ 7 h 4"/>
                <a:gd name="T8" fmla="*/ 7 w 4"/>
                <a:gd name="T9" fmla="*/ 7 h 4"/>
                <a:gd name="T10" fmla="*/ 7 w 4"/>
                <a:gd name="T11" fmla="*/ 4 h 4"/>
                <a:gd name="T12" fmla="*/ 7 w 4"/>
                <a:gd name="T13" fmla="*/ 0 h 4"/>
                <a:gd name="T14" fmla="*/ 4 w 4"/>
                <a:gd name="T15" fmla="*/ 0 h 4"/>
                <a:gd name="T16" fmla="*/ 0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4">
                  <a:moveTo>
                    <a:pt x="0" y="0"/>
                  </a:moveTo>
                  <a:cubicBezTo>
                    <a:pt x="0" y="1"/>
                    <a:pt x="0" y="1"/>
                    <a:pt x="0" y="2"/>
                  </a:cubicBezTo>
                  <a:cubicBezTo>
                    <a:pt x="1" y="2"/>
                    <a:pt x="1" y="2"/>
                    <a:pt x="2" y="2"/>
                  </a:cubicBezTo>
                  <a:cubicBezTo>
                    <a:pt x="2" y="2"/>
                    <a:pt x="2" y="3"/>
                    <a:pt x="2" y="4"/>
                  </a:cubicBezTo>
                  <a:cubicBezTo>
                    <a:pt x="2" y="4"/>
                    <a:pt x="3" y="4"/>
                    <a:pt x="4" y="4"/>
                  </a:cubicBezTo>
                  <a:cubicBezTo>
                    <a:pt x="4" y="3"/>
                    <a:pt x="4" y="2"/>
                    <a:pt x="4" y="2"/>
                  </a:cubicBezTo>
                  <a:cubicBezTo>
                    <a:pt x="4" y="1"/>
                    <a:pt x="4" y="1"/>
                    <a:pt x="4" y="0"/>
                  </a:cubicBezTo>
                  <a:cubicBezTo>
                    <a:pt x="3" y="0"/>
                    <a:pt x="2" y="0"/>
                    <a:pt x="2" y="0"/>
                  </a:cubicBezTo>
                  <a:cubicBezTo>
                    <a:pt x="1" y="0"/>
                    <a:pt x="1" y="0"/>
                    <a:pt x="0"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3" name="Freeform 41104"/>
            <p:cNvSpPr/>
            <p:nvPr/>
          </p:nvSpPr>
          <p:spPr bwMode="auto">
            <a:xfrm>
              <a:off x="4463" y="1299"/>
              <a:ext cx="0" cy="2"/>
            </a:xfrm>
            <a:custGeom>
              <a:avLst/>
              <a:gdLst>
                <a:gd name="T0" fmla="*/ 0 h 2"/>
                <a:gd name="T1" fmla="*/ 2 h 2"/>
                <a:gd name="T2" fmla="*/ 0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2"/>
                  </a:lnTo>
                  <a:lnTo>
                    <a:pt x="0" y="0"/>
                  </a:ln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4" name="Freeform 41105"/>
            <p:cNvSpPr>
              <a:spLocks noEditPoints="1"/>
            </p:cNvSpPr>
            <p:nvPr/>
          </p:nvSpPr>
          <p:spPr bwMode="auto">
            <a:xfrm>
              <a:off x="3995" y="887"/>
              <a:ext cx="482" cy="604"/>
            </a:xfrm>
            <a:custGeom>
              <a:avLst/>
              <a:gdLst>
                <a:gd name="T0" fmla="*/ 310 w 277"/>
                <a:gd name="T1" fmla="*/ 40 h 347"/>
                <a:gd name="T2" fmla="*/ 280 w 277"/>
                <a:gd name="T3" fmla="*/ 42 h 347"/>
                <a:gd name="T4" fmla="*/ 270 w 277"/>
                <a:gd name="T5" fmla="*/ 70 h 347"/>
                <a:gd name="T6" fmla="*/ 256 w 277"/>
                <a:gd name="T7" fmla="*/ 33 h 347"/>
                <a:gd name="T8" fmla="*/ 247 w 277"/>
                <a:gd name="T9" fmla="*/ 24 h 347"/>
                <a:gd name="T10" fmla="*/ 238 w 277"/>
                <a:gd name="T11" fmla="*/ 68 h 347"/>
                <a:gd name="T12" fmla="*/ 233 w 277"/>
                <a:gd name="T13" fmla="*/ 84 h 347"/>
                <a:gd name="T14" fmla="*/ 212 w 277"/>
                <a:gd name="T15" fmla="*/ 84 h 347"/>
                <a:gd name="T16" fmla="*/ 177 w 277"/>
                <a:gd name="T17" fmla="*/ 82 h 347"/>
                <a:gd name="T18" fmla="*/ 122 w 277"/>
                <a:gd name="T19" fmla="*/ 87 h 347"/>
                <a:gd name="T20" fmla="*/ 96 w 277"/>
                <a:gd name="T21" fmla="*/ 132 h 347"/>
                <a:gd name="T22" fmla="*/ 103 w 277"/>
                <a:gd name="T23" fmla="*/ 179 h 347"/>
                <a:gd name="T24" fmla="*/ 73 w 277"/>
                <a:gd name="T25" fmla="*/ 183 h 347"/>
                <a:gd name="T26" fmla="*/ 45 w 277"/>
                <a:gd name="T27" fmla="*/ 165 h 347"/>
                <a:gd name="T28" fmla="*/ 45 w 277"/>
                <a:gd name="T29" fmla="*/ 198 h 347"/>
                <a:gd name="T30" fmla="*/ 59 w 277"/>
                <a:gd name="T31" fmla="*/ 211 h 347"/>
                <a:gd name="T32" fmla="*/ 68 w 277"/>
                <a:gd name="T33" fmla="*/ 230 h 347"/>
                <a:gd name="T34" fmla="*/ 38 w 277"/>
                <a:gd name="T35" fmla="*/ 266 h 347"/>
                <a:gd name="T36" fmla="*/ 33 w 277"/>
                <a:gd name="T37" fmla="*/ 312 h 347"/>
                <a:gd name="T38" fmla="*/ 5 w 277"/>
                <a:gd name="T39" fmla="*/ 357 h 347"/>
                <a:gd name="T40" fmla="*/ 19 w 277"/>
                <a:gd name="T41" fmla="*/ 409 h 347"/>
                <a:gd name="T42" fmla="*/ 71 w 277"/>
                <a:gd name="T43" fmla="*/ 423 h 347"/>
                <a:gd name="T44" fmla="*/ 111 w 277"/>
                <a:gd name="T45" fmla="*/ 437 h 347"/>
                <a:gd name="T46" fmla="*/ 131 w 277"/>
                <a:gd name="T47" fmla="*/ 491 h 347"/>
                <a:gd name="T48" fmla="*/ 131 w 277"/>
                <a:gd name="T49" fmla="*/ 554 h 347"/>
                <a:gd name="T50" fmla="*/ 157 w 277"/>
                <a:gd name="T51" fmla="*/ 604 h 347"/>
                <a:gd name="T52" fmla="*/ 204 w 277"/>
                <a:gd name="T53" fmla="*/ 573 h 347"/>
                <a:gd name="T54" fmla="*/ 228 w 277"/>
                <a:gd name="T55" fmla="*/ 524 h 347"/>
                <a:gd name="T56" fmla="*/ 238 w 277"/>
                <a:gd name="T57" fmla="*/ 473 h 347"/>
                <a:gd name="T58" fmla="*/ 270 w 277"/>
                <a:gd name="T59" fmla="*/ 432 h 347"/>
                <a:gd name="T60" fmla="*/ 277 w 277"/>
                <a:gd name="T61" fmla="*/ 390 h 347"/>
                <a:gd name="T62" fmla="*/ 280 w 277"/>
                <a:gd name="T63" fmla="*/ 376 h 347"/>
                <a:gd name="T64" fmla="*/ 318 w 277"/>
                <a:gd name="T65" fmla="*/ 336 h 347"/>
                <a:gd name="T66" fmla="*/ 343 w 277"/>
                <a:gd name="T67" fmla="*/ 329 h 347"/>
                <a:gd name="T68" fmla="*/ 376 w 277"/>
                <a:gd name="T69" fmla="*/ 367 h 347"/>
                <a:gd name="T70" fmla="*/ 405 w 277"/>
                <a:gd name="T71" fmla="*/ 399 h 347"/>
                <a:gd name="T72" fmla="*/ 407 w 277"/>
                <a:gd name="T73" fmla="*/ 372 h 347"/>
                <a:gd name="T74" fmla="*/ 449 w 277"/>
                <a:gd name="T75" fmla="*/ 336 h 347"/>
                <a:gd name="T76" fmla="*/ 345 w 277"/>
                <a:gd name="T77" fmla="*/ 0 h 347"/>
                <a:gd name="T78" fmla="*/ 195 w 277"/>
                <a:gd name="T79" fmla="*/ 110 h 347"/>
                <a:gd name="T80" fmla="*/ 193 w 277"/>
                <a:gd name="T81" fmla="*/ 225 h 347"/>
                <a:gd name="T82" fmla="*/ 223 w 277"/>
                <a:gd name="T83" fmla="*/ 251 h 347"/>
                <a:gd name="T84" fmla="*/ 169 w 277"/>
                <a:gd name="T85" fmla="*/ 146 h 347"/>
                <a:gd name="T86" fmla="*/ 136 w 277"/>
                <a:gd name="T87" fmla="*/ 169 h 347"/>
                <a:gd name="T88" fmla="*/ 132 w 277"/>
                <a:gd name="T89" fmla="*/ 132 h 347"/>
                <a:gd name="T90" fmla="*/ 144 w 277"/>
                <a:gd name="T91" fmla="*/ 143 h 347"/>
                <a:gd name="T92" fmla="*/ 131 w 277"/>
                <a:gd name="T93" fmla="*/ 183 h 347"/>
                <a:gd name="T94" fmla="*/ 108 w 277"/>
                <a:gd name="T95" fmla="*/ 162 h 347"/>
                <a:gd name="T96" fmla="*/ 164 w 277"/>
                <a:gd name="T97" fmla="*/ 294 h 347"/>
                <a:gd name="T98" fmla="*/ 117 w 277"/>
                <a:gd name="T99" fmla="*/ 289 h 347"/>
                <a:gd name="T100" fmla="*/ 68 w 277"/>
                <a:gd name="T101" fmla="*/ 284 h 347"/>
                <a:gd name="T102" fmla="*/ 84 w 277"/>
                <a:gd name="T103" fmla="*/ 256 h 347"/>
                <a:gd name="T104" fmla="*/ 125 w 277"/>
                <a:gd name="T105" fmla="*/ 258 h 347"/>
                <a:gd name="T106" fmla="*/ 141 w 277"/>
                <a:gd name="T107" fmla="*/ 263 h 347"/>
                <a:gd name="T108" fmla="*/ 127 w 277"/>
                <a:gd name="T109" fmla="*/ 238 h 347"/>
                <a:gd name="T110" fmla="*/ 164 w 277"/>
                <a:gd name="T111" fmla="*/ 275 h 347"/>
                <a:gd name="T112" fmla="*/ 188 w 277"/>
                <a:gd name="T113" fmla="*/ 279 h 347"/>
                <a:gd name="T114" fmla="*/ 212 w 277"/>
                <a:gd name="T115" fmla="*/ 285 h 347"/>
                <a:gd name="T116" fmla="*/ 223 w 277"/>
                <a:gd name="T117" fmla="*/ 343 h 347"/>
                <a:gd name="T118" fmla="*/ 231 w 277"/>
                <a:gd name="T119" fmla="*/ 345 h 347"/>
                <a:gd name="T120" fmla="*/ 294 w 277"/>
                <a:gd name="T121" fmla="*/ 325 h 347"/>
                <a:gd name="T122" fmla="*/ 280 w 277"/>
                <a:gd name="T123" fmla="*/ 317 h 347"/>
                <a:gd name="T124" fmla="*/ 308 w 277"/>
                <a:gd name="T125" fmla="*/ 78 h 34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7" h="347">
                  <a:moveTo>
                    <a:pt x="197" y="1"/>
                  </a:moveTo>
                  <a:cubicBezTo>
                    <a:pt x="196" y="1"/>
                    <a:pt x="196" y="1"/>
                    <a:pt x="195" y="1"/>
                  </a:cubicBezTo>
                  <a:cubicBezTo>
                    <a:pt x="195" y="2"/>
                    <a:pt x="195" y="3"/>
                    <a:pt x="195" y="3"/>
                  </a:cubicBezTo>
                  <a:cubicBezTo>
                    <a:pt x="195" y="3"/>
                    <a:pt x="194" y="3"/>
                    <a:pt x="194" y="3"/>
                  </a:cubicBezTo>
                  <a:cubicBezTo>
                    <a:pt x="193" y="3"/>
                    <a:pt x="193" y="3"/>
                    <a:pt x="192" y="3"/>
                  </a:cubicBezTo>
                  <a:cubicBezTo>
                    <a:pt x="192" y="4"/>
                    <a:pt x="192" y="4"/>
                    <a:pt x="192" y="5"/>
                  </a:cubicBezTo>
                  <a:cubicBezTo>
                    <a:pt x="192" y="5"/>
                    <a:pt x="192" y="6"/>
                    <a:pt x="192" y="6"/>
                  </a:cubicBezTo>
                  <a:cubicBezTo>
                    <a:pt x="192" y="6"/>
                    <a:pt x="191" y="6"/>
                    <a:pt x="191" y="6"/>
                  </a:cubicBezTo>
                  <a:cubicBezTo>
                    <a:pt x="191" y="7"/>
                    <a:pt x="191" y="7"/>
                    <a:pt x="191" y="8"/>
                  </a:cubicBezTo>
                  <a:cubicBezTo>
                    <a:pt x="190" y="8"/>
                    <a:pt x="190" y="8"/>
                    <a:pt x="189" y="8"/>
                  </a:cubicBezTo>
                  <a:cubicBezTo>
                    <a:pt x="189" y="9"/>
                    <a:pt x="189" y="9"/>
                    <a:pt x="189" y="10"/>
                  </a:cubicBezTo>
                  <a:cubicBezTo>
                    <a:pt x="189" y="10"/>
                    <a:pt x="189" y="11"/>
                    <a:pt x="189" y="11"/>
                  </a:cubicBezTo>
                  <a:cubicBezTo>
                    <a:pt x="190" y="11"/>
                    <a:pt x="190" y="11"/>
                    <a:pt x="191" y="11"/>
                  </a:cubicBezTo>
                  <a:cubicBezTo>
                    <a:pt x="191" y="12"/>
                    <a:pt x="191" y="12"/>
                    <a:pt x="191" y="13"/>
                  </a:cubicBezTo>
                  <a:cubicBezTo>
                    <a:pt x="190" y="13"/>
                    <a:pt x="190" y="13"/>
                    <a:pt x="189" y="13"/>
                  </a:cubicBezTo>
                  <a:cubicBezTo>
                    <a:pt x="189" y="13"/>
                    <a:pt x="188" y="13"/>
                    <a:pt x="188" y="13"/>
                  </a:cubicBezTo>
                  <a:cubicBezTo>
                    <a:pt x="188" y="13"/>
                    <a:pt x="188" y="14"/>
                    <a:pt x="188" y="14"/>
                  </a:cubicBezTo>
                  <a:cubicBezTo>
                    <a:pt x="187" y="14"/>
                    <a:pt x="187" y="14"/>
                    <a:pt x="186" y="14"/>
                  </a:cubicBezTo>
                  <a:cubicBezTo>
                    <a:pt x="186" y="15"/>
                    <a:pt x="186" y="15"/>
                    <a:pt x="186" y="16"/>
                  </a:cubicBezTo>
                  <a:cubicBezTo>
                    <a:pt x="185" y="16"/>
                    <a:pt x="185" y="16"/>
                    <a:pt x="184" y="16"/>
                  </a:cubicBezTo>
                  <a:cubicBezTo>
                    <a:pt x="184" y="16"/>
                    <a:pt x="183" y="16"/>
                    <a:pt x="183" y="16"/>
                  </a:cubicBezTo>
                  <a:cubicBezTo>
                    <a:pt x="183" y="17"/>
                    <a:pt x="183" y="17"/>
                    <a:pt x="183" y="18"/>
                  </a:cubicBezTo>
                  <a:cubicBezTo>
                    <a:pt x="182" y="18"/>
                    <a:pt x="182" y="18"/>
                    <a:pt x="181" y="18"/>
                  </a:cubicBezTo>
                  <a:cubicBezTo>
                    <a:pt x="181" y="18"/>
                    <a:pt x="181" y="19"/>
                    <a:pt x="181" y="19"/>
                  </a:cubicBezTo>
                  <a:cubicBezTo>
                    <a:pt x="181" y="19"/>
                    <a:pt x="180" y="19"/>
                    <a:pt x="180" y="19"/>
                  </a:cubicBezTo>
                  <a:cubicBezTo>
                    <a:pt x="179" y="19"/>
                    <a:pt x="179" y="19"/>
                    <a:pt x="178" y="19"/>
                  </a:cubicBezTo>
                  <a:cubicBezTo>
                    <a:pt x="178" y="20"/>
                    <a:pt x="178" y="20"/>
                    <a:pt x="178" y="21"/>
                  </a:cubicBezTo>
                  <a:cubicBezTo>
                    <a:pt x="178" y="21"/>
                    <a:pt x="178" y="22"/>
                    <a:pt x="178" y="23"/>
                  </a:cubicBezTo>
                  <a:cubicBezTo>
                    <a:pt x="178" y="23"/>
                    <a:pt x="178" y="24"/>
                    <a:pt x="178" y="24"/>
                  </a:cubicBezTo>
                  <a:cubicBezTo>
                    <a:pt x="178" y="24"/>
                    <a:pt x="177" y="24"/>
                    <a:pt x="177" y="24"/>
                  </a:cubicBezTo>
                  <a:cubicBezTo>
                    <a:pt x="176" y="24"/>
                    <a:pt x="176" y="24"/>
                    <a:pt x="175" y="24"/>
                  </a:cubicBezTo>
                  <a:cubicBezTo>
                    <a:pt x="175" y="24"/>
                    <a:pt x="175" y="23"/>
                    <a:pt x="175" y="23"/>
                  </a:cubicBezTo>
                  <a:cubicBezTo>
                    <a:pt x="174" y="23"/>
                    <a:pt x="174" y="23"/>
                    <a:pt x="173" y="23"/>
                  </a:cubicBezTo>
                  <a:cubicBezTo>
                    <a:pt x="173" y="22"/>
                    <a:pt x="173" y="21"/>
                    <a:pt x="173" y="21"/>
                  </a:cubicBezTo>
                  <a:cubicBezTo>
                    <a:pt x="173" y="21"/>
                    <a:pt x="172" y="21"/>
                    <a:pt x="172" y="21"/>
                  </a:cubicBezTo>
                  <a:cubicBezTo>
                    <a:pt x="171" y="21"/>
                    <a:pt x="171" y="21"/>
                    <a:pt x="170" y="21"/>
                  </a:cubicBezTo>
                  <a:cubicBezTo>
                    <a:pt x="170" y="21"/>
                    <a:pt x="170" y="22"/>
                    <a:pt x="170" y="23"/>
                  </a:cubicBezTo>
                  <a:cubicBezTo>
                    <a:pt x="171" y="23"/>
                    <a:pt x="171" y="23"/>
                    <a:pt x="172" y="23"/>
                  </a:cubicBezTo>
                  <a:cubicBezTo>
                    <a:pt x="172" y="23"/>
                    <a:pt x="172" y="24"/>
                    <a:pt x="172" y="24"/>
                  </a:cubicBezTo>
                  <a:cubicBezTo>
                    <a:pt x="172" y="25"/>
                    <a:pt x="172" y="25"/>
                    <a:pt x="172" y="26"/>
                  </a:cubicBezTo>
                  <a:cubicBezTo>
                    <a:pt x="172" y="26"/>
                    <a:pt x="172" y="27"/>
                    <a:pt x="172" y="27"/>
                  </a:cubicBezTo>
                  <a:cubicBezTo>
                    <a:pt x="171" y="27"/>
                    <a:pt x="171" y="27"/>
                    <a:pt x="170" y="27"/>
                  </a:cubicBezTo>
                  <a:cubicBezTo>
                    <a:pt x="170" y="27"/>
                    <a:pt x="170" y="26"/>
                    <a:pt x="170" y="26"/>
                  </a:cubicBezTo>
                  <a:cubicBezTo>
                    <a:pt x="170" y="26"/>
                    <a:pt x="169" y="26"/>
                    <a:pt x="169" y="26"/>
                  </a:cubicBezTo>
                  <a:cubicBezTo>
                    <a:pt x="169" y="25"/>
                    <a:pt x="169" y="25"/>
                    <a:pt x="169" y="24"/>
                  </a:cubicBezTo>
                  <a:cubicBezTo>
                    <a:pt x="168" y="24"/>
                    <a:pt x="168" y="24"/>
                    <a:pt x="167" y="24"/>
                  </a:cubicBezTo>
                  <a:cubicBezTo>
                    <a:pt x="167" y="24"/>
                    <a:pt x="167" y="23"/>
                    <a:pt x="167" y="23"/>
                  </a:cubicBezTo>
                  <a:cubicBezTo>
                    <a:pt x="167" y="22"/>
                    <a:pt x="167" y="21"/>
                    <a:pt x="167" y="21"/>
                  </a:cubicBezTo>
                  <a:cubicBezTo>
                    <a:pt x="167" y="21"/>
                    <a:pt x="166" y="21"/>
                    <a:pt x="166" y="21"/>
                  </a:cubicBezTo>
                  <a:cubicBezTo>
                    <a:pt x="166" y="20"/>
                    <a:pt x="166" y="20"/>
                    <a:pt x="166" y="19"/>
                  </a:cubicBezTo>
                  <a:cubicBezTo>
                    <a:pt x="165" y="19"/>
                    <a:pt x="165" y="19"/>
                    <a:pt x="164" y="19"/>
                  </a:cubicBezTo>
                  <a:cubicBezTo>
                    <a:pt x="164" y="20"/>
                    <a:pt x="164" y="20"/>
                    <a:pt x="164" y="21"/>
                  </a:cubicBezTo>
                  <a:cubicBezTo>
                    <a:pt x="164" y="21"/>
                    <a:pt x="163" y="21"/>
                    <a:pt x="163" y="21"/>
                  </a:cubicBezTo>
                  <a:cubicBezTo>
                    <a:pt x="163" y="21"/>
                    <a:pt x="163" y="22"/>
                    <a:pt x="163" y="23"/>
                  </a:cubicBezTo>
                  <a:cubicBezTo>
                    <a:pt x="163" y="23"/>
                    <a:pt x="163" y="24"/>
                    <a:pt x="163" y="24"/>
                  </a:cubicBezTo>
                  <a:cubicBezTo>
                    <a:pt x="162" y="24"/>
                    <a:pt x="161" y="24"/>
                    <a:pt x="161" y="24"/>
                  </a:cubicBezTo>
                  <a:cubicBezTo>
                    <a:pt x="161" y="25"/>
                    <a:pt x="161" y="25"/>
                    <a:pt x="161" y="26"/>
                  </a:cubicBezTo>
                  <a:cubicBezTo>
                    <a:pt x="161" y="26"/>
                    <a:pt x="161" y="27"/>
                    <a:pt x="161" y="27"/>
                  </a:cubicBezTo>
                  <a:cubicBezTo>
                    <a:pt x="161" y="27"/>
                    <a:pt x="162" y="27"/>
                    <a:pt x="163" y="27"/>
                  </a:cubicBezTo>
                  <a:cubicBezTo>
                    <a:pt x="163" y="28"/>
                    <a:pt x="163" y="28"/>
                    <a:pt x="163" y="29"/>
                  </a:cubicBezTo>
                  <a:cubicBezTo>
                    <a:pt x="163" y="29"/>
                    <a:pt x="163" y="30"/>
                    <a:pt x="163" y="30"/>
                  </a:cubicBezTo>
                  <a:cubicBezTo>
                    <a:pt x="162" y="30"/>
                    <a:pt x="161" y="30"/>
                    <a:pt x="161" y="30"/>
                  </a:cubicBezTo>
                  <a:cubicBezTo>
                    <a:pt x="160" y="30"/>
                    <a:pt x="160" y="30"/>
                    <a:pt x="159" y="30"/>
                  </a:cubicBezTo>
                  <a:cubicBezTo>
                    <a:pt x="159" y="31"/>
                    <a:pt x="159" y="32"/>
                    <a:pt x="159" y="32"/>
                  </a:cubicBezTo>
                  <a:cubicBezTo>
                    <a:pt x="159" y="33"/>
                    <a:pt x="159" y="33"/>
                    <a:pt x="159" y="34"/>
                  </a:cubicBezTo>
                  <a:cubicBezTo>
                    <a:pt x="160" y="34"/>
                    <a:pt x="160" y="34"/>
                    <a:pt x="161" y="34"/>
                  </a:cubicBezTo>
                  <a:cubicBezTo>
                    <a:pt x="161" y="34"/>
                    <a:pt x="161" y="35"/>
                    <a:pt x="161" y="35"/>
                  </a:cubicBezTo>
                  <a:cubicBezTo>
                    <a:pt x="161" y="36"/>
                    <a:pt x="161" y="36"/>
                    <a:pt x="161" y="37"/>
                  </a:cubicBezTo>
                  <a:cubicBezTo>
                    <a:pt x="161" y="38"/>
                    <a:pt x="161" y="38"/>
                    <a:pt x="161" y="39"/>
                  </a:cubicBezTo>
                  <a:cubicBezTo>
                    <a:pt x="161" y="39"/>
                    <a:pt x="161" y="40"/>
                    <a:pt x="161" y="40"/>
                  </a:cubicBezTo>
                  <a:cubicBezTo>
                    <a:pt x="161" y="40"/>
                    <a:pt x="162" y="40"/>
                    <a:pt x="163" y="40"/>
                  </a:cubicBezTo>
                  <a:cubicBezTo>
                    <a:pt x="163" y="40"/>
                    <a:pt x="164" y="40"/>
                    <a:pt x="164" y="40"/>
                  </a:cubicBezTo>
                  <a:cubicBezTo>
                    <a:pt x="164" y="41"/>
                    <a:pt x="164" y="41"/>
                    <a:pt x="164" y="42"/>
                  </a:cubicBezTo>
                  <a:cubicBezTo>
                    <a:pt x="165" y="42"/>
                    <a:pt x="165" y="42"/>
                    <a:pt x="166" y="42"/>
                  </a:cubicBezTo>
                  <a:cubicBezTo>
                    <a:pt x="166" y="42"/>
                    <a:pt x="166" y="43"/>
                    <a:pt x="166" y="43"/>
                  </a:cubicBezTo>
                  <a:cubicBezTo>
                    <a:pt x="165" y="43"/>
                    <a:pt x="165" y="43"/>
                    <a:pt x="164" y="43"/>
                  </a:cubicBezTo>
                  <a:cubicBezTo>
                    <a:pt x="164" y="43"/>
                    <a:pt x="164" y="42"/>
                    <a:pt x="164" y="42"/>
                  </a:cubicBezTo>
                  <a:cubicBezTo>
                    <a:pt x="164" y="42"/>
                    <a:pt x="163" y="42"/>
                    <a:pt x="163" y="42"/>
                  </a:cubicBezTo>
                  <a:cubicBezTo>
                    <a:pt x="162" y="42"/>
                    <a:pt x="161" y="42"/>
                    <a:pt x="161" y="42"/>
                  </a:cubicBezTo>
                  <a:cubicBezTo>
                    <a:pt x="160" y="42"/>
                    <a:pt x="160" y="42"/>
                    <a:pt x="159" y="42"/>
                  </a:cubicBezTo>
                  <a:cubicBezTo>
                    <a:pt x="159" y="41"/>
                    <a:pt x="159" y="41"/>
                    <a:pt x="159" y="40"/>
                  </a:cubicBezTo>
                  <a:cubicBezTo>
                    <a:pt x="159" y="40"/>
                    <a:pt x="158" y="40"/>
                    <a:pt x="158" y="40"/>
                  </a:cubicBezTo>
                  <a:cubicBezTo>
                    <a:pt x="157" y="40"/>
                    <a:pt x="157" y="40"/>
                    <a:pt x="156" y="40"/>
                  </a:cubicBezTo>
                  <a:cubicBezTo>
                    <a:pt x="156" y="40"/>
                    <a:pt x="155" y="40"/>
                    <a:pt x="155" y="40"/>
                  </a:cubicBezTo>
                  <a:cubicBezTo>
                    <a:pt x="154" y="40"/>
                    <a:pt x="154" y="40"/>
                    <a:pt x="153" y="40"/>
                  </a:cubicBezTo>
                  <a:cubicBezTo>
                    <a:pt x="153" y="40"/>
                    <a:pt x="152" y="40"/>
                    <a:pt x="151" y="40"/>
                  </a:cubicBezTo>
                  <a:cubicBezTo>
                    <a:pt x="151" y="40"/>
                    <a:pt x="150" y="40"/>
                    <a:pt x="150" y="40"/>
                  </a:cubicBezTo>
                  <a:cubicBezTo>
                    <a:pt x="150" y="40"/>
                    <a:pt x="150" y="39"/>
                    <a:pt x="150" y="39"/>
                  </a:cubicBezTo>
                  <a:cubicBezTo>
                    <a:pt x="149" y="39"/>
                    <a:pt x="149" y="39"/>
                    <a:pt x="148" y="39"/>
                  </a:cubicBezTo>
                  <a:cubicBezTo>
                    <a:pt x="148" y="39"/>
                    <a:pt x="147" y="39"/>
                    <a:pt x="147" y="39"/>
                  </a:cubicBezTo>
                  <a:cubicBezTo>
                    <a:pt x="147" y="38"/>
                    <a:pt x="147" y="38"/>
                    <a:pt x="147" y="37"/>
                  </a:cubicBezTo>
                  <a:cubicBezTo>
                    <a:pt x="146" y="37"/>
                    <a:pt x="146" y="37"/>
                    <a:pt x="145" y="37"/>
                  </a:cubicBezTo>
                  <a:cubicBezTo>
                    <a:pt x="145" y="37"/>
                    <a:pt x="144" y="37"/>
                    <a:pt x="144" y="37"/>
                  </a:cubicBezTo>
                  <a:cubicBezTo>
                    <a:pt x="143" y="37"/>
                    <a:pt x="143" y="37"/>
                    <a:pt x="142" y="37"/>
                  </a:cubicBezTo>
                  <a:cubicBezTo>
                    <a:pt x="142" y="37"/>
                    <a:pt x="141" y="37"/>
                    <a:pt x="141" y="37"/>
                  </a:cubicBezTo>
                  <a:cubicBezTo>
                    <a:pt x="141" y="36"/>
                    <a:pt x="141" y="36"/>
                    <a:pt x="141" y="35"/>
                  </a:cubicBezTo>
                  <a:cubicBezTo>
                    <a:pt x="141" y="35"/>
                    <a:pt x="141" y="34"/>
                    <a:pt x="141" y="34"/>
                  </a:cubicBezTo>
                  <a:cubicBezTo>
                    <a:pt x="140" y="34"/>
                    <a:pt x="140" y="34"/>
                    <a:pt x="139" y="34"/>
                  </a:cubicBezTo>
                  <a:cubicBezTo>
                    <a:pt x="139" y="33"/>
                    <a:pt x="139" y="33"/>
                    <a:pt x="139" y="32"/>
                  </a:cubicBezTo>
                  <a:cubicBezTo>
                    <a:pt x="139" y="32"/>
                    <a:pt x="139" y="31"/>
                    <a:pt x="139" y="30"/>
                  </a:cubicBezTo>
                  <a:cubicBezTo>
                    <a:pt x="140" y="30"/>
                    <a:pt x="140" y="30"/>
                    <a:pt x="141" y="30"/>
                  </a:cubicBezTo>
                  <a:cubicBezTo>
                    <a:pt x="141" y="30"/>
                    <a:pt x="141" y="29"/>
                    <a:pt x="141" y="29"/>
                  </a:cubicBezTo>
                  <a:cubicBezTo>
                    <a:pt x="141" y="28"/>
                    <a:pt x="141" y="28"/>
                    <a:pt x="141" y="27"/>
                  </a:cubicBezTo>
                  <a:cubicBezTo>
                    <a:pt x="141" y="27"/>
                    <a:pt x="142" y="27"/>
                    <a:pt x="142" y="27"/>
                  </a:cubicBezTo>
                  <a:cubicBezTo>
                    <a:pt x="142" y="27"/>
                    <a:pt x="142" y="26"/>
                    <a:pt x="142" y="26"/>
                  </a:cubicBezTo>
                  <a:cubicBezTo>
                    <a:pt x="142" y="25"/>
                    <a:pt x="142" y="25"/>
                    <a:pt x="142" y="24"/>
                  </a:cubicBezTo>
                  <a:cubicBezTo>
                    <a:pt x="142" y="24"/>
                    <a:pt x="142" y="23"/>
                    <a:pt x="142" y="23"/>
                  </a:cubicBezTo>
                  <a:cubicBezTo>
                    <a:pt x="143" y="23"/>
                    <a:pt x="143" y="23"/>
                    <a:pt x="144" y="23"/>
                  </a:cubicBezTo>
                  <a:cubicBezTo>
                    <a:pt x="144" y="22"/>
                    <a:pt x="144" y="21"/>
                    <a:pt x="144" y="21"/>
                  </a:cubicBezTo>
                  <a:cubicBezTo>
                    <a:pt x="144" y="21"/>
                    <a:pt x="145" y="21"/>
                    <a:pt x="145" y="21"/>
                  </a:cubicBezTo>
                  <a:cubicBezTo>
                    <a:pt x="145" y="20"/>
                    <a:pt x="145" y="20"/>
                    <a:pt x="145" y="19"/>
                  </a:cubicBezTo>
                  <a:cubicBezTo>
                    <a:pt x="146" y="19"/>
                    <a:pt x="146" y="19"/>
                    <a:pt x="147" y="19"/>
                  </a:cubicBezTo>
                  <a:cubicBezTo>
                    <a:pt x="147" y="19"/>
                    <a:pt x="147" y="18"/>
                    <a:pt x="147" y="18"/>
                  </a:cubicBezTo>
                  <a:cubicBezTo>
                    <a:pt x="147" y="18"/>
                    <a:pt x="148" y="18"/>
                    <a:pt x="148" y="18"/>
                  </a:cubicBezTo>
                  <a:cubicBezTo>
                    <a:pt x="148" y="17"/>
                    <a:pt x="148" y="17"/>
                    <a:pt x="148" y="16"/>
                  </a:cubicBezTo>
                  <a:cubicBezTo>
                    <a:pt x="149" y="16"/>
                    <a:pt x="149" y="16"/>
                    <a:pt x="150" y="16"/>
                  </a:cubicBezTo>
                  <a:cubicBezTo>
                    <a:pt x="150" y="15"/>
                    <a:pt x="150" y="15"/>
                    <a:pt x="150" y="14"/>
                  </a:cubicBezTo>
                  <a:cubicBezTo>
                    <a:pt x="150" y="14"/>
                    <a:pt x="151" y="14"/>
                    <a:pt x="151" y="14"/>
                  </a:cubicBezTo>
                  <a:cubicBezTo>
                    <a:pt x="152" y="14"/>
                    <a:pt x="153" y="14"/>
                    <a:pt x="153" y="14"/>
                  </a:cubicBezTo>
                  <a:cubicBezTo>
                    <a:pt x="153" y="14"/>
                    <a:pt x="153" y="13"/>
                    <a:pt x="153" y="13"/>
                  </a:cubicBezTo>
                  <a:cubicBezTo>
                    <a:pt x="154" y="13"/>
                    <a:pt x="154" y="13"/>
                    <a:pt x="155" y="13"/>
                  </a:cubicBezTo>
                  <a:cubicBezTo>
                    <a:pt x="155" y="13"/>
                    <a:pt x="156" y="13"/>
                    <a:pt x="156" y="13"/>
                  </a:cubicBezTo>
                  <a:cubicBezTo>
                    <a:pt x="156" y="12"/>
                    <a:pt x="156" y="12"/>
                    <a:pt x="156" y="11"/>
                  </a:cubicBezTo>
                  <a:cubicBezTo>
                    <a:pt x="157" y="11"/>
                    <a:pt x="157" y="11"/>
                    <a:pt x="158" y="11"/>
                  </a:cubicBezTo>
                  <a:cubicBezTo>
                    <a:pt x="158" y="11"/>
                    <a:pt x="158" y="10"/>
                    <a:pt x="158" y="10"/>
                  </a:cubicBezTo>
                  <a:cubicBezTo>
                    <a:pt x="158" y="9"/>
                    <a:pt x="158" y="9"/>
                    <a:pt x="158" y="8"/>
                  </a:cubicBezTo>
                  <a:cubicBezTo>
                    <a:pt x="157" y="8"/>
                    <a:pt x="157" y="8"/>
                    <a:pt x="156" y="8"/>
                  </a:cubicBezTo>
                  <a:cubicBezTo>
                    <a:pt x="156" y="8"/>
                    <a:pt x="155" y="8"/>
                    <a:pt x="155" y="8"/>
                  </a:cubicBezTo>
                  <a:cubicBezTo>
                    <a:pt x="154" y="8"/>
                    <a:pt x="154" y="8"/>
                    <a:pt x="153" y="8"/>
                  </a:cubicBezTo>
                  <a:cubicBezTo>
                    <a:pt x="153" y="8"/>
                    <a:pt x="152" y="8"/>
                    <a:pt x="151" y="8"/>
                  </a:cubicBezTo>
                  <a:cubicBezTo>
                    <a:pt x="151" y="9"/>
                    <a:pt x="151" y="9"/>
                    <a:pt x="151" y="10"/>
                  </a:cubicBezTo>
                  <a:cubicBezTo>
                    <a:pt x="151" y="10"/>
                    <a:pt x="150" y="10"/>
                    <a:pt x="150" y="10"/>
                  </a:cubicBezTo>
                  <a:cubicBezTo>
                    <a:pt x="150" y="10"/>
                    <a:pt x="150" y="11"/>
                    <a:pt x="150" y="11"/>
                  </a:cubicBezTo>
                  <a:cubicBezTo>
                    <a:pt x="149" y="11"/>
                    <a:pt x="149" y="11"/>
                    <a:pt x="148" y="11"/>
                  </a:cubicBezTo>
                  <a:cubicBezTo>
                    <a:pt x="148" y="11"/>
                    <a:pt x="147" y="11"/>
                    <a:pt x="147" y="11"/>
                  </a:cubicBezTo>
                  <a:cubicBezTo>
                    <a:pt x="147" y="12"/>
                    <a:pt x="147" y="12"/>
                    <a:pt x="147" y="13"/>
                  </a:cubicBezTo>
                  <a:cubicBezTo>
                    <a:pt x="146" y="13"/>
                    <a:pt x="146" y="13"/>
                    <a:pt x="145" y="13"/>
                  </a:cubicBezTo>
                  <a:cubicBezTo>
                    <a:pt x="145" y="13"/>
                    <a:pt x="144" y="13"/>
                    <a:pt x="144" y="13"/>
                  </a:cubicBezTo>
                  <a:cubicBezTo>
                    <a:pt x="143" y="13"/>
                    <a:pt x="143" y="13"/>
                    <a:pt x="142" y="13"/>
                  </a:cubicBezTo>
                  <a:cubicBezTo>
                    <a:pt x="142" y="13"/>
                    <a:pt x="142" y="14"/>
                    <a:pt x="142" y="14"/>
                  </a:cubicBezTo>
                  <a:cubicBezTo>
                    <a:pt x="142" y="14"/>
                    <a:pt x="141" y="14"/>
                    <a:pt x="141" y="14"/>
                  </a:cubicBezTo>
                  <a:cubicBezTo>
                    <a:pt x="141" y="15"/>
                    <a:pt x="141" y="15"/>
                    <a:pt x="141" y="16"/>
                  </a:cubicBezTo>
                  <a:cubicBezTo>
                    <a:pt x="140" y="16"/>
                    <a:pt x="140" y="16"/>
                    <a:pt x="139" y="16"/>
                  </a:cubicBezTo>
                  <a:cubicBezTo>
                    <a:pt x="139" y="17"/>
                    <a:pt x="139" y="17"/>
                    <a:pt x="139" y="18"/>
                  </a:cubicBezTo>
                  <a:cubicBezTo>
                    <a:pt x="139" y="18"/>
                    <a:pt x="138" y="18"/>
                    <a:pt x="137" y="18"/>
                  </a:cubicBezTo>
                  <a:cubicBezTo>
                    <a:pt x="137" y="18"/>
                    <a:pt x="137" y="19"/>
                    <a:pt x="137" y="19"/>
                  </a:cubicBezTo>
                  <a:cubicBezTo>
                    <a:pt x="137" y="19"/>
                    <a:pt x="136" y="19"/>
                    <a:pt x="136" y="19"/>
                  </a:cubicBezTo>
                  <a:cubicBezTo>
                    <a:pt x="136" y="20"/>
                    <a:pt x="136" y="20"/>
                    <a:pt x="136" y="21"/>
                  </a:cubicBezTo>
                  <a:cubicBezTo>
                    <a:pt x="136" y="21"/>
                    <a:pt x="136" y="22"/>
                    <a:pt x="136" y="23"/>
                  </a:cubicBezTo>
                  <a:cubicBezTo>
                    <a:pt x="136" y="23"/>
                    <a:pt x="136" y="24"/>
                    <a:pt x="136" y="24"/>
                  </a:cubicBezTo>
                  <a:cubicBezTo>
                    <a:pt x="135" y="24"/>
                    <a:pt x="135" y="24"/>
                    <a:pt x="134" y="24"/>
                  </a:cubicBezTo>
                  <a:cubicBezTo>
                    <a:pt x="134" y="25"/>
                    <a:pt x="134" y="25"/>
                    <a:pt x="134" y="26"/>
                  </a:cubicBezTo>
                  <a:cubicBezTo>
                    <a:pt x="134" y="26"/>
                    <a:pt x="134" y="27"/>
                    <a:pt x="134" y="27"/>
                  </a:cubicBezTo>
                  <a:cubicBezTo>
                    <a:pt x="134" y="28"/>
                    <a:pt x="134" y="28"/>
                    <a:pt x="134" y="29"/>
                  </a:cubicBezTo>
                  <a:cubicBezTo>
                    <a:pt x="134" y="29"/>
                    <a:pt x="133" y="29"/>
                    <a:pt x="133" y="29"/>
                  </a:cubicBezTo>
                  <a:cubicBezTo>
                    <a:pt x="133" y="29"/>
                    <a:pt x="133" y="30"/>
                    <a:pt x="133" y="30"/>
                  </a:cubicBezTo>
                  <a:cubicBezTo>
                    <a:pt x="133" y="30"/>
                    <a:pt x="134" y="30"/>
                    <a:pt x="134" y="30"/>
                  </a:cubicBezTo>
                  <a:cubicBezTo>
                    <a:pt x="134" y="31"/>
                    <a:pt x="134" y="32"/>
                    <a:pt x="134" y="32"/>
                  </a:cubicBezTo>
                  <a:cubicBezTo>
                    <a:pt x="134" y="32"/>
                    <a:pt x="133" y="32"/>
                    <a:pt x="133" y="32"/>
                  </a:cubicBezTo>
                  <a:cubicBezTo>
                    <a:pt x="133" y="33"/>
                    <a:pt x="133" y="33"/>
                    <a:pt x="133" y="34"/>
                  </a:cubicBezTo>
                  <a:cubicBezTo>
                    <a:pt x="132" y="34"/>
                    <a:pt x="132" y="34"/>
                    <a:pt x="131" y="34"/>
                  </a:cubicBezTo>
                  <a:cubicBezTo>
                    <a:pt x="131" y="34"/>
                    <a:pt x="131" y="35"/>
                    <a:pt x="131" y="35"/>
                  </a:cubicBezTo>
                  <a:cubicBezTo>
                    <a:pt x="131" y="36"/>
                    <a:pt x="131" y="36"/>
                    <a:pt x="131" y="37"/>
                  </a:cubicBezTo>
                  <a:cubicBezTo>
                    <a:pt x="132" y="37"/>
                    <a:pt x="132" y="37"/>
                    <a:pt x="133" y="37"/>
                  </a:cubicBezTo>
                  <a:cubicBezTo>
                    <a:pt x="133" y="38"/>
                    <a:pt x="133" y="38"/>
                    <a:pt x="133" y="39"/>
                  </a:cubicBezTo>
                  <a:cubicBezTo>
                    <a:pt x="133" y="39"/>
                    <a:pt x="134" y="39"/>
                    <a:pt x="134" y="39"/>
                  </a:cubicBezTo>
                  <a:cubicBezTo>
                    <a:pt x="135" y="39"/>
                    <a:pt x="135" y="39"/>
                    <a:pt x="136" y="39"/>
                  </a:cubicBezTo>
                  <a:cubicBezTo>
                    <a:pt x="136" y="39"/>
                    <a:pt x="137" y="39"/>
                    <a:pt x="137" y="39"/>
                  </a:cubicBezTo>
                  <a:cubicBezTo>
                    <a:pt x="137" y="39"/>
                    <a:pt x="137" y="40"/>
                    <a:pt x="137" y="40"/>
                  </a:cubicBezTo>
                  <a:cubicBezTo>
                    <a:pt x="138" y="40"/>
                    <a:pt x="139" y="40"/>
                    <a:pt x="139" y="40"/>
                  </a:cubicBezTo>
                  <a:cubicBezTo>
                    <a:pt x="140" y="40"/>
                    <a:pt x="140" y="40"/>
                    <a:pt x="141" y="40"/>
                  </a:cubicBezTo>
                  <a:cubicBezTo>
                    <a:pt x="141" y="40"/>
                    <a:pt x="142" y="40"/>
                    <a:pt x="142" y="40"/>
                  </a:cubicBezTo>
                  <a:cubicBezTo>
                    <a:pt x="143" y="40"/>
                    <a:pt x="143" y="40"/>
                    <a:pt x="144" y="40"/>
                  </a:cubicBezTo>
                  <a:cubicBezTo>
                    <a:pt x="144" y="40"/>
                    <a:pt x="145" y="40"/>
                    <a:pt x="145" y="40"/>
                  </a:cubicBezTo>
                  <a:cubicBezTo>
                    <a:pt x="146" y="40"/>
                    <a:pt x="146" y="40"/>
                    <a:pt x="147" y="40"/>
                  </a:cubicBezTo>
                  <a:cubicBezTo>
                    <a:pt x="147" y="41"/>
                    <a:pt x="147" y="41"/>
                    <a:pt x="147" y="42"/>
                  </a:cubicBezTo>
                  <a:cubicBezTo>
                    <a:pt x="147" y="42"/>
                    <a:pt x="148" y="42"/>
                    <a:pt x="148" y="42"/>
                  </a:cubicBezTo>
                  <a:cubicBezTo>
                    <a:pt x="149" y="42"/>
                    <a:pt x="149" y="42"/>
                    <a:pt x="150" y="42"/>
                  </a:cubicBezTo>
                  <a:cubicBezTo>
                    <a:pt x="150" y="42"/>
                    <a:pt x="150" y="43"/>
                    <a:pt x="150" y="43"/>
                  </a:cubicBezTo>
                  <a:cubicBezTo>
                    <a:pt x="150" y="44"/>
                    <a:pt x="150" y="44"/>
                    <a:pt x="150" y="45"/>
                  </a:cubicBezTo>
                  <a:cubicBezTo>
                    <a:pt x="149" y="45"/>
                    <a:pt x="149" y="45"/>
                    <a:pt x="148" y="45"/>
                  </a:cubicBezTo>
                  <a:cubicBezTo>
                    <a:pt x="148" y="44"/>
                    <a:pt x="148" y="44"/>
                    <a:pt x="148" y="43"/>
                  </a:cubicBezTo>
                  <a:cubicBezTo>
                    <a:pt x="148" y="43"/>
                    <a:pt x="147" y="43"/>
                    <a:pt x="147" y="43"/>
                  </a:cubicBezTo>
                  <a:cubicBezTo>
                    <a:pt x="147" y="44"/>
                    <a:pt x="147" y="44"/>
                    <a:pt x="147" y="45"/>
                  </a:cubicBezTo>
                  <a:cubicBezTo>
                    <a:pt x="146" y="45"/>
                    <a:pt x="146" y="45"/>
                    <a:pt x="145" y="45"/>
                  </a:cubicBezTo>
                  <a:cubicBezTo>
                    <a:pt x="145" y="45"/>
                    <a:pt x="144" y="45"/>
                    <a:pt x="144" y="45"/>
                  </a:cubicBezTo>
                  <a:cubicBezTo>
                    <a:pt x="143" y="45"/>
                    <a:pt x="143" y="45"/>
                    <a:pt x="142" y="45"/>
                  </a:cubicBezTo>
                  <a:cubicBezTo>
                    <a:pt x="142" y="44"/>
                    <a:pt x="142" y="44"/>
                    <a:pt x="142" y="43"/>
                  </a:cubicBezTo>
                  <a:cubicBezTo>
                    <a:pt x="142" y="43"/>
                    <a:pt x="141" y="43"/>
                    <a:pt x="141" y="43"/>
                  </a:cubicBezTo>
                  <a:cubicBezTo>
                    <a:pt x="140" y="43"/>
                    <a:pt x="140" y="43"/>
                    <a:pt x="139" y="43"/>
                  </a:cubicBezTo>
                  <a:cubicBezTo>
                    <a:pt x="139" y="44"/>
                    <a:pt x="139" y="44"/>
                    <a:pt x="139" y="45"/>
                  </a:cubicBezTo>
                  <a:cubicBezTo>
                    <a:pt x="139" y="45"/>
                    <a:pt x="138" y="45"/>
                    <a:pt x="137" y="45"/>
                  </a:cubicBezTo>
                  <a:cubicBezTo>
                    <a:pt x="137" y="46"/>
                    <a:pt x="137" y="46"/>
                    <a:pt x="137" y="47"/>
                  </a:cubicBezTo>
                  <a:cubicBezTo>
                    <a:pt x="137" y="47"/>
                    <a:pt x="136" y="47"/>
                    <a:pt x="136" y="47"/>
                  </a:cubicBezTo>
                  <a:cubicBezTo>
                    <a:pt x="136" y="47"/>
                    <a:pt x="136" y="48"/>
                    <a:pt x="136" y="48"/>
                  </a:cubicBezTo>
                  <a:cubicBezTo>
                    <a:pt x="135" y="48"/>
                    <a:pt x="135" y="48"/>
                    <a:pt x="134" y="48"/>
                  </a:cubicBezTo>
                  <a:cubicBezTo>
                    <a:pt x="134" y="48"/>
                    <a:pt x="133" y="48"/>
                    <a:pt x="133" y="48"/>
                  </a:cubicBezTo>
                  <a:cubicBezTo>
                    <a:pt x="133" y="49"/>
                    <a:pt x="133" y="49"/>
                    <a:pt x="133" y="50"/>
                  </a:cubicBezTo>
                  <a:cubicBezTo>
                    <a:pt x="132" y="50"/>
                    <a:pt x="132" y="50"/>
                    <a:pt x="131" y="50"/>
                  </a:cubicBezTo>
                  <a:cubicBezTo>
                    <a:pt x="131" y="50"/>
                    <a:pt x="131" y="51"/>
                    <a:pt x="131" y="52"/>
                  </a:cubicBezTo>
                  <a:cubicBezTo>
                    <a:pt x="131" y="52"/>
                    <a:pt x="130" y="52"/>
                    <a:pt x="130" y="52"/>
                  </a:cubicBezTo>
                  <a:cubicBezTo>
                    <a:pt x="130" y="52"/>
                    <a:pt x="130" y="53"/>
                    <a:pt x="130" y="53"/>
                  </a:cubicBezTo>
                  <a:cubicBezTo>
                    <a:pt x="130" y="54"/>
                    <a:pt x="130" y="54"/>
                    <a:pt x="130" y="55"/>
                  </a:cubicBezTo>
                  <a:cubicBezTo>
                    <a:pt x="129" y="55"/>
                    <a:pt x="129" y="55"/>
                    <a:pt x="128" y="55"/>
                  </a:cubicBezTo>
                  <a:cubicBezTo>
                    <a:pt x="128" y="55"/>
                    <a:pt x="127" y="55"/>
                    <a:pt x="126" y="55"/>
                  </a:cubicBezTo>
                  <a:cubicBezTo>
                    <a:pt x="126" y="55"/>
                    <a:pt x="125" y="55"/>
                    <a:pt x="125" y="55"/>
                  </a:cubicBezTo>
                  <a:cubicBezTo>
                    <a:pt x="125" y="54"/>
                    <a:pt x="125" y="54"/>
                    <a:pt x="125" y="53"/>
                  </a:cubicBezTo>
                  <a:cubicBezTo>
                    <a:pt x="125" y="53"/>
                    <a:pt x="126" y="53"/>
                    <a:pt x="126" y="53"/>
                  </a:cubicBezTo>
                  <a:cubicBezTo>
                    <a:pt x="127" y="53"/>
                    <a:pt x="128" y="53"/>
                    <a:pt x="128" y="53"/>
                  </a:cubicBezTo>
                  <a:cubicBezTo>
                    <a:pt x="128" y="53"/>
                    <a:pt x="128" y="52"/>
                    <a:pt x="128" y="52"/>
                  </a:cubicBezTo>
                  <a:cubicBezTo>
                    <a:pt x="128" y="51"/>
                    <a:pt x="128" y="50"/>
                    <a:pt x="128" y="50"/>
                  </a:cubicBezTo>
                  <a:cubicBezTo>
                    <a:pt x="129" y="50"/>
                    <a:pt x="129" y="50"/>
                    <a:pt x="130" y="50"/>
                  </a:cubicBezTo>
                  <a:cubicBezTo>
                    <a:pt x="130" y="49"/>
                    <a:pt x="130" y="49"/>
                    <a:pt x="130" y="48"/>
                  </a:cubicBezTo>
                  <a:cubicBezTo>
                    <a:pt x="130" y="48"/>
                    <a:pt x="131" y="48"/>
                    <a:pt x="131" y="48"/>
                  </a:cubicBezTo>
                  <a:cubicBezTo>
                    <a:pt x="131" y="48"/>
                    <a:pt x="131" y="47"/>
                    <a:pt x="131" y="47"/>
                  </a:cubicBezTo>
                  <a:cubicBezTo>
                    <a:pt x="131" y="46"/>
                    <a:pt x="131" y="46"/>
                    <a:pt x="131" y="45"/>
                  </a:cubicBezTo>
                  <a:cubicBezTo>
                    <a:pt x="131" y="45"/>
                    <a:pt x="130" y="45"/>
                    <a:pt x="130" y="45"/>
                  </a:cubicBezTo>
                  <a:cubicBezTo>
                    <a:pt x="129" y="45"/>
                    <a:pt x="129" y="45"/>
                    <a:pt x="128" y="45"/>
                  </a:cubicBezTo>
                  <a:cubicBezTo>
                    <a:pt x="128" y="45"/>
                    <a:pt x="127" y="45"/>
                    <a:pt x="126" y="45"/>
                  </a:cubicBezTo>
                  <a:cubicBezTo>
                    <a:pt x="126" y="46"/>
                    <a:pt x="126" y="46"/>
                    <a:pt x="126" y="47"/>
                  </a:cubicBezTo>
                  <a:cubicBezTo>
                    <a:pt x="126" y="47"/>
                    <a:pt x="126" y="48"/>
                    <a:pt x="126" y="48"/>
                  </a:cubicBezTo>
                  <a:cubicBezTo>
                    <a:pt x="126" y="48"/>
                    <a:pt x="125" y="48"/>
                    <a:pt x="125" y="48"/>
                  </a:cubicBezTo>
                  <a:cubicBezTo>
                    <a:pt x="124" y="48"/>
                    <a:pt x="124" y="48"/>
                    <a:pt x="123" y="48"/>
                  </a:cubicBezTo>
                  <a:cubicBezTo>
                    <a:pt x="123" y="48"/>
                    <a:pt x="122" y="48"/>
                    <a:pt x="122" y="48"/>
                  </a:cubicBezTo>
                  <a:cubicBezTo>
                    <a:pt x="121" y="48"/>
                    <a:pt x="121" y="48"/>
                    <a:pt x="120" y="48"/>
                  </a:cubicBezTo>
                  <a:cubicBezTo>
                    <a:pt x="120" y="49"/>
                    <a:pt x="120" y="49"/>
                    <a:pt x="120" y="50"/>
                  </a:cubicBezTo>
                  <a:cubicBezTo>
                    <a:pt x="120" y="50"/>
                    <a:pt x="120" y="51"/>
                    <a:pt x="120" y="52"/>
                  </a:cubicBezTo>
                  <a:cubicBezTo>
                    <a:pt x="121" y="52"/>
                    <a:pt x="121" y="52"/>
                    <a:pt x="122" y="52"/>
                  </a:cubicBezTo>
                  <a:cubicBezTo>
                    <a:pt x="122" y="52"/>
                    <a:pt x="122" y="53"/>
                    <a:pt x="122" y="53"/>
                  </a:cubicBezTo>
                  <a:cubicBezTo>
                    <a:pt x="122" y="54"/>
                    <a:pt x="122" y="54"/>
                    <a:pt x="122" y="55"/>
                  </a:cubicBezTo>
                  <a:cubicBezTo>
                    <a:pt x="122" y="55"/>
                    <a:pt x="122" y="56"/>
                    <a:pt x="122" y="56"/>
                  </a:cubicBezTo>
                  <a:cubicBezTo>
                    <a:pt x="121" y="56"/>
                    <a:pt x="121" y="56"/>
                    <a:pt x="120" y="56"/>
                  </a:cubicBezTo>
                  <a:cubicBezTo>
                    <a:pt x="120" y="57"/>
                    <a:pt x="120" y="57"/>
                    <a:pt x="120" y="58"/>
                  </a:cubicBezTo>
                  <a:cubicBezTo>
                    <a:pt x="120" y="58"/>
                    <a:pt x="119" y="58"/>
                    <a:pt x="119" y="58"/>
                  </a:cubicBezTo>
                  <a:cubicBezTo>
                    <a:pt x="119" y="57"/>
                    <a:pt x="119" y="57"/>
                    <a:pt x="119" y="56"/>
                  </a:cubicBezTo>
                  <a:cubicBezTo>
                    <a:pt x="119" y="56"/>
                    <a:pt x="119" y="55"/>
                    <a:pt x="119" y="55"/>
                  </a:cubicBezTo>
                  <a:cubicBezTo>
                    <a:pt x="118" y="55"/>
                    <a:pt x="118" y="55"/>
                    <a:pt x="117" y="55"/>
                  </a:cubicBezTo>
                  <a:cubicBezTo>
                    <a:pt x="117" y="54"/>
                    <a:pt x="117" y="54"/>
                    <a:pt x="117" y="53"/>
                  </a:cubicBezTo>
                  <a:cubicBezTo>
                    <a:pt x="117" y="53"/>
                    <a:pt x="117" y="52"/>
                    <a:pt x="117" y="52"/>
                  </a:cubicBezTo>
                  <a:cubicBezTo>
                    <a:pt x="117" y="52"/>
                    <a:pt x="116" y="52"/>
                    <a:pt x="116" y="52"/>
                  </a:cubicBezTo>
                  <a:cubicBezTo>
                    <a:pt x="115" y="52"/>
                    <a:pt x="114" y="52"/>
                    <a:pt x="114" y="52"/>
                  </a:cubicBezTo>
                  <a:cubicBezTo>
                    <a:pt x="114" y="51"/>
                    <a:pt x="114" y="50"/>
                    <a:pt x="114" y="50"/>
                  </a:cubicBezTo>
                  <a:cubicBezTo>
                    <a:pt x="113" y="50"/>
                    <a:pt x="113" y="50"/>
                    <a:pt x="112" y="50"/>
                  </a:cubicBezTo>
                  <a:cubicBezTo>
                    <a:pt x="112" y="50"/>
                    <a:pt x="111" y="50"/>
                    <a:pt x="111" y="50"/>
                  </a:cubicBezTo>
                  <a:cubicBezTo>
                    <a:pt x="111" y="49"/>
                    <a:pt x="111" y="49"/>
                    <a:pt x="111" y="48"/>
                  </a:cubicBezTo>
                  <a:cubicBezTo>
                    <a:pt x="110" y="48"/>
                    <a:pt x="110" y="48"/>
                    <a:pt x="109" y="48"/>
                  </a:cubicBezTo>
                  <a:cubicBezTo>
                    <a:pt x="109" y="48"/>
                    <a:pt x="108" y="48"/>
                    <a:pt x="108" y="48"/>
                  </a:cubicBezTo>
                  <a:cubicBezTo>
                    <a:pt x="107" y="48"/>
                    <a:pt x="107" y="48"/>
                    <a:pt x="106" y="48"/>
                  </a:cubicBezTo>
                  <a:cubicBezTo>
                    <a:pt x="106" y="48"/>
                    <a:pt x="105" y="48"/>
                    <a:pt x="105" y="48"/>
                  </a:cubicBezTo>
                  <a:cubicBezTo>
                    <a:pt x="104" y="48"/>
                    <a:pt x="104" y="48"/>
                    <a:pt x="103" y="48"/>
                  </a:cubicBezTo>
                  <a:cubicBezTo>
                    <a:pt x="103" y="48"/>
                    <a:pt x="102" y="48"/>
                    <a:pt x="102" y="48"/>
                  </a:cubicBezTo>
                  <a:cubicBezTo>
                    <a:pt x="102" y="48"/>
                    <a:pt x="102" y="47"/>
                    <a:pt x="102" y="47"/>
                  </a:cubicBezTo>
                  <a:cubicBezTo>
                    <a:pt x="101" y="47"/>
                    <a:pt x="100" y="47"/>
                    <a:pt x="100" y="47"/>
                  </a:cubicBezTo>
                  <a:cubicBezTo>
                    <a:pt x="99" y="47"/>
                    <a:pt x="99" y="47"/>
                    <a:pt x="98" y="47"/>
                  </a:cubicBezTo>
                  <a:cubicBezTo>
                    <a:pt x="98" y="47"/>
                    <a:pt x="97" y="47"/>
                    <a:pt x="97" y="47"/>
                  </a:cubicBezTo>
                  <a:cubicBezTo>
                    <a:pt x="97" y="46"/>
                    <a:pt x="97" y="46"/>
                    <a:pt x="97" y="45"/>
                  </a:cubicBezTo>
                  <a:cubicBezTo>
                    <a:pt x="97" y="44"/>
                    <a:pt x="97" y="44"/>
                    <a:pt x="97" y="43"/>
                  </a:cubicBezTo>
                  <a:cubicBezTo>
                    <a:pt x="96" y="43"/>
                    <a:pt x="96" y="43"/>
                    <a:pt x="95" y="43"/>
                  </a:cubicBezTo>
                  <a:cubicBezTo>
                    <a:pt x="95" y="43"/>
                    <a:pt x="94" y="43"/>
                    <a:pt x="94" y="43"/>
                  </a:cubicBezTo>
                  <a:cubicBezTo>
                    <a:pt x="93" y="43"/>
                    <a:pt x="93" y="43"/>
                    <a:pt x="92" y="43"/>
                  </a:cubicBezTo>
                  <a:cubicBezTo>
                    <a:pt x="92" y="43"/>
                    <a:pt x="92" y="42"/>
                    <a:pt x="92" y="42"/>
                  </a:cubicBezTo>
                  <a:cubicBezTo>
                    <a:pt x="92" y="42"/>
                    <a:pt x="91" y="42"/>
                    <a:pt x="90" y="42"/>
                  </a:cubicBezTo>
                  <a:cubicBezTo>
                    <a:pt x="90" y="42"/>
                    <a:pt x="90" y="43"/>
                    <a:pt x="90" y="43"/>
                  </a:cubicBezTo>
                  <a:cubicBezTo>
                    <a:pt x="90" y="43"/>
                    <a:pt x="89" y="43"/>
                    <a:pt x="89" y="43"/>
                  </a:cubicBezTo>
                  <a:cubicBezTo>
                    <a:pt x="88" y="43"/>
                    <a:pt x="88" y="43"/>
                    <a:pt x="87" y="43"/>
                  </a:cubicBezTo>
                  <a:cubicBezTo>
                    <a:pt x="87" y="43"/>
                    <a:pt x="86" y="43"/>
                    <a:pt x="86" y="43"/>
                  </a:cubicBezTo>
                  <a:cubicBezTo>
                    <a:pt x="85" y="43"/>
                    <a:pt x="85" y="43"/>
                    <a:pt x="84" y="43"/>
                  </a:cubicBezTo>
                  <a:cubicBezTo>
                    <a:pt x="84" y="43"/>
                    <a:pt x="83" y="43"/>
                    <a:pt x="83" y="43"/>
                  </a:cubicBezTo>
                  <a:cubicBezTo>
                    <a:pt x="82" y="43"/>
                    <a:pt x="82" y="43"/>
                    <a:pt x="81" y="43"/>
                  </a:cubicBezTo>
                  <a:cubicBezTo>
                    <a:pt x="81" y="44"/>
                    <a:pt x="81" y="44"/>
                    <a:pt x="81" y="45"/>
                  </a:cubicBezTo>
                  <a:cubicBezTo>
                    <a:pt x="81" y="45"/>
                    <a:pt x="80" y="45"/>
                    <a:pt x="80" y="45"/>
                  </a:cubicBezTo>
                  <a:cubicBezTo>
                    <a:pt x="80" y="46"/>
                    <a:pt x="80" y="46"/>
                    <a:pt x="80" y="47"/>
                  </a:cubicBezTo>
                  <a:cubicBezTo>
                    <a:pt x="79" y="47"/>
                    <a:pt x="79" y="47"/>
                    <a:pt x="78" y="47"/>
                  </a:cubicBezTo>
                  <a:cubicBezTo>
                    <a:pt x="77" y="47"/>
                    <a:pt x="77" y="47"/>
                    <a:pt x="76" y="47"/>
                  </a:cubicBezTo>
                  <a:cubicBezTo>
                    <a:pt x="76" y="47"/>
                    <a:pt x="75" y="47"/>
                    <a:pt x="75" y="47"/>
                  </a:cubicBezTo>
                  <a:cubicBezTo>
                    <a:pt x="75" y="47"/>
                    <a:pt x="75" y="48"/>
                    <a:pt x="75" y="48"/>
                  </a:cubicBezTo>
                  <a:cubicBezTo>
                    <a:pt x="74" y="48"/>
                    <a:pt x="74" y="48"/>
                    <a:pt x="73" y="48"/>
                  </a:cubicBezTo>
                  <a:cubicBezTo>
                    <a:pt x="73" y="48"/>
                    <a:pt x="72" y="48"/>
                    <a:pt x="72" y="48"/>
                  </a:cubicBezTo>
                  <a:cubicBezTo>
                    <a:pt x="72" y="49"/>
                    <a:pt x="72" y="49"/>
                    <a:pt x="72" y="50"/>
                  </a:cubicBezTo>
                  <a:cubicBezTo>
                    <a:pt x="71" y="50"/>
                    <a:pt x="71" y="50"/>
                    <a:pt x="70" y="50"/>
                  </a:cubicBezTo>
                  <a:cubicBezTo>
                    <a:pt x="70" y="50"/>
                    <a:pt x="69" y="50"/>
                    <a:pt x="69" y="50"/>
                  </a:cubicBezTo>
                  <a:cubicBezTo>
                    <a:pt x="69" y="50"/>
                    <a:pt x="69" y="51"/>
                    <a:pt x="69" y="52"/>
                  </a:cubicBezTo>
                  <a:cubicBezTo>
                    <a:pt x="69" y="52"/>
                    <a:pt x="69" y="53"/>
                    <a:pt x="69" y="53"/>
                  </a:cubicBezTo>
                  <a:cubicBezTo>
                    <a:pt x="68" y="53"/>
                    <a:pt x="68" y="53"/>
                    <a:pt x="67" y="53"/>
                  </a:cubicBezTo>
                  <a:cubicBezTo>
                    <a:pt x="67" y="54"/>
                    <a:pt x="67" y="54"/>
                    <a:pt x="67" y="55"/>
                  </a:cubicBezTo>
                  <a:cubicBezTo>
                    <a:pt x="68" y="55"/>
                    <a:pt x="68" y="55"/>
                    <a:pt x="69" y="55"/>
                  </a:cubicBezTo>
                  <a:cubicBezTo>
                    <a:pt x="69" y="55"/>
                    <a:pt x="69" y="56"/>
                    <a:pt x="69" y="56"/>
                  </a:cubicBezTo>
                  <a:cubicBezTo>
                    <a:pt x="69" y="57"/>
                    <a:pt x="69" y="57"/>
                    <a:pt x="69" y="58"/>
                  </a:cubicBezTo>
                  <a:cubicBezTo>
                    <a:pt x="68" y="58"/>
                    <a:pt x="68" y="58"/>
                    <a:pt x="67" y="58"/>
                  </a:cubicBezTo>
                  <a:cubicBezTo>
                    <a:pt x="67" y="58"/>
                    <a:pt x="67" y="59"/>
                    <a:pt x="67" y="60"/>
                  </a:cubicBezTo>
                  <a:cubicBezTo>
                    <a:pt x="67" y="60"/>
                    <a:pt x="67" y="61"/>
                    <a:pt x="67" y="61"/>
                  </a:cubicBezTo>
                  <a:cubicBezTo>
                    <a:pt x="67" y="62"/>
                    <a:pt x="67" y="62"/>
                    <a:pt x="67" y="63"/>
                  </a:cubicBezTo>
                  <a:cubicBezTo>
                    <a:pt x="66" y="63"/>
                    <a:pt x="66" y="63"/>
                    <a:pt x="65" y="63"/>
                  </a:cubicBezTo>
                  <a:cubicBezTo>
                    <a:pt x="65" y="63"/>
                    <a:pt x="65" y="64"/>
                    <a:pt x="65" y="64"/>
                  </a:cubicBezTo>
                  <a:cubicBezTo>
                    <a:pt x="65" y="64"/>
                    <a:pt x="64" y="64"/>
                    <a:pt x="64" y="64"/>
                  </a:cubicBezTo>
                  <a:cubicBezTo>
                    <a:pt x="64" y="65"/>
                    <a:pt x="64" y="66"/>
                    <a:pt x="64" y="66"/>
                  </a:cubicBezTo>
                  <a:cubicBezTo>
                    <a:pt x="63" y="66"/>
                    <a:pt x="63" y="66"/>
                    <a:pt x="62" y="66"/>
                  </a:cubicBezTo>
                  <a:cubicBezTo>
                    <a:pt x="62" y="67"/>
                    <a:pt x="62" y="67"/>
                    <a:pt x="62" y="68"/>
                  </a:cubicBezTo>
                  <a:cubicBezTo>
                    <a:pt x="62" y="68"/>
                    <a:pt x="62" y="69"/>
                    <a:pt x="62" y="69"/>
                  </a:cubicBezTo>
                  <a:cubicBezTo>
                    <a:pt x="62" y="69"/>
                    <a:pt x="61" y="69"/>
                    <a:pt x="61" y="69"/>
                  </a:cubicBezTo>
                  <a:cubicBezTo>
                    <a:pt x="61" y="70"/>
                    <a:pt x="61" y="70"/>
                    <a:pt x="61" y="71"/>
                  </a:cubicBezTo>
                  <a:cubicBezTo>
                    <a:pt x="60" y="71"/>
                    <a:pt x="60" y="71"/>
                    <a:pt x="59" y="71"/>
                  </a:cubicBezTo>
                  <a:cubicBezTo>
                    <a:pt x="59" y="71"/>
                    <a:pt x="58" y="71"/>
                    <a:pt x="58" y="71"/>
                  </a:cubicBezTo>
                  <a:cubicBezTo>
                    <a:pt x="58" y="71"/>
                    <a:pt x="58" y="72"/>
                    <a:pt x="58" y="72"/>
                  </a:cubicBezTo>
                  <a:cubicBezTo>
                    <a:pt x="58" y="73"/>
                    <a:pt x="58" y="74"/>
                    <a:pt x="58" y="74"/>
                  </a:cubicBezTo>
                  <a:cubicBezTo>
                    <a:pt x="57" y="74"/>
                    <a:pt x="57" y="74"/>
                    <a:pt x="56" y="74"/>
                  </a:cubicBezTo>
                  <a:cubicBezTo>
                    <a:pt x="56" y="74"/>
                    <a:pt x="55" y="74"/>
                    <a:pt x="55" y="74"/>
                  </a:cubicBezTo>
                  <a:cubicBezTo>
                    <a:pt x="55" y="75"/>
                    <a:pt x="55" y="75"/>
                    <a:pt x="55" y="76"/>
                  </a:cubicBezTo>
                  <a:cubicBezTo>
                    <a:pt x="54" y="76"/>
                    <a:pt x="53" y="76"/>
                    <a:pt x="53" y="76"/>
                  </a:cubicBezTo>
                  <a:cubicBezTo>
                    <a:pt x="53" y="76"/>
                    <a:pt x="53" y="77"/>
                    <a:pt x="53" y="77"/>
                  </a:cubicBezTo>
                  <a:cubicBezTo>
                    <a:pt x="52" y="77"/>
                    <a:pt x="52" y="77"/>
                    <a:pt x="51" y="77"/>
                  </a:cubicBezTo>
                  <a:cubicBezTo>
                    <a:pt x="51" y="78"/>
                    <a:pt x="51" y="78"/>
                    <a:pt x="51" y="79"/>
                  </a:cubicBezTo>
                  <a:cubicBezTo>
                    <a:pt x="51" y="79"/>
                    <a:pt x="51" y="80"/>
                    <a:pt x="51" y="81"/>
                  </a:cubicBezTo>
                  <a:cubicBezTo>
                    <a:pt x="51" y="81"/>
                    <a:pt x="51" y="82"/>
                    <a:pt x="51" y="82"/>
                  </a:cubicBezTo>
                  <a:cubicBezTo>
                    <a:pt x="51" y="83"/>
                    <a:pt x="51" y="83"/>
                    <a:pt x="51" y="84"/>
                  </a:cubicBezTo>
                  <a:cubicBezTo>
                    <a:pt x="51" y="84"/>
                    <a:pt x="51" y="85"/>
                    <a:pt x="51" y="85"/>
                  </a:cubicBezTo>
                  <a:cubicBezTo>
                    <a:pt x="51" y="86"/>
                    <a:pt x="51" y="86"/>
                    <a:pt x="51" y="87"/>
                  </a:cubicBezTo>
                  <a:cubicBezTo>
                    <a:pt x="52" y="87"/>
                    <a:pt x="52" y="87"/>
                    <a:pt x="53" y="87"/>
                  </a:cubicBezTo>
                  <a:cubicBezTo>
                    <a:pt x="53" y="87"/>
                    <a:pt x="53" y="88"/>
                    <a:pt x="53" y="89"/>
                  </a:cubicBezTo>
                  <a:cubicBezTo>
                    <a:pt x="53" y="89"/>
                    <a:pt x="53" y="90"/>
                    <a:pt x="53" y="90"/>
                  </a:cubicBezTo>
                  <a:cubicBezTo>
                    <a:pt x="53" y="91"/>
                    <a:pt x="53" y="91"/>
                    <a:pt x="53" y="92"/>
                  </a:cubicBezTo>
                  <a:cubicBezTo>
                    <a:pt x="53" y="92"/>
                    <a:pt x="54" y="92"/>
                    <a:pt x="55" y="92"/>
                  </a:cubicBezTo>
                  <a:cubicBezTo>
                    <a:pt x="55" y="92"/>
                    <a:pt x="55" y="93"/>
                    <a:pt x="55" y="93"/>
                  </a:cubicBezTo>
                  <a:cubicBezTo>
                    <a:pt x="55" y="93"/>
                    <a:pt x="56" y="93"/>
                    <a:pt x="56" y="93"/>
                  </a:cubicBezTo>
                  <a:cubicBezTo>
                    <a:pt x="57" y="93"/>
                    <a:pt x="57" y="93"/>
                    <a:pt x="58" y="93"/>
                  </a:cubicBezTo>
                  <a:cubicBezTo>
                    <a:pt x="58" y="93"/>
                    <a:pt x="59" y="93"/>
                    <a:pt x="59" y="93"/>
                  </a:cubicBezTo>
                  <a:cubicBezTo>
                    <a:pt x="60" y="93"/>
                    <a:pt x="60" y="93"/>
                    <a:pt x="61" y="93"/>
                  </a:cubicBezTo>
                  <a:cubicBezTo>
                    <a:pt x="61" y="94"/>
                    <a:pt x="61" y="95"/>
                    <a:pt x="61" y="95"/>
                  </a:cubicBezTo>
                  <a:cubicBezTo>
                    <a:pt x="60" y="95"/>
                    <a:pt x="60" y="95"/>
                    <a:pt x="59" y="95"/>
                  </a:cubicBezTo>
                  <a:cubicBezTo>
                    <a:pt x="59" y="95"/>
                    <a:pt x="58" y="95"/>
                    <a:pt x="58" y="95"/>
                  </a:cubicBezTo>
                  <a:cubicBezTo>
                    <a:pt x="58" y="96"/>
                    <a:pt x="58" y="96"/>
                    <a:pt x="58" y="97"/>
                  </a:cubicBezTo>
                  <a:cubicBezTo>
                    <a:pt x="58" y="97"/>
                    <a:pt x="58" y="98"/>
                    <a:pt x="58" y="98"/>
                  </a:cubicBezTo>
                  <a:cubicBezTo>
                    <a:pt x="58" y="99"/>
                    <a:pt x="58" y="99"/>
                    <a:pt x="58" y="100"/>
                  </a:cubicBezTo>
                  <a:cubicBezTo>
                    <a:pt x="58" y="100"/>
                    <a:pt x="58" y="101"/>
                    <a:pt x="58" y="102"/>
                  </a:cubicBezTo>
                  <a:cubicBezTo>
                    <a:pt x="58" y="102"/>
                    <a:pt x="58" y="103"/>
                    <a:pt x="58" y="103"/>
                  </a:cubicBezTo>
                  <a:cubicBezTo>
                    <a:pt x="58" y="103"/>
                    <a:pt x="59" y="103"/>
                    <a:pt x="59" y="103"/>
                  </a:cubicBezTo>
                  <a:cubicBezTo>
                    <a:pt x="59" y="104"/>
                    <a:pt x="59" y="104"/>
                    <a:pt x="59" y="105"/>
                  </a:cubicBezTo>
                  <a:cubicBezTo>
                    <a:pt x="59" y="105"/>
                    <a:pt x="59" y="106"/>
                    <a:pt x="59" y="106"/>
                  </a:cubicBezTo>
                  <a:cubicBezTo>
                    <a:pt x="59" y="106"/>
                    <a:pt x="58" y="106"/>
                    <a:pt x="58" y="106"/>
                  </a:cubicBezTo>
                  <a:cubicBezTo>
                    <a:pt x="57" y="106"/>
                    <a:pt x="57" y="106"/>
                    <a:pt x="56" y="106"/>
                  </a:cubicBezTo>
                  <a:cubicBezTo>
                    <a:pt x="56" y="107"/>
                    <a:pt x="56" y="107"/>
                    <a:pt x="56" y="108"/>
                  </a:cubicBezTo>
                  <a:cubicBezTo>
                    <a:pt x="56" y="108"/>
                    <a:pt x="55" y="108"/>
                    <a:pt x="55" y="108"/>
                  </a:cubicBezTo>
                  <a:cubicBezTo>
                    <a:pt x="54" y="108"/>
                    <a:pt x="53" y="108"/>
                    <a:pt x="53" y="108"/>
                  </a:cubicBezTo>
                  <a:cubicBezTo>
                    <a:pt x="53" y="108"/>
                    <a:pt x="53" y="109"/>
                    <a:pt x="53" y="110"/>
                  </a:cubicBezTo>
                  <a:cubicBezTo>
                    <a:pt x="52" y="110"/>
                    <a:pt x="52" y="110"/>
                    <a:pt x="51" y="110"/>
                  </a:cubicBezTo>
                  <a:cubicBezTo>
                    <a:pt x="51" y="110"/>
                    <a:pt x="51" y="111"/>
                    <a:pt x="51" y="111"/>
                  </a:cubicBezTo>
                  <a:cubicBezTo>
                    <a:pt x="51" y="111"/>
                    <a:pt x="50" y="111"/>
                    <a:pt x="50" y="111"/>
                  </a:cubicBezTo>
                  <a:cubicBezTo>
                    <a:pt x="50" y="112"/>
                    <a:pt x="50" y="112"/>
                    <a:pt x="50" y="113"/>
                  </a:cubicBezTo>
                  <a:cubicBezTo>
                    <a:pt x="49" y="113"/>
                    <a:pt x="49" y="113"/>
                    <a:pt x="48" y="113"/>
                  </a:cubicBezTo>
                  <a:cubicBezTo>
                    <a:pt x="48" y="113"/>
                    <a:pt x="48" y="114"/>
                    <a:pt x="48" y="114"/>
                  </a:cubicBezTo>
                  <a:cubicBezTo>
                    <a:pt x="48" y="115"/>
                    <a:pt x="48" y="116"/>
                    <a:pt x="48" y="116"/>
                  </a:cubicBezTo>
                  <a:cubicBezTo>
                    <a:pt x="48" y="116"/>
                    <a:pt x="47" y="116"/>
                    <a:pt x="47" y="116"/>
                  </a:cubicBezTo>
                  <a:cubicBezTo>
                    <a:pt x="46" y="116"/>
                    <a:pt x="46" y="116"/>
                    <a:pt x="45" y="116"/>
                  </a:cubicBezTo>
                  <a:cubicBezTo>
                    <a:pt x="45" y="116"/>
                    <a:pt x="45" y="115"/>
                    <a:pt x="45" y="114"/>
                  </a:cubicBezTo>
                  <a:cubicBezTo>
                    <a:pt x="45" y="114"/>
                    <a:pt x="45" y="113"/>
                    <a:pt x="45" y="113"/>
                  </a:cubicBezTo>
                  <a:cubicBezTo>
                    <a:pt x="46" y="113"/>
                    <a:pt x="46" y="113"/>
                    <a:pt x="47" y="113"/>
                  </a:cubicBezTo>
                  <a:cubicBezTo>
                    <a:pt x="47" y="112"/>
                    <a:pt x="47" y="112"/>
                    <a:pt x="47" y="111"/>
                  </a:cubicBezTo>
                  <a:cubicBezTo>
                    <a:pt x="46" y="111"/>
                    <a:pt x="46" y="111"/>
                    <a:pt x="45" y="111"/>
                  </a:cubicBezTo>
                  <a:cubicBezTo>
                    <a:pt x="45" y="111"/>
                    <a:pt x="45" y="110"/>
                    <a:pt x="45" y="110"/>
                  </a:cubicBezTo>
                  <a:cubicBezTo>
                    <a:pt x="45" y="110"/>
                    <a:pt x="44" y="110"/>
                    <a:pt x="44" y="110"/>
                  </a:cubicBezTo>
                  <a:cubicBezTo>
                    <a:pt x="44" y="109"/>
                    <a:pt x="44" y="108"/>
                    <a:pt x="44" y="108"/>
                  </a:cubicBezTo>
                  <a:cubicBezTo>
                    <a:pt x="43" y="108"/>
                    <a:pt x="43" y="108"/>
                    <a:pt x="42" y="108"/>
                  </a:cubicBezTo>
                  <a:cubicBezTo>
                    <a:pt x="42" y="107"/>
                    <a:pt x="42" y="107"/>
                    <a:pt x="42" y="106"/>
                  </a:cubicBezTo>
                  <a:cubicBezTo>
                    <a:pt x="42" y="106"/>
                    <a:pt x="42" y="105"/>
                    <a:pt x="42" y="105"/>
                  </a:cubicBezTo>
                  <a:cubicBezTo>
                    <a:pt x="42" y="105"/>
                    <a:pt x="41" y="105"/>
                    <a:pt x="41" y="105"/>
                  </a:cubicBezTo>
                  <a:cubicBezTo>
                    <a:pt x="41" y="104"/>
                    <a:pt x="41" y="104"/>
                    <a:pt x="41" y="103"/>
                  </a:cubicBezTo>
                  <a:cubicBezTo>
                    <a:pt x="40" y="103"/>
                    <a:pt x="39" y="103"/>
                    <a:pt x="39" y="103"/>
                  </a:cubicBezTo>
                  <a:cubicBezTo>
                    <a:pt x="39" y="103"/>
                    <a:pt x="39" y="102"/>
                    <a:pt x="39" y="102"/>
                  </a:cubicBezTo>
                  <a:cubicBezTo>
                    <a:pt x="39" y="101"/>
                    <a:pt x="39" y="100"/>
                    <a:pt x="39" y="100"/>
                  </a:cubicBezTo>
                  <a:cubicBezTo>
                    <a:pt x="38" y="100"/>
                    <a:pt x="38" y="100"/>
                    <a:pt x="37" y="100"/>
                  </a:cubicBezTo>
                  <a:cubicBezTo>
                    <a:pt x="37" y="99"/>
                    <a:pt x="37" y="99"/>
                    <a:pt x="37" y="98"/>
                  </a:cubicBezTo>
                  <a:cubicBezTo>
                    <a:pt x="38" y="98"/>
                    <a:pt x="38" y="98"/>
                    <a:pt x="39" y="98"/>
                  </a:cubicBezTo>
                  <a:cubicBezTo>
                    <a:pt x="39" y="98"/>
                    <a:pt x="39" y="97"/>
                    <a:pt x="39" y="97"/>
                  </a:cubicBezTo>
                  <a:cubicBezTo>
                    <a:pt x="39" y="96"/>
                    <a:pt x="39" y="96"/>
                    <a:pt x="39" y="95"/>
                  </a:cubicBezTo>
                  <a:cubicBezTo>
                    <a:pt x="39" y="95"/>
                    <a:pt x="39" y="94"/>
                    <a:pt x="39" y="93"/>
                  </a:cubicBezTo>
                  <a:cubicBezTo>
                    <a:pt x="38" y="93"/>
                    <a:pt x="38" y="93"/>
                    <a:pt x="37" y="93"/>
                  </a:cubicBezTo>
                  <a:cubicBezTo>
                    <a:pt x="37" y="93"/>
                    <a:pt x="37" y="92"/>
                    <a:pt x="37" y="92"/>
                  </a:cubicBezTo>
                  <a:cubicBezTo>
                    <a:pt x="37" y="92"/>
                    <a:pt x="36" y="92"/>
                    <a:pt x="36" y="92"/>
                  </a:cubicBezTo>
                  <a:cubicBezTo>
                    <a:pt x="36" y="91"/>
                    <a:pt x="36" y="91"/>
                    <a:pt x="36" y="90"/>
                  </a:cubicBezTo>
                  <a:cubicBezTo>
                    <a:pt x="35" y="90"/>
                    <a:pt x="35" y="90"/>
                    <a:pt x="34" y="90"/>
                  </a:cubicBezTo>
                  <a:cubicBezTo>
                    <a:pt x="34" y="90"/>
                    <a:pt x="33" y="90"/>
                    <a:pt x="33" y="90"/>
                  </a:cubicBezTo>
                  <a:cubicBezTo>
                    <a:pt x="33" y="91"/>
                    <a:pt x="33" y="91"/>
                    <a:pt x="33" y="92"/>
                  </a:cubicBezTo>
                  <a:cubicBezTo>
                    <a:pt x="32" y="92"/>
                    <a:pt x="32" y="92"/>
                    <a:pt x="31" y="92"/>
                  </a:cubicBezTo>
                  <a:cubicBezTo>
                    <a:pt x="31" y="92"/>
                    <a:pt x="31" y="93"/>
                    <a:pt x="31" y="93"/>
                  </a:cubicBezTo>
                  <a:cubicBezTo>
                    <a:pt x="31" y="93"/>
                    <a:pt x="30" y="93"/>
                    <a:pt x="29" y="93"/>
                  </a:cubicBezTo>
                  <a:cubicBezTo>
                    <a:pt x="29" y="93"/>
                    <a:pt x="29" y="92"/>
                    <a:pt x="29" y="92"/>
                  </a:cubicBezTo>
                  <a:cubicBezTo>
                    <a:pt x="29" y="91"/>
                    <a:pt x="29" y="91"/>
                    <a:pt x="29" y="90"/>
                  </a:cubicBezTo>
                  <a:cubicBezTo>
                    <a:pt x="29" y="90"/>
                    <a:pt x="28" y="90"/>
                    <a:pt x="28" y="90"/>
                  </a:cubicBezTo>
                  <a:cubicBezTo>
                    <a:pt x="28" y="91"/>
                    <a:pt x="28" y="91"/>
                    <a:pt x="28" y="92"/>
                  </a:cubicBezTo>
                  <a:cubicBezTo>
                    <a:pt x="27" y="92"/>
                    <a:pt x="27" y="92"/>
                    <a:pt x="26" y="92"/>
                  </a:cubicBezTo>
                  <a:cubicBezTo>
                    <a:pt x="26" y="92"/>
                    <a:pt x="26" y="93"/>
                    <a:pt x="26" y="93"/>
                  </a:cubicBezTo>
                  <a:cubicBezTo>
                    <a:pt x="26" y="94"/>
                    <a:pt x="26" y="95"/>
                    <a:pt x="26" y="95"/>
                  </a:cubicBezTo>
                  <a:cubicBezTo>
                    <a:pt x="27" y="95"/>
                    <a:pt x="27" y="95"/>
                    <a:pt x="28" y="95"/>
                  </a:cubicBezTo>
                  <a:cubicBezTo>
                    <a:pt x="28" y="95"/>
                    <a:pt x="29" y="95"/>
                    <a:pt x="29" y="95"/>
                  </a:cubicBezTo>
                  <a:cubicBezTo>
                    <a:pt x="29" y="96"/>
                    <a:pt x="29" y="96"/>
                    <a:pt x="29" y="97"/>
                  </a:cubicBezTo>
                  <a:cubicBezTo>
                    <a:pt x="29" y="97"/>
                    <a:pt x="29" y="98"/>
                    <a:pt x="29" y="98"/>
                  </a:cubicBezTo>
                  <a:cubicBezTo>
                    <a:pt x="29" y="98"/>
                    <a:pt x="28" y="98"/>
                    <a:pt x="28" y="98"/>
                  </a:cubicBezTo>
                  <a:cubicBezTo>
                    <a:pt x="28" y="99"/>
                    <a:pt x="28" y="99"/>
                    <a:pt x="28" y="100"/>
                  </a:cubicBezTo>
                  <a:cubicBezTo>
                    <a:pt x="28" y="100"/>
                    <a:pt x="29" y="100"/>
                    <a:pt x="29" y="100"/>
                  </a:cubicBezTo>
                  <a:cubicBezTo>
                    <a:pt x="29" y="100"/>
                    <a:pt x="29" y="101"/>
                    <a:pt x="29" y="102"/>
                  </a:cubicBezTo>
                  <a:cubicBezTo>
                    <a:pt x="29" y="102"/>
                    <a:pt x="28" y="102"/>
                    <a:pt x="28" y="102"/>
                  </a:cubicBezTo>
                  <a:cubicBezTo>
                    <a:pt x="27" y="102"/>
                    <a:pt x="27" y="102"/>
                    <a:pt x="26" y="102"/>
                  </a:cubicBezTo>
                  <a:cubicBezTo>
                    <a:pt x="26" y="102"/>
                    <a:pt x="25" y="102"/>
                    <a:pt x="25" y="102"/>
                  </a:cubicBezTo>
                  <a:cubicBezTo>
                    <a:pt x="25" y="102"/>
                    <a:pt x="25" y="103"/>
                    <a:pt x="25" y="103"/>
                  </a:cubicBezTo>
                  <a:cubicBezTo>
                    <a:pt x="24" y="103"/>
                    <a:pt x="24" y="103"/>
                    <a:pt x="23" y="103"/>
                  </a:cubicBezTo>
                  <a:cubicBezTo>
                    <a:pt x="23" y="104"/>
                    <a:pt x="23" y="104"/>
                    <a:pt x="23" y="105"/>
                  </a:cubicBezTo>
                  <a:cubicBezTo>
                    <a:pt x="23" y="105"/>
                    <a:pt x="22" y="105"/>
                    <a:pt x="22" y="105"/>
                  </a:cubicBezTo>
                  <a:cubicBezTo>
                    <a:pt x="21" y="105"/>
                    <a:pt x="21" y="105"/>
                    <a:pt x="20" y="105"/>
                  </a:cubicBezTo>
                  <a:cubicBezTo>
                    <a:pt x="20" y="105"/>
                    <a:pt x="20" y="106"/>
                    <a:pt x="20" y="106"/>
                  </a:cubicBezTo>
                  <a:cubicBezTo>
                    <a:pt x="20" y="107"/>
                    <a:pt x="20" y="107"/>
                    <a:pt x="20" y="108"/>
                  </a:cubicBezTo>
                  <a:cubicBezTo>
                    <a:pt x="20" y="108"/>
                    <a:pt x="20" y="109"/>
                    <a:pt x="20" y="110"/>
                  </a:cubicBezTo>
                  <a:cubicBezTo>
                    <a:pt x="20" y="110"/>
                    <a:pt x="20" y="111"/>
                    <a:pt x="20" y="111"/>
                  </a:cubicBezTo>
                  <a:cubicBezTo>
                    <a:pt x="20" y="111"/>
                    <a:pt x="19" y="111"/>
                    <a:pt x="19" y="111"/>
                  </a:cubicBezTo>
                  <a:cubicBezTo>
                    <a:pt x="19" y="112"/>
                    <a:pt x="19" y="112"/>
                    <a:pt x="19" y="113"/>
                  </a:cubicBezTo>
                  <a:cubicBezTo>
                    <a:pt x="19" y="113"/>
                    <a:pt x="19" y="114"/>
                    <a:pt x="19" y="114"/>
                  </a:cubicBezTo>
                  <a:cubicBezTo>
                    <a:pt x="19" y="114"/>
                    <a:pt x="20" y="114"/>
                    <a:pt x="20" y="114"/>
                  </a:cubicBezTo>
                  <a:cubicBezTo>
                    <a:pt x="21" y="114"/>
                    <a:pt x="21" y="114"/>
                    <a:pt x="22" y="114"/>
                  </a:cubicBezTo>
                  <a:cubicBezTo>
                    <a:pt x="22" y="114"/>
                    <a:pt x="23" y="114"/>
                    <a:pt x="23" y="114"/>
                  </a:cubicBezTo>
                  <a:cubicBezTo>
                    <a:pt x="24" y="114"/>
                    <a:pt x="24" y="114"/>
                    <a:pt x="25" y="114"/>
                  </a:cubicBezTo>
                  <a:cubicBezTo>
                    <a:pt x="25" y="114"/>
                    <a:pt x="26" y="114"/>
                    <a:pt x="26" y="114"/>
                  </a:cubicBezTo>
                  <a:cubicBezTo>
                    <a:pt x="27" y="114"/>
                    <a:pt x="27" y="114"/>
                    <a:pt x="28" y="114"/>
                  </a:cubicBezTo>
                  <a:cubicBezTo>
                    <a:pt x="28" y="114"/>
                    <a:pt x="28" y="113"/>
                    <a:pt x="28" y="113"/>
                  </a:cubicBezTo>
                  <a:cubicBezTo>
                    <a:pt x="28" y="113"/>
                    <a:pt x="29" y="113"/>
                    <a:pt x="29" y="113"/>
                  </a:cubicBezTo>
                  <a:cubicBezTo>
                    <a:pt x="29" y="112"/>
                    <a:pt x="29" y="112"/>
                    <a:pt x="29" y="111"/>
                  </a:cubicBezTo>
                  <a:cubicBezTo>
                    <a:pt x="29" y="111"/>
                    <a:pt x="29" y="110"/>
                    <a:pt x="29" y="110"/>
                  </a:cubicBezTo>
                  <a:cubicBezTo>
                    <a:pt x="29" y="109"/>
                    <a:pt x="29" y="108"/>
                    <a:pt x="29" y="108"/>
                  </a:cubicBezTo>
                  <a:cubicBezTo>
                    <a:pt x="29" y="107"/>
                    <a:pt x="29" y="107"/>
                    <a:pt x="29" y="106"/>
                  </a:cubicBezTo>
                  <a:cubicBezTo>
                    <a:pt x="30" y="106"/>
                    <a:pt x="31" y="106"/>
                    <a:pt x="31" y="106"/>
                  </a:cubicBezTo>
                  <a:cubicBezTo>
                    <a:pt x="31" y="106"/>
                    <a:pt x="31" y="105"/>
                    <a:pt x="31" y="105"/>
                  </a:cubicBezTo>
                  <a:cubicBezTo>
                    <a:pt x="32" y="105"/>
                    <a:pt x="32" y="105"/>
                    <a:pt x="33" y="105"/>
                  </a:cubicBezTo>
                  <a:cubicBezTo>
                    <a:pt x="33" y="105"/>
                    <a:pt x="33" y="106"/>
                    <a:pt x="33" y="106"/>
                  </a:cubicBezTo>
                  <a:cubicBezTo>
                    <a:pt x="33" y="106"/>
                    <a:pt x="34" y="106"/>
                    <a:pt x="34" y="106"/>
                  </a:cubicBezTo>
                  <a:cubicBezTo>
                    <a:pt x="34" y="107"/>
                    <a:pt x="34" y="107"/>
                    <a:pt x="34" y="108"/>
                  </a:cubicBezTo>
                  <a:cubicBezTo>
                    <a:pt x="34" y="108"/>
                    <a:pt x="33" y="108"/>
                    <a:pt x="33" y="108"/>
                  </a:cubicBezTo>
                  <a:cubicBezTo>
                    <a:pt x="32" y="108"/>
                    <a:pt x="32" y="108"/>
                    <a:pt x="31" y="108"/>
                  </a:cubicBezTo>
                  <a:cubicBezTo>
                    <a:pt x="31" y="108"/>
                    <a:pt x="31" y="109"/>
                    <a:pt x="31" y="110"/>
                  </a:cubicBezTo>
                  <a:cubicBezTo>
                    <a:pt x="31" y="110"/>
                    <a:pt x="31" y="111"/>
                    <a:pt x="31" y="111"/>
                  </a:cubicBezTo>
                  <a:cubicBezTo>
                    <a:pt x="31" y="112"/>
                    <a:pt x="31" y="112"/>
                    <a:pt x="31" y="113"/>
                  </a:cubicBezTo>
                  <a:cubicBezTo>
                    <a:pt x="31" y="113"/>
                    <a:pt x="30" y="113"/>
                    <a:pt x="29" y="113"/>
                  </a:cubicBezTo>
                  <a:cubicBezTo>
                    <a:pt x="29" y="113"/>
                    <a:pt x="29" y="114"/>
                    <a:pt x="29" y="114"/>
                  </a:cubicBezTo>
                  <a:cubicBezTo>
                    <a:pt x="30" y="114"/>
                    <a:pt x="31" y="114"/>
                    <a:pt x="31" y="114"/>
                  </a:cubicBezTo>
                  <a:cubicBezTo>
                    <a:pt x="31" y="115"/>
                    <a:pt x="31" y="116"/>
                    <a:pt x="31" y="116"/>
                  </a:cubicBezTo>
                  <a:cubicBezTo>
                    <a:pt x="31" y="117"/>
                    <a:pt x="31" y="117"/>
                    <a:pt x="31" y="118"/>
                  </a:cubicBezTo>
                  <a:cubicBezTo>
                    <a:pt x="31" y="118"/>
                    <a:pt x="30" y="118"/>
                    <a:pt x="29" y="118"/>
                  </a:cubicBezTo>
                  <a:cubicBezTo>
                    <a:pt x="29" y="118"/>
                    <a:pt x="29" y="119"/>
                    <a:pt x="29" y="119"/>
                  </a:cubicBezTo>
                  <a:cubicBezTo>
                    <a:pt x="29" y="120"/>
                    <a:pt x="29" y="120"/>
                    <a:pt x="29" y="121"/>
                  </a:cubicBezTo>
                  <a:cubicBezTo>
                    <a:pt x="30" y="121"/>
                    <a:pt x="31" y="121"/>
                    <a:pt x="31" y="121"/>
                  </a:cubicBezTo>
                  <a:cubicBezTo>
                    <a:pt x="32" y="121"/>
                    <a:pt x="33" y="121"/>
                    <a:pt x="34" y="121"/>
                  </a:cubicBezTo>
                  <a:cubicBezTo>
                    <a:pt x="34" y="120"/>
                    <a:pt x="34" y="120"/>
                    <a:pt x="34" y="119"/>
                  </a:cubicBezTo>
                  <a:cubicBezTo>
                    <a:pt x="35" y="119"/>
                    <a:pt x="35" y="119"/>
                    <a:pt x="36" y="119"/>
                  </a:cubicBezTo>
                  <a:cubicBezTo>
                    <a:pt x="36" y="119"/>
                    <a:pt x="37" y="119"/>
                    <a:pt x="37" y="119"/>
                  </a:cubicBezTo>
                  <a:cubicBezTo>
                    <a:pt x="37" y="119"/>
                    <a:pt x="37" y="118"/>
                    <a:pt x="37" y="118"/>
                  </a:cubicBezTo>
                  <a:cubicBezTo>
                    <a:pt x="38" y="118"/>
                    <a:pt x="38" y="118"/>
                    <a:pt x="39" y="118"/>
                  </a:cubicBezTo>
                  <a:cubicBezTo>
                    <a:pt x="39" y="118"/>
                    <a:pt x="40" y="118"/>
                    <a:pt x="41" y="118"/>
                  </a:cubicBezTo>
                  <a:cubicBezTo>
                    <a:pt x="41" y="118"/>
                    <a:pt x="42" y="118"/>
                    <a:pt x="42" y="118"/>
                  </a:cubicBezTo>
                  <a:cubicBezTo>
                    <a:pt x="43" y="118"/>
                    <a:pt x="43" y="118"/>
                    <a:pt x="44" y="118"/>
                  </a:cubicBezTo>
                  <a:cubicBezTo>
                    <a:pt x="44" y="118"/>
                    <a:pt x="44" y="119"/>
                    <a:pt x="44" y="119"/>
                  </a:cubicBezTo>
                  <a:cubicBezTo>
                    <a:pt x="43" y="119"/>
                    <a:pt x="43" y="119"/>
                    <a:pt x="42" y="119"/>
                  </a:cubicBezTo>
                  <a:cubicBezTo>
                    <a:pt x="42" y="120"/>
                    <a:pt x="42" y="120"/>
                    <a:pt x="42" y="121"/>
                  </a:cubicBezTo>
                  <a:cubicBezTo>
                    <a:pt x="42" y="121"/>
                    <a:pt x="41" y="121"/>
                    <a:pt x="41" y="121"/>
                  </a:cubicBezTo>
                  <a:cubicBezTo>
                    <a:pt x="40" y="121"/>
                    <a:pt x="39" y="121"/>
                    <a:pt x="39" y="121"/>
                  </a:cubicBezTo>
                  <a:cubicBezTo>
                    <a:pt x="38" y="121"/>
                    <a:pt x="38" y="121"/>
                    <a:pt x="37" y="121"/>
                  </a:cubicBezTo>
                  <a:cubicBezTo>
                    <a:pt x="37" y="121"/>
                    <a:pt x="37" y="122"/>
                    <a:pt x="37" y="122"/>
                  </a:cubicBezTo>
                  <a:cubicBezTo>
                    <a:pt x="37" y="122"/>
                    <a:pt x="36" y="122"/>
                    <a:pt x="36" y="122"/>
                  </a:cubicBezTo>
                  <a:cubicBezTo>
                    <a:pt x="35" y="122"/>
                    <a:pt x="35" y="122"/>
                    <a:pt x="34" y="122"/>
                  </a:cubicBezTo>
                  <a:cubicBezTo>
                    <a:pt x="34" y="122"/>
                    <a:pt x="33" y="122"/>
                    <a:pt x="33" y="122"/>
                  </a:cubicBezTo>
                  <a:cubicBezTo>
                    <a:pt x="33" y="123"/>
                    <a:pt x="33" y="124"/>
                    <a:pt x="33" y="124"/>
                  </a:cubicBezTo>
                  <a:cubicBezTo>
                    <a:pt x="33" y="125"/>
                    <a:pt x="33" y="125"/>
                    <a:pt x="33" y="126"/>
                  </a:cubicBezTo>
                  <a:cubicBezTo>
                    <a:pt x="33" y="126"/>
                    <a:pt x="33" y="127"/>
                    <a:pt x="33" y="127"/>
                  </a:cubicBezTo>
                  <a:cubicBezTo>
                    <a:pt x="33" y="127"/>
                    <a:pt x="34" y="127"/>
                    <a:pt x="34" y="127"/>
                  </a:cubicBezTo>
                  <a:cubicBezTo>
                    <a:pt x="35" y="127"/>
                    <a:pt x="35" y="127"/>
                    <a:pt x="36" y="127"/>
                  </a:cubicBezTo>
                  <a:cubicBezTo>
                    <a:pt x="36" y="128"/>
                    <a:pt x="36" y="128"/>
                    <a:pt x="36" y="129"/>
                  </a:cubicBezTo>
                  <a:cubicBezTo>
                    <a:pt x="36" y="129"/>
                    <a:pt x="37" y="129"/>
                    <a:pt x="37" y="129"/>
                  </a:cubicBezTo>
                  <a:cubicBezTo>
                    <a:pt x="37" y="129"/>
                    <a:pt x="37" y="130"/>
                    <a:pt x="37" y="131"/>
                  </a:cubicBezTo>
                  <a:cubicBezTo>
                    <a:pt x="38" y="131"/>
                    <a:pt x="38" y="131"/>
                    <a:pt x="39" y="131"/>
                  </a:cubicBezTo>
                  <a:cubicBezTo>
                    <a:pt x="39" y="131"/>
                    <a:pt x="39" y="132"/>
                    <a:pt x="39" y="132"/>
                  </a:cubicBezTo>
                  <a:cubicBezTo>
                    <a:pt x="39" y="132"/>
                    <a:pt x="40" y="132"/>
                    <a:pt x="41" y="132"/>
                  </a:cubicBezTo>
                  <a:cubicBezTo>
                    <a:pt x="41" y="133"/>
                    <a:pt x="41" y="133"/>
                    <a:pt x="41" y="134"/>
                  </a:cubicBezTo>
                  <a:cubicBezTo>
                    <a:pt x="41" y="134"/>
                    <a:pt x="41" y="135"/>
                    <a:pt x="41" y="135"/>
                  </a:cubicBezTo>
                  <a:cubicBezTo>
                    <a:pt x="40" y="135"/>
                    <a:pt x="39" y="135"/>
                    <a:pt x="39" y="135"/>
                  </a:cubicBezTo>
                  <a:cubicBezTo>
                    <a:pt x="39" y="136"/>
                    <a:pt x="39" y="136"/>
                    <a:pt x="39" y="137"/>
                  </a:cubicBezTo>
                  <a:cubicBezTo>
                    <a:pt x="39" y="137"/>
                    <a:pt x="39" y="138"/>
                    <a:pt x="39" y="139"/>
                  </a:cubicBezTo>
                  <a:cubicBezTo>
                    <a:pt x="38" y="139"/>
                    <a:pt x="38" y="139"/>
                    <a:pt x="37" y="139"/>
                  </a:cubicBezTo>
                  <a:cubicBezTo>
                    <a:pt x="37" y="139"/>
                    <a:pt x="37" y="140"/>
                    <a:pt x="37" y="140"/>
                  </a:cubicBezTo>
                  <a:cubicBezTo>
                    <a:pt x="37" y="140"/>
                    <a:pt x="36" y="140"/>
                    <a:pt x="36" y="140"/>
                  </a:cubicBezTo>
                  <a:cubicBezTo>
                    <a:pt x="35" y="140"/>
                    <a:pt x="35" y="140"/>
                    <a:pt x="34" y="140"/>
                  </a:cubicBezTo>
                  <a:cubicBezTo>
                    <a:pt x="34" y="140"/>
                    <a:pt x="33" y="140"/>
                    <a:pt x="33" y="140"/>
                  </a:cubicBezTo>
                  <a:cubicBezTo>
                    <a:pt x="32" y="140"/>
                    <a:pt x="32" y="140"/>
                    <a:pt x="31" y="140"/>
                  </a:cubicBezTo>
                  <a:cubicBezTo>
                    <a:pt x="31" y="140"/>
                    <a:pt x="31" y="139"/>
                    <a:pt x="31" y="139"/>
                  </a:cubicBezTo>
                  <a:cubicBezTo>
                    <a:pt x="31" y="139"/>
                    <a:pt x="30" y="139"/>
                    <a:pt x="29" y="139"/>
                  </a:cubicBezTo>
                  <a:cubicBezTo>
                    <a:pt x="29" y="139"/>
                    <a:pt x="28" y="139"/>
                    <a:pt x="28" y="139"/>
                  </a:cubicBezTo>
                  <a:cubicBezTo>
                    <a:pt x="27" y="139"/>
                    <a:pt x="27" y="139"/>
                    <a:pt x="26" y="139"/>
                  </a:cubicBezTo>
                  <a:cubicBezTo>
                    <a:pt x="26" y="139"/>
                    <a:pt x="25" y="139"/>
                    <a:pt x="25" y="139"/>
                  </a:cubicBezTo>
                  <a:cubicBezTo>
                    <a:pt x="24" y="139"/>
                    <a:pt x="24" y="139"/>
                    <a:pt x="23" y="139"/>
                  </a:cubicBezTo>
                  <a:cubicBezTo>
                    <a:pt x="23" y="139"/>
                    <a:pt x="23" y="140"/>
                    <a:pt x="23" y="140"/>
                  </a:cubicBezTo>
                  <a:cubicBezTo>
                    <a:pt x="23" y="140"/>
                    <a:pt x="22" y="140"/>
                    <a:pt x="22" y="140"/>
                  </a:cubicBezTo>
                  <a:cubicBezTo>
                    <a:pt x="22" y="141"/>
                    <a:pt x="22" y="141"/>
                    <a:pt x="22" y="142"/>
                  </a:cubicBezTo>
                  <a:cubicBezTo>
                    <a:pt x="22" y="142"/>
                    <a:pt x="22" y="143"/>
                    <a:pt x="22" y="144"/>
                  </a:cubicBezTo>
                  <a:cubicBezTo>
                    <a:pt x="22" y="144"/>
                    <a:pt x="22" y="145"/>
                    <a:pt x="22" y="145"/>
                  </a:cubicBezTo>
                  <a:cubicBezTo>
                    <a:pt x="22" y="146"/>
                    <a:pt x="22" y="146"/>
                    <a:pt x="22" y="147"/>
                  </a:cubicBezTo>
                  <a:cubicBezTo>
                    <a:pt x="22" y="147"/>
                    <a:pt x="22" y="148"/>
                    <a:pt x="22" y="148"/>
                  </a:cubicBezTo>
                  <a:cubicBezTo>
                    <a:pt x="22" y="149"/>
                    <a:pt x="22" y="149"/>
                    <a:pt x="22" y="150"/>
                  </a:cubicBezTo>
                  <a:cubicBezTo>
                    <a:pt x="22" y="150"/>
                    <a:pt x="22" y="151"/>
                    <a:pt x="22" y="151"/>
                  </a:cubicBezTo>
                  <a:cubicBezTo>
                    <a:pt x="22" y="152"/>
                    <a:pt x="22" y="153"/>
                    <a:pt x="22" y="153"/>
                  </a:cubicBezTo>
                  <a:cubicBezTo>
                    <a:pt x="21" y="153"/>
                    <a:pt x="21" y="153"/>
                    <a:pt x="20" y="153"/>
                  </a:cubicBezTo>
                  <a:cubicBezTo>
                    <a:pt x="20" y="154"/>
                    <a:pt x="20" y="154"/>
                    <a:pt x="20" y="155"/>
                  </a:cubicBezTo>
                  <a:cubicBezTo>
                    <a:pt x="21" y="155"/>
                    <a:pt x="21" y="155"/>
                    <a:pt x="22" y="155"/>
                  </a:cubicBezTo>
                  <a:cubicBezTo>
                    <a:pt x="22" y="155"/>
                    <a:pt x="22" y="156"/>
                    <a:pt x="22" y="156"/>
                  </a:cubicBezTo>
                  <a:cubicBezTo>
                    <a:pt x="22" y="157"/>
                    <a:pt x="22" y="157"/>
                    <a:pt x="22" y="158"/>
                  </a:cubicBezTo>
                  <a:cubicBezTo>
                    <a:pt x="22" y="159"/>
                    <a:pt x="22" y="159"/>
                    <a:pt x="22" y="160"/>
                  </a:cubicBezTo>
                  <a:cubicBezTo>
                    <a:pt x="22" y="160"/>
                    <a:pt x="23" y="160"/>
                    <a:pt x="23" y="160"/>
                  </a:cubicBezTo>
                  <a:cubicBezTo>
                    <a:pt x="24" y="160"/>
                    <a:pt x="24" y="160"/>
                    <a:pt x="25" y="160"/>
                  </a:cubicBezTo>
                  <a:cubicBezTo>
                    <a:pt x="25" y="160"/>
                    <a:pt x="26" y="160"/>
                    <a:pt x="26" y="160"/>
                  </a:cubicBezTo>
                  <a:cubicBezTo>
                    <a:pt x="26" y="160"/>
                    <a:pt x="26" y="161"/>
                    <a:pt x="26" y="161"/>
                  </a:cubicBezTo>
                  <a:cubicBezTo>
                    <a:pt x="27" y="161"/>
                    <a:pt x="27" y="161"/>
                    <a:pt x="28" y="161"/>
                  </a:cubicBezTo>
                  <a:cubicBezTo>
                    <a:pt x="28" y="162"/>
                    <a:pt x="28" y="162"/>
                    <a:pt x="28" y="163"/>
                  </a:cubicBezTo>
                  <a:cubicBezTo>
                    <a:pt x="28" y="163"/>
                    <a:pt x="28" y="164"/>
                    <a:pt x="28" y="164"/>
                  </a:cubicBezTo>
                  <a:cubicBezTo>
                    <a:pt x="27" y="164"/>
                    <a:pt x="27" y="164"/>
                    <a:pt x="26" y="164"/>
                  </a:cubicBezTo>
                  <a:cubicBezTo>
                    <a:pt x="26" y="165"/>
                    <a:pt x="26" y="165"/>
                    <a:pt x="26" y="166"/>
                  </a:cubicBezTo>
                  <a:cubicBezTo>
                    <a:pt x="26" y="166"/>
                    <a:pt x="25" y="166"/>
                    <a:pt x="25" y="166"/>
                  </a:cubicBezTo>
                  <a:cubicBezTo>
                    <a:pt x="25" y="167"/>
                    <a:pt x="25" y="167"/>
                    <a:pt x="25" y="168"/>
                  </a:cubicBezTo>
                  <a:cubicBezTo>
                    <a:pt x="24" y="168"/>
                    <a:pt x="24" y="168"/>
                    <a:pt x="23" y="168"/>
                  </a:cubicBezTo>
                  <a:cubicBezTo>
                    <a:pt x="23" y="168"/>
                    <a:pt x="22" y="168"/>
                    <a:pt x="22" y="168"/>
                  </a:cubicBezTo>
                  <a:cubicBezTo>
                    <a:pt x="22" y="168"/>
                    <a:pt x="22" y="169"/>
                    <a:pt x="22" y="169"/>
                  </a:cubicBezTo>
                  <a:cubicBezTo>
                    <a:pt x="22" y="170"/>
                    <a:pt x="22" y="170"/>
                    <a:pt x="22" y="171"/>
                  </a:cubicBezTo>
                  <a:cubicBezTo>
                    <a:pt x="21" y="171"/>
                    <a:pt x="21" y="171"/>
                    <a:pt x="20" y="171"/>
                  </a:cubicBezTo>
                  <a:cubicBezTo>
                    <a:pt x="20" y="171"/>
                    <a:pt x="20" y="172"/>
                    <a:pt x="20" y="173"/>
                  </a:cubicBezTo>
                  <a:cubicBezTo>
                    <a:pt x="20" y="173"/>
                    <a:pt x="19" y="173"/>
                    <a:pt x="19" y="173"/>
                  </a:cubicBezTo>
                  <a:cubicBezTo>
                    <a:pt x="19" y="173"/>
                    <a:pt x="19" y="174"/>
                    <a:pt x="19" y="174"/>
                  </a:cubicBezTo>
                  <a:cubicBezTo>
                    <a:pt x="19" y="175"/>
                    <a:pt x="19" y="175"/>
                    <a:pt x="19" y="176"/>
                  </a:cubicBezTo>
                  <a:cubicBezTo>
                    <a:pt x="19" y="176"/>
                    <a:pt x="19" y="177"/>
                    <a:pt x="19" y="177"/>
                  </a:cubicBezTo>
                  <a:cubicBezTo>
                    <a:pt x="19" y="178"/>
                    <a:pt x="19" y="178"/>
                    <a:pt x="19" y="179"/>
                  </a:cubicBezTo>
                  <a:cubicBezTo>
                    <a:pt x="18" y="179"/>
                    <a:pt x="18" y="179"/>
                    <a:pt x="17" y="179"/>
                  </a:cubicBezTo>
                  <a:cubicBezTo>
                    <a:pt x="17" y="179"/>
                    <a:pt x="17" y="180"/>
                    <a:pt x="17" y="180"/>
                  </a:cubicBezTo>
                  <a:cubicBezTo>
                    <a:pt x="16" y="180"/>
                    <a:pt x="16" y="180"/>
                    <a:pt x="15" y="180"/>
                  </a:cubicBezTo>
                  <a:cubicBezTo>
                    <a:pt x="15" y="181"/>
                    <a:pt x="15" y="182"/>
                    <a:pt x="15" y="182"/>
                  </a:cubicBezTo>
                  <a:cubicBezTo>
                    <a:pt x="15" y="182"/>
                    <a:pt x="14" y="182"/>
                    <a:pt x="14" y="182"/>
                  </a:cubicBezTo>
                  <a:cubicBezTo>
                    <a:pt x="13" y="182"/>
                    <a:pt x="13" y="182"/>
                    <a:pt x="12" y="182"/>
                  </a:cubicBezTo>
                  <a:cubicBezTo>
                    <a:pt x="12" y="183"/>
                    <a:pt x="12" y="183"/>
                    <a:pt x="12" y="184"/>
                  </a:cubicBezTo>
                  <a:cubicBezTo>
                    <a:pt x="12" y="184"/>
                    <a:pt x="11" y="184"/>
                    <a:pt x="11" y="184"/>
                  </a:cubicBezTo>
                  <a:cubicBezTo>
                    <a:pt x="11" y="184"/>
                    <a:pt x="11" y="185"/>
                    <a:pt x="11" y="185"/>
                  </a:cubicBezTo>
                  <a:cubicBezTo>
                    <a:pt x="10" y="185"/>
                    <a:pt x="10" y="185"/>
                    <a:pt x="9" y="185"/>
                  </a:cubicBezTo>
                  <a:cubicBezTo>
                    <a:pt x="9" y="186"/>
                    <a:pt x="9" y="186"/>
                    <a:pt x="9" y="187"/>
                  </a:cubicBezTo>
                  <a:cubicBezTo>
                    <a:pt x="9" y="187"/>
                    <a:pt x="8" y="187"/>
                    <a:pt x="8" y="187"/>
                  </a:cubicBezTo>
                  <a:cubicBezTo>
                    <a:pt x="8" y="188"/>
                    <a:pt x="8" y="188"/>
                    <a:pt x="8" y="189"/>
                  </a:cubicBezTo>
                  <a:cubicBezTo>
                    <a:pt x="8" y="189"/>
                    <a:pt x="8" y="190"/>
                    <a:pt x="8" y="190"/>
                  </a:cubicBezTo>
                  <a:cubicBezTo>
                    <a:pt x="7" y="190"/>
                    <a:pt x="7" y="190"/>
                    <a:pt x="6" y="190"/>
                  </a:cubicBezTo>
                  <a:cubicBezTo>
                    <a:pt x="6" y="191"/>
                    <a:pt x="6" y="191"/>
                    <a:pt x="6" y="192"/>
                  </a:cubicBezTo>
                  <a:cubicBezTo>
                    <a:pt x="6" y="192"/>
                    <a:pt x="6" y="193"/>
                    <a:pt x="6" y="193"/>
                  </a:cubicBezTo>
                  <a:cubicBezTo>
                    <a:pt x="5" y="193"/>
                    <a:pt x="5" y="193"/>
                    <a:pt x="4" y="193"/>
                  </a:cubicBezTo>
                  <a:cubicBezTo>
                    <a:pt x="4" y="194"/>
                    <a:pt x="4" y="194"/>
                    <a:pt x="4" y="195"/>
                  </a:cubicBezTo>
                  <a:cubicBezTo>
                    <a:pt x="4" y="195"/>
                    <a:pt x="3" y="195"/>
                    <a:pt x="3" y="195"/>
                  </a:cubicBezTo>
                  <a:cubicBezTo>
                    <a:pt x="3" y="196"/>
                    <a:pt x="3" y="196"/>
                    <a:pt x="3" y="197"/>
                  </a:cubicBezTo>
                  <a:cubicBezTo>
                    <a:pt x="3" y="197"/>
                    <a:pt x="3" y="198"/>
                    <a:pt x="3" y="198"/>
                  </a:cubicBezTo>
                  <a:cubicBezTo>
                    <a:pt x="2" y="198"/>
                    <a:pt x="2" y="198"/>
                    <a:pt x="1" y="198"/>
                  </a:cubicBezTo>
                  <a:cubicBezTo>
                    <a:pt x="1" y="199"/>
                    <a:pt x="1" y="199"/>
                    <a:pt x="1" y="200"/>
                  </a:cubicBezTo>
                  <a:cubicBezTo>
                    <a:pt x="1" y="200"/>
                    <a:pt x="1" y="201"/>
                    <a:pt x="1" y="202"/>
                  </a:cubicBezTo>
                  <a:cubicBezTo>
                    <a:pt x="1" y="202"/>
                    <a:pt x="1" y="203"/>
                    <a:pt x="1" y="203"/>
                  </a:cubicBezTo>
                  <a:cubicBezTo>
                    <a:pt x="2" y="203"/>
                    <a:pt x="2" y="203"/>
                    <a:pt x="3" y="203"/>
                  </a:cubicBezTo>
                  <a:cubicBezTo>
                    <a:pt x="3" y="204"/>
                    <a:pt x="3" y="204"/>
                    <a:pt x="3" y="205"/>
                  </a:cubicBezTo>
                  <a:cubicBezTo>
                    <a:pt x="3" y="205"/>
                    <a:pt x="3" y="206"/>
                    <a:pt x="3" y="206"/>
                  </a:cubicBezTo>
                  <a:cubicBezTo>
                    <a:pt x="3" y="207"/>
                    <a:pt x="3" y="207"/>
                    <a:pt x="3" y="208"/>
                  </a:cubicBezTo>
                  <a:cubicBezTo>
                    <a:pt x="3" y="208"/>
                    <a:pt x="3" y="209"/>
                    <a:pt x="3" y="210"/>
                  </a:cubicBezTo>
                  <a:cubicBezTo>
                    <a:pt x="3" y="210"/>
                    <a:pt x="3" y="211"/>
                    <a:pt x="3" y="211"/>
                  </a:cubicBezTo>
                  <a:cubicBezTo>
                    <a:pt x="3" y="212"/>
                    <a:pt x="3" y="212"/>
                    <a:pt x="3" y="213"/>
                  </a:cubicBezTo>
                  <a:cubicBezTo>
                    <a:pt x="3" y="213"/>
                    <a:pt x="3" y="214"/>
                    <a:pt x="3" y="214"/>
                  </a:cubicBezTo>
                  <a:cubicBezTo>
                    <a:pt x="3" y="215"/>
                    <a:pt x="3" y="216"/>
                    <a:pt x="3" y="216"/>
                  </a:cubicBezTo>
                  <a:cubicBezTo>
                    <a:pt x="2" y="216"/>
                    <a:pt x="2" y="216"/>
                    <a:pt x="1" y="216"/>
                  </a:cubicBezTo>
                  <a:cubicBezTo>
                    <a:pt x="1" y="216"/>
                    <a:pt x="0" y="216"/>
                    <a:pt x="0" y="216"/>
                  </a:cubicBezTo>
                  <a:cubicBezTo>
                    <a:pt x="0" y="217"/>
                    <a:pt x="0" y="217"/>
                    <a:pt x="0" y="218"/>
                  </a:cubicBezTo>
                  <a:cubicBezTo>
                    <a:pt x="0" y="218"/>
                    <a:pt x="1" y="218"/>
                    <a:pt x="1" y="218"/>
                  </a:cubicBezTo>
                  <a:cubicBezTo>
                    <a:pt x="1" y="218"/>
                    <a:pt x="1" y="219"/>
                    <a:pt x="1" y="219"/>
                  </a:cubicBezTo>
                  <a:cubicBezTo>
                    <a:pt x="1" y="220"/>
                    <a:pt x="1" y="220"/>
                    <a:pt x="1" y="221"/>
                  </a:cubicBezTo>
                  <a:cubicBezTo>
                    <a:pt x="1" y="221"/>
                    <a:pt x="1" y="222"/>
                    <a:pt x="1" y="222"/>
                  </a:cubicBezTo>
                  <a:cubicBezTo>
                    <a:pt x="1" y="223"/>
                    <a:pt x="1" y="224"/>
                    <a:pt x="1" y="224"/>
                  </a:cubicBezTo>
                  <a:cubicBezTo>
                    <a:pt x="2" y="224"/>
                    <a:pt x="2" y="224"/>
                    <a:pt x="3" y="224"/>
                  </a:cubicBezTo>
                  <a:cubicBezTo>
                    <a:pt x="3" y="224"/>
                    <a:pt x="4" y="224"/>
                    <a:pt x="4" y="224"/>
                  </a:cubicBezTo>
                  <a:cubicBezTo>
                    <a:pt x="4" y="225"/>
                    <a:pt x="4" y="225"/>
                    <a:pt x="4" y="226"/>
                  </a:cubicBezTo>
                  <a:cubicBezTo>
                    <a:pt x="4" y="226"/>
                    <a:pt x="4" y="227"/>
                    <a:pt x="4" y="227"/>
                  </a:cubicBezTo>
                  <a:cubicBezTo>
                    <a:pt x="5" y="227"/>
                    <a:pt x="5" y="227"/>
                    <a:pt x="6" y="227"/>
                  </a:cubicBezTo>
                  <a:cubicBezTo>
                    <a:pt x="6" y="228"/>
                    <a:pt x="6" y="228"/>
                    <a:pt x="6" y="229"/>
                  </a:cubicBezTo>
                  <a:cubicBezTo>
                    <a:pt x="7" y="229"/>
                    <a:pt x="7" y="229"/>
                    <a:pt x="8" y="229"/>
                  </a:cubicBezTo>
                  <a:cubicBezTo>
                    <a:pt x="8" y="229"/>
                    <a:pt x="8" y="230"/>
                    <a:pt x="8" y="231"/>
                  </a:cubicBezTo>
                  <a:cubicBezTo>
                    <a:pt x="8" y="231"/>
                    <a:pt x="9" y="231"/>
                    <a:pt x="9" y="231"/>
                  </a:cubicBezTo>
                  <a:cubicBezTo>
                    <a:pt x="9" y="231"/>
                    <a:pt x="9" y="232"/>
                    <a:pt x="9" y="232"/>
                  </a:cubicBezTo>
                  <a:cubicBezTo>
                    <a:pt x="9" y="233"/>
                    <a:pt x="9" y="233"/>
                    <a:pt x="9" y="234"/>
                  </a:cubicBezTo>
                  <a:cubicBezTo>
                    <a:pt x="10" y="234"/>
                    <a:pt x="10" y="234"/>
                    <a:pt x="11" y="234"/>
                  </a:cubicBezTo>
                  <a:cubicBezTo>
                    <a:pt x="11" y="234"/>
                    <a:pt x="11" y="235"/>
                    <a:pt x="11" y="235"/>
                  </a:cubicBezTo>
                  <a:cubicBezTo>
                    <a:pt x="11" y="235"/>
                    <a:pt x="12" y="235"/>
                    <a:pt x="12" y="235"/>
                  </a:cubicBezTo>
                  <a:cubicBezTo>
                    <a:pt x="12" y="236"/>
                    <a:pt x="12" y="236"/>
                    <a:pt x="12" y="237"/>
                  </a:cubicBezTo>
                  <a:cubicBezTo>
                    <a:pt x="13" y="237"/>
                    <a:pt x="13" y="237"/>
                    <a:pt x="14" y="237"/>
                  </a:cubicBezTo>
                  <a:cubicBezTo>
                    <a:pt x="14" y="237"/>
                    <a:pt x="14" y="238"/>
                    <a:pt x="14" y="239"/>
                  </a:cubicBezTo>
                  <a:cubicBezTo>
                    <a:pt x="14" y="239"/>
                    <a:pt x="15" y="239"/>
                    <a:pt x="15" y="239"/>
                  </a:cubicBezTo>
                  <a:cubicBezTo>
                    <a:pt x="16" y="239"/>
                    <a:pt x="16" y="239"/>
                    <a:pt x="17" y="239"/>
                  </a:cubicBezTo>
                  <a:cubicBezTo>
                    <a:pt x="17" y="239"/>
                    <a:pt x="17" y="240"/>
                    <a:pt x="17" y="240"/>
                  </a:cubicBezTo>
                  <a:cubicBezTo>
                    <a:pt x="18" y="240"/>
                    <a:pt x="18" y="240"/>
                    <a:pt x="19" y="240"/>
                  </a:cubicBezTo>
                  <a:cubicBezTo>
                    <a:pt x="19" y="241"/>
                    <a:pt x="19" y="241"/>
                    <a:pt x="19" y="242"/>
                  </a:cubicBezTo>
                  <a:cubicBezTo>
                    <a:pt x="19" y="242"/>
                    <a:pt x="20" y="242"/>
                    <a:pt x="20" y="242"/>
                  </a:cubicBezTo>
                  <a:cubicBezTo>
                    <a:pt x="20" y="242"/>
                    <a:pt x="20" y="243"/>
                    <a:pt x="20" y="243"/>
                  </a:cubicBezTo>
                  <a:cubicBezTo>
                    <a:pt x="21" y="243"/>
                    <a:pt x="21" y="243"/>
                    <a:pt x="22" y="243"/>
                  </a:cubicBezTo>
                  <a:cubicBezTo>
                    <a:pt x="22" y="244"/>
                    <a:pt x="22" y="245"/>
                    <a:pt x="22" y="245"/>
                  </a:cubicBezTo>
                  <a:cubicBezTo>
                    <a:pt x="22" y="245"/>
                    <a:pt x="23" y="245"/>
                    <a:pt x="23" y="245"/>
                  </a:cubicBezTo>
                  <a:cubicBezTo>
                    <a:pt x="24" y="245"/>
                    <a:pt x="24" y="245"/>
                    <a:pt x="25" y="245"/>
                  </a:cubicBezTo>
                  <a:cubicBezTo>
                    <a:pt x="25" y="245"/>
                    <a:pt x="26" y="245"/>
                    <a:pt x="26" y="245"/>
                  </a:cubicBezTo>
                  <a:cubicBezTo>
                    <a:pt x="27" y="245"/>
                    <a:pt x="27" y="245"/>
                    <a:pt x="28" y="245"/>
                  </a:cubicBezTo>
                  <a:cubicBezTo>
                    <a:pt x="28" y="245"/>
                    <a:pt x="28" y="244"/>
                    <a:pt x="28" y="243"/>
                  </a:cubicBezTo>
                  <a:cubicBezTo>
                    <a:pt x="28" y="243"/>
                    <a:pt x="29" y="243"/>
                    <a:pt x="29" y="243"/>
                  </a:cubicBezTo>
                  <a:cubicBezTo>
                    <a:pt x="30" y="243"/>
                    <a:pt x="31" y="243"/>
                    <a:pt x="31" y="243"/>
                  </a:cubicBezTo>
                  <a:cubicBezTo>
                    <a:pt x="32" y="243"/>
                    <a:pt x="32" y="243"/>
                    <a:pt x="33" y="243"/>
                  </a:cubicBezTo>
                  <a:cubicBezTo>
                    <a:pt x="33" y="243"/>
                    <a:pt x="33" y="242"/>
                    <a:pt x="33" y="242"/>
                  </a:cubicBezTo>
                  <a:cubicBezTo>
                    <a:pt x="33" y="242"/>
                    <a:pt x="34" y="242"/>
                    <a:pt x="34" y="242"/>
                  </a:cubicBezTo>
                  <a:cubicBezTo>
                    <a:pt x="34" y="242"/>
                    <a:pt x="34" y="243"/>
                    <a:pt x="34" y="243"/>
                  </a:cubicBezTo>
                  <a:cubicBezTo>
                    <a:pt x="35" y="243"/>
                    <a:pt x="35" y="243"/>
                    <a:pt x="36" y="243"/>
                  </a:cubicBezTo>
                  <a:cubicBezTo>
                    <a:pt x="36" y="243"/>
                    <a:pt x="37" y="243"/>
                    <a:pt x="37" y="243"/>
                  </a:cubicBezTo>
                  <a:cubicBezTo>
                    <a:pt x="38" y="243"/>
                    <a:pt x="38" y="243"/>
                    <a:pt x="39" y="243"/>
                  </a:cubicBezTo>
                  <a:cubicBezTo>
                    <a:pt x="39" y="243"/>
                    <a:pt x="40" y="243"/>
                    <a:pt x="41" y="243"/>
                  </a:cubicBezTo>
                  <a:cubicBezTo>
                    <a:pt x="41" y="243"/>
                    <a:pt x="41" y="242"/>
                    <a:pt x="41" y="242"/>
                  </a:cubicBezTo>
                  <a:cubicBezTo>
                    <a:pt x="41" y="242"/>
                    <a:pt x="42" y="242"/>
                    <a:pt x="42" y="242"/>
                  </a:cubicBezTo>
                  <a:cubicBezTo>
                    <a:pt x="43" y="242"/>
                    <a:pt x="43" y="242"/>
                    <a:pt x="44" y="242"/>
                  </a:cubicBezTo>
                  <a:cubicBezTo>
                    <a:pt x="44" y="241"/>
                    <a:pt x="44" y="241"/>
                    <a:pt x="44" y="240"/>
                  </a:cubicBezTo>
                  <a:cubicBezTo>
                    <a:pt x="44" y="240"/>
                    <a:pt x="45" y="240"/>
                    <a:pt x="45" y="240"/>
                  </a:cubicBezTo>
                  <a:cubicBezTo>
                    <a:pt x="46" y="240"/>
                    <a:pt x="46" y="240"/>
                    <a:pt x="47" y="240"/>
                  </a:cubicBezTo>
                  <a:cubicBezTo>
                    <a:pt x="47" y="240"/>
                    <a:pt x="48" y="240"/>
                    <a:pt x="48" y="240"/>
                  </a:cubicBezTo>
                  <a:cubicBezTo>
                    <a:pt x="49" y="240"/>
                    <a:pt x="49" y="240"/>
                    <a:pt x="50" y="240"/>
                  </a:cubicBezTo>
                  <a:cubicBezTo>
                    <a:pt x="50" y="240"/>
                    <a:pt x="51" y="240"/>
                    <a:pt x="51" y="240"/>
                  </a:cubicBezTo>
                  <a:cubicBezTo>
                    <a:pt x="52" y="240"/>
                    <a:pt x="52" y="240"/>
                    <a:pt x="53" y="240"/>
                  </a:cubicBezTo>
                  <a:cubicBezTo>
                    <a:pt x="53" y="240"/>
                    <a:pt x="54" y="240"/>
                    <a:pt x="55" y="240"/>
                  </a:cubicBezTo>
                  <a:cubicBezTo>
                    <a:pt x="55" y="241"/>
                    <a:pt x="55" y="241"/>
                    <a:pt x="55" y="242"/>
                  </a:cubicBezTo>
                  <a:cubicBezTo>
                    <a:pt x="55" y="242"/>
                    <a:pt x="55" y="243"/>
                    <a:pt x="55" y="243"/>
                  </a:cubicBezTo>
                  <a:cubicBezTo>
                    <a:pt x="55" y="243"/>
                    <a:pt x="56" y="243"/>
                    <a:pt x="56" y="243"/>
                  </a:cubicBezTo>
                  <a:cubicBezTo>
                    <a:pt x="56" y="244"/>
                    <a:pt x="56" y="245"/>
                    <a:pt x="56" y="245"/>
                  </a:cubicBezTo>
                  <a:cubicBezTo>
                    <a:pt x="57" y="245"/>
                    <a:pt x="57" y="245"/>
                    <a:pt x="58" y="245"/>
                  </a:cubicBezTo>
                  <a:cubicBezTo>
                    <a:pt x="58" y="245"/>
                    <a:pt x="59" y="245"/>
                    <a:pt x="59" y="245"/>
                  </a:cubicBezTo>
                  <a:cubicBezTo>
                    <a:pt x="60" y="245"/>
                    <a:pt x="60" y="245"/>
                    <a:pt x="61" y="245"/>
                  </a:cubicBezTo>
                  <a:cubicBezTo>
                    <a:pt x="61" y="245"/>
                    <a:pt x="61" y="244"/>
                    <a:pt x="61" y="243"/>
                  </a:cubicBezTo>
                  <a:cubicBezTo>
                    <a:pt x="61" y="243"/>
                    <a:pt x="62" y="243"/>
                    <a:pt x="62" y="243"/>
                  </a:cubicBezTo>
                  <a:cubicBezTo>
                    <a:pt x="62" y="244"/>
                    <a:pt x="62" y="245"/>
                    <a:pt x="62" y="245"/>
                  </a:cubicBezTo>
                  <a:cubicBezTo>
                    <a:pt x="63" y="245"/>
                    <a:pt x="63" y="245"/>
                    <a:pt x="64" y="245"/>
                  </a:cubicBezTo>
                  <a:cubicBezTo>
                    <a:pt x="64" y="246"/>
                    <a:pt x="64" y="246"/>
                    <a:pt x="64" y="247"/>
                  </a:cubicBezTo>
                  <a:cubicBezTo>
                    <a:pt x="64" y="247"/>
                    <a:pt x="65" y="247"/>
                    <a:pt x="65" y="247"/>
                  </a:cubicBezTo>
                  <a:cubicBezTo>
                    <a:pt x="65" y="247"/>
                    <a:pt x="65" y="248"/>
                    <a:pt x="65" y="248"/>
                  </a:cubicBezTo>
                  <a:cubicBezTo>
                    <a:pt x="65" y="249"/>
                    <a:pt x="65" y="249"/>
                    <a:pt x="65" y="250"/>
                  </a:cubicBezTo>
                  <a:cubicBezTo>
                    <a:pt x="65" y="250"/>
                    <a:pt x="65" y="251"/>
                    <a:pt x="65" y="251"/>
                  </a:cubicBezTo>
                  <a:cubicBezTo>
                    <a:pt x="65" y="251"/>
                    <a:pt x="64" y="251"/>
                    <a:pt x="64" y="251"/>
                  </a:cubicBezTo>
                  <a:cubicBezTo>
                    <a:pt x="64" y="252"/>
                    <a:pt x="64" y="253"/>
                    <a:pt x="64" y="253"/>
                  </a:cubicBezTo>
                  <a:cubicBezTo>
                    <a:pt x="64" y="254"/>
                    <a:pt x="64" y="254"/>
                    <a:pt x="64" y="255"/>
                  </a:cubicBezTo>
                  <a:cubicBezTo>
                    <a:pt x="64" y="255"/>
                    <a:pt x="64" y="256"/>
                    <a:pt x="64" y="256"/>
                  </a:cubicBezTo>
                  <a:cubicBezTo>
                    <a:pt x="63" y="256"/>
                    <a:pt x="63" y="256"/>
                    <a:pt x="62" y="256"/>
                  </a:cubicBezTo>
                  <a:cubicBezTo>
                    <a:pt x="62" y="257"/>
                    <a:pt x="62" y="257"/>
                    <a:pt x="62" y="258"/>
                  </a:cubicBezTo>
                  <a:cubicBezTo>
                    <a:pt x="62" y="258"/>
                    <a:pt x="62" y="259"/>
                    <a:pt x="62" y="260"/>
                  </a:cubicBezTo>
                  <a:cubicBezTo>
                    <a:pt x="63" y="260"/>
                    <a:pt x="63" y="260"/>
                    <a:pt x="64" y="260"/>
                  </a:cubicBezTo>
                  <a:cubicBezTo>
                    <a:pt x="64" y="260"/>
                    <a:pt x="64" y="261"/>
                    <a:pt x="64" y="261"/>
                  </a:cubicBezTo>
                  <a:cubicBezTo>
                    <a:pt x="64" y="262"/>
                    <a:pt x="64" y="262"/>
                    <a:pt x="64" y="263"/>
                  </a:cubicBezTo>
                  <a:cubicBezTo>
                    <a:pt x="64" y="263"/>
                    <a:pt x="65" y="263"/>
                    <a:pt x="65" y="263"/>
                  </a:cubicBezTo>
                  <a:cubicBezTo>
                    <a:pt x="65" y="263"/>
                    <a:pt x="65" y="264"/>
                    <a:pt x="65" y="264"/>
                  </a:cubicBezTo>
                  <a:cubicBezTo>
                    <a:pt x="66" y="264"/>
                    <a:pt x="66" y="264"/>
                    <a:pt x="67" y="264"/>
                  </a:cubicBezTo>
                  <a:cubicBezTo>
                    <a:pt x="68" y="264"/>
                    <a:pt x="68" y="264"/>
                    <a:pt x="69" y="264"/>
                  </a:cubicBezTo>
                  <a:cubicBezTo>
                    <a:pt x="69" y="265"/>
                    <a:pt x="69" y="265"/>
                    <a:pt x="69" y="266"/>
                  </a:cubicBezTo>
                  <a:cubicBezTo>
                    <a:pt x="69" y="266"/>
                    <a:pt x="70" y="266"/>
                    <a:pt x="70" y="266"/>
                  </a:cubicBezTo>
                  <a:cubicBezTo>
                    <a:pt x="70" y="267"/>
                    <a:pt x="70" y="267"/>
                    <a:pt x="70" y="268"/>
                  </a:cubicBezTo>
                  <a:cubicBezTo>
                    <a:pt x="70" y="268"/>
                    <a:pt x="70" y="269"/>
                    <a:pt x="70" y="269"/>
                  </a:cubicBezTo>
                  <a:cubicBezTo>
                    <a:pt x="71" y="269"/>
                    <a:pt x="71" y="269"/>
                    <a:pt x="72" y="269"/>
                  </a:cubicBezTo>
                  <a:cubicBezTo>
                    <a:pt x="72" y="270"/>
                    <a:pt x="72" y="270"/>
                    <a:pt x="72" y="271"/>
                  </a:cubicBezTo>
                  <a:cubicBezTo>
                    <a:pt x="72" y="271"/>
                    <a:pt x="72" y="272"/>
                    <a:pt x="72" y="272"/>
                  </a:cubicBezTo>
                  <a:cubicBezTo>
                    <a:pt x="72" y="272"/>
                    <a:pt x="73" y="272"/>
                    <a:pt x="73" y="272"/>
                  </a:cubicBezTo>
                  <a:cubicBezTo>
                    <a:pt x="73" y="273"/>
                    <a:pt x="73" y="274"/>
                    <a:pt x="73" y="274"/>
                  </a:cubicBezTo>
                  <a:cubicBezTo>
                    <a:pt x="73" y="275"/>
                    <a:pt x="73" y="275"/>
                    <a:pt x="73" y="276"/>
                  </a:cubicBezTo>
                  <a:cubicBezTo>
                    <a:pt x="73" y="276"/>
                    <a:pt x="73" y="277"/>
                    <a:pt x="73" y="277"/>
                  </a:cubicBezTo>
                  <a:cubicBezTo>
                    <a:pt x="73" y="278"/>
                    <a:pt x="73" y="278"/>
                    <a:pt x="73" y="279"/>
                  </a:cubicBezTo>
                  <a:cubicBezTo>
                    <a:pt x="73" y="280"/>
                    <a:pt x="73" y="280"/>
                    <a:pt x="73" y="281"/>
                  </a:cubicBezTo>
                  <a:cubicBezTo>
                    <a:pt x="74" y="281"/>
                    <a:pt x="74" y="281"/>
                    <a:pt x="75" y="281"/>
                  </a:cubicBezTo>
                  <a:cubicBezTo>
                    <a:pt x="75" y="281"/>
                    <a:pt x="75" y="282"/>
                    <a:pt x="75" y="282"/>
                  </a:cubicBezTo>
                  <a:cubicBezTo>
                    <a:pt x="75" y="283"/>
                    <a:pt x="75" y="283"/>
                    <a:pt x="75" y="284"/>
                  </a:cubicBezTo>
                  <a:cubicBezTo>
                    <a:pt x="75" y="284"/>
                    <a:pt x="75" y="285"/>
                    <a:pt x="75" y="285"/>
                  </a:cubicBezTo>
                  <a:cubicBezTo>
                    <a:pt x="74" y="285"/>
                    <a:pt x="74" y="285"/>
                    <a:pt x="73" y="285"/>
                  </a:cubicBezTo>
                  <a:cubicBezTo>
                    <a:pt x="73" y="286"/>
                    <a:pt x="73" y="286"/>
                    <a:pt x="73" y="287"/>
                  </a:cubicBezTo>
                  <a:cubicBezTo>
                    <a:pt x="73" y="287"/>
                    <a:pt x="72" y="287"/>
                    <a:pt x="72" y="287"/>
                  </a:cubicBezTo>
                  <a:cubicBezTo>
                    <a:pt x="72" y="287"/>
                    <a:pt x="72" y="288"/>
                    <a:pt x="72" y="289"/>
                  </a:cubicBezTo>
                  <a:cubicBezTo>
                    <a:pt x="72" y="289"/>
                    <a:pt x="72" y="290"/>
                    <a:pt x="72" y="290"/>
                  </a:cubicBezTo>
                  <a:cubicBezTo>
                    <a:pt x="71" y="290"/>
                    <a:pt x="71" y="290"/>
                    <a:pt x="70" y="290"/>
                  </a:cubicBezTo>
                  <a:cubicBezTo>
                    <a:pt x="70" y="291"/>
                    <a:pt x="70" y="291"/>
                    <a:pt x="70" y="292"/>
                  </a:cubicBezTo>
                  <a:cubicBezTo>
                    <a:pt x="70" y="292"/>
                    <a:pt x="70" y="293"/>
                    <a:pt x="70" y="294"/>
                  </a:cubicBezTo>
                  <a:cubicBezTo>
                    <a:pt x="70" y="294"/>
                    <a:pt x="70" y="295"/>
                    <a:pt x="70" y="295"/>
                  </a:cubicBezTo>
                  <a:cubicBezTo>
                    <a:pt x="70" y="296"/>
                    <a:pt x="70" y="296"/>
                    <a:pt x="70" y="297"/>
                  </a:cubicBezTo>
                  <a:cubicBezTo>
                    <a:pt x="70" y="297"/>
                    <a:pt x="70" y="298"/>
                    <a:pt x="70" y="298"/>
                  </a:cubicBezTo>
                  <a:cubicBezTo>
                    <a:pt x="70" y="299"/>
                    <a:pt x="70" y="299"/>
                    <a:pt x="70" y="300"/>
                  </a:cubicBezTo>
                  <a:cubicBezTo>
                    <a:pt x="70" y="300"/>
                    <a:pt x="70" y="301"/>
                    <a:pt x="70" y="301"/>
                  </a:cubicBezTo>
                  <a:cubicBezTo>
                    <a:pt x="70" y="302"/>
                    <a:pt x="70" y="303"/>
                    <a:pt x="70" y="303"/>
                  </a:cubicBezTo>
                  <a:cubicBezTo>
                    <a:pt x="70" y="304"/>
                    <a:pt x="70" y="304"/>
                    <a:pt x="70" y="305"/>
                  </a:cubicBezTo>
                  <a:cubicBezTo>
                    <a:pt x="71" y="305"/>
                    <a:pt x="71" y="305"/>
                    <a:pt x="72" y="305"/>
                  </a:cubicBezTo>
                  <a:cubicBezTo>
                    <a:pt x="72" y="305"/>
                    <a:pt x="72" y="306"/>
                    <a:pt x="72" y="306"/>
                  </a:cubicBezTo>
                  <a:cubicBezTo>
                    <a:pt x="72" y="306"/>
                    <a:pt x="73" y="306"/>
                    <a:pt x="73" y="306"/>
                  </a:cubicBezTo>
                  <a:cubicBezTo>
                    <a:pt x="73" y="307"/>
                    <a:pt x="73" y="307"/>
                    <a:pt x="73" y="308"/>
                  </a:cubicBezTo>
                  <a:cubicBezTo>
                    <a:pt x="73" y="309"/>
                    <a:pt x="73" y="309"/>
                    <a:pt x="73" y="310"/>
                  </a:cubicBezTo>
                  <a:cubicBezTo>
                    <a:pt x="74" y="310"/>
                    <a:pt x="74" y="310"/>
                    <a:pt x="75" y="310"/>
                  </a:cubicBezTo>
                  <a:cubicBezTo>
                    <a:pt x="75" y="310"/>
                    <a:pt x="75" y="311"/>
                    <a:pt x="75" y="311"/>
                  </a:cubicBezTo>
                  <a:cubicBezTo>
                    <a:pt x="75" y="312"/>
                    <a:pt x="75" y="312"/>
                    <a:pt x="75" y="313"/>
                  </a:cubicBezTo>
                  <a:cubicBezTo>
                    <a:pt x="75" y="313"/>
                    <a:pt x="75" y="314"/>
                    <a:pt x="75" y="314"/>
                  </a:cubicBezTo>
                  <a:cubicBezTo>
                    <a:pt x="75" y="315"/>
                    <a:pt x="75" y="315"/>
                    <a:pt x="75" y="316"/>
                  </a:cubicBezTo>
                  <a:cubicBezTo>
                    <a:pt x="75" y="317"/>
                    <a:pt x="75" y="317"/>
                    <a:pt x="75" y="318"/>
                  </a:cubicBezTo>
                  <a:cubicBezTo>
                    <a:pt x="75" y="318"/>
                    <a:pt x="76" y="318"/>
                    <a:pt x="76" y="318"/>
                  </a:cubicBezTo>
                  <a:cubicBezTo>
                    <a:pt x="76" y="318"/>
                    <a:pt x="76" y="319"/>
                    <a:pt x="76" y="319"/>
                  </a:cubicBezTo>
                  <a:cubicBezTo>
                    <a:pt x="76" y="320"/>
                    <a:pt x="76" y="320"/>
                    <a:pt x="76" y="321"/>
                  </a:cubicBezTo>
                  <a:cubicBezTo>
                    <a:pt x="76" y="321"/>
                    <a:pt x="76" y="322"/>
                    <a:pt x="76" y="323"/>
                  </a:cubicBezTo>
                  <a:cubicBezTo>
                    <a:pt x="76" y="323"/>
                    <a:pt x="76" y="324"/>
                    <a:pt x="76" y="324"/>
                  </a:cubicBezTo>
                  <a:cubicBezTo>
                    <a:pt x="76" y="325"/>
                    <a:pt x="76" y="325"/>
                    <a:pt x="76" y="326"/>
                  </a:cubicBezTo>
                  <a:cubicBezTo>
                    <a:pt x="77" y="326"/>
                    <a:pt x="77" y="326"/>
                    <a:pt x="78" y="326"/>
                  </a:cubicBezTo>
                  <a:cubicBezTo>
                    <a:pt x="78" y="326"/>
                    <a:pt x="78" y="327"/>
                    <a:pt x="78" y="327"/>
                  </a:cubicBezTo>
                  <a:cubicBezTo>
                    <a:pt x="78" y="328"/>
                    <a:pt x="78" y="328"/>
                    <a:pt x="78" y="329"/>
                  </a:cubicBezTo>
                  <a:cubicBezTo>
                    <a:pt x="79" y="329"/>
                    <a:pt x="79" y="329"/>
                    <a:pt x="80" y="329"/>
                  </a:cubicBezTo>
                  <a:cubicBezTo>
                    <a:pt x="80" y="329"/>
                    <a:pt x="80" y="330"/>
                    <a:pt x="80" y="330"/>
                  </a:cubicBezTo>
                  <a:cubicBezTo>
                    <a:pt x="80" y="331"/>
                    <a:pt x="80" y="332"/>
                    <a:pt x="80" y="332"/>
                  </a:cubicBezTo>
                  <a:cubicBezTo>
                    <a:pt x="80" y="332"/>
                    <a:pt x="81" y="332"/>
                    <a:pt x="81" y="332"/>
                  </a:cubicBezTo>
                  <a:cubicBezTo>
                    <a:pt x="81" y="333"/>
                    <a:pt x="81" y="333"/>
                    <a:pt x="81" y="334"/>
                  </a:cubicBezTo>
                  <a:cubicBezTo>
                    <a:pt x="81" y="334"/>
                    <a:pt x="81" y="335"/>
                    <a:pt x="81" y="335"/>
                  </a:cubicBezTo>
                  <a:cubicBezTo>
                    <a:pt x="82" y="335"/>
                    <a:pt x="82" y="335"/>
                    <a:pt x="83" y="335"/>
                  </a:cubicBezTo>
                  <a:cubicBezTo>
                    <a:pt x="83" y="336"/>
                    <a:pt x="83" y="336"/>
                    <a:pt x="83" y="337"/>
                  </a:cubicBezTo>
                  <a:cubicBezTo>
                    <a:pt x="83" y="338"/>
                    <a:pt x="83" y="338"/>
                    <a:pt x="83" y="339"/>
                  </a:cubicBezTo>
                  <a:cubicBezTo>
                    <a:pt x="83" y="339"/>
                    <a:pt x="83" y="340"/>
                    <a:pt x="83" y="340"/>
                  </a:cubicBezTo>
                  <a:cubicBezTo>
                    <a:pt x="83" y="341"/>
                    <a:pt x="83" y="341"/>
                    <a:pt x="83" y="342"/>
                  </a:cubicBezTo>
                  <a:cubicBezTo>
                    <a:pt x="83" y="342"/>
                    <a:pt x="83" y="343"/>
                    <a:pt x="83" y="343"/>
                  </a:cubicBezTo>
                  <a:cubicBezTo>
                    <a:pt x="83" y="343"/>
                    <a:pt x="84" y="343"/>
                    <a:pt x="84" y="343"/>
                  </a:cubicBezTo>
                  <a:cubicBezTo>
                    <a:pt x="84" y="344"/>
                    <a:pt x="84" y="344"/>
                    <a:pt x="84" y="345"/>
                  </a:cubicBezTo>
                  <a:cubicBezTo>
                    <a:pt x="85" y="345"/>
                    <a:pt x="85" y="345"/>
                    <a:pt x="86" y="345"/>
                  </a:cubicBezTo>
                  <a:cubicBezTo>
                    <a:pt x="86" y="346"/>
                    <a:pt x="86" y="346"/>
                    <a:pt x="86" y="347"/>
                  </a:cubicBezTo>
                  <a:cubicBezTo>
                    <a:pt x="86" y="347"/>
                    <a:pt x="87" y="347"/>
                    <a:pt x="87" y="347"/>
                  </a:cubicBezTo>
                  <a:cubicBezTo>
                    <a:pt x="88" y="347"/>
                    <a:pt x="88" y="347"/>
                    <a:pt x="89" y="347"/>
                  </a:cubicBezTo>
                  <a:cubicBezTo>
                    <a:pt x="89" y="347"/>
                    <a:pt x="90" y="347"/>
                    <a:pt x="90" y="347"/>
                  </a:cubicBezTo>
                  <a:cubicBezTo>
                    <a:pt x="90" y="346"/>
                    <a:pt x="90" y="346"/>
                    <a:pt x="90" y="345"/>
                  </a:cubicBezTo>
                  <a:cubicBezTo>
                    <a:pt x="91" y="345"/>
                    <a:pt x="92" y="345"/>
                    <a:pt x="92" y="345"/>
                  </a:cubicBezTo>
                  <a:cubicBezTo>
                    <a:pt x="93" y="345"/>
                    <a:pt x="93" y="345"/>
                    <a:pt x="94" y="345"/>
                  </a:cubicBezTo>
                  <a:cubicBezTo>
                    <a:pt x="94" y="345"/>
                    <a:pt x="95" y="345"/>
                    <a:pt x="95" y="345"/>
                  </a:cubicBezTo>
                  <a:cubicBezTo>
                    <a:pt x="96" y="345"/>
                    <a:pt x="96" y="345"/>
                    <a:pt x="97" y="345"/>
                  </a:cubicBezTo>
                  <a:cubicBezTo>
                    <a:pt x="97" y="345"/>
                    <a:pt x="98" y="345"/>
                    <a:pt x="98" y="345"/>
                  </a:cubicBezTo>
                  <a:cubicBezTo>
                    <a:pt x="99" y="345"/>
                    <a:pt x="99" y="345"/>
                    <a:pt x="100" y="345"/>
                  </a:cubicBezTo>
                  <a:cubicBezTo>
                    <a:pt x="100" y="345"/>
                    <a:pt x="101" y="345"/>
                    <a:pt x="102" y="345"/>
                  </a:cubicBezTo>
                  <a:cubicBezTo>
                    <a:pt x="102" y="344"/>
                    <a:pt x="102" y="344"/>
                    <a:pt x="102" y="343"/>
                  </a:cubicBezTo>
                  <a:cubicBezTo>
                    <a:pt x="102" y="343"/>
                    <a:pt x="103" y="343"/>
                    <a:pt x="103" y="343"/>
                  </a:cubicBezTo>
                  <a:cubicBezTo>
                    <a:pt x="104" y="343"/>
                    <a:pt x="104" y="343"/>
                    <a:pt x="105" y="343"/>
                  </a:cubicBezTo>
                  <a:cubicBezTo>
                    <a:pt x="105" y="343"/>
                    <a:pt x="105" y="342"/>
                    <a:pt x="105" y="342"/>
                  </a:cubicBezTo>
                  <a:cubicBezTo>
                    <a:pt x="105" y="342"/>
                    <a:pt x="106" y="342"/>
                    <a:pt x="106" y="342"/>
                  </a:cubicBezTo>
                  <a:cubicBezTo>
                    <a:pt x="107" y="342"/>
                    <a:pt x="107" y="342"/>
                    <a:pt x="108" y="342"/>
                  </a:cubicBezTo>
                  <a:cubicBezTo>
                    <a:pt x="108" y="341"/>
                    <a:pt x="108" y="341"/>
                    <a:pt x="108" y="340"/>
                  </a:cubicBezTo>
                  <a:cubicBezTo>
                    <a:pt x="108" y="340"/>
                    <a:pt x="108" y="339"/>
                    <a:pt x="108" y="339"/>
                  </a:cubicBezTo>
                  <a:cubicBezTo>
                    <a:pt x="108" y="339"/>
                    <a:pt x="109" y="339"/>
                    <a:pt x="109" y="339"/>
                  </a:cubicBezTo>
                  <a:cubicBezTo>
                    <a:pt x="109" y="338"/>
                    <a:pt x="109" y="338"/>
                    <a:pt x="109" y="337"/>
                  </a:cubicBezTo>
                  <a:cubicBezTo>
                    <a:pt x="110" y="337"/>
                    <a:pt x="110" y="337"/>
                    <a:pt x="111" y="337"/>
                  </a:cubicBezTo>
                  <a:cubicBezTo>
                    <a:pt x="111" y="337"/>
                    <a:pt x="112" y="337"/>
                    <a:pt x="112" y="337"/>
                  </a:cubicBezTo>
                  <a:cubicBezTo>
                    <a:pt x="112" y="336"/>
                    <a:pt x="112" y="336"/>
                    <a:pt x="112" y="335"/>
                  </a:cubicBezTo>
                  <a:cubicBezTo>
                    <a:pt x="113" y="335"/>
                    <a:pt x="113" y="335"/>
                    <a:pt x="114" y="335"/>
                  </a:cubicBezTo>
                  <a:cubicBezTo>
                    <a:pt x="114" y="335"/>
                    <a:pt x="114" y="334"/>
                    <a:pt x="114" y="334"/>
                  </a:cubicBezTo>
                  <a:cubicBezTo>
                    <a:pt x="114" y="333"/>
                    <a:pt x="114" y="333"/>
                    <a:pt x="114" y="332"/>
                  </a:cubicBezTo>
                  <a:cubicBezTo>
                    <a:pt x="114" y="332"/>
                    <a:pt x="115" y="332"/>
                    <a:pt x="116" y="332"/>
                  </a:cubicBezTo>
                  <a:cubicBezTo>
                    <a:pt x="116" y="332"/>
                    <a:pt x="116" y="331"/>
                    <a:pt x="116" y="330"/>
                  </a:cubicBezTo>
                  <a:cubicBezTo>
                    <a:pt x="116" y="330"/>
                    <a:pt x="117" y="330"/>
                    <a:pt x="117" y="330"/>
                  </a:cubicBezTo>
                  <a:cubicBezTo>
                    <a:pt x="117" y="330"/>
                    <a:pt x="117" y="329"/>
                    <a:pt x="117" y="329"/>
                  </a:cubicBezTo>
                  <a:cubicBezTo>
                    <a:pt x="118" y="329"/>
                    <a:pt x="118" y="329"/>
                    <a:pt x="119" y="329"/>
                  </a:cubicBezTo>
                  <a:cubicBezTo>
                    <a:pt x="119" y="328"/>
                    <a:pt x="119" y="328"/>
                    <a:pt x="119" y="327"/>
                  </a:cubicBezTo>
                  <a:cubicBezTo>
                    <a:pt x="119" y="327"/>
                    <a:pt x="119" y="326"/>
                    <a:pt x="119" y="326"/>
                  </a:cubicBezTo>
                  <a:cubicBezTo>
                    <a:pt x="119" y="326"/>
                    <a:pt x="120" y="326"/>
                    <a:pt x="120" y="326"/>
                  </a:cubicBezTo>
                  <a:cubicBezTo>
                    <a:pt x="120" y="325"/>
                    <a:pt x="120" y="325"/>
                    <a:pt x="120" y="324"/>
                  </a:cubicBezTo>
                  <a:cubicBezTo>
                    <a:pt x="120" y="324"/>
                    <a:pt x="120" y="323"/>
                    <a:pt x="120" y="323"/>
                  </a:cubicBezTo>
                  <a:cubicBezTo>
                    <a:pt x="120" y="322"/>
                    <a:pt x="120" y="321"/>
                    <a:pt x="120" y="321"/>
                  </a:cubicBezTo>
                  <a:cubicBezTo>
                    <a:pt x="121" y="321"/>
                    <a:pt x="121" y="321"/>
                    <a:pt x="122" y="321"/>
                  </a:cubicBezTo>
                  <a:cubicBezTo>
                    <a:pt x="122" y="321"/>
                    <a:pt x="123" y="321"/>
                    <a:pt x="123" y="321"/>
                  </a:cubicBezTo>
                  <a:cubicBezTo>
                    <a:pt x="123" y="320"/>
                    <a:pt x="123" y="320"/>
                    <a:pt x="123" y="319"/>
                  </a:cubicBezTo>
                  <a:cubicBezTo>
                    <a:pt x="124" y="319"/>
                    <a:pt x="124" y="319"/>
                    <a:pt x="125" y="319"/>
                  </a:cubicBezTo>
                  <a:cubicBezTo>
                    <a:pt x="125" y="319"/>
                    <a:pt x="125" y="318"/>
                    <a:pt x="125" y="318"/>
                  </a:cubicBezTo>
                  <a:cubicBezTo>
                    <a:pt x="125" y="318"/>
                    <a:pt x="126" y="318"/>
                    <a:pt x="126" y="318"/>
                  </a:cubicBezTo>
                  <a:cubicBezTo>
                    <a:pt x="126" y="317"/>
                    <a:pt x="126" y="317"/>
                    <a:pt x="126" y="316"/>
                  </a:cubicBezTo>
                  <a:cubicBezTo>
                    <a:pt x="126" y="315"/>
                    <a:pt x="126" y="315"/>
                    <a:pt x="126" y="314"/>
                  </a:cubicBezTo>
                  <a:cubicBezTo>
                    <a:pt x="126" y="314"/>
                    <a:pt x="126" y="313"/>
                    <a:pt x="126" y="313"/>
                  </a:cubicBezTo>
                  <a:cubicBezTo>
                    <a:pt x="126" y="312"/>
                    <a:pt x="126" y="312"/>
                    <a:pt x="126" y="311"/>
                  </a:cubicBezTo>
                  <a:cubicBezTo>
                    <a:pt x="126" y="311"/>
                    <a:pt x="126" y="310"/>
                    <a:pt x="126" y="310"/>
                  </a:cubicBezTo>
                  <a:cubicBezTo>
                    <a:pt x="126" y="309"/>
                    <a:pt x="126" y="309"/>
                    <a:pt x="126" y="308"/>
                  </a:cubicBezTo>
                  <a:cubicBezTo>
                    <a:pt x="126" y="308"/>
                    <a:pt x="125" y="308"/>
                    <a:pt x="125" y="308"/>
                  </a:cubicBezTo>
                  <a:cubicBezTo>
                    <a:pt x="125" y="307"/>
                    <a:pt x="125" y="307"/>
                    <a:pt x="125" y="306"/>
                  </a:cubicBezTo>
                  <a:cubicBezTo>
                    <a:pt x="125" y="306"/>
                    <a:pt x="126" y="306"/>
                    <a:pt x="126" y="306"/>
                  </a:cubicBezTo>
                  <a:cubicBezTo>
                    <a:pt x="126" y="306"/>
                    <a:pt x="126" y="305"/>
                    <a:pt x="126" y="305"/>
                  </a:cubicBezTo>
                  <a:cubicBezTo>
                    <a:pt x="127" y="305"/>
                    <a:pt x="128" y="305"/>
                    <a:pt x="128" y="305"/>
                  </a:cubicBezTo>
                  <a:cubicBezTo>
                    <a:pt x="128" y="304"/>
                    <a:pt x="128" y="304"/>
                    <a:pt x="128" y="303"/>
                  </a:cubicBezTo>
                  <a:cubicBezTo>
                    <a:pt x="129" y="303"/>
                    <a:pt x="129" y="303"/>
                    <a:pt x="130" y="303"/>
                  </a:cubicBezTo>
                  <a:cubicBezTo>
                    <a:pt x="130" y="303"/>
                    <a:pt x="130" y="302"/>
                    <a:pt x="130" y="301"/>
                  </a:cubicBezTo>
                  <a:cubicBezTo>
                    <a:pt x="130" y="301"/>
                    <a:pt x="131" y="301"/>
                    <a:pt x="131" y="301"/>
                  </a:cubicBezTo>
                  <a:cubicBezTo>
                    <a:pt x="131" y="301"/>
                    <a:pt x="131" y="300"/>
                    <a:pt x="131" y="300"/>
                  </a:cubicBezTo>
                  <a:cubicBezTo>
                    <a:pt x="132" y="300"/>
                    <a:pt x="132" y="300"/>
                    <a:pt x="133" y="300"/>
                  </a:cubicBezTo>
                  <a:cubicBezTo>
                    <a:pt x="133" y="300"/>
                    <a:pt x="134" y="300"/>
                    <a:pt x="134" y="300"/>
                  </a:cubicBezTo>
                  <a:cubicBezTo>
                    <a:pt x="134" y="299"/>
                    <a:pt x="134" y="299"/>
                    <a:pt x="134" y="298"/>
                  </a:cubicBezTo>
                  <a:cubicBezTo>
                    <a:pt x="135" y="298"/>
                    <a:pt x="135" y="298"/>
                    <a:pt x="136" y="298"/>
                  </a:cubicBezTo>
                  <a:cubicBezTo>
                    <a:pt x="136" y="298"/>
                    <a:pt x="137" y="298"/>
                    <a:pt x="137" y="298"/>
                  </a:cubicBezTo>
                  <a:cubicBezTo>
                    <a:pt x="137" y="298"/>
                    <a:pt x="137" y="297"/>
                    <a:pt x="137" y="297"/>
                  </a:cubicBezTo>
                  <a:cubicBezTo>
                    <a:pt x="138" y="297"/>
                    <a:pt x="139" y="297"/>
                    <a:pt x="139" y="297"/>
                  </a:cubicBezTo>
                  <a:cubicBezTo>
                    <a:pt x="139" y="296"/>
                    <a:pt x="139" y="296"/>
                    <a:pt x="139" y="295"/>
                  </a:cubicBezTo>
                  <a:cubicBezTo>
                    <a:pt x="140" y="295"/>
                    <a:pt x="140" y="295"/>
                    <a:pt x="141" y="295"/>
                  </a:cubicBezTo>
                  <a:cubicBezTo>
                    <a:pt x="141" y="295"/>
                    <a:pt x="141" y="294"/>
                    <a:pt x="141" y="294"/>
                  </a:cubicBezTo>
                  <a:cubicBezTo>
                    <a:pt x="140" y="294"/>
                    <a:pt x="140" y="294"/>
                    <a:pt x="139" y="294"/>
                  </a:cubicBezTo>
                  <a:cubicBezTo>
                    <a:pt x="139" y="293"/>
                    <a:pt x="139" y="292"/>
                    <a:pt x="139" y="292"/>
                  </a:cubicBezTo>
                  <a:cubicBezTo>
                    <a:pt x="139" y="291"/>
                    <a:pt x="139" y="291"/>
                    <a:pt x="139" y="290"/>
                  </a:cubicBezTo>
                  <a:cubicBezTo>
                    <a:pt x="140" y="290"/>
                    <a:pt x="140" y="290"/>
                    <a:pt x="141" y="290"/>
                  </a:cubicBezTo>
                  <a:cubicBezTo>
                    <a:pt x="141" y="290"/>
                    <a:pt x="141" y="289"/>
                    <a:pt x="141" y="289"/>
                  </a:cubicBezTo>
                  <a:cubicBezTo>
                    <a:pt x="141" y="288"/>
                    <a:pt x="141" y="287"/>
                    <a:pt x="141" y="287"/>
                  </a:cubicBezTo>
                  <a:cubicBezTo>
                    <a:pt x="141" y="286"/>
                    <a:pt x="141" y="286"/>
                    <a:pt x="141" y="285"/>
                  </a:cubicBezTo>
                  <a:cubicBezTo>
                    <a:pt x="141" y="285"/>
                    <a:pt x="141" y="284"/>
                    <a:pt x="141" y="284"/>
                  </a:cubicBezTo>
                  <a:cubicBezTo>
                    <a:pt x="141" y="283"/>
                    <a:pt x="141" y="283"/>
                    <a:pt x="141" y="282"/>
                  </a:cubicBezTo>
                  <a:cubicBezTo>
                    <a:pt x="141" y="282"/>
                    <a:pt x="141" y="281"/>
                    <a:pt x="141" y="281"/>
                  </a:cubicBezTo>
                  <a:cubicBezTo>
                    <a:pt x="140" y="281"/>
                    <a:pt x="140" y="281"/>
                    <a:pt x="139" y="281"/>
                  </a:cubicBezTo>
                  <a:cubicBezTo>
                    <a:pt x="139" y="280"/>
                    <a:pt x="139" y="280"/>
                    <a:pt x="139" y="279"/>
                  </a:cubicBezTo>
                  <a:cubicBezTo>
                    <a:pt x="139" y="279"/>
                    <a:pt x="138" y="279"/>
                    <a:pt x="137" y="279"/>
                  </a:cubicBezTo>
                  <a:cubicBezTo>
                    <a:pt x="137" y="278"/>
                    <a:pt x="137" y="278"/>
                    <a:pt x="137" y="277"/>
                  </a:cubicBezTo>
                  <a:cubicBezTo>
                    <a:pt x="137" y="277"/>
                    <a:pt x="137" y="276"/>
                    <a:pt x="137" y="276"/>
                  </a:cubicBezTo>
                  <a:cubicBezTo>
                    <a:pt x="137" y="275"/>
                    <a:pt x="137" y="275"/>
                    <a:pt x="137" y="274"/>
                  </a:cubicBezTo>
                  <a:cubicBezTo>
                    <a:pt x="137" y="274"/>
                    <a:pt x="137" y="273"/>
                    <a:pt x="137" y="272"/>
                  </a:cubicBezTo>
                  <a:cubicBezTo>
                    <a:pt x="137" y="272"/>
                    <a:pt x="137" y="271"/>
                    <a:pt x="137" y="271"/>
                  </a:cubicBezTo>
                  <a:cubicBezTo>
                    <a:pt x="138" y="271"/>
                    <a:pt x="139" y="271"/>
                    <a:pt x="139" y="271"/>
                  </a:cubicBezTo>
                  <a:cubicBezTo>
                    <a:pt x="139" y="270"/>
                    <a:pt x="139" y="270"/>
                    <a:pt x="139" y="269"/>
                  </a:cubicBezTo>
                  <a:cubicBezTo>
                    <a:pt x="139" y="269"/>
                    <a:pt x="139" y="268"/>
                    <a:pt x="139" y="268"/>
                  </a:cubicBezTo>
                  <a:cubicBezTo>
                    <a:pt x="139" y="268"/>
                    <a:pt x="138" y="268"/>
                    <a:pt x="137" y="268"/>
                  </a:cubicBezTo>
                  <a:cubicBezTo>
                    <a:pt x="137" y="267"/>
                    <a:pt x="137" y="267"/>
                    <a:pt x="137" y="266"/>
                  </a:cubicBezTo>
                  <a:cubicBezTo>
                    <a:pt x="138" y="266"/>
                    <a:pt x="139" y="266"/>
                    <a:pt x="139" y="266"/>
                  </a:cubicBezTo>
                  <a:cubicBezTo>
                    <a:pt x="139" y="265"/>
                    <a:pt x="139" y="265"/>
                    <a:pt x="139" y="264"/>
                  </a:cubicBezTo>
                  <a:cubicBezTo>
                    <a:pt x="139" y="264"/>
                    <a:pt x="139" y="263"/>
                    <a:pt x="139" y="263"/>
                  </a:cubicBezTo>
                  <a:cubicBezTo>
                    <a:pt x="140" y="263"/>
                    <a:pt x="140" y="263"/>
                    <a:pt x="141" y="263"/>
                  </a:cubicBezTo>
                  <a:cubicBezTo>
                    <a:pt x="141" y="262"/>
                    <a:pt x="141" y="262"/>
                    <a:pt x="141" y="261"/>
                  </a:cubicBezTo>
                  <a:cubicBezTo>
                    <a:pt x="141" y="261"/>
                    <a:pt x="142" y="261"/>
                    <a:pt x="142" y="261"/>
                  </a:cubicBezTo>
                  <a:cubicBezTo>
                    <a:pt x="142" y="261"/>
                    <a:pt x="142" y="260"/>
                    <a:pt x="142" y="260"/>
                  </a:cubicBezTo>
                  <a:cubicBezTo>
                    <a:pt x="143" y="260"/>
                    <a:pt x="143" y="260"/>
                    <a:pt x="144" y="260"/>
                  </a:cubicBezTo>
                  <a:cubicBezTo>
                    <a:pt x="144" y="259"/>
                    <a:pt x="144" y="258"/>
                    <a:pt x="144" y="258"/>
                  </a:cubicBezTo>
                  <a:cubicBezTo>
                    <a:pt x="144" y="258"/>
                    <a:pt x="145" y="258"/>
                    <a:pt x="145" y="258"/>
                  </a:cubicBezTo>
                  <a:cubicBezTo>
                    <a:pt x="145" y="257"/>
                    <a:pt x="145" y="257"/>
                    <a:pt x="145" y="256"/>
                  </a:cubicBezTo>
                  <a:cubicBezTo>
                    <a:pt x="145" y="256"/>
                    <a:pt x="145" y="255"/>
                    <a:pt x="145" y="255"/>
                  </a:cubicBezTo>
                  <a:cubicBezTo>
                    <a:pt x="146" y="255"/>
                    <a:pt x="146" y="255"/>
                    <a:pt x="147" y="255"/>
                  </a:cubicBezTo>
                  <a:cubicBezTo>
                    <a:pt x="147" y="254"/>
                    <a:pt x="147" y="254"/>
                    <a:pt x="147" y="253"/>
                  </a:cubicBezTo>
                  <a:cubicBezTo>
                    <a:pt x="147" y="253"/>
                    <a:pt x="148" y="253"/>
                    <a:pt x="148" y="253"/>
                  </a:cubicBezTo>
                  <a:cubicBezTo>
                    <a:pt x="149" y="253"/>
                    <a:pt x="149" y="253"/>
                    <a:pt x="150" y="253"/>
                  </a:cubicBezTo>
                  <a:cubicBezTo>
                    <a:pt x="150" y="253"/>
                    <a:pt x="150" y="252"/>
                    <a:pt x="150" y="251"/>
                  </a:cubicBezTo>
                  <a:cubicBezTo>
                    <a:pt x="150" y="251"/>
                    <a:pt x="151" y="251"/>
                    <a:pt x="151" y="251"/>
                  </a:cubicBezTo>
                  <a:cubicBezTo>
                    <a:pt x="151" y="251"/>
                    <a:pt x="151" y="250"/>
                    <a:pt x="151" y="250"/>
                  </a:cubicBezTo>
                  <a:cubicBezTo>
                    <a:pt x="152" y="250"/>
                    <a:pt x="153" y="250"/>
                    <a:pt x="153" y="250"/>
                  </a:cubicBezTo>
                  <a:cubicBezTo>
                    <a:pt x="153" y="249"/>
                    <a:pt x="153" y="249"/>
                    <a:pt x="153" y="248"/>
                  </a:cubicBezTo>
                  <a:cubicBezTo>
                    <a:pt x="154" y="248"/>
                    <a:pt x="154" y="248"/>
                    <a:pt x="155" y="248"/>
                  </a:cubicBezTo>
                  <a:cubicBezTo>
                    <a:pt x="155" y="248"/>
                    <a:pt x="155" y="247"/>
                    <a:pt x="155" y="247"/>
                  </a:cubicBezTo>
                  <a:cubicBezTo>
                    <a:pt x="155" y="247"/>
                    <a:pt x="156" y="247"/>
                    <a:pt x="156" y="247"/>
                  </a:cubicBezTo>
                  <a:cubicBezTo>
                    <a:pt x="156" y="246"/>
                    <a:pt x="156" y="246"/>
                    <a:pt x="156" y="245"/>
                  </a:cubicBezTo>
                  <a:cubicBezTo>
                    <a:pt x="157" y="245"/>
                    <a:pt x="157" y="245"/>
                    <a:pt x="158" y="245"/>
                  </a:cubicBezTo>
                  <a:cubicBezTo>
                    <a:pt x="158" y="245"/>
                    <a:pt x="158" y="244"/>
                    <a:pt x="158" y="243"/>
                  </a:cubicBezTo>
                  <a:cubicBezTo>
                    <a:pt x="158" y="243"/>
                    <a:pt x="158" y="242"/>
                    <a:pt x="158" y="242"/>
                  </a:cubicBezTo>
                  <a:cubicBezTo>
                    <a:pt x="158" y="242"/>
                    <a:pt x="159" y="242"/>
                    <a:pt x="159" y="242"/>
                  </a:cubicBezTo>
                  <a:cubicBezTo>
                    <a:pt x="159" y="241"/>
                    <a:pt x="159" y="241"/>
                    <a:pt x="159" y="240"/>
                  </a:cubicBezTo>
                  <a:cubicBezTo>
                    <a:pt x="160" y="240"/>
                    <a:pt x="160" y="240"/>
                    <a:pt x="161" y="240"/>
                  </a:cubicBezTo>
                  <a:cubicBezTo>
                    <a:pt x="161" y="240"/>
                    <a:pt x="161" y="239"/>
                    <a:pt x="161" y="239"/>
                  </a:cubicBezTo>
                  <a:cubicBezTo>
                    <a:pt x="161" y="238"/>
                    <a:pt x="161" y="237"/>
                    <a:pt x="161" y="237"/>
                  </a:cubicBezTo>
                  <a:cubicBezTo>
                    <a:pt x="161" y="237"/>
                    <a:pt x="162" y="237"/>
                    <a:pt x="163" y="237"/>
                  </a:cubicBezTo>
                  <a:cubicBezTo>
                    <a:pt x="163" y="236"/>
                    <a:pt x="163" y="236"/>
                    <a:pt x="163" y="235"/>
                  </a:cubicBezTo>
                  <a:cubicBezTo>
                    <a:pt x="163" y="235"/>
                    <a:pt x="163" y="234"/>
                    <a:pt x="163" y="234"/>
                  </a:cubicBezTo>
                  <a:cubicBezTo>
                    <a:pt x="163" y="233"/>
                    <a:pt x="163" y="233"/>
                    <a:pt x="163" y="232"/>
                  </a:cubicBezTo>
                  <a:cubicBezTo>
                    <a:pt x="163" y="232"/>
                    <a:pt x="164" y="232"/>
                    <a:pt x="164" y="232"/>
                  </a:cubicBezTo>
                  <a:cubicBezTo>
                    <a:pt x="164" y="232"/>
                    <a:pt x="164" y="231"/>
                    <a:pt x="164" y="231"/>
                  </a:cubicBezTo>
                  <a:cubicBezTo>
                    <a:pt x="164" y="230"/>
                    <a:pt x="164" y="229"/>
                    <a:pt x="164" y="229"/>
                  </a:cubicBezTo>
                  <a:cubicBezTo>
                    <a:pt x="164" y="228"/>
                    <a:pt x="164" y="228"/>
                    <a:pt x="164" y="227"/>
                  </a:cubicBezTo>
                  <a:cubicBezTo>
                    <a:pt x="165" y="227"/>
                    <a:pt x="165" y="227"/>
                    <a:pt x="166" y="227"/>
                  </a:cubicBezTo>
                  <a:cubicBezTo>
                    <a:pt x="166" y="227"/>
                    <a:pt x="166" y="226"/>
                    <a:pt x="166" y="226"/>
                  </a:cubicBezTo>
                  <a:cubicBezTo>
                    <a:pt x="166" y="225"/>
                    <a:pt x="166" y="225"/>
                    <a:pt x="166" y="224"/>
                  </a:cubicBezTo>
                  <a:cubicBezTo>
                    <a:pt x="165" y="224"/>
                    <a:pt x="165" y="224"/>
                    <a:pt x="164" y="224"/>
                  </a:cubicBezTo>
                  <a:cubicBezTo>
                    <a:pt x="164" y="224"/>
                    <a:pt x="164" y="223"/>
                    <a:pt x="164" y="222"/>
                  </a:cubicBezTo>
                  <a:cubicBezTo>
                    <a:pt x="164" y="222"/>
                    <a:pt x="163" y="222"/>
                    <a:pt x="163" y="222"/>
                  </a:cubicBezTo>
                  <a:cubicBezTo>
                    <a:pt x="163" y="223"/>
                    <a:pt x="163" y="224"/>
                    <a:pt x="163" y="224"/>
                  </a:cubicBezTo>
                  <a:cubicBezTo>
                    <a:pt x="162" y="224"/>
                    <a:pt x="161" y="224"/>
                    <a:pt x="161" y="224"/>
                  </a:cubicBezTo>
                  <a:cubicBezTo>
                    <a:pt x="160" y="224"/>
                    <a:pt x="160" y="224"/>
                    <a:pt x="159" y="224"/>
                  </a:cubicBezTo>
                  <a:cubicBezTo>
                    <a:pt x="159" y="224"/>
                    <a:pt x="158" y="224"/>
                    <a:pt x="158" y="224"/>
                  </a:cubicBezTo>
                  <a:cubicBezTo>
                    <a:pt x="158" y="225"/>
                    <a:pt x="158" y="225"/>
                    <a:pt x="158" y="226"/>
                  </a:cubicBezTo>
                  <a:cubicBezTo>
                    <a:pt x="157" y="226"/>
                    <a:pt x="157" y="226"/>
                    <a:pt x="156" y="226"/>
                  </a:cubicBezTo>
                  <a:cubicBezTo>
                    <a:pt x="156" y="226"/>
                    <a:pt x="155" y="226"/>
                    <a:pt x="155" y="226"/>
                  </a:cubicBezTo>
                  <a:cubicBezTo>
                    <a:pt x="154" y="226"/>
                    <a:pt x="154" y="226"/>
                    <a:pt x="153" y="226"/>
                  </a:cubicBezTo>
                  <a:cubicBezTo>
                    <a:pt x="153" y="226"/>
                    <a:pt x="152" y="226"/>
                    <a:pt x="151" y="226"/>
                  </a:cubicBezTo>
                  <a:cubicBezTo>
                    <a:pt x="151" y="226"/>
                    <a:pt x="151" y="227"/>
                    <a:pt x="151" y="227"/>
                  </a:cubicBezTo>
                  <a:cubicBezTo>
                    <a:pt x="151" y="227"/>
                    <a:pt x="150" y="227"/>
                    <a:pt x="150" y="227"/>
                  </a:cubicBezTo>
                  <a:cubicBezTo>
                    <a:pt x="149" y="227"/>
                    <a:pt x="149" y="227"/>
                    <a:pt x="148" y="227"/>
                  </a:cubicBezTo>
                  <a:cubicBezTo>
                    <a:pt x="148" y="227"/>
                    <a:pt x="147" y="227"/>
                    <a:pt x="147" y="227"/>
                  </a:cubicBezTo>
                  <a:cubicBezTo>
                    <a:pt x="147" y="227"/>
                    <a:pt x="147" y="226"/>
                    <a:pt x="147" y="226"/>
                  </a:cubicBezTo>
                  <a:cubicBezTo>
                    <a:pt x="146" y="226"/>
                    <a:pt x="146" y="226"/>
                    <a:pt x="145" y="226"/>
                  </a:cubicBezTo>
                  <a:cubicBezTo>
                    <a:pt x="145" y="225"/>
                    <a:pt x="145" y="225"/>
                    <a:pt x="145" y="224"/>
                  </a:cubicBezTo>
                  <a:cubicBezTo>
                    <a:pt x="146" y="224"/>
                    <a:pt x="146" y="224"/>
                    <a:pt x="147" y="224"/>
                  </a:cubicBezTo>
                  <a:cubicBezTo>
                    <a:pt x="147" y="224"/>
                    <a:pt x="147" y="223"/>
                    <a:pt x="147" y="222"/>
                  </a:cubicBezTo>
                  <a:cubicBezTo>
                    <a:pt x="147" y="222"/>
                    <a:pt x="148" y="222"/>
                    <a:pt x="148" y="222"/>
                  </a:cubicBezTo>
                  <a:cubicBezTo>
                    <a:pt x="149" y="222"/>
                    <a:pt x="149" y="222"/>
                    <a:pt x="150" y="222"/>
                  </a:cubicBezTo>
                  <a:cubicBezTo>
                    <a:pt x="150" y="222"/>
                    <a:pt x="151" y="222"/>
                    <a:pt x="151" y="222"/>
                  </a:cubicBezTo>
                  <a:cubicBezTo>
                    <a:pt x="151" y="222"/>
                    <a:pt x="151" y="221"/>
                    <a:pt x="151" y="221"/>
                  </a:cubicBezTo>
                  <a:cubicBezTo>
                    <a:pt x="152" y="221"/>
                    <a:pt x="153" y="221"/>
                    <a:pt x="153" y="221"/>
                  </a:cubicBezTo>
                  <a:cubicBezTo>
                    <a:pt x="154" y="221"/>
                    <a:pt x="154" y="221"/>
                    <a:pt x="155" y="221"/>
                  </a:cubicBezTo>
                  <a:cubicBezTo>
                    <a:pt x="155" y="220"/>
                    <a:pt x="155" y="220"/>
                    <a:pt x="155" y="219"/>
                  </a:cubicBezTo>
                  <a:cubicBezTo>
                    <a:pt x="155" y="219"/>
                    <a:pt x="156" y="219"/>
                    <a:pt x="156" y="219"/>
                  </a:cubicBezTo>
                  <a:cubicBezTo>
                    <a:pt x="157" y="219"/>
                    <a:pt x="157" y="219"/>
                    <a:pt x="158" y="219"/>
                  </a:cubicBezTo>
                  <a:cubicBezTo>
                    <a:pt x="158" y="219"/>
                    <a:pt x="159" y="219"/>
                    <a:pt x="159" y="219"/>
                  </a:cubicBezTo>
                  <a:cubicBezTo>
                    <a:pt x="159" y="219"/>
                    <a:pt x="159" y="218"/>
                    <a:pt x="159" y="218"/>
                  </a:cubicBezTo>
                  <a:cubicBezTo>
                    <a:pt x="160" y="218"/>
                    <a:pt x="160" y="218"/>
                    <a:pt x="161" y="218"/>
                  </a:cubicBezTo>
                  <a:cubicBezTo>
                    <a:pt x="161" y="217"/>
                    <a:pt x="161" y="217"/>
                    <a:pt x="161" y="216"/>
                  </a:cubicBezTo>
                  <a:cubicBezTo>
                    <a:pt x="161" y="216"/>
                    <a:pt x="162" y="216"/>
                    <a:pt x="163" y="216"/>
                  </a:cubicBezTo>
                  <a:cubicBezTo>
                    <a:pt x="163" y="216"/>
                    <a:pt x="164" y="216"/>
                    <a:pt x="164" y="216"/>
                  </a:cubicBezTo>
                  <a:cubicBezTo>
                    <a:pt x="165" y="216"/>
                    <a:pt x="165" y="216"/>
                    <a:pt x="166" y="216"/>
                  </a:cubicBezTo>
                  <a:cubicBezTo>
                    <a:pt x="166" y="216"/>
                    <a:pt x="166" y="215"/>
                    <a:pt x="166" y="214"/>
                  </a:cubicBezTo>
                  <a:cubicBezTo>
                    <a:pt x="166" y="214"/>
                    <a:pt x="167" y="214"/>
                    <a:pt x="167" y="214"/>
                  </a:cubicBezTo>
                  <a:cubicBezTo>
                    <a:pt x="167" y="214"/>
                    <a:pt x="167" y="213"/>
                    <a:pt x="167" y="213"/>
                  </a:cubicBezTo>
                  <a:cubicBezTo>
                    <a:pt x="168" y="213"/>
                    <a:pt x="168" y="213"/>
                    <a:pt x="169" y="213"/>
                  </a:cubicBezTo>
                  <a:cubicBezTo>
                    <a:pt x="169" y="212"/>
                    <a:pt x="169" y="212"/>
                    <a:pt x="169" y="211"/>
                  </a:cubicBezTo>
                  <a:cubicBezTo>
                    <a:pt x="169" y="211"/>
                    <a:pt x="170" y="211"/>
                    <a:pt x="170" y="211"/>
                  </a:cubicBezTo>
                  <a:cubicBezTo>
                    <a:pt x="171" y="211"/>
                    <a:pt x="171" y="211"/>
                    <a:pt x="172" y="211"/>
                  </a:cubicBezTo>
                  <a:cubicBezTo>
                    <a:pt x="172" y="211"/>
                    <a:pt x="173" y="211"/>
                    <a:pt x="173" y="211"/>
                  </a:cubicBezTo>
                  <a:cubicBezTo>
                    <a:pt x="173" y="211"/>
                    <a:pt x="173" y="210"/>
                    <a:pt x="173" y="210"/>
                  </a:cubicBezTo>
                  <a:cubicBezTo>
                    <a:pt x="174" y="210"/>
                    <a:pt x="174" y="210"/>
                    <a:pt x="175" y="210"/>
                  </a:cubicBezTo>
                  <a:cubicBezTo>
                    <a:pt x="175" y="209"/>
                    <a:pt x="175" y="208"/>
                    <a:pt x="175" y="208"/>
                  </a:cubicBezTo>
                  <a:cubicBezTo>
                    <a:pt x="176" y="208"/>
                    <a:pt x="176" y="208"/>
                    <a:pt x="177" y="208"/>
                  </a:cubicBezTo>
                  <a:cubicBezTo>
                    <a:pt x="177" y="207"/>
                    <a:pt x="177" y="207"/>
                    <a:pt x="177" y="206"/>
                  </a:cubicBezTo>
                  <a:cubicBezTo>
                    <a:pt x="177" y="206"/>
                    <a:pt x="178" y="206"/>
                    <a:pt x="178" y="206"/>
                  </a:cubicBezTo>
                  <a:cubicBezTo>
                    <a:pt x="178" y="206"/>
                    <a:pt x="178" y="205"/>
                    <a:pt x="178" y="205"/>
                  </a:cubicBezTo>
                  <a:cubicBezTo>
                    <a:pt x="179" y="205"/>
                    <a:pt x="179" y="205"/>
                    <a:pt x="180" y="205"/>
                  </a:cubicBezTo>
                  <a:cubicBezTo>
                    <a:pt x="180" y="204"/>
                    <a:pt x="180" y="204"/>
                    <a:pt x="180" y="203"/>
                  </a:cubicBezTo>
                  <a:cubicBezTo>
                    <a:pt x="180" y="203"/>
                    <a:pt x="180" y="202"/>
                    <a:pt x="180" y="202"/>
                  </a:cubicBezTo>
                  <a:cubicBezTo>
                    <a:pt x="180" y="202"/>
                    <a:pt x="181" y="202"/>
                    <a:pt x="181" y="202"/>
                  </a:cubicBezTo>
                  <a:cubicBezTo>
                    <a:pt x="181" y="201"/>
                    <a:pt x="181" y="200"/>
                    <a:pt x="181" y="200"/>
                  </a:cubicBezTo>
                  <a:cubicBezTo>
                    <a:pt x="181" y="199"/>
                    <a:pt x="181" y="199"/>
                    <a:pt x="181" y="198"/>
                  </a:cubicBezTo>
                  <a:cubicBezTo>
                    <a:pt x="182" y="198"/>
                    <a:pt x="182" y="198"/>
                    <a:pt x="183" y="198"/>
                  </a:cubicBezTo>
                  <a:cubicBezTo>
                    <a:pt x="183" y="198"/>
                    <a:pt x="183" y="197"/>
                    <a:pt x="183" y="197"/>
                  </a:cubicBezTo>
                  <a:cubicBezTo>
                    <a:pt x="183" y="196"/>
                    <a:pt x="183" y="196"/>
                    <a:pt x="183" y="195"/>
                  </a:cubicBezTo>
                  <a:cubicBezTo>
                    <a:pt x="183" y="194"/>
                    <a:pt x="183" y="194"/>
                    <a:pt x="183" y="193"/>
                  </a:cubicBezTo>
                  <a:cubicBezTo>
                    <a:pt x="182" y="193"/>
                    <a:pt x="182" y="193"/>
                    <a:pt x="181" y="193"/>
                  </a:cubicBezTo>
                  <a:cubicBezTo>
                    <a:pt x="181" y="193"/>
                    <a:pt x="181" y="192"/>
                    <a:pt x="181" y="192"/>
                  </a:cubicBezTo>
                  <a:cubicBezTo>
                    <a:pt x="181" y="192"/>
                    <a:pt x="180" y="192"/>
                    <a:pt x="180" y="192"/>
                  </a:cubicBezTo>
                  <a:cubicBezTo>
                    <a:pt x="180" y="191"/>
                    <a:pt x="180" y="191"/>
                    <a:pt x="180" y="190"/>
                  </a:cubicBezTo>
                  <a:cubicBezTo>
                    <a:pt x="179" y="190"/>
                    <a:pt x="179" y="190"/>
                    <a:pt x="178" y="190"/>
                  </a:cubicBezTo>
                  <a:cubicBezTo>
                    <a:pt x="178" y="190"/>
                    <a:pt x="177" y="190"/>
                    <a:pt x="177" y="190"/>
                  </a:cubicBezTo>
                  <a:cubicBezTo>
                    <a:pt x="176" y="190"/>
                    <a:pt x="176" y="190"/>
                    <a:pt x="175" y="190"/>
                  </a:cubicBezTo>
                  <a:cubicBezTo>
                    <a:pt x="175" y="190"/>
                    <a:pt x="175" y="189"/>
                    <a:pt x="175" y="189"/>
                  </a:cubicBezTo>
                  <a:cubicBezTo>
                    <a:pt x="175" y="188"/>
                    <a:pt x="175" y="188"/>
                    <a:pt x="175" y="187"/>
                  </a:cubicBezTo>
                  <a:cubicBezTo>
                    <a:pt x="175" y="186"/>
                    <a:pt x="175" y="186"/>
                    <a:pt x="175" y="185"/>
                  </a:cubicBezTo>
                  <a:cubicBezTo>
                    <a:pt x="176" y="185"/>
                    <a:pt x="176" y="185"/>
                    <a:pt x="177" y="185"/>
                  </a:cubicBezTo>
                  <a:cubicBezTo>
                    <a:pt x="177" y="186"/>
                    <a:pt x="177" y="186"/>
                    <a:pt x="177" y="187"/>
                  </a:cubicBezTo>
                  <a:cubicBezTo>
                    <a:pt x="177" y="187"/>
                    <a:pt x="178" y="187"/>
                    <a:pt x="178" y="187"/>
                  </a:cubicBezTo>
                  <a:cubicBezTo>
                    <a:pt x="179" y="187"/>
                    <a:pt x="179" y="187"/>
                    <a:pt x="180" y="187"/>
                  </a:cubicBezTo>
                  <a:cubicBezTo>
                    <a:pt x="180" y="187"/>
                    <a:pt x="181" y="187"/>
                    <a:pt x="181" y="187"/>
                  </a:cubicBezTo>
                  <a:cubicBezTo>
                    <a:pt x="182" y="187"/>
                    <a:pt x="182" y="187"/>
                    <a:pt x="183" y="187"/>
                  </a:cubicBezTo>
                  <a:cubicBezTo>
                    <a:pt x="183" y="187"/>
                    <a:pt x="184" y="187"/>
                    <a:pt x="184" y="187"/>
                  </a:cubicBezTo>
                  <a:cubicBezTo>
                    <a:pt x="185" y="187"/>
                    <a:pt x="185" y="187"/>
                    <a:pt x="186" y="187"/>
                  </a:cubicBezTo>
                  <a:cubicBezTo>
                    <a:pt x="187" y="187"/>
                    <a:pt x="187" y="187"/>
                    <a:pt x="188" y="187"/>
                  </a:cubicBezTo>
                  <a:cubicBezTo>
                    <a:pt x="188" y="187"/>
                    <a:pt x="189" y="187"/>
                    <a:pt x="189" y="187"/>
                  </a:cubicBezTo>
                  <a:cubicBezTo>
                    <a:pt x="190" y="187"/>
                    <a:pt x="190" y="187"/>
                    <a:pt x="191" y="187"/>
                  </a:cubicBezTo>
                  <a:cubicBezTo>
                    <a:pt x="191" y="187"/>
                    <a:pt x="192" y="187"/>
                    <a:pt x="192" y="187"/>
                  </a:cubicBezTo>
                  <a:cubicBezTo>
                    <a:pt x="193" y="187"/>
                    <a:pt x="193" y="187"/>
                    <a:pt x="194" y="187"/>
                  </a:cubicBezTo>
                  <a:cubicBezTo>
                    <a:pt x="194" y="186"/>
                    <a:pt x="194" y="186"/>
                    <a:pt x="194" y="185"/>
                  </a:cubicBezTo>
                  <a:cubicBezTo>
                    <a:pt x="194" y="185"/>
                    <a:pt x="195" y="185"/>
                    <a:pt x="195" y="185"/>
                  </a:cubicBezTo>
                  <a:cubicBezTo>
                    <a:pt x="195" y="186"/>
                    <a:pt x="195" y="186"/>
                    <a:pt x="195" y="187"/>
                  </a:cubicBezTo>
                  <a:cubicBezTo>
                    <a:pt x="196" y="187"/>
                    <a:pt x="196" y="187"/>
                    <a:pt x="197" y="187"/>
                  </a:cubicBezTo>
                  <a:cubicBezTo>
                    <a:pt x="197" y="188"/>
                    <a:pt x="197" y="188"/>
                    <a:pt x="197" y="189"/>
                  </a:cubicBezTo>
                  <a:cubicBezTo>
                    <a:pt x="197" y="189"/>
                    <a:pt x="198" y="189"/>
                    <a:pt x="198" y="189"/>
                  </a:cubicBezTo>
                  <a:cubicBezTo>
                    <a:pt x="199" y="189"/>
                    <a:pt x="200" y="189"/>
                    <a:pt x="200" y="189"/>
                  </a:cubicBezTo>
                  <a:cubicBezTo>
                    <a:pt x="200" y="189"/>
                    <a:pt x="200" y="190"/>
                    <a:pt x="200" y="190"/>
                  </a:cubicBezTo>
                  <a:cubicBezTo>
                    <a:pt x="201" y="190"/>
                    <a:pt x="201" y="190"/>
                    <a:pt x="202" y="190"/>
                  </a:cubicBezTo>
                  <a:cubicBezTo>
                    <a:pt x="202" y="191"/>
                    <a:pt x="202" y="191"/>
                    <a:pt x="202" y="192"/>
                  </a:cubicBezTo>
                  <a:cubicBezTo>
                    <a:pt x="202" y="192"/>
                    <a:pt x="203" y="192"/>
                    <a:pt x="203" y="192"/>
                  </a:cubicBezTo>
                  <a:cubicBezTo>
                    <a:pt x="204" y="192"/>
                    <a:pt x="204" y="192"/>
                    <a:pt x="205" y="192"/>
                  </a:cubicBezTo>
                  <a:cubicBezTo>
                    <a:pt x="205" y="192"/>
                    <a:pt x="205" y="193"/>
                    <a:pt x="205" y="193"/>
                  </a:cubicBezTo>
                  <a:cubicBezTo>
                    <a:pt x="205" y="194"/>
                    <a:pt x="205" y="194"/>
                    <a:pt x="205" y="195"/>
                  </a:cubicBezTo>
                  <a:cubicBezTo>
                    <a:pt x="205" y="196"/>
                    <a:pt x="205" y="196"/>
                    <a:pt x="205" y="197"/>
                  </a:cubicBezTo>
                  <a:cubicBezTo>
                    <a:pt x="205" y="197"/>
                    <a:pt x="206" y="197"/>
                    <a:pt x="206" y="197"/>
                  </a:cubicBezTo>
                  <a:cubicBezTo>
                    <a:pt x="206" y="197"/>
                    <a:pt x="206" y="198"/>
                    <a:pt x="206" y="198"/>
                  </a:cubicBezTo>
                  <a:cubicBezTo>
                    <a:pt x="207" y="198"/>
                    <a:pt x="207" y="198"/>
                    <a:pt x="208" y="198"/>
                  </a:cubicBezTo>
                  <a:cubicBezTo>
                    <a:pt x="208" y="198"/>
                    <a:pt x="209" y="198"/>
                    <a:pt x="209" y="198"/>
                  </a:cubicBezTo>
                  <a:cubicBezTo>
                    <a:pt x="210" y="198"/>
                    <a:pt x="211" y="198"/>
                    <a:pt x="211" y="198"/>
                  </a:cubicBezTo>
                  <a:cubicBezTo>
                    <a:pt x="211" y="198"/>
                    <a:pt x="212" y="198"/>
                    <a:pt x="213" y="198"/>
                  </a:cubicBezTo>
                  <a:cubicBezTo>
                    <a:pt x="213" y="198"/>
                    <a:pt x="214" y="198"/>
                    <a:pt x="214" y="198"/>
                  </a:cubicBezTo>
                  <a:cubicBezTo>
                    <a:pt x="214" y="199"/>
                    <a:pt x="214" y="199"/>
                    <a:pt x="214" y="200"/>
                  </a:cubicBezTo>
                  <a:cubicBezTo>
                    <a:pt x="214" y="200"/>
                    <a:pt x="213" y="200"/>
                    <a:pt x="213" y="200"/>
                  </a:cubicBezTo>
                  <a:cubicBezTo>
                    <a:pt x="213" y="200"/>
                    <a:pt x="213" y="201"/>
                    <a:pt x="213" y="202"/>
                  </a:cubicBezTo>
                  <a:cubicBezTo>
                    <a:pt x="213" y="202"/>
                    <a:pt x="213" y="203"/>
                    <a:pt x="213" y="203"/>
                  </a:cubicBezTo>
                  <a:cubicBezTo>
                    <a:pt x="213" y="203"/>
                    <a:pt x="214" y="203"/>
                    <a:pt x="214" y="203"/>
                  </a:cubicBezTo>
                  <a:cubicBezTo>
                    <a:pt x="214" y="204"/>
                    <a:pt x="214" y="204"/>
                    <a:pt x="214" y="205"/>
                  </a:cubicBezTo>
                  <a:cubicBezTo>
                    <a:pt x="214" y="205"/>
                    <a:pt x="214" y="206"/>
                    <a:pt x="214" y="206"/>
                  </a:cubicBezTo>
                  <a:cubicBezTo>
                    <a:pt x="215" y="206"/>
                    <a:pt x="215" y="206"/>
                    <a:pt x="216" y="206"/>
                  </a:cubicBezTo>
                  <a:cubicBezTo>
                    <a:pt x="216" y="207"/>
                    <a:pt x="216" y="207"/>
                    <a:pt x="216" y="208"/>
                  </a:cubicBezTo>
                  <a:cubicBezTo>
                    <a:pt x="216" y="208"/>
                    <a:pt x="216" y="209"/>
                    <a:pt x="216" y="210"/>
                  </a:cubicBezTo>
                  <a:cubicBezTo>
                    <a:pt x="216" y="210"/>
                    <a:pt x="216" y="211"/>
                    <a:pt x="216" y="211"/>
                  </a:cubicBezTo>
                  <a:cubicBezTo>
                    <a:pt x="216" y="211"/>
                    <a:pt x="217" y="211"/>
                    <a:pt x="217" y="211"/>
                  </a:cubicBezTo>
                  <a:cubicBezTo>
                    <a:pt x="217" y="212"/>
                    <a:pt x="217" y="212"/>
                    <a:pt x="217" y="213"/>
                  </a:cubicBezTo>
                  <a:cubicBezTo>
                    <a:pt x="217" y="213"/>
                    <a:pt x="217" y="214"/>
                    <a:pt x="217" y="214"/>
                  </a:cubicBezTo>
                  <a:cubicBezTo>
                    <a:pt x="218" y="214"/>
                    <a:pt x="218" y="214"/>
                    <a:pt x="219" y="214"/>
                  </a:cubicBezTo>
                  <a:cubicBezTo>
                    <a:pt x="219" y="215"/>
                    <a:pt x="219" y="216"/>
                    <a:pt x="219" y="216"/>
                  </a:cubicBezTo>
                  <a:cubicBezTo>
                    <a:pt x="219" y="216"/>
                    <a:pt x="220" y="216"/>
                    <a:pt x="220" y="216"/>
                  </a:cubicBezTo>
                  <a:cubicBezTo>
                    <a:pt x="220" y="217"/>
                    <a:pt x="220" y="217"/>
                    <a:pt x="220" y="218"/>
                  </a:cubicBezTo>
                  <a:cubicBezTo>
                    <a:pt x="220" y="218"/>
                    <a:pt x="220" y="219"/>
                    <a:pt x="220" y="219"/>
                  </a:cubicBezTo>
                  <a:cubicBezTo>
                    <a:pt x="220" y="220"/>
                    <a:pt x="220" y="220"/>
                    <a:pt x="220" y="221"/>
                  </a:cubicBezTo>
                  <a:cubicBezTo>
                    <a:pt x="221" y="221"/>
                    <a:pt x="221" y="221"/>
                    <a:pt x="222" y="221"/>
                  </a:cubicBezTo>
                  <a:cubicBezTo>
                    <a:pt x="222" y="221"/>
                    <a:pt x="222" y="222"/>
                    <a:pt x="222" y="222"/>
                  </a:cubicBezTo>
                  <a:cubicBezTo>
                    <a:pt x="222" y="223"/>
                    <a:pt x="222" y="224"/>
                    <a:pt x="222" y="224"/>
                  </a:cubicBezTo>
                  <a:cubicBezTo>
                    <a:pt x="222" y="224"/>
                    <a:pt x="223" y="224"/>
                    <a:pt x="224" y="224"/>
                  </a:cubicBezTo>
                  <a:cubicBezTo>
                    <a:pt x="224" y="225"/>
                    <a:pt x="224" y="225"/>
                    <a:pt x="224" y="226"/>
                  </a:cubicBezTo>
                  <a:cubicBezTo>
                    <a:pt x="224" y="226"/>
                    <a:pt x="224" y="227"/>
                    <a:pt x="224" y="227"/>
                  </a:cubicBezTo>
                  <a:cubicBezTo>
                    <a:pt x="224" y="227"/>
                    <a:pt x="225" y="227"/>
                    <a:pt x="225" y="227"/>
                  </a:cubicBezTo>
                  <a:cubicBezTo>
                    <a:pt x="225" y="228"/>
                    <a:pt x="225" y="228"/>
                    <a:pt x="225" y="229"/>
                  </a:cubicBezTo>
                  <a:cubicBezTo>
                    <a:pt x="225" y="229"/>
                    <a:pt x="225" y="230"/>
                    <a:pt x="225" y="231"/>
                  </a:cubicBezTo>
                  <a:cubicBezTo>
                    <a:pt x="226" y="231"/>
                    <a:pt x="226" y="231"/>
                    <a:pt x="227" y="231"/>
                  </a:cubicBezTo>
                  <a:cubicBezTo>
                    <a:pt x="227" y="231"/>
                    <a:pt x="227" y="232"/>
                    <a:pt x="227" y="232"/>
                  </a:cubicBezTo>
                  <a:cubicBezTo>
                    <a:pt x="227" y="233"/>
                    <a:pt x="227" y="233"/>
                    <a:pt x="227" y="234"/>
                  </a:cubicBezTo>
                  <a:cubicBezTo>
                    <a:pt x="227" y="234"/>
                    <a:pt x="228" y="234"/>
                    <a:pt x="228" y="234"/>
                  </a:cubicBezTo>
                  <a:cubicBezTo>
                    <a:pt x="229" y="234"/>
                    <a:pt x="229" y="234"/>
                    <a:pt x="230" y="234"/>
                  </a:cubicBezTo>
                  <a:cubicBezTo>
                    <a:pt x="230" y="233"/>
                    <a:pt x="230" y="233"/>
                    <a:pt x="230" y="232"/>
                  </a:cubicBezTo>
                  <a:cubicBezTo>
                    <a:pt x="230" y="232"/>
                    <a:pt x="230" y="231"/>
                    <a:pt x="230" y="231"/>
                  </a:cubicBezTo>
                  <a:cubicBezTo>
                    <a:pt x="230" y="231"/>
                    <a:pt x="231" y="231"/>
                    <a:pt x="231" y="231"/>
                  </a:cubicBezTo>
                  <a:cubicBezTo>
                    <a:pt x="231" y="230"/>
                    <a:pt x="231" y="229"/>
                    <a:pt x="231" y="229"/>
                  </a:cubicBezTo>
                  <a:cubicBezTo>
                    <a:pt x="232" y="229"/>
                    <a:pt x="232" y="229"/>
                    <a:pt x="233" y="229"/>
                  </a:cubicBezTo>
                  <a:cubicBezTo>
                    <a:pt x="233" y="229"/>
                    <a:pt x="233" y="230"/>
                    <a:pt x="233" y="231"/>
                  </a:cubicBezTo>
                  <a:cubicBezTo>
                    <a:pt x="233" y="231"/>
                    <a:pt x="233" y="232"/>
                    <a:pt x="233" y="232"/>
                  </a:cubicBezTo>
                  <a:cubicBezTo>
                    <a:pt x="233" y="233"/>
                    <a:pt x="233" y="233"/>
                    <a:pt x="233" y="234"/>
                  </a:cubicBezTo>
                  <a:cubicBezTo>
                    <a:pt x="233" y="234"/>
                    <a:pt x="233" y="235"/>
                    <a:pt x="233" y="235"/>
                  </a:cubicBezTo>
                  <a:cubicBezTo>
                    <a:pt x="233" y="236"/>
                    <a:pt x="233" y="236"/>
                    <a:pt x="233" y="237"/>
                  </a:cubicBezTo>
                  <a:cubicBezTo>
                    <a:pt x="233" y="237"/>
                    <a:pt x="234" y="237"/>
                    <a:pt x="234" y="237"/>
                  </a:cubicBezTo>
                  <a:cubicBezTo>
                    <a:pt x="234" y="237"/>
                    <a:pt x="234" y="238"/>
                    <a:pt x="234" y="239"/>
                  </a:cubicBezTo>
                  <a:cubicBezTo>
                    <a:pt x="235" y="239"/>
                    <a:pt x="235" y="239"/>
                    <a:pt x="236" y="239"/>
                  </a:cubicBezTo>
                  <a:cubicBezTo>
                    <a:pt x="237" y="239"/>
                    <a:pt x="237" y="239"/>
                    <a:pt x="238" y="239"/>
                  </a:cubicBezTo>
                  <a:cubicBezTo>
                    <a:pt x="238" y="238"/>
                    <a:pt x="238" y="237"/>
                    <a:pt x="238" y="237"/>
                  </a:cubicBezTo>
                  <a:cubicBezTo>
                    <a:pt x="238" y="237"/>
                    <a:pt x="239" y="237"/>
                    <a:pt x="239" y="237"/>
                  </a:cubicBezTo>
                  <a:cubicBezTo>
                    <a:pt x="239" y="236"/>
                    <a:pt x="239" y="236"/>
                    <a:pt x="239" y="235"/>
                  </a:cubicBezTo>
                  <a:cubicBezTo>
                    <a:pt x="239" y="235"/>
                    <a:pt x="239" y="234"/>
                    <a:pt x="239" y="234"/>
                  </a:cubicBezTo>
                  <a:cubicBezTo>
                    <a:pt x="239" y="233"/>
                    <a:pt x="239" y="233"/>
                    <a:pt x="239" y="232"/>
                  </a:cubicBezTo>
                  <a:cubicBezTo>
                    <a:pt x="239" y="232"/>
                    <a:pt x="239" y="231"/>
                    <a:pt x="239" y="231"/>
                  </a:cubicBezTo>
                  <a:cubicBezTo>
                    <a:pt x="239" y="231"/>
                    <a:pt x="238" y="231"/>
                    <a:pt x="238" y="231"/>
                  </a:cubicBezTo>
                  <a:cubicBezTo>
                    <a:pt x="238" y="230"/>
                    <a:pt x="238" y="229"/>
                    <a:pt x="238" y="229"/>
                  </a:cubicBezTo>
                  <a:cubicBezTo>
                    <a:pt x="237" y="229"/>
                    <a:pt x="237" y="229"/>
                    <a:pt x="236" y="229"/>
                  </a:cubicBezTo>
                  <a:cubicBezTo>
                    <a:pt x="236" y="228"/>
                    <a:pt x="236" y="228"/>
                    <a:pt x="236" y="227"/>
                  </a:cubicBezTo>
                  <a:cubicBezTo>
                    <a:pt x="235" y="227"/>
                    <a:pt x="235" y="227"/>
                    <a:pt x="234" y="227"/>
                  </a:cubicBezTo>
                  <a:cubicBezTo>
                    <a:pt x="234" y="227"/>
                    <a:pt x="234" y="226"/>
                    <a:pt x="234" y="226"/>
                  </a:cubicBezTo>
                  <a:cubicBezTo>
                    <a:pt x="234" y="225"/>
                    <a:pt x="234" y="225"/>
                    <a:pt x="234" y="224"/>
                  </a:cubicBezTo>
                  <a:cubicBezTo>
                    <a:pt x="234" y="224"/>
                    <a:pt x="234" y="223"/>
                    <a:pt x="234" y="222"/>
                  </a:cubicBezTo>
                  <a:cubicBezTo>
                    <a:pt x="234" y="222"/>
                    <a:pt x="234" y="221"/>
                    <a:pt x="234" y="221"/>
                  </a:cubicBezTo>
                  <a:cubicBezTo>
                    <a:pt x="234" y="220"/>
                    <a:pt x="234" y="220"/>
                    <a:pt x="234" y="219"/>
                  </a:cubicBezTo>
                  <a:cubicBezTo>
                    <a:pt x="234" y="219"/>
                    <a:pt x="234" y="218"/>
                    <a:pt x="234" y="218"/>
                  </a:cubicBezTo>
                  <a:cubicBezTo>
                    <a:pt x="234" y="217"/>
                    <a:pt x="234" y="217"/>
                    <a:pt x="234" y="216"/>
                  </a:cubicBezTo>
                  <a:cubicBezTo>
                    <a:pt x="234" y="216"/>
                    <a:pt x="234" y="215"/>
                    <a:pt x="234" y="214"/>
                  </a:cubicBezTo>
                  <a:cubicBezTo>
                    <a:pt x="234" y="214"/>
                    <a:pt x="234" y="213"/>
                    <a:pt x="234" y="213"/>
                  </a:cubicBezTo>
                  <a:cubicBezTo>
                    <a:pt x="234" y="212"/>
                    <a:pt x="234" y="212"/>
                    <a:pt x="234" y="211"/>
                  </a:cubicBezTo>
                  <a:cubicBezTo>
                    <a:pt x="235" y="211"/>
                    <a:pt x="235" y="211"/>
                    <a:pt x="236" y="211"/>
                  </a:cubicBezTo>
                  <a:cubicBezTo>
                    <a:pt x="236" y="211"/>
                    <a:pt x="236" y="210"/>
                    <a:pt x="236" y="210"/>
                  </a:cubicBezTo>
                  <a:cubicBezTo>
                    <a:pt x="237" y="210"/>
                    <a:pt x="237" y="210"/>
                    <a:pt x="238" y="210"/>
                  </a:cubicBezTo>
                  <a:cubicBezTo>
                    <a:pt x="238" y="209"/>
                    <a:pt x="238" y="208"/>
                    <a:pt x="238" y="208"/>
                  </a:cubicBezTo>
                  <a:cubicBezTo>
                    <a:pt x="238" y="208"/>
                    <a:pt x="239" y="208"/>
                    <a:pt x="239" y="208"/>
                  </a:cubicBezTo>
                  <a:cubicBezTo>
                    <a:pt x="239" y="207"/>
                    <a:pt x="239" y="207"/>
                    <a:pt x="239" y="206"/>
                  </a:cubicBezTo>
                  <a:cubicBezTo>
                    <a:pt x="240" y="206"/>
                    <a:pt x="240" y="206"/>
                    <a:pt x="241" y="206"/>
                  </a:cubicBezTo>
                  <a:cubicBezTo>
                    <a:pt x="241" y="206"/>
                    <a:pt x="241" y="205"/>
                    <a:pt x="241" y="205"/>
                  </a:cubicBezTo>
                  <a:cubicBezTo>
                    <a:pt x="241" y="204"/>
                    <a:pt x="241" y="204"/>
                    <a:pt x="241" y="203"/>
                  </a:cubicBezTo>
                  <a:cubicBezTo>
                    <a:pt x="241" y="203"/>
                    <a:pt x="242" y="203"/>
                    <a:pt x="242" y="203"/>
                  </a:cubicBezTo>
                  <a:cubicBezTo>
                    <a:pt x="242" y="203"/>
                    <a:pt x="242" y="202"/>
                    <a:pt x="242" y="202"/>
                  </a:cubicBezTo>
                  <a:cubicBezTo>
                    <a:pt x="243" y="202"/>
                    <a:pt x="243" y="202"/>
                    <a:pt x="244" y="202"/>
                  </a:cubicBezTo>
                  <a:cubicBezTo>
                    <a:pt x="244" y="202"/>
                    <a:pt x="245" y="202"/>
                    <a:pt x="245" y="202"/>
                  </a:cubicBezTo>
                  <a:cubicBezTo>
                    <a:pt x="245" y="201"/>
                    <a:pt x="245" y="200"/>
                    <a:pt x="245" y="200"/>
                  </a:cubicBezTo>
                  <a:cubicBezTo>
                    <a:pt x="245" y="199"/>
                    <a:pt x="245" y="199"/>
                    <a:pt x="245" y="198"/>
                  </a:cubicBezTo>
                  <a:cubicBezTo>
                    <a:pt x="246" y="198"/>
                    <a:pt x="246" y="198"/>
                    <a:pt x="247" y="198"/>
                  </a:cubicBezTo>
                  <a:cubicBezTo>
                    <a:pt x="247" y="198"/>
                    <a:pt x="247" y="197"/>
                    <a:pt x="247" y="197"/>
                  </a:cubicBezTo>
                  <a:cubicBezTo>
                    <a:pt x="248" y="197"/>
                    <a:pt x="248" y="197"/>
                    <a:pt x="249" y="197"/>
                  </a:cubicBezTo>
                  <a:cubicBezTo>
                    <a:pt x="249" y="196"/>
                    <a:pt x="249" y="196"/>
                    <a:pt x="249" y="195"/>
                  </a:cubicBezTo>
                  <a:cubicBezTo>
                    <a:pt x="249" y="194"/>
                    <a:pt x="249" y="194"/>
                    <a:pt x="249" y="193"/>
                  </a:cubicBezTo>
                  <a:cubicBezTo>
                    <a:pt x="249" y="193"/>
                    <a:pt x="250" y="193"/>
                    <a:pt x="250" y="193"/>
                  </a:cubicBezTo>
                  <a:cubicBezTo>
                    <a:pt x="251" y="193"/>
                    <a:pt x="251" y="193"/>
                    <a:pt x="252" y="193"/>
                  </a:cubicBezTo>
                  <a:cubicBezTo>
                    <a:pt x="252" y="193"/>
                    <a:pt x="253" y="193"/>
                    <a:pt x="253" y="193"/>
                  </a:cubicBezTo>
                  <a:cubicBezTo>
                    <a:pt x="254" y="193"/>
                    <a:pt x="254" y="193"/>
                    <a:pt x="255" y="193"/>
                  </a:cubicBezTo>
                  <a:cubicBezTo>
                    <a:pt x="255" y="193"/>
                    <a:pt x="256" y="193"/>
                    <a:pt x="256" y="193"/>
                  </a:cubicBezTo>
                  <a:cubicBezTo>
                    <a:pt x="257" y="193"/>
                    <a:pt x="257" y="193"/>
                    <a:pt x="258" y="193"/>
                  </a:cubicBezTo>
                  <a:cubicBezTo>
                    <a:pt x="258" y="194"/>
                    <a:pt x="258" y="194"/>
                    <a:pt x="258" y="195"/>
                  </a:cubicBezTo>
                  <a:cubicBezTo>
                    <a:pt x="258" y="196"/>
                    <a:pt x="258" y="196"/>
                    <a:pt x="258" y="197"/>
                  </a:cubicBezTo>
                  <a:cubicBezTo>
                    <a:pt x="258" y="197"/>
                    <a:pt x="259" y="197"/>
                    <a:pt x="259" y="197"/>
                  </a:cubicBezTo>
                  <a:cubicBezTo>
                    <a:pt x="259" y="197"/>
                    <a:pt x="259" y="198"/>
                    <a:pt x="259" y="198"/>
                  </a:cubicBezTo>
                  <a:cubicBezTo>
                    <a:pt x="260" y="198"/>
                    <a:pt x="261" y="198"/>
                    <a:pt x="261" y="198"/>
                  </a:cubicBezTo>
                  <a:cubicBezTo>
                    <a:pt x="261" y="199"/>
                    <a:pt x="261" y="199"/>
                    <a:pt x="261" y="200"/>
                  </a:cubicBezTo>
                  <a:cubicBezTo>
                    <a:pt x="261" y="200"/>
                    <a:pt x="261" y="201"/>
                    <a:pt x="261" y="202"/>
                  </a:cubicBezTo>
                  <a:cubicBezTo>
                    <a:pt x="262" y="202"/>
                    <a:pt x="262" y="202"/>
                    <a:pt x="263" y="202"/>
                  </a:cubicBezTo>
                  <a:cubicBezTo>
                    <a:pt x="263" y="202"/>
                    <a:pt x="264" y="202"/>
                    <a:pt x="264" y="202"/>
                  </a:cubicBezTo>
                  <a:cubicBezTo>
                    <a:pt x="264" y="202"/>
                    <a:pt x="264" y="203"/>
                    <a:pt x="264" y="203"/>
                  </a:cubicBezTo>
                  <a:cubicBezTo>
                    <a:pt x="264" y="204"/>
                    <a:pt x="264" y="204"/>
                    <a:pt x="264" y="205"/>
                  </a:cubicBezTo>
                  <a:cubicBezTo>
                    <a:pt x="265" y="205"/>
                    <a:pt x="265" y="205"/>
                    <a:pt x="266" y="205"/>
                  </a:cubicBezTo>
                  <a:cubicBezTo>
                    <a:pt x="266" y="205"/>
                    <a:pt x="266" y="206"/>
                    <a:pt x="266" y="206"/>
                  </a:cubicBezTo>
                  <a:cubicBezTo>
                    <a:pt x="266" y="207"/>
                    <a:pt x="266" y="207"/>
                    <a:pt x="266" y="208"/>
                  </a:cubicBezTo>
                  <a:cubicBezTo>
                    <a:pt x="266" y="208"/>
                    <a:pt x="266" y="209"/>
                    <a:pt x="266" y="210"/>
                  </a:cubicBezTo>
                  <a:cubicBezTo>
                    <a:pt x="266" y="210"/>
                    <a:pt x="267" y="210"/>
                    <a:pt x="267" y="210"/>
                  </a:cubicBezTo>
                  <a:cubicBezTo>
                    <a:pt x="268" y="210"/>
                    <a:pt x="268" y="210"/>
                    <a:pt x="269" y="210"/>
                  </a:cubicBezTo>
                  <a:cubicBezTo>
                    <a:pt x="269" y="209"/>
                    <a:pt x="269" y="208"/>
                    <a:pt x="269" y="208"/>
                  </a:cubicBezTo>
                  <a:cubicBezTo>
                    <a:pt x="269" y="208"/>
                    <a:pt x="270" y="208"/>
                    <a:pt x="271" y="208"/>
                  </a:cubicBezTo>
                  <a:cubicBezTo>
                    <a:pt x="271" y="208"/>
                    <a:pt x="272" y="208"/>
                    <a:pt x="272" y="208"/>
                  </a:cubicBezTo>
                  <a:cubicBezTo>
                    <a:pt x="272" y="209"/>
                    <a:pt x="272" y="209"/>
                    <a:pt x="272" y="210"/>
                  </a:cubicBezTo>
                  <a:cubicBezTo>
                    <a:pt x="272" y="210"/>
                    <a:pt x="272" y="211"/>
                    <a:pt x="272" y="211"/>
                  </a:cubicBezTo>
                  <a:cubicBezTo>
                    <a:pt x="272" y="212"/>
                    <a:pt x="272" y="212"/>
                    <a:pt x="272" y="213"/>
                  </a:cubicBezTo>
                  <a:cubicBezTo>
                    <a:pt x="273" y="213"/>
                    <a:pt x="273" y="213"/>
                    <a:pt x="274" y="213"/>
                  </a:cubicBezTo>
                  <a:cubicBezTo>
                    <a:pt x="274" y="213"/>
                    <a:pt x="274" y="214"/>
                    <a:pt x="274" y="214"/>
                  </a:cubicBezTo>
                  <a:cubicBezTo>
                    <a:pt x="274" y="215"/>
                    <a:pt x="274" y="215"/>
                    <a:pt x="274" y="216"/>
                  </a:cubicBezTo>
                  <a:cubicBezTo>
                    <a:pt x="276" y="203"/>
                    <a:pt x="277" y="190"/>
                    <a:pt x="277" y="177"/>
                  </a:cubicBezTo>
                  <a:cubicBezTo>
                    <a:pt x="277" y="107"/>
                    <a:pt x="246" y="44"/>
                    <a:pt x="198" y="0"/>
                  </a:cubicBezTo>
                  <a:cubicBezTo>
                    <a:pt x="198" y="0"/>
                    <a:pt x="197" y="0"/>
                    <a:pt x="197" y="0"/>
                  </a:cubicBezTo>
                  <a:cubicBezTo>
                    <a:pt x="197" y="0"/>
                    <a:pt x="197" y="1"/>
                    <a:pt x="197" y="1"/>
                  </a:cubicBezTo>
                  <a:moveTo>
                    <a:pt x="119" y="129"/>
                  </a:moveTo>
                  <a:cubicBezTo>
                    <a:pt x="119" y="128"/>
                    <a:pt x="119" y="128"/>
                    <a:pt x="119" y="127"/>
                  </a:cubicBezTo>
                  <a:cubicBezTo>
                    <a:pt x="119" y="127"/>
                    <a:pt x="120" y="127"/>
                    <a:pt x="120" y="127"/>
                  </a:cubicBezTo>
                  <a:cubicBezTo>
                    <a:pt x="121" y="127"/>
                    <a:pt x="121" y="127"/>
                    <a:pt x="122" y="127"/>
                  </a:cubicBezTo>
                  <a:cubicBezTo>
                    <a:pt x="122" y="128"/>
                    <a:pt x="122" y="128"/>
                    <a:pt x="122" y="129"/>
                  </a:cubicBezTo>
                  <a:cubicBezTo>
                    <a:pt x="122" y="129"/>
                    <a:pt x="122" y="130"/>
                    <a:pt x="122" y="131"/>
                  </a:cubicBezTo>
                  <a:cubicBezTo>
                    <a:pt x="121" y="131"/>
                    <a:pt x="121" y="131"/>
                    <a:pt x="120" y="131"/>
                  </a:cubicBezTo>
                  <a:cubicBezTo>
                    <a:pt x="120" y="131"/>
                    <a:pt x="119" y="131"/>
                    <a:pt x="119" y="131"/>
                  </a:cubicBezTo>
                  <a:cubicBezTo>
                    <a:pt x="118" y="131"/>
                    <a:pt x="118" y="131"/>
                    <a:pt x="117" y="131"/>
                  </a:cubicBezTo>
                  <a:cubicBezTo>
                    <a:pt x="117" y="130"/>
                    <a:pt x="117" y="129"/>
                    <a:pt x="117" y="129"/>
                  </a:cubicBezTo>
                  <a:cubicBezTo>
                    <a:pt x="118" y="129"/>
                    <a:pt x="118" y="129"/>
                    <a:pt x="119" y="129"/>
                  </a:cubicBezTo>
                  <a:moveTo>
                    <a:pt x="106" y="60"/>
                  </a:moveTo>
                  <a:cubicBezTo>
                    <a:pt x="107" y="60"/>
                    <a:pt x="107" y="60"/>
                    <a:pt x="108" y="60"/>
                  </a:cubicBezTo>
                  <a:cubicBezTo>
                    <a:pt x="108" y="60"/>
                    <a:pt x="109" y="60"/>
                    <a:pt x="109" y="60"/>
                  </a:cubicBezTo>
                  <a:cubicBezTo>
                    <a:pt x="109" y="60"/>
                    <a:pt x="109" y="61"/>
                    <a:pt x="109" y="61"/>
                  </a:cubicBezTo>
                  <a:cubicBezTo>
                    <a:pt x="110" y="61"/>
                    <a:pt x="110" y="61"/>
                    <a:pt x="111" y="61"/>
                  </a:cubicBezTo>
                  <a:cubicBezTo>
                    <a:pt x="111" y="61"/>
                    <a:pt x="112" y="61"/>
                    <a:pt x="112" y="61"/>
                  </a:cubicBezTo>
                  <a:cubicBezTo>
                    <a:pt x="113" y="61"/>
                    <a:pt x="113" y="61"/>
                    <a:pt x="114" y="61"/>
                  </a:cubicBezTo>
                  <a:cubicBezTo>
                    <a:pt x="114" y="61"/>
                    <a:pt x="115" y="61"/>
                    <a:pt x="116" y="61"/>
                  </a:cubicBezTo>
                  <a:cubicBezTo>
                    <a:pt x="116" y="61"/>
                    <a:pt x="117" y="61"/>
                    <a:pt x="117" y="61"/>
                  </a:cubicBezTo>
                  <a:cubicBezTo>
                    <a:pt x="117" y="62"/>
                    <a:pt x="117" y="62"/>
                    <a:pt x="117" y="63"/>
                  </a:cubicBezTo>
                  <a:cubicBezTo>
                    <a:pt x="117" y="63"/>
                    <a:pt x="117" y="64"/>
                    <a:pt x="117" y="64"/>
                  </a:cubicBezTo>
                  <a:cubicBezTo>
                    <a:pt x="117" y="64"/>
                    <a:pt x="116" y="64"/>
                    <a:pt x="116" y="64"/>
                  </a:cubicBezTo>
                  <a:cubicBezTo>
                    <a:pt x="115" y="64"/>
                    <a:pt x="114" y="64"/>
                    <a:pt x="114" y="64"/>
                  </a:cubicBezTo>
                  <a:cubicBezTo>
                    <a:pt x="114" y="64"/>
                    <a:pt x="114" y="63"/>
                    <a:pt x="114" y="63"/>
                  </a:cubicBezTo>
                  <a:cubicBezTo>
                    <a:pt x="113" y="63"/>
                    <a:pt x="113" y="63"/>
                    <a:pt x="112" y="63"/>
                  </a:cubicBezTo>
                  <a:cubicBezTo>
                    <a:pt x="112" y="63"/>
                    <a:pt x="111" y="63"/>
                    <a:pt x="111" y="63"/>
                  </a:cubicBezTo>
                  <a:cubicBezTo>
                    <a:pt x="111" y="63"/>
                    <a:pt x="111" y="64"/>
                    <a:pt x="111" y="64"/>
                  </a:cubicBezTo>
                  <a:cubicBezTo>
                    <a:pt x="111" y="65"/>
                    <a:pt x="111" y="66"/>
                    <a:pt x="111" y="66"/>
                  </a:cubicBezTo>
                  <a:cubicBezTo>
                    <a:pt x="111" y="66"/>
                    <a:pt x="112" y="66"/>
                    <a:pt x="112" y="66"/>
                  </a:cubicBezTo>
                  <a:cubicBezTo>
                    <a:pt x="112" y="67"/>
                    <a:pt x="112" y="67"/>
                    <a:pt x="112" y="68"/>
                  </a:cubicBezTo>
                  <a:cubicBezTo>
                    <a:pt x="112" y="68"/>
                    <a:pt x="111" y="68"/>
                    <a:pt x="111" y="68"/>
                  </a:cubicBezTo>
                  <a:cubicBezTo>
                    <a:pt x="110" y="68"/>
                    <a:pt x="110" y="68"/>
                    <a:pt x="109" y="68"/>
                  </a:cubicBezTo>
                  <a:cubicBezTo>
                    <a:pt x="109" y="67"/>
                    <a:pt x="109" y="67"/>
                    <a:pt x="109" y="66"/>
                  </a:cubicBezTo>
                  <a:cubicBezTo>
                    <a:pt x="109" y="66"/>
                    <a:pt x="108" y="66"/>
                    <a:pt x="108" y="66"/>
                  </a:cubicBezTo>
                  <a:cubicBezTo>
                    <a:pt x="108" y="66"/>
                    <a:pt x="108" y="65"/>
                    <a:pt x="108" y="64"/>
                  </a:cubicBezTo>
                  <a:cubicBezTo>
                    <a:pt x="108" y="64"/>
                    <a:pt x="108" y="63"/>
                    <a:pt x="108" y="63"/>
                  </a:cubicBezTo>
                  <a:cubicBezTo>
                    <a:pt x="108" y="62"/>
                    <a:pt x="108" y="62"/>
                    <a:pt x="108" y="61"/>
                  </a:cubicBezTo>
                  <a:cubicBezTo>
                    <a:pt x="107" y="61"/>
                    <a:pt x="107" y="61"/>
                    <a:pt x="106" y="61"/>
                  </a:cubicBezTo>
                  <a:cubicBezTo>
                    <a:pt x="106" y="61"/>
                    <a:pt x="106" y="60"/>
                    <a:pt x="106" y="60"/>
                  </a:cubicBezTo>
                  <a:moveTo>
                    <a:pt x="103" y="142"/>
                  </a:moveTo>
                  <a:cubicBezTo>
                    <a:pt x="103" y="141"/>
                    <a:pt x="103" y="141"/>
                    <a:pt x="103" y="140"/>
                  </a:cubicBezTo>
                  <a:cubicBezTo>
                    <a:pt x="104" y="140"/>
                    <a:pt x="104" y="140"/>
                    <a:pt x="105" y="140"/>
                  </a:cubicBezTo>
                  <a:cubicBezTo>
                    <a:pt x="105" y="140"/>
                    <a:pt x="105" y="139"/>
                    <a:pt x="105" y="139"/>
                  </a:cubicBezTo>
                  <a:cubicBezTo>
                    <a:pt x="105" y="138"/>
                    <a:pt x="105" y="137"/>
                    <a:pt x="105" y="137"/>
                  </a:cubicBezTo>
                  <a:cubicBezTo>
                    <a:pt x="105" y="136"/>
                    <a:pt x="105" y="136"/>
                    <a:pt x="105" y="135"/>
                  </a:cubicBezTo>
                  <a:cubicBezTo>
                    <a:pt x="105" y="135"/>
                    <a:pt x="106" y="135"/>
                    <a:pt x="106" y="135"/>
                  </a:cubicBezTo>
                  <a:cubicBezTo>
                    <a:pt x="106" y="135"/>
                    <a:pt x="106" y="134"/>
                    <a:pt x="106" y="134"/>
                  </a:cubicBezTo>
                  <a:cubicBezTo>
                    <a:pt x="106" y="133"/>
                    <a:pt x="106" y="133"/>
                    <a:pt x="106" y="132"/>
                  </a:cubicBezTo>
                  <a:cubicBezTo>
                    <a:pt x="107" y="132"/>
                    <a:pt x="107" y="132"/>
                    <a:pt x="108" y="132"/>
                  </a:cubicBezTo>
                  <a:cubicBezTo>
                    <a:pt x="108" y="132"/>
                    <a:pt x="108" y="131"/>
                    <a:pt x="108" y="131"/>
                  </a:cubicBezTo>
                  <a:cubicBezTo>
                    <a:pt x="108" y="130"/>
                    <a:pt x="108" y="129"/>
                    <a:pt x="108" y="129"/>
                  </a:cubicBezTo>
                  <a:cubicBezTo>
                    <a:pt x="108" y="129"/>
                    <a:pt x="109" y="129"/>
                    <a:pt x="109" y="129"/>
                  </a:cubicBezTo>
                  <a:cubicBezTo>
                    <a:pt x="110" y="129"/>
                    <a:pt x="110" y="129"/>
                    <a:pt x="111" y="129"/>
                  </a:cubicBezTo>
                  <a:cubicBezTo>
                    <a:pt x="111" y="129"/>
                    <a:pt x="111" y="130"/>
                    <a:pt x="111" y="131"/>
                  </a:cubicBezTo>
                  <a:cubicBezTo>
                    <a:pt x="111" y="131"/>
                    <a:pt x="111" y="132"/>
                    <a:pt x="111" y="132"/>
                  </a:cubicBezTo>
                  <a:cubicBezTo>
                    <a:pt x="111" y="132"/>
                    <a:pt x="112" y="132"/>
                    <a:pt x="112" y="132"/>
                  </a:cubicBezTo>
                  <a:cubicBezTo>
                    <a:pt x="112" y="133"/>
                    <a:pt x="112" y="133"/>
                    <a:pt x="112" y="134"/>
                  </a:cubicBezTo>
                  <a:cubicBezTo>
                    <a:pt x="112" y="134"/>
                    <a:pt x="112" y="135"/>
                    <a:pt x="112" y="135"/>
                  </a:cubicBezTo>
                  <a:cubicBezTo>
                    <a:pt x="113" y="135"/>
                    <a:pt x="113" y="135"/>
                    <a:pt x="114" y="135"/>
                  </a:cubicBezTo>
                  <a:cubicBezTo>
                    <a:pt x="114" y="135"/>
                    <a:pt x="115" y="135"/>
                    <a:pt x="116" y="135"/>
                  </a:cubicBezTo>
                  <a:cubicBezTo>
                    <a:pt x="116" y="135"/>
                    <a:pt x="117" y="135"/>
                    <a:pt x="117" y="135"/>
                  </a:cubicBezTo>
                  <a:cubicBezTo>
                    <a:pt x="117" y="135"/>
                    <a:pt x="117" y="134"/>
                    <a:pt x="117" y="134"/>
                  </a:cubicBezTo>
                  <a:cubicBezTo>
                    <a:pt x="118" y="134"/>
                    <a:pt x="118" y="134"/>
                    <a:pt x="119" y="134"/>
                  </a:cubicBezTo>
                  <a:cubicBezTo>
                    <a:pt x="119" y="134"/>
                    <a:pt x="120" y="134"/>
                    <a:pt x="120" y="134"/>
                  </a:cubicBezTo>
                  <a:cubicBezTo>
                    <a:pt x="121" y="134"/>
                    <a:pt x="121" y="134"/>
                    <a:pt x="122" y="134"/>
                  </a:cubicBezTo>
                  <a:cubicBezTo>
                    <a:pt x="122" y="134"/>
                    <a:pt x="122" y="135"/>
                    <a:pt x="122" y="135"/>
                  </a:cubicBezTo>
                  <a:cubicBezTo>
                    <a:pt x="122" y="135"/>
                    <a:pt x="123" y="135"/>
                    <a:pt x="123" y="135"/>
                  </a:cubicBezTo>
                  <a:cubicBezTo>
                    <a:pt x="124" y="135"/>
                    <a:pt x="124" y="135"/>
                    <a:pt x="125" y="135"/>
                  </a:cubicBezTo>
                  <a:cubicBezTo>
                    <a:pt x="125" y="136"/>
                    <a:pt x="125" y="136"/>
                    <a:pt x="125" y="137"/>
                  </a:cubicBezTo>
                  <a:cubicBezTo>
                    <a:pt x="125" y="137"/>
                    <a:pt x="126" y="137"/>
                    <a:pt x="126" y="137"/>
                  </a:cubicBezTo>
                  <a:cubicBezTo>
                    <a:pt x="127" y="137"/>
                    <a:pt x="128" y="137"/>
                    <a:pt x="128" y="137"/>
                  </a:cubicBezTo>
                  <a:cubicBezTo>
                    <a:pt x="128" y="137"/>
                    <a:pt x="128" y="138"/>
                    <a:pt x="128" y="139"/>
                  </a:cubicBezTo>
                  <a:cubicBezTo>
                    <a:pt x="129" y="139"/>
                    <a:pt x="129" y="139"/>
                    <a:pt x="130" y="139"/>
                  </a:cubicBezTo>
                  <a:cubicBezTo>
                    <a:pt x="130" y="139"/>
                    <a:pt x="131" y="139"/>
                    <a:pt x="131" y="139"/>
                  </a:cubicBezTo>
                  <a:cubicBezTo>
                    <a:pt x="131" y="139"/>
                    <a:pt x="131" y="140"/>
                    <a:pt x="131" y="140"/>
                  </a:cubicBezTo>
                  <a:cubicBezTo>
                    <a:pt x="131" y="141"/>
                    <a:pt x="131" y="141"/>
                    <a:pt x="131" y="142"/>
                  </a:cubicBezTo>
                  <a:cubicBezTo>
                    <a:pt x="132" y="142"/>
                    <a:pt x="132" y="142"/>
                    <a:pt x="133" y="142"/>
                  </a:cubicBezTo>
                  <a:cubicBezTo>
                    <a:pt x="133" y="142"/>
                    <a:pt x="133" y="143"/>
                    <a:pt x="133" y="144"/>
                  </a:cubicBezTo>
                  <a:cubicBezTo>
                    <a:pt x="132" y="144"/>
                    <a:pt x="132" y="144"/>
                    <a:pt x="131" y="144"/>
                  </a:cubicBezTo>
                  <a:cubicBezTo>
                    <a:pt x="131" y="144"/>
                    <a:pt x="130" y="144"/>
                    <a:pt x="130" y="144"/>
                  </a:cubicBezTo>
                  <a:cubicBezTo>
                    <a:pt x="129" y="144"/>
                    <a:pt x="129" y="144"/>
                    <a:pt x="128" y="144"/>
                  </a:cubicBezTo>
                  <a:cubicBezTo>
                    <a:pt x="128" y="144"/>
                    <a:pt x="127" y="144"/>
                    <a:pt x="126" y="144"/>
                  </a:cubicBezTo>
                  <a:cubicBezTo>
                    <a:pt x="126" y="144"/>
                    <a:pt x="125" y="144"/>
                    <a:pt x="125" y="144"/>
                  </a:cubicBezTo>
                  <a:cubicBezTo>
                    <a:pt x="124" y="144"/>
                    <a:pt x="124" y="144"/>
                    <a:pt x="123" y="144"/>
                  </a:cubicBezTo>
                  <a:cubicBezTo>
                    <a:pt x="123" y="144"/>
                    <a:pt x="122" y="144"/>
                    <a:pt x="122" y="144"/>
                  </a:cubicBezTo>
                  <a:cubicBezTo>
                    <a:pt x="122" y="143"/>
                    <a:pt x="122" y="142"/>
                    <a:pt x="122" y="142"/>
                  </a:cubicBezTo>
                  <a:cubicBezTo>
                    <a:pt x="121" y="142"/>
                    <a:pt x="121" y="142"/>
                    <a:pt x="120" y="142"/>
                  </a:cubicBezTo>
                  <a:cubicBezTo>
                    <a:pt x="120" y="142"/>
                    <a:pt x="119" y="142"/>
                    <a:pt x="119" y="142"/>
                  </a:cubicBezTo>
                  <a:cubicBezTo>
                    <a:pt x="118" y="142"/>
                    <a:pt x="118" y="142"/>
                    <a:pt x="117" y="142"/>
                  </a:cubicBezTo>
                  <a:cubicBezTo>
                    <a:pt x="117" y="142"/>
                    <a:pt x="116" y="142"/>
                    <a:pt x="116" y="142"/>
                  </a:cubicBezTo>
                  <a:cubicBezTo>
                    <a:pt x="115" y="142"/>
                    <a:pt x="114" y="142"/>
                    <a:pt x="114" y="142"/>
                  </a:cubicBezTo>
                  <a:cubicBezTo>
                    <a:pt x="114" y="142"/>
                    <a:pt x="114" y="143"/>
                    <a:pt x="114" y="144"/>
                  </a:cubicBezTo>
                  <a:cubicBezTo>
                    <a:pt x="113" y="144"/>
                    <a:pt x="113" y="144"/>
                    <a:pt x="112" y="144"/>
                  </a:cubicBezTo>
                  <a:cubicBezTo>
                    <a:pt x="112" y="144"/>
                    <a:pt x="111" y="144"/>
                    <a:pt x="111" y="144"/>
                  </a:cubicBezTo>
                  <a:cubicBezTo>
                    <a:pt x="110" y="144"/>
                    <a:pt x="110" y="144"/>
                    <a:pt x="109" y="144"/>
                  </a:cubicBezTo>
                  <a:cubicBezTo>
                    <a:pt x="109" y="144"/>
                    <a:pt x="109" y="145"/>
                    <a:pt x="109" y="145"/>
                  </a:cubicBezTo>
                  <a:cubicBezTo>
                    <a:pt x="109" y="145"/>
                    <a:pt x="108" y="145"/>
                    <a:pt x="108" y="145"/>
                  </a:cubicBezTo>
                  <a:cubicBezTo>
                    <a:pt x="107" y="145"/>
                    <a:pt x="107" y="145"/>
                    <a:pt x="106" y="145"/>
                  </a:cubicBezTo>
                  <a:cubicBezTo>
                    <a:pt x="106" y="145"/>
                    <a:pt x="105" y="145"/>
                    <a:pt x="105" y="145"/>
                  </a:cubicBezTo>
                  <a:cubicBezTo>
                    <a:pt x="105" y="145"/>
                    <a:pt x="105" y="144"/>
                    <a:pt x="105" y="144"/>
                  </a:cubicBezTo>
                  <a:cubicBezTo>
                    <a:pt x="104" y="144"/>
                    <a:pt x="104" y="144"/>
                    <a:pt x="103" y="144"/>
                  </a:cubicBezTo>
                  <a:cubicBezTo>
                    <a:pt x="103" y="143"/>
                    <a:pt x="103" y="142"/>
                    <a:pt x="103" y="142"/>
                  </a:cubicBezTo>
                  <a:moveTo>
                    <a:pt x="90" y="84"/>
                  </a:moveTo>
                  <a:cubicBezTo>
                    <a:pt x="91" y="84"/>
                    <a:pt x="92" y="84"/>
                    <a:pt x="92" y="84"/>
                  </a:cubicBezTo>
                  <a:cubicBezTo>
                    <a:pt x="93" y="84"/>
                    <a:pt x="93" y="84"/>
                    <a:pt x="94" y="84"/>
                  </a:cubicBezTo>
                  <a:cubicBezTo>
                    <a:pt x="94" y="84"/>
                    <a:pt x="95" y="84"/>
                    <a:pt x="95" y="84"/>
                  </a:cubicBezTo>
                  <a:cubicBezTo>
                    <a:pt x="95" y="83"/>
                    <a:pt x="95" y="83"/>
                    <a:pt x="95" y="82"/>
                  </a:cubicBezTo>
                  <a:cubicBezTo>
                    <a:pt x="96" y="82"/>
                    <a:pt x="96" y="82"/>
                    <a:pt x="97" y="82"/>
                  </a:cubicBezTo>
                  <a:cubicBezTo>
                    <a:pt x="97" y="83"/>
                    <a:pt x="97" y="83"/>
                    <a:pt x="97" y="84"/>
                  </a:cubicBezTo>
                  <a:cubicBezTo>
                    <a:pt x="97" y="84"/>
                    <a:pt x="98" y="84"/>
                    <a:pt x="98" y="84"/>
                  </a:cubicBezTo>
                  <a:cubicBezTo>
                    <a:pt x="98" y="84"/>
                    <a:pt x="98" y="85"/>
                    <a:pt x="98" y="85"/>
                  </a:cubicBezTo>
                  <a:cubicBezTo>
                    <a:pt x="98" y="85"/>
                    <a:pt x="97" y="85"/>
                    <a:pt x="97" y="85"/>
                  </a:cubicBezTo>
                  <a:cubicBezTo>
                    <a:pt x="96" y="85"/>
                    <a:pt x="96" y="85"/>
                    <a:pt x="95" y="85"/>
                  </a:cubicBezTo>
                  <a:cubicBezTo>
                    <a:pt x="95" y="85"/>
                    <a:pt x="94" y="85"/>
                    <a:pt x="94" y="85"/>
                  </a:cubicBezTo>
                  <a:cubicBezTo>
                    <a:pt x="93" y="85"/>
                    <a:pt x="93" y="85"/>
                    <a:pt x="92" y="85"/>
                  </a:cubicBezTo>
                  <a:cubicBezTo>
                    <a:pt x="92" y="85"/>
                    <a:pt x="91" y="85"/>
                    <a:pt x="90" y="85"/>
                  </a:cubicBezTo>
                  <a:cubicBezTo>
                    <a:pt x="90" y="85"/>
                    <a:pt x="90" y="84"/>
                    <a:pt x="90" y="84"/>
                  </a:cubicBezTo>
                  <a:moveTo>
                    <a:pt x="90" y="92"/>
                  </a:moveTo>
                  <a:cubicBezTo>
                    <a:pt x="90" y="92"/>
                    <a:pt x="90" y="93"/>
                    <a:pt x="90" y="93"/>
                  </a:cubicBezTo>
                  <a:cubicBezTo>
                    <a:pt x="90" y="94"/>
                    <a:pt x="90" y="95"/>
                    <a:pt x="90" y="95"/>
                  </a:cubicBezTo>
                  <a:cubicBezTo>
                    <a:pt x="90" y="95"/>
                    <a:pt x="89" y="95"/>
                    <a:pt x="89" y="95"/>
                  </a:cubicBezTo>
                  <a:cubicBezTo>
                    <a:pt x="89" y="95"/>
                    <a:pt x="89" y="94"/>
                    <a:pt x="89" y="93"/>
                  </a:cubicBezTo>
                  <a:cubicBezTo>
                    <a:pt x="88" y="93"/>
                    <a:pt x="88" y="93"/>
                    <a:pt x="87" y="93"/>
                  </a:cubicBezTo>
                  <a:cubicBezTo>
                    <a:pt x="87" y="93"/>
                    <a:pt x="87" y="92"/>
                    <a:pt x="87" y="92"/>
                  </a:cubicBezTo>
                  <a:cubicBezTo>
                    <a:pt x="88" y="92"/>
                    <a:pt x="88" y="92"/>
                    <a:pt x="89" y="92"/>
                  </a:cubicBezTo>
                  <a:cubicBezTo>
                    <a:pt x="89" y="92"/>
                    <a:pt x="90" y="92"/>
                    <a:pt x="90" y="92"/>
                  </a:cubicBezTo>
                  <a:moveTo>
                    <a:pt x="70" y="105"/>
                  </a:moveTo>
                  <a:cubicBezTo>
                    <a:pt x="70" y="104"/>
                    <a:pt x="70" y="104"/>
                    <a:pt x="70" y="103"/>
                  </a:cubicBezTo>
                  <a:cubicBezTo>
                    <a:pt x="71" y="103"/>
                    <a:pt x="71" y="103"/>
                    <a:pt x="72" y="103"/>
                  </a:cubicBezTo>
                  <a:cubicBezTo>
                    <a:pt x="72" y="103"/>
                    <a:pt x="72" y="102"/>
                    <a:pt x="72" y="102"/>
                  </a:cubicBezTo>
                  <a:cubicBezTo>
                    <a:pt x="72" y="101"/>
                    <a:pt x="72" y="100"/>
                    <a:pt x="72" y="100"/>
                  </a:cubicBezTo>
                  <a:cubicBezTo>
                    <a:pt x="72" y="100"/>
                    <a:pt x="73" y="100"/>
                    <a:pt x="73" y="100"/>
                  </a:cubicBezTo>
                  <a:cubicBezTo>
                    <a:pt x="74" y="100"/>
                    <a:pt x="74" y="100"/>
                    <a:pt x="75" y="100"/>
                  </a:cubicBezTo>
                  <a:cubicBezTo>
                    <a:pt x="75" y="99"/>
                    <a:pt x="75" y="99"/>
                    <a:pt x="75" y="98"/>
                  </a:cubicBezTo>
                  <a:cubicBezTo>
                    <a:pt x="75" y="98"/>
                    <a:pt x="76" y="98"/>
                    <a:pt x="76" y="98"/>
                  </a:cubicBezTo>
                  <a:cubicBezTo>
                    <a:pt x="76" y="98"/>
                    <a:pt x="76" y="97"/>
                    <a:pt x="76" y="97"/>
                  </a:cubicBezTo>
                  <a:cubicBezTo>
                    <a:pt x="77" y="97"/>
                    <a:pt x="77" y="97"/>
                    <a:pt x="78" y="97"/>
                  </a:cubicBezTo>
                  <a:cubicBezTo>
                    <a:pt x="79" y="97"/>
                    <a:pt x="79" y="97"/>
                    <a:pt x="80" y="97"/>
                  </a:cubicBezTo>
                  <a:cubicBezTo>
                    <a:pt x="80" y="97"/>
                    <a:pt x="81" y="97"/>
                    <a:pt x="81" y="97"/>
                  </a:cubicBezTo>
                  <a:cubicBezTo>
                    <a:pt x="81" y="96"/>
                    <a:pt x="81" y="96"/>
                    <a:pt x="81" y="95"/>
                  </a:cubicBezTo>
                  <a:cubicBezTo>
                    <a:pt x="81" y="95"/>
                    <a:pt x="81" y="94"/>
                    <a:pt x="81" y="93"/>
                  </a:cubicBezTo>
                  <a:cubicBezTo>
                    <a:pt x="81" y="93"/>
                    <a:pt x="81" y="92"/>
                    <a:pt x="81" y="92"/>
                  </a:cubicBezTo>
                  <a:cubicBezTo>
                    <a:pt x="81" y="92"/>
                    <a:pt x="80" y="92"/>
                    <a:pt x="80" y="92"/>
                  </a:cubicBezTo>
                  <a:cubicBezTo>
                    <a:pt x="80" y="92"/>
                    <a:pt x="80" y="93"/>
                    <a:pt x="80" y="93"/>
                  </a:cubicBezTo>
                  <a:cubicBezTo>
                    <a:pt x="79" y="93"/>
                    <a:pt x="79" y="93"/>
                    <a:pt x="78" y="93"/>
                  </a:cubicBezTo>
                  <a:cubicBezTo>
                    <a:pt x="78" y="94"/>
                    <a:pt x="78" y="95"/>
                    <a:pt x="78" y="95"/>
                  </a:cubicBezTo>
                  <a:cubicBezTo>
                    <a:pt x="77" y="95"/>
                    <a:pt x="77" y="95"/>
                    <a:pt x="76" y="95"/>
                  </a:cubicBezTo>
                  <a:cubicBezTo>
                    <a:pt x="76" y="95"/>
                    <a:pt x="76" y="94"/>
                    <a:pt x="76" y="93"/>
                  </a:cubicBezTo>
                  <a:cubicBezTo>
                    <a:pt x="76" y="93"/>
                    <a:pt x="76" y="92"/>
                    <a:pt x="76" y="92"/>
                  </a:cubicBezTo>
                  <a:cubicBezTo>
                    <a:pt x="76" y="91"/>
                    <a:pt x="76" y="91"/>
                    <a:pt x="76" y="90"/>
                  </a:cubicBezTo>
                  <a:cubicBezTo>
                    <a:pt x="77" y="90"/>
                    <a:pt x="77" y="90"/>
                    <a:pt x="78" y="90"/>
                  </a:cubicBezTo>
                  <a:cubicBezTo>
                    <a:pt x="78" y="90"/>
                    <a:pt x="78" y="89"/>
                    <a:pt x="78" y="89"/>
                  </a:cubicBezTo>
                  <a:cubicBezTo>
                    <a:pt x="79" y="89"/>
                    <a:pt x="79" y="89"/>
                    <a:pt x="80" y="89"/>
                  </a:cubicBezTo>
                  <a:cubicBezTo>
                    <a:pt x="80" y="88"/>
                    <a:pt x="80" y="87"/>
                    <a:pt x="80" y="87"/>
                  </a:cubicBezTo>
                  <a:cubicBezTo>
                    <a:pt x="80" y="87"/>
                    <a:pt x="81" y="87"/>
                    <a:pt x="81" y="87"/>
                  </a:cubicBezTo>
                  <a:cubicBezTo>
                    <a:pt x="81" y="86"/>
                    <a:pt x="81" y="86"/>
                    <a:pt x="81" y="85"/>
                  </a:cubicBezTo>
                  <a:cubicBezTo>
                    <a:pt x="81" y="85"/>
                    <a:pt x="81" y="84"/>
                    <a:pt x="81" y="84"/>
                  </a:cubicBezTo>
                  <a:cubicBezTo>
                    <a:pt x="81" y="84"/>
                    <a:pt x="80" y="84"/>
                    <a:pt x="80" y="84"/>
                  </a:cubicBezTo>
                  <a:cubicBezTo>
                    <a:pt x="79" y="84"/>
                    <a:pt x="79" y="84"/>
                    <a:pt x="78" y="84"/>
                  </a:cubicBezTo>
                  <a:cubicBezTo>
                    <a:pt x="78" y="83"/>
                    <a:pt x="78" y="83"/>
                    <a:pt x="78" y="82"/>
                  </a:cubicBezTo>
                  <a:cubicBezTo>
                    <a:pt x="77" y="82"/>
                    <a:pt x="77" y="82"/>
                    <a:pt x="76" y="82"/>
                  </a:cubicBezTo>
                  <a:cubicBezTo>
                    <a:pt x="76" y="82"/>
                    <a:pt x="76" y="81"/>
                    <a:pt x="76" y="81"/>
                  </a:cubicBezTo>
                  <a:cubicBezTo>
                    <a:pt x="76" y="80"/>
                    <a:pt x="76" y="79"/>
                    <a:pt x="76" y="79"/>
                  </a:cubicBezTo>
                  <a:cubicBezTo>
                    <a:pt x="76" y="78"/>
                    <a:pt x="76" y="78"/>
                    <a:pt x="76" y="77"/>
                  </a:cubicBezTo>
                  <a:cubicBezTo>
                    <a:pt x="76" y="77"/>
                    <a:pt x="76" y="76"/>
                    <a:pt x="76" y="76"/>
                  </a:cubicBezTo>
                  <a:cubicBezTo>
                    <a:pt x="77" y="76"/>
                    <a:pt x="77" y="76"/>
                    <a:pt x="78" y="76"/>
                  </a:cubicBezTo>
                  <a:cubicBezTo>
                    <a:pt x="78" y="75"/>
                    <a:pt x="78" y="75"/>
                    <a:pt x="78" y="74"/>
                  </a:cubicBezTo>
                  <a:cubicBezTo>
                    <a:pt x="79" y="74"/>
                    <a:pt x="79" y="74"/>
                    <a:pt x="80" y="74"/>
                  </a:cubicBezTo>
                  <a:cubicBezTo>
                    <a:pt x="80" y="74"/>
                    <a:pt x="81" y="74"/>
                    <a:pt x="81" y="74"/>
                  </a:cubicBezTo>
                  <a:cubicBezTo>
                    <a:pt x="81" y="74"/>
                    <a:pt x="81" y="73"/>
                    <a:pt x="81" y="72"/>
                  </a:cubicBezTo>
                  <a:cubicBezTo>
                    <a:pt x="81" y="72"/>
                    <a:pt x="81" y="71"/>
                    <a:pt x="81" y="71"/>
                  </a:cubicBezTo>
                  <a:cubicBezTo>
                    <a:pt x="82" y="71"/>
                    <a:pt x="82" y="71"/>
                    <a:pt x="83" y="71"/>
                  </a:cubicBezTo>
                  <a:cubicBezTo>
                    <a:pt x="83" y="70"/>
                    <a:pt x="83" y="70"/>
                    <a:pt x="83" y="69"/>
                  </a:cubicBezTo>
                  <a:cubicBezTo>
                    <a:pt x="83" y="69"/>
                    <a:pt x="83" y="68"/>
                    <a:pt x="83" y="68"/>
                  </a:cubicBezTo>
                  <a:cubicBezTo>
                    <a:pt x="83" y="67"/>
                    <a:pt x="83" y="67"/>
                    <a:pt x="83" y="66"/>
                  </a:cubicBezTo>
                  <a:cubicBezTo>
                    <a:pt x="83" y="66"/>
                    <a:pt x="84" y="66"/>
                    <a:pt x="84" y="66"/>
                  </a:cubicBezTo>
                  <a:cubicBezTo>
                    <a:pt x="84" y="66"/>
                    <a:pt x="84" y="65"/>
                    <a:pt x="84" y="64"/>
                  </a:cubicBezTo>
                  <a:cubicBezTo>
                    <a:pt x="85" y="64"/>
                    <a:pt x="85" y="64"/>
                    <a:pt x="86" y="64"/>
                  </a:cubicBezTo>
                  <a:cubicBezTo>
                    <a:pt x="86" y="64"/>
                    <a:pt x="87" y="64"/>
                    <a:pt x="87" y="64"/>
                  </a:cubicBezTo>
                  <a:cubicBezTo>
                    <a:pt x="87" y="65"/>
                    <a:pt x="87" y="66"/>
                    <a:pt x="87" y="66"/>
                  </a:cubicBezTo>
                  <a:cubicBezTo>
                    <a:pt x="87" y="67"/>
                    <a:pt x="87" y="67"/>
                    <a:pt x="87" y="68"/>
                  </a:cubicBezTo>
                  <a:cubicBezTo>
                    <a:pt x="87" y="68"/>
                    <a:pt x="87" y="69"/>
                    <a:pt x="87" y="69"/>
                  </a:cubicBezTo>
                  <a:cubicBezTo>
                    <a:pt x="87" y="69"/>
                    <a:pt x="86" y="69"/>
                    <a:pt x="86" y="69"/>
                  </a:cubicBezTo>
                  <a:cubicBezTo>
                    <a:pt x="86" y="70"/>
                    <a:pt x="86" y="70"/>
                    <a:pt x="86" y="71"/>
                  </a:cubicBezTo>
                  <a:cubicBezTo>
                    <a:pt x="85" y="71"/>
                    <a:pt x="85" y="71"/>
                    <a:pt x="84" y="71"/>
                  </a:cubicBezTo>
                  <a:cubicBezTo>
                    <a:pt x="84" y="71"/>
                    <a:pt x="84" y="72"/>
                    <a:pt x="84" y="72"/>
                  </a:cubicBezTo>
                  <a:cubicBezTo>
                    <a:pt x="84" y="72"/>
                    <a:pt x="83" y="72"/>
                    <a:pt x="83" y="72"/>
                  </a:cubicBezTo>
                  <a:cubicBezTo>
                    <a:pt x="83" y="73"/>
                    <a:pt x="83" y="74"/>
                    <a:pt x="83" y="74"/>
                  </a:cubicBezTo>
                  <a:cubicBezTo>
                    <a:pt x="83" y="75"/>
                    <a:pt x="83" y="75"/>
                    <a:pt x="83" y="76"/>
                  </a:cubicBezTo>
                  <a:cubicBezTo>
                    <a:pt x="83" y="76"/>
                    <a:pt x="83" y="77"/>
                    <a:pt x="83" y="77"/>
                  </a:cubicBezTo>
                  <a:cubicBezTo>
                    <a:pt x="83" y="78"/>
                    <a:pt x="83" y="78"/>
                    <a:pt x="83" y="79"/>
                  </a:cubicBezTo>
                  <a:cubicBezTo>
                    <a:pt x="83" y="79"/>
                    <a:pt x="83" y="80"/>
                    <a:pt x="83" y="81"/>
                  </a:cubicBezTo>
                  <a:cubicBezTo>
                    <a:pt x="83" y="81"/>
                    <a:pt x="83" y="82"/>
                    <a:pt x="83" y="82"/>
                  </a:cubicBezTo>
                  <a:cubicBezTo>
                    <a:pt x="83" y="83"/>
                    <a:pt x="83" y="83"/>
                    <a:pt x="83" y="84"/>
                  </a:cubicBezTo>
                  <a:cubicBezTo>
                    <a:pt x="83" y="84"/>
                    <a:pt x="84" y="84"/>
                    <a:pt x="84" y="84"/>
                  </a:cubicBezTo>
                  <a:cubicBezTo>
                    <a:pt x="84" y="84"/>
                    <a:pt x="84" y="85"/>
                    <a:pt x="84" y="85"/>
                  </a:cubicBezTo>
                  <a:cubicBezTo>
                    <a:pt x="85" y="85"/>
                    <a:pt x="85" y="85"/>
                    <a:pt x="86" y="85"/>
                  </a:cubicBezTo>
                  <a:cubicBezTo>
                    <a:pt x="86" y="85"/>
                    <a:pt x="87" y="85"/>
                    <a:pt x="87" y="85"/>
                  </a:cubicBezTo>
                  <a:cubicBezTo>
                    <a:pt x="88" y="85"/>
                    <a:pt x="88" y="85"/>
                    <a:pt x="89" y="85"/>
                  </a:cubicBezTo>
                  <a:cubicBezTo>
                    <a:pt x="89" y="86"/>
                    <a:pt x="89" y="86"/>
                    <a:pt x="89" y="87"/>
                  </a:cubicBezTo>
                  <a:cubicBezTo>
                    <a:pt x="88" y="87"/>
                    <a:pt x="88" y="87"/>
                    <a:pt x="87" y="87"/>
                  </a:cubicBezTo>
                  <a:cubicBezTo>
                    <a:pt x="87" y="87"/>
                    <a:pt x="87" y="88"/>
                    <a:pt x="87" y="89"/>
                  </a:cubicBezTo>
                  <a:cubicBezTo>
                    <a:pt x="87" y="89"/>
                    <a:pt x="86" y="89"/>
                    <a:pt x="86" y="89"/>
                  </a:cubicBezTo>
                  <a:cubicBezTo>
                    <a:pt x="86" y="89"/>
                    <a:pt x="86" y="90"/>
                    <a:pt x="86" y="90"/>
                  </a:cubicBezTo>
                  <a:cubicBezTo>
                    <a:pt x="85" y="90"/>
                    <a:pt x="85" y="90"/>
                    <a:pt x="84" y="90"/>
                  </a:cubicBezTo>
                  <a:cubicBezTo>
                    <a:pt x="84" y="91"/>
                    <a:pt x="84" y="91"/>
                    <a:pt x="84" y="92"/>
                  </a:cubicBezTo>
                  <a:cubicBezTo>
                    <a:pt x="84" y="92"/>
                    <a:pt x="84" y="93"/>
                    <a:pt x="84" y="93"/>
                  </a:cubicBezTo>
                  <a:cubicBezTo>
                    <a:pt x="84" y="94"/>
                    <a:pt x="84" y="95"/>
                    <a:pt x="84" y="95"/>
                  </a:cubicBezTo>
                  <a:cubicBezTo>
                    <a:pt x="84" y="95"/>
                    <a:pt x="83" y="95"/>
                    <a:pt x="83" y="95"/>
                  </a:cubicBezTo>
                  <a:cubicBezTo>
                    <a:pt x="83" y="96"/>
                    <a:pt x="83" y="96"/>
                    <a:pt x="83" y="97"/>
                  </a:cubicBezTo>
                  <a:cubicBezTo>
                    <a:pt x="83" y="97"/>
                    <a:pt x="83" y="98"/>
                    <a:pt x="83" y="98"/>
                  </a:cubicBezTo>
                  <a:cubicBezTo>
                    <a:pt x="83" y="99"/>
                    <a:pt x="83" y="99"/>
                    <a:pt x="83" y="100"/>
                  </a:cubicBezTo>
                  <a:cubicBezTo>
                    <a:pt x="83" y="100"/>
                    <a:pt x="84" y="100"/>
                    <a:pt x="84" y="100"/>
                  </a:cubicBezTo>
                  <a:cubicBezTo>
                    <a:pt x="84" y="100"/>
                    <a:pt x="84" y="101"/>
                    <a:pt x="84" y="102"/>
                  </a:cubicBezTo>
                  <a:cubicBezTo>
                    <a:pt x="84" y="102"/>
                    <a:pt x="83" y="102"/>
                    <a:pt x="83" y="102"/>
                  </a:cubicBezTo>
                  <a:cubicBezTo>
                    <a:pt x="83" y="102"/>
                    <a:pt x="83" y="103"/>
                    <a:pt x="83" y="103"/>
                  </a:cubicBezTo>
                  <a:cubicBezTo>
                    <a:pt x="82" y="103"/>
                    <a:pt x="81" y="103"/>
                    <a:pt x="80" y="103"/>
                  </a:cubicBezTo>
                  <a:cubicBezTo>
                    <a:pt x="79" y="103"/>
                    <a:pt x="79" y="103"/>
                    <a:pt x="78" y="103"/>
                  </a:cubicBezTo>
                  <a:cubicBezTo>
                    <a:pt x="77" y="103"/>
                    <a:pt x="77" y="103"/>
                    <a:pt x="76" y="103"/>
                  </a:cubicBezTo>
                  <a:cubicBezTo>
                    <a:pt x="76" y="103"/>
                    <a:pt x="75" y="103"/>
                    <a:pt x="75" y="103"/>
                  </a:cubicBezTo>
                  <a:cubicBezTo>
                    <a:pt x="75" y="104"/>
                    <a:pt x="75" y="104"/>
                    <a:pt x="75" y="105"/>
                  </a:cubicBezTo>
                  <a:cubicBezTo>
                    <a:pt x="74" y="105"/>
                    <a:pt x="74" y="105"/>
                    <a:pt x="73" y="105"/>
                  </a:cubicBezTo>
                  <a:cubicBezTo>
                    <a:pt x="73" y="105"/>
                    <a:pt x="72" y="105"/>
                    <a:pt x="72" y="105"/>
                  </a:cubicBezTo>
                  <a:cubicBezTo>
                    <a:pt x="72" y="105"/>
                    <a:pt x="72" y="106"/>
                    <a:pt x="72" y="106"/>
                  </a:cubicBezTo>
                  <a:cubicBezTo>
                    <a:pt x="71" y="106"/>
                    <a:pt x="71" y="106"/>
                    <a:pt x="70" y="106"/>
                  </a:cubicBezTo>
                  <a:cubicBezTo>
                    <a:pt x="70" y="106"/>
                    <a:pt x="70" y="105"/>
                    <a:pt x="70" y="105"/>
                  </a:cubicBezTo>
                  <a:moveTo>
                    <a:pt x="69" y="103"/>
                  </a:moveTo>
                  <a:cubicBezTo>
                    <a:pt x="69" y="104"/>
                    <a:pt x="69" y="104"/>
                    <a:pt x="69" y="105"/>
                  </a:cubicBezTo>
                  <a:cubicBezTo>
                    <a:pt x="68" y="105"/>
                    <a:pt x="68" y="105"/>
                    <a:pt x="67" y="105"/>
                  </a:cubicBezTo>
                  <a:cubicBezTo>
                    <a:pt x="67" y="104"/>
                    <a:pt x="67" y="104"/>
                    <a:pt x="67" y="103"/>
                  </a:cubicBezTo>
                  <a:cubicBezTo>
                    <a:pt x="68" y="103"/>
                    <a:pt x="68" y="103"/>
                    <a:pt x="69" y="103"/>
                  </a:cubicBezTo>
                  <a:moveTo>
                    <a:pt x="62" y="92"/>
                  </a:moveTo>
                  <a:cubicBezTo>
                    <a:pt x="62" y="91"/>
                    <a:pt x="62" y="91"/>
                    <a:pt x="62" y="90"/>
                  </a:cubicBezTo>
                  <a:cubicBezTo>
                    <a:pt x="63" y="90"/>
                    <a:pt x="63" y="90"/>
                    <a:pt x="64" y="90"/>
                  </a:cubicBezTo>
                  <a:cubicBezTo>
                    <a:pt x="64" y="91"/>
                    <a:pt x="64" y="91"/>
                    <a:pt x="64" y="92"/>
                  </a:cubicBezTo>
                  <a:cubicBezTo>
                    <a:pt x="64" y="92"/>
                    <a:pt x="64" y="93"/>
                    <a:pt x="64" y="93"/>
                  </a:cubicBezTo>
                  <a:cubicBezTo>
                    <a:pt x="64" y="93"/>
                    <a:pt x="65" y="93"/>
                    <a:pt x="65" y="93"/>
                  </a:cubicBezTo>
                  <a:cubicBezTo>
                    <a:pt x="65" y="94"/>
                    <a:pt x="65" y="95"/>
                    <a:pt x="65" y="95"/>
                  </a:cubicBezTo>
                  <a:cubicBezTo>
                    <a:pt x="65" y="96"/>
                    <a:pt x="65" y="96"/>
                    <a:pt x="65" y="97"/>
                  </a:cubicBezTo>
                  <a:cubicBezTo>
                    <a:pt x="66" y="97"/>
                    <a:pt x="66" y="97"/>
                    <a:pt x="67" y="97"/>
                  </a:cubicBezTo>
                  <a:cubicBezTo>
                    <a:pt x="67" y="97"/>
                    <a:pt x="67" y="98"/>
                    <a:pt x="67" y="98"/>
                  </a:cubicBezTo>
                  <a:cubicBezTo>
                    <a:pt x="67" y="99"/>
                    <a:pt x="67" y="99"/>
                    <a:pt x="67" y="100"/>
                  </a:cubicBezTo>
                  <a:cubicBezTo>
                    <a:pt x="66" y="100"/>
                    <a:pt x="66" y="100"/>
                    <a:pt x="65" y="100"/>
                  </a:cubicBezTo>
                  <a:cubicBezTo>
                    <a:pt x="65" y="99"/>
                    <a:pt x="65" y="99"/>
                    <a:pt x="65" y="98"/>
                  </a:cubicBezTo>
                  <a:cubicBezTo>
                    <a:pt x="65" y="98"/>
                    <a:pt x="64" y="98"/>
                    <a:pt x="64" y="98"/>
                  </a:cubicBezTo>
                  <a:cubicBezTo>
                    <a:pt x="64" y="98"/>
                    <a:pt x="64" y="97"/>
                    <a:pt x="64" y="97"/>
                  </a:cubicBezTo>
                  <a:cubicBezTo>
                    <a:pt x="64" y="96"/>
                    <a:pt x="64" y="96"/>
                    <a:pt x="64" y="95"/>
                  </a:cubicBezTo>
                  <a:cubicBezTo>
                    <a:pt x="64" y="95"/>
                    <a:pt x="64" y="94"/>
                    <a:pt x="64" y="93"/>
                  </a:cubicBezTo>
                  <a:cubicBezTo>
                    <a:pt x="63" y="93"/>
                    <a:pt x="63" y="93"/>
                    <a:pt x="62" y="93"/>
                  </a:cubicBezTo>
                  <a:cubicBezTo>
                    <a:pt x="62" y="93"/>
                    <a:pt x="62" y="92"/>
                    <a:pt x="62" y="92"/>
                  </a:cubicBezTo>
                  <a:moveTo>
                    <a:pt x="120" y="164"/>
                  </a:moveTo>
                  <a:cubicBezTo>
                    <a:pt x="120" y="165"/>
                    <a:pt x="120" y="165"/>
                    <a:pt x="120" y="166"/>
                  </a:cubicBezTo>
                  <a:cubicBezTo>
                    <a:pt x="120" y="167"/>
                    <a:pt x="120" y="167"/>
                    <a:pt x="120" y="168"/>
                  </a:cubicBezTo>
                  <a:cubicBezTo>
                    <a:pt x="120" y="168"/>
                    <a:pt x="120" y="169"/>
                    <a:pt x="120" y="169"/>
                  </a:cubicBezTo>
                  <a:cubicBezTo>
                    <a:pt x="120" y="170"/>
                    <a:pt x="120" y="170"/>
                    <a:pt x="120" y="171"/>
                  </a:cubicBezTo>
                  <a:cubicBezTo>
                    <a:pt x="120" y="171"/>
                    <a:pt x="119" y="171"/>
                    <a:pt x="119" y="171"/>
                  </a:cubicBezTo>
                  <a:cubicBezTo>
                    <a:pt x="119" y="171"/>
                    <a:pt x="119" y="172"/>
                    <a:pt x="119" y="173"/>
                  </a:cubicBezTo>
                  <a:cubicBezTo>
                    <a:pt x="118" y="173"/>
                    <a:pt x="118" y="173"/>
                    <a:pt x="117" y="173"/>
                  </a:cubicBezTo>
                  <a:cubicBezTo>
                    <a:pt x="117" y="173"/>
                    <a:pt x="116" y="173"/>
                    <a:pt x="116" y="173"/>
                  </a:cubicBezTo>
                  <a:cubicBezTo>
                    <a:pt x="115" y="173"/>
                    <a:pt x="114" y="173"/>
                    <a:pt x="114" y="173"/>
                  </a:cubicBezTo>
                  <a:cubicBezTo>
                    <a:pt x="114" y="172"/>
                    <a:pt x="114" y="171"/>
                    <a:pt x="114" y="171"/>
                  </a:cubicBezTo>
                  <a:cubicBezTo>
                    <a:pt x="113" y="171"/>
                    <a:pt x="113" y="171"/>
                    <a:pt x="112" y="171"/>
                  </a:cubicBezTo>
                  <a:cubicBezTo>
                    <a:pt x="112" y="171"/>
                    <a:pt x="111" y="171"/>
                    <a:pt x="111" y="171"/>
                  </a:cubicBezTo>
                  <a:cubicBezTo>
                    <a:pt x="111" y="171"/>
                    <a:pt x="111" y="172"/>
                    <a:pt x="111" y="173"/>
                  </a:cubicBezTo>
                  <a:cubicBezTo>
                    <a:pt x="110" y="173"/>
                    <a:pt x="110" y="173"/>
                    <a:pt x="109" y="173"/>
                  </a:cubicBezTo>
                  <a:cubicBezTo>
                    <a:pt x="109" y="173"/>
                    <a:pt x="108" y="173"/>
                    <a:pt x="108" y="173"/>
                  </a:cubicBezTo>
                  <a:cubicBezTo>
                    <a:pt x="107" y="173"/>
                    <a:pt x="107" y="173"/>
                    <a:pt x="106" y="173"/>
                  </a:cubicBezTo>
                  <a:cubicBezTo>
                    <a:pt x="106" y="173"/>
                    <a:pt x="105" y="173"/>
                    <a:pt x="105" y="173"/>
                  </a:cubicBezTo>
                  <a:cubicBezTo>
                    <a:pt x="104" y="173"/>
                    <a:pt x="104" y="173"/>
                    <a:pt x="103" y="173"/>
                  </a:cubicBezTo>
                  <a:cubicBezTo>
                    <a:pt x="103" y="173"/>
                    <a:pt x="102" y="173"/>
                    <a:pt x="102" y="173"/>
                  </a:cubicBezTo>
                  <a:cubicBezTo>
                    <a:pt x="101" y="173"/>
                    <a:pt x="100" y="173"/>
                    <a:pt x="100" y="173"/>
                  </a:cubicBezTo>
                  <a:cubicBezTo>
                    <a:pt x="100" y="172"/>
                    <a:pt x="100" y="171"/>
                    <a:pt x="100" y="171"/>
                  </a:cubicBezTo>
                  <a:cubicBezTo>
                    <a:pt x="99" y="171"/>
                    <a:pt x="99" y="171"/>
                    <a:pt x="98" y="171"/>
                  </a:cubicBezTo>
                  <a:cubicBezTo>
                    <a:pt x="98" y="171"/>
                    <a:pt x="97" y="171"/>
                    <a:pt x="97" y="171"/>
                  </a:cubicBezTo>
                  <a:cubicBezTo>
                    <a:pt x="96" y="171"/>
                    <a:pt x="96" y="171"/>
                    <a:pt x="95" y="171"/>
                  </a:cubicBezTo>
                  <a:cubicBezTo>
                    <a:pt x="95" y="170"/>
                    <a:pt x="95" y="170"/>
                    <a:pt x="95" y="169"/>
                  </a:cubicBezTo>
                  <a:cubicBezTo>
                    <a:pt x="95" y="169"/>
                    <a:pt x="94" y="169"/>
                    <a:pt x="94" y="169"/>
                  </a:cubicBezTo>
                  <a:cubicBezTo>
                    <a:pt x="93" y="169"/>
                    <a:pt x="93" y="169"/>
                    <a:pt x="92" y="169"/>
                  </a:cubicBezTo>
                  <a:cubicBezTo>
                    <a:pt x="92" y="169"/>
                    <a:pt x="91" y="169"/>
                    <a:pt x="90" y="169"/>
                  </a:cubicBezTo>
                  <a:cubicBezTo>
                    <a:pt x="90" y="169"/>
                    <a:pt x="89" y="169"/>
                    <a:pt x="89" y="169"/>
                  </a:cubicBezTo>
                  <a:cubicBezTo>
                    <a:pt x="88" y="169"/>
                    <a:pt x="88" y="169"/>
                    <a:pt x="87" y="169"/>
                  </a:cubicBezTo>
                  <a:cubicBezTo>
                    <a:pt x="87" y="170"/>
                    <a:pt x="87" y="170"/>
                    <a:pt x="87" y="170"/>
                  </a:cubicBezTo>
                  <a:cubicBezTo>
                    <a:pt x="87" y="171"/>
                    <a:pt x="87" y="171"/>
                    <a:pt x="87" y="171"/>
                  </a:cubicBezTo>
                  <a:cubicBezTo>
                    <a:pt x="87" y="171"/>
                    <a:pt x="87" y="172"/>
                    <a:pt x="87" y="173"/>
                  </a:cubicBezTo>
                  <a:cubicBezTo>
                    <a:pt x="87" y="173"/>
                    <a:pt x="87" y="174"/>
                    <a:pt x="87" y="174"/>
                  </a:cubicBezTo>
                  <a:cubicBezTo>
                    <a:pt x="87" y="174"/>
                    <a:pt x="86" y="174"/>
                    <a:pt x="86" y="174"/>
                  </a:cubicBezTo>
                  <a:cubicBezTo>
                    <a:pt x="86" y="175"/>
                    <a:pt x="86" y="175"/>
                    <a:pt x="86" y="176"/>
                  </a:cubicBezTo>
                  <a:cubicBezTo>
                    <a:pt x="85" y="176"/>
                    <a:pt x="85" y="176"/>
                    <a:pt x="84" y="176"/>
                  </a:cubicBezTo>
                  <a:cubicBezTo>
                    <a:pt x="84" y="175"/>
                    <a:pt x="84" y="175"/>
                    <a:pt x="84" y="174"/>
                  </a:cubicBezTo>
                  <a:cubicBezTo>
                    <a:pt x="84" y="174"/>
                    <a:pt x="83" y="174"/>
                    <a:pt x="83" y="174"/>
                  </a:cubicBezTo>
                  <a:cubicBezTo>
                    <a:pt x="82" y="174"/>
                    <a:pt x="82" y="174"/>
                    <a:pt x="81" y="174"/>
                  </a:cubicBezTo>
                  <a:cubicBezTo>
                    <a:pt x="81" y="174"/>
                    <a:pt x="80" y="174"/>
                    <a:pt x="80" y="174"/>
                  </a:cubicBezTo>
                  <a:cubicBezTo>
                    <a:pt x="79" y="174"/>
                    <a:pt x="79" y="174"/>
                    <a:pt x="78" y="174"/>
                  </a:cubicBezTo>
                  <a:cubicBezTo>
                    <a:pt x="78" y="174"/>
                    <a:pt x="78" y="173"/>
                    <a:pt x="78" y="173"/>
                  </a:cubicBezTo>
                  <a:cubicBezTo>
                    <a:pt x="78" y="172"/>
                    <a:pt x="78" y="171"/>
                    <a:pt x="78" y="171"/>
                  </a:cubicBezTo>
                  <a:cubicBezTo>
                    <a:pt x="77" y="171"/>
                    <a:pt x="77" y="171"/>
                    <a:pt x="76" y="171"/>
                  </a:cubicBezTo>
                  <a:cubicBezTo>
                    <a:pt x="76" y="170"/>
                    <a:pt x="76" y="170"/>
                    <a:pt x="76" y="169"/>
                  </a:cubicBezTo>
                  <a:cubicBezTo>
                    <a:pt x="76" y="169"/>
                    <a:pt x="75" y="169"/>
                    <a:pt x="75" y="169"/>
                  </a:cubicBezTo>
                  <a:cubicBezTo>
                    <a:pt x="74" y="169"/>
                    <a:pt x="74" y="169"/>
                    <a:pt x="73" y="169"/>
                  </a:cubicBezTo>
                  <a:cubicBezTo>
                    <a:pt x="73" y="169"/>
                    <a:pt x="72" y="169"/>
                    <a:pt x="72" y="169"/>
                  </a:cubicBezTo>
                  <a:cubicBezTo>
                    <a:pt x="71" y="169"/>
                    <a:pt x="71" y="169"/>
                    <a:pt x="70" y="169"/>
                  </a:cubicBezTo>
                  <a:cubicBezTo>
                    <a:pt x="70" y="169"/>
                    <a:pt x="69" y="169"/>
                    <a:pt x="69" y="169"/>
                  </a:cubicBezTo>
                  <a:cubicBezTo>
                    <a:pt x="69" y="169"/>
                    <a:pt x="69" y="168"/>
                    <a:pt x="69" y="168"/>
                  </a:cubicBezTo>
                  <a:cubicBezTo>
                    <a:pt x="68" y="168"/>
                    <a:pt x="68" y="168"/>
                    <a:pt x="67" y="168"/>
                  </a:cubicBezTo>
                  <a:cubicBezTo>
                    <a:pt x="67" y="167"/>
                    <a:pt x="67" y="167"/>
                    <a:pt x="67" y="166"/>
                  </a:cubicBezTo>
                  <a:cubicBezTo>
                    <a:pt x="67" y="165"/>
                    <a:pt x="67" y="165"/>
                    <a:pt x="67" y="164"/>
                  </a:cubicBezTo>
                  <a:cubicBezTo>
                    <a:pt x="67" y="164"/>
                    <a:pt x="67" y="163"/>
                    <a:pt x="67" y="163"/>
                  </a:cubicBezTo>
                  <a:cubicBezTo>
                    <a:pt x="67" y="162"/>
                    <a:pt x="67" y="162"/>
                    <a:pt x="67" y="161"/>
                  </a:cubicBezTo>
                  <a:cubicBezTo>
                    <a:pt x="66" y="161"/>
                    <a:pt x="66" y="161"/>
                    <a:pt x="65" y="161"/>
                  </a:cubicBezTo>
                  <a:cubicBezTo>
                    <a:pt x="65" y="161"/>
                    <a:pt x="65" y="160"/>
                    <a:pt x="65" y="160"/>
                  </a:cubicBezTo>
                  <a:cubicBezTo>
                    <a:pt x="66" y="160"/>
                    <a:pt x="66" y="160"/>
                    <a:pt x="67" y="160"/>
                  </a:cubicBezTo>
                  <a:cubicBezTo>
                    <a:pt x="67" y="159"/>
                    <a:pt x="67" y="159"/>
                    <a:pt x="67" y="158"/>
                  </a:cubicBezTo>
                  <a:cubicBezTo>
                    <a:pt x="66" y="158"/>
                    <a:pt x="66" y="158"/>
                    <a:pt x="65" y="158"/>
                  </a:cubicBezTo>
                  <a:cubicBezTo>
                    <a:pt x="65" y="158"/>
                    <a:pt x="64" y="158"/>
                    <a:pt x="64" y="158"/>
                  </a:cubicBezTo>
                  <a:cubicBezTo>
                    <a:pt x="63" y="158"/>
                    <a:pt x="63" y="158"/>
                    <a:pt x="62" y="158"/>
                  </a:cubicBezTo>
                  <a:cubicBezTo>
                    <a:pt x="62" y="158"/>
                    <a:pt x="61" y="158"/>
                    <a:pt x="61" y="158"/>
                  </a:cubicBezTo>
                  <a:cubicBezTo>
                    <a:pt x="60" y="158"/>
                    <a:pt x="60" y="158"/>
                    <a:pt x="59" y="158"/>
                  </a:cubicBezTo>
                  <a:cubicBezTo>
                    <a:pt x="59" y="158"/>
                    <a:pt x="58" y="158"/>
                    <a:pt x="58" y="158"/>
                  </a:cubicBezTo>
                  <a:cubicBezTo>
                    <a:pt x="57" y="158"/>
                    <a:pt x="57" y="158"/>
                    <a:pt x="56" y="158"/>
                  </a:cubicBezTo>
                  <a:cubicBezTo>
                    <a:pt x="56" y="158"/>
                    <a:pt x="55" y="158"/>
                    <a:pt x="55" y="158"/>
                  </a:cubicBezTo>
                  <a:cubicBezTo>
                    <a:pt x="54" y="158"/>
                    <a:pt x="53" y="158"/>
                    <a:pt x="53" y="158"/>
                  </a:cubicBezTo>
                  <a:cubicBezTo>
                    <a:pt x="52" y="158"/>
                    <a:pt x="52" y="158"/>
                    <a:pt x="51" y="158"/>
                  </a:cubicBezTo>
                  <a:cubicBezTo>
                    <a:pt x="51" y="158"/>
                    <a:pt x="50" y="158"/>
                    <a:pt x="50" y="158"/>
                  </a:cubicBezTo>
                  <a:cubicBezTo>
                    <a:pt x="50" y="159"/>
                    <a:pt x="50" y="159"/>
                    <a:pt x="50" y="160"/>
                  </a:cubicBezTo>
                  <a:cubicBezTo>
                    <a:pt x="49" y="160"/>
                    <a:pt x="49" y="160"/>
                    <a:pt x="48" y="160"/>
                  </a:cubicBezTo>
                  <a:cubicBezTo>
                    <a:pt x="48" y="160"/>
                    <a:pt x="47" y="160"/>
                    <a:pt x="47" y="160"/>
                  </a:cubicBezTo>
                  <a:cubicBezTo>
                    <a:pt x="46" y="160"/>
                    <a:pt x="46" y="160"/>
                    <a:pt x="45" y="160"/>
                  </a:cubicBezTo>
                  <a:cubicBezTo>
                    <a:pt x="45" y="160"/>
                    <a:pt x="44" y="160"/>
                    <a:pt x="44" y="160"/>
                  </a:cubicBezTo>
                  <a:cubicBezTo>
                    <a:pt x="43" y="160"/>
                    <a:pt x="43" y="160"/>
                    <a:pt x="42" y="160"/>
                  </a:cubicBezTo>
                  <a:cubicBezTo>
                    <a:pt x="42" y="160"/>
                    <a:pt x="42" y="161"/>
                    <a:pt x="42" y="161"/>
                  </a:cubicBezTo>
                  <a:cubicBezTo>
                    <a:pt x="42" y="161"/>
                    <a:pt x="41" y="161"/>
                    <a:pt x="41" y="161"/>
                  </a:cubicBezTo>
                  <a:cubicBezTo>
                    <a:pt x="40" y="161"/>
                    <a:pt x="39" y="161"/>
                    <a:pt x="39" y="161"/>
                  </a:cubicBezTo>
                  <a:cubicBezTo>
                    <a:pt x="39" y="162"/>
                    <a:pt x="39" y="162"/>
                    <a:pt x="39" y="163"/>
                  </a:cubicBezTo>
                  <a:cubicBezTo>
                    <a:pt x="38" y="163"/>
                    <a:pt x="38" y="163"/>
                    <a:pt x="37" y="163"/>
                  </a:cubicBezTo>
                  <a:cubicBezTo>
                    <a:pt x="37" y="163"/>
                    <a:pt x="36" y="163"/>
                    <a:pt x="36" y="163"/>
                  </a:cubicBezTo>
                  <a:cubicBezTo>
                    <a:pt x="35" y="163"/>
                    <a:pt x="35" y="163"/>
                    <a:pt x="34" y="163"/>
                  </a:cubicBezTo>
                  <a:cubicBezTo>
                    <a:pt x="34" y="163"/>
                    <a:pt x="33" y="163"/>
                    <a:pt x="33" y="163"/>
                  </a:cubicBezTo>
                  <a:cubicBezTo>
                    <a:pt x="32" y="163"/>
                    <a:pt x="32" y="163"/>
                    <a:pt x="31" y="163"/>
                  </a:cubicBezTo>
                  <a:cubicBezTo>
                    <a:pt x="31" y="162"/>
                    <a:pt x="31" y="162"/>
                    <a:pt x="31" y="161"/>
                  </a:cubicBezTo>
                  <a:cubicBezTo>
                    <a:pt x="32" y="161"/>
                    <a:pt x="32" y="161"/>
                    <a:pt x="33" y="161"/>
                  </a:cubicBezTo>
                  <a:cubicBezTo>
                    <a:pt x="33" y="161"/>
                    <a:pt x="34" y="161"/>
                    <a:pt x="34" y="161"/>
                  </a:cubicBezTo>
                  <a:cubicBezTo>
                    <a:pt x="35" y="161"/>
                    <a:pt x="35" y="161"/>
                    <a:pt x="36" y="161"/>
                  </a:cubicBezTo>
                  <a:cubicBezTo>
                    <a:pt x="36" y="161"/>
                    <a:pt x="36" y="160"/>
                    <a:pt x="36" y="160"/>
                  </a:cubicBezTo>
                  <a:cubicBezTo>
                    <a:pt x="36" y="160"/>
                    <a:pt x="37" y="160"/>
                    <a:pt x="37" y="160"/>
                  </a:cubicBezTo>
                  <a:cubicBezTo>
                    <a:pt x="38" y="160"/>
                    <a:pt x="38" y="160"/>
                    <a:pt x="39" y="160"/>
                  </a:cubicBezTo>
                  <a:cubicBezTo>
                    <a:pt x="39" y="159"/>
                    <a:pt x="39" y="159"/>
                    <a:pt x="39" y="158"/>
                  </a:cubicBezTo>
                  <a:cubicBezTo>
                    <a:pt x="39" y="158"/>
                    <a:pt x="40" y="158"/>
                    <a:pt x="41" y="158"/>
                  </a:cubicBezTo>
                  <a:cubicBezTo>
                    <a:pt x="41" y="157"/>
                    <a:pt x="41" y="157"/>
                    <a:pt x="41" y="156"/>
                  </a:cubicBezTo>
                  <a:cubicBezTo>
                    <a:pt x="41" y="156"/>
                    <a:pt x="42" y="156"/>
                    <a:pt x="42" y="156"/>
                  </a:cubicBezTo>
                  <a:cubicBezTo>
                    <a:pt x="42" y="156"/>
                    <a:pt x="42" y="155"/>
                    <a:pt x="42" y="155"/>
                  </a:cubicBezTo>
                  <a:cubicBezTo>
                    <a:pt x="43" y="155"/>
                    <a:pt x="43" y="155"/>
                    <a:pt x="44" y="155"/>
                  </a:cubicBezTo>
                  <a:cubicBezTo>
                    <a:pt x="44" y="154"/>
                    <a:pt x="44" y="154"/>
                    <a:pt x="44" y="153"/>
                  </a:cubicBezTo>
                  <a:cubicBezTo>
                    <a:pt x="43" y="153"/>
                    <a:pt x="43" y="153"/>
                    <a:pt x="42" y="153"/>
                  </a:cubicBezTo>
                  <a:cubicBezTo>
                    <a:pt x="42" y="153"/>
                    <a:pt x="42" y="152"/>
                    <a:pt x="42" y="151"/>
                  </a:cubicBezTo>
                  <a:cubicBezTo>
                    <a:pt x="42" y="151"/>
                    <a:pt x="42" y="150"/>
                    <a:pt x="42" y="150"/>
                  </a:cubicBezTo>
                  <a:cubicBezTo>
                    <a:pt x="43" y="150"/>
                    <a:pt x="43" y="150"/>
                    <a:pt x="44" y="150"/>
                  </a:cubicBezTo>
                  <a:cubicBezTo>
                    <a:pt x="44" y="149"/>
                    <a:pt x="44" y="149"/>
                    <a:pt x="44" y="148"/>
                  </a:cubicBezTo>
                  <a:cubicBezTo>
                    <a:pt x="44" y="148"/>
                    <a:pt x="45" y="148"/>
                    <a:pt x="45" y="148"/>
                  </a:cubicBezTo>
                  <a:cubicBezTo>
                    <a:pt x="46" y="148"/>
                    <a:pt x="46" y="148"/>
                    <a:pt x="47" y="148"/>
                  </a:cubicBezTo>
                  <a:cubicBezTo>
                    <a:pt x="47" y="148"/>
                    <a:pt x="47" y="147"/>
                    <a:pt x="47" y="147"/>
                  </a:cubicBezTo>
                  <a:cubicBezTo>
                    <a:pt x="47" y="147"/>
                    <a:pt x="48" y="147"/>
                    <a:pt x="48" y="147"/>
                  </a:cubicBezTo>
                  <a:cubicBezTo>
                    <a:pt x="49" y="147"/>
                    <a:pt x="49" y="147"/>
                    <a:pt x="50" y="147"/>
                  </a:cubicBezTo>
                  <a:cubicBezTo>
                    <a:pt x="50" y="146"/>
                    <a:pt x="50" y="146"/>
                    <a:pt x="50" y="145"/>
                  </a:cubicBezTo>
                  <a:cubicBezTo>
                    <a:pt x="50" y="145"/>
                    <a:pt x="50" y="144"/>
                    <a:pt x="50" y="144"/>
                  </a:cubicBezTo>
                  <a:cubicBezTo>
                    <a:pt x="50" y="143"/>
                    <a:pt x="50" y="142"/>
                    <a:pt x="50" y="142"/>
                  </a:cubicBezTo>
                  <a:cubicBezTo>
                    <a:pt x="50" y="141"/>
                    <a:pt x="50" y="141"/>
                    <a:pt x="50" y="140"/>
                  </a:cubicBezTo>
                  <a:cubicBezTo>
                    <a:pt x="50" y="140"/>
                    <a:pt x="51" y="140"/>
                    <a:pt x="51" y="140"/>
                  </a:cubicBezTo>
                  <a:cubicBezTo>
                    <a:pt x="52" y="140"/>
                    <a:pt x="52" y="140"/>
                    <a:pt x="53" y="140"/>
                  </a:cubicBezTo>
                  <a:cubicBezTo>
                    <a:pt x="53" y="141"/>
                    <a:pt x="53" y="141"/>
                    <a:pt x="53" y="142"/>
                  </a:cubicBezTo>
                  <a:cubicBezTo>
                    <a:pt x="53" y="142"/>
                    <a:pt x="54" y="142"/>
                    <a:pt x="55" y="142"/>
                  </a:cubicBezTo>
                  <a:cubicBezTo>
                    <a:pt x="55" y="142"/>
                    <a:pt x="56" y="142"/>
                    <a:pt x="56" y="142"/>
                  </a:cubicBezTo>
                  <a:cubicBezTo>
                    <a:pt x="57" y="142"/>
                    <a:pt x="57" y="142"/>
                    <a:pt x="58" y="142"/>
                  </a:cubicBezTo>
                  <a:cubicBezTo>
                    <a:pt x="58" y="141"/>
                    <a:pt x="58" y="141"/>
                    <a:pt x="58" y="140"/>
                  </a:cubicBezTo>
                  <a:cubicBezTo>
                    <a:pt x="58" y="140"/>
                    <a:pt x="59" y="140"/>
                    <a:pt x="59" y="140"/>
                  </a:cubicBezTo>
                  <a:cubicBezTo>
                    <a:pt x="59" y="140"/>
                    <a:pt x="59" y="139"/>
                    <a:pt x="59" y="139"/>
                  </a:cubicBezTo>
                  <a:cubicBezTo>
                    <a:pt x="60" y="139"/>
                    <a:pt x="60" y="139"/>
                    <a:pt x="61" y="139"/>
                  </a:cubicBezTo>
                  <a:cubicBezTo>
                    <a:pt x="61" y="139"/>
                    <a:pt x="62" y="139"/>
                    <a:pt x="62" y="139"/>
                  </a:cubicBezTo>
                  <a:cubicBezTo>
                    <a:pt x="62" y="139"/>
                    <a:pt x="62" y="140"/>
                    <a:pt x="62" y="140"/>
                  </a:cubicBezTo>
                  <a:cubicBezTo>
                    <a:pt x="63" y="140"/>
                    <a:pt x="63" y="140"/>
                    <a:pt x="64" y="140"/>
                  </a:cubicBezTo>
                  <a:cubicBezTo>
                    <a:pt x="64" y="141"/>
                    <a:pt x="64" y="141"/>
                    <a:pt x="64" y="142"/>
                  </a:cubicBezTo>
                  <a:cubicBezTo>
                    <a:pt x="64" y="142"/>
                    <a:pt x="65" y="142"/>
                    <a:pt x="65" y="142"/>
                  </a:cubicBezTo>
                  <a:cubicBezTo>
                    <a:pt x="65" y="142"/>
                    <a:pt x="65" y="143"/>
                    <a:pt x="65" y="144"/>
                  </a:cubicBezTo>
                  <a:cubicBezTo>
                    <a:pt x="66" y="144"/>
                    <a:pt x="66" y="144"/>
                    <a:pt x="67" y="144"/>
                  </a:cubicBezTo>
                  <a:cubicBezTo>
                    <a:pt x="67" y="144"/>
                    <a:pt x="67" y="145"/>
                    <a:pt x="67" y="145"/>
                  </a:cubicBezTo>
                  <a:cubicBezTo>
                    <a:pt x="68" y="145"/>
                    <a:pt x="68" y="145"/>
                    <a:pt x="69" y="145"/>
                  </a:cubicBezTo>
                  <a:cubicBezTo>
                    <a:pt x="69" y="146"/>
                    <a:pt x="69" y="146"/>
                    <a:pt x="69" y="147"/>
                  </a:cubicBezTo>
                  <a:cubicBezTo>
                    <a:pt x="69" y="147"/>
                    <a:pt x="70" y="147"/>
                    <a:pt x="70" y="147"/>
                  </a:cubicBezTo>
                  <a:cubicBezTo>
                    <a:pt x="71" y="147"/>
                    <a:pt x="71" y="147"/>
                    <a:pt x="72" y="147"/>
                  </a:cubicBezTo>
                  <a:cubicBezTo>
                    <a:pt x="72" y="147"/>
                    <a:pt x="72" y="148"/>
                    <a:pt x="72" y="148"/>
                  </a:cubicBezTo>
                  <a:cubicBezTo>
                    <a:pt x="72" y="148"/>
                    <a:pt x="73" y="148"/>
                    <a:pt x="73" y="148"/>
                  </a:cubicBezTo>
                  <a:cubicBezTo>
                    <a:pt x="74" y="148"/>
                    <a:pt x="74" y="148"/>
                    <a:pt x="75" y="148"/>
                  </a:cubicBezTo>
                  <a:cubicBezTo>
                    <a:pt x="75" y="149"/>
                    <a:pt x="75" y="149"/>
                    <a:pt x="75" y="150"/>
                  </a:cubicBezTo>
                  <a:cubicBezTo>
                    <a:pt x="75" y="150"/>
                    <a:pt x="76" y="150"/>
                    <a:pt x="76" y="150"/>
                  </a:cubicBezTo>
                  <a:cubicBezTo>
                    <a:pt x="76" y="150"/>
                    <a:pt x="76" y="151"/>
                    <a:pt x="76" y="151"/>
                  </a:cubicBezTo>
                  <a:cubicBezTo>
                    <a:pt x="76" y="152"/>
                    <a:pt x="76" y="153"/>
                    <a:pt x="76" y="153"/>
                  </a:cubicBezTo>
                  <a:cubicBezTo>
                    <a:pt x="76" y="153"/>
                    <a:pt x="75" y="153"/>
                    <a:pt x="75" y="153"/>
                  </a:cubicBezTo>
                  <a:cubicBezTo>
                    <a:pt x="75" y="154"/>
                    <a:pt x="75" y="154"/>
                    <a:pt x="75" y="155"/>
                  </a:cubicBezTo>
                  <a:cubicBezTo>
                    <a:pt x="74" y="155"/>
                    <a:pt x="74" y="155"/>
                    <a:pt x="73" y="155"/>
                  </a:cubicBezTo>
                  <a:cubicBezTo>
                    <a:pt x="73" y="155"/>
                    <a:pt x="72" y="155"/>
                    <a:pt x="72" y="155"/>
                  </a:cubicBezTo>
                  <a:cubicBezTo>
                    <a:pt x="71" y="155"/>
                    <a:pt x="71" y="155"/>
                    <a:pt x="70" y="155"/>
                  </a:cubicBezTo>
                  <a:cubicBezTo>
                    <a:pt x="70" y="155"/>
                    <a:pt x="69" y="155"/>
                    <a:pt x="69" y="155"/>
                  </a:cubicBezTo>
                  <a:cubicBezTo>
                    <a:pt x="69" y="155"/>
                    <a:pt x="69" y="156"/>
                    <a:pt x="69" y="156"/>
                  </a:cubicBezTo>
                  <a:cubicBezTo>
                    <a:pt x="69" y="156"/>
                    <a:pt x="70" y="156"/>
                    <a:pt x="70" y="156"/>
                  </a:cubicBezTo>
                  <a:cubicBezTo>
                    <a:pt x="70" y="157"/>
                    <a:pt x="70" y="157"/>
                    <a:pt x="70" y="158"/>
                  </a:cubicBezTo>
                  <a:cubicBezTo>
                    <a:pt x="71" y="158"/>
                    <a:pt x="71" y="158"/>
                    <a:pt x="72" y="158"/>
                  </a:cubicBezTo>
                  <a:cubicBezTo>
                    <a:pt x="72" y="158"/>
                    <a:pt x="73" y="158"/>
                    <a:pt x="73" y="158"/>
                  </a:cubicBezTo>
                  <a:cubicBezTo>
                    <a:pt x="73" y="159"/>
                    <a:pt x="73" y="159"/>
                    <a:pt x="73" y="160"/>
                  </a:cubicBezTo>
                  <a:cubicBezTo>
                    <a:pt x="74" y="160"/>
                    <a:pt x="74" y="160"/>
                    <a:pt x="75" y="160"/>
                  </a:cubicBezTo>
                  <a:cubicBezTo>
                    <a:pt x="75" y="160"/>
                    <a:pt x="76" y="160"/>
                    <a:pt x="76" y="160"/>
                  </a:cubicBezTo>
                  <a:cubicBezTo>
                    <a:pt x="76" y="159"/>
                    <a:pt x="76" y="159"/>
                    <a:pt x="76" y="158"/>
                  </a:cubicBezTo>
                  <a:cubicBezTo>
                    <a:pt x="76" y="157"/>
                    <a:pt x="76" y="157"/>
                    <a:pt x="76" y="156"/>
                  </a:cubicBezTo>
                  <a:cubicBezTo>
                    <a:pt x="77" y="156"/>
                    <a:pt x="77" y="156"/>
                    <a:pt x="78" y="156"/>
                  </a:cubicBezTo>
                  <a:cubicBezTo>
                    <a:pt x="79" y="156"/>
                    <a:pt x="79" y="156"/>
                    <a:pt x="80" y="156"/>
                  </a:cubicBezTo>
                  <a:cubicBezTo>
                    <a:pt x="80" y="156"/>
                    <a:pt x="80" y="155"/>
                    <a:pt x="80" y="155"/>
                  </a:cubicBezTo>
                  <a:cubicBezTo>
                    <a:pt x="80" y="154"/>
                    <a:pt x="80" y="154"/>
                    <a:pt x="80" y="153"/>
                  </a:cubicBezTo>
                  <a:cubicBezTo>
                    <a:pt x="80" y="153"/>
                    <a:pt x="81" y="153"/>
                    <a:pt x="81" y="153"/>
                  </a:cubicBezTo>
                  <a:cubicBezTo>
                    <a:pt x="81" y="153"/>
                    <a:pt x="81" y="152"/>
                    <a:pt x="81" y="151"/>
                  </a:cubicBezTo>
                  <a:cubicBezTo>
                    <a:pt x="81" y="151"/>
                    <a:pt x="80" y="151"/>
                    <a:pt x="80" y="151"/>
                  </a:cubicBezTo>
                  <a:cubicBezTo>
                    <a:pt x="80" y="151"/>
                    <a:pt x="80" y="150"/>
                    <a:pt x="80" y="150"/>
                  </a:cubicBezTo>
                  <a:cubicBezTo>
                    <a:pt x="80" y="150"/>
                    <a:pt x="81" y="150"/>
                    <a:pt x="81" y="150"/>
                  </a:cubicBezTo>
                  <a:cubicBezTo>
                    <a:pt x="82" y="150"/>
                    <a:pt x="82" y="150"/>
                    <a:pt x="83" y="150"/>
                  </a:cubicBezTo>
                  <a:cubicBezTo>
                    <a:pt x="83" y="149"/>
                    <a:pt x="83" y="149"/>
                    <a:pt x="83" y="148"/>
                  </a:cubicBezTo>
                  <a:cubicBezTo>
                    <a:pt x="83" y="148"/>
                    <a:pt x="83" y="147"/>
                    <a:pt x="83" y="147"/>
                  </a:cubicBezTo>
                  <a:cubicBezTo>
                    <a:pt x="82" y="147"/>
                    <a:pt x="82" y="147"/>
                    <a:pt x="81" y="147"/>
                  </a:cubicBezTo>
                  <a:cubicBezTo>
                    <a:pt x="81" y="147"/>
                    <a:pt x="80" y="147"/>
                    <a:pt x="80" y="147"/>
                  </a:cubicBezTo>
                  <a:cubicBezTo>
                    <a:pt x="80" y="146"/>
                    <a:pt x="80" y="146"/>
                    <a:pt x="80" y="145"/>
                  </a:cubicBezTo>
                  <a:cubicBezTo>
                    <a:pt x="79" y="145"/>
                    <a:pt x="79" y="145"/>
                    <a:pt x="78" y="145"/>
                  </a:cubicBezTo>
                  <a:cubicBezTo>
                    <a:pt x="78" y="145"/>
                    <a:pt x="78" y="144"/>
                    <a:pt x="78" y="144"/>
                  </a:cubicBezTo>
                  <a:cubicBezTo>
                    <a:pt x="77" y="144"/>
                    <a:pt x="77" y="144"/>
                    <a:pt x="76" y="144"/>
                  </a:cubicBezTo>
                  <a:cubicBezTo>
                    <a:pt x="76" y="144"/>
                    <a:pt x="75" y="144"/>
                    <a:pt x="75" y="144"/>
                  </a:cubicBezTo>
                  <a:cubicBezTo>
                    <a:pt x="74" y="144"/>
                    <a:pt x="74" y="144"/>
                    <a:pt x="73" y="144"/>
                  </a:cubicBezTo>
                  <a:cubicBezTo>
                    <a:pt x="73" y="143"/>
                    <a:pt x="73" y="142"/>
                    <a:pt x="73" y="142"/>
                  </a:cubicBezTo>
                  <a:cubicBezTo>
                    <a:pt x="73" y="141"/>
                    <a:pt x="73" y="141"/>
                    <a:pt x="73" y="140"/>
                  </a:cubicBezTo>
                  <a:cubicBezTo>
                    <a:pt x="73" y="140"/>
                    <a:pt x="72" y="140"/>
                    <a:pt x="72" y="140"/>
                  </a:cubicBezTo>
                  <a:cubicBezTo>
                    <a:pt x="72" y="140"/>
                    <a:pt x="72" y="139"/>
                    <a:pt x="72" y="139"/>
                  </a:cubicBezTo>
                  <a:cubicBezTo>
                    <a:pt x="71" y="139"/>
                    <a:pt x="71" y="139"/>
                    <a:pt x="70" y="139"/>
                  </a:cubicBezTo>
                  <a:cubicBezTo>
                    <a:pt x="70" y="138"/>
                    <a:pt x="70" y="137"/>
                    <a:pt x="70" y="137"/>
                  </a:cubicBezTo>
                  <a:cubicBezTo>
                    <a:pt x="70" y="137"/>
                    <a:pt x="69" y="137"/>
                    <a:pt x="69" y="137"/>
                  </a:cubicBezTo>
                  <a:cubicBezTo>
                    <a:pt x="69" y="136"/>
                    <a:pt x="69" y="136"/>
                    <a:pt x="69" y="135"/>
                  </a:cubicBezTo>
                  <a:cubicBezTo>
                    <a:pt x="69" y="135"/>
                    <a:pt x="69" y="134"/>
                    <a:pt x="69" y="134"/>
                  </a:cubicBezTo>
                  <a:cubicBezTo>
                    <a:pt x="69" y="134"/>
                    <a:pt x="70" y="134"/>
                    <a:pt x="70" y="134"/>
                  </a:cubicBezTo>
                  <a:cubicBezTo>
                    <a:pt x="70" y="134"/>
                    <a:pt x="70" y="135"/>
                    <a:pt x="70" y="135"/>
                  </a:cubicBezTo>
                  <a:cubicBezTo>
                    <a:pt x="71" y="135"/>
                    <a:pt x="71" y="135"/>
                    <a:pt x="72" y="135"/>
                  </a:cubicBezTo>
                  <a:cubicBezTo>
                    <a:pt x="72" y="136"/>
                    <a:pt x="72" y="136"/>
                    <a:pt x="72" y="137"/>
                  </a:cubicBezTo>
                  <a:cubicBezTo>
                    <a:pt x="72" y="137"/>
                    <a:pt x="73" y="137"/>
                    <a:pt x="73" y="137"/>
                  </a:cubicBezTo>
                  <a:cubicBezTo>
                    <a:pt x="73" y="137"/>
                    <a:pt x="73" y="138"/>
                    <a:pt x="73" y="139"/>
                  </a:cubicBezTo>
                  <a:cubicBezTo>
                    <a:pt x="74" y="139"/>
                    <a:pt x="74" y="139"/>
                    <a:pt x="75" y="139"/>
                  </a:cubicBezTo>
                  <a:cubicBezTo>
                    <a:pt x="75" y="139"/>
                    <a:pt x="75" y="140"/>
                    <a:pt x="75" y="140"/>
                  </a:cubicBezTo>
                  <a:cubicBezTo>
                    <a:pt x="75" y="140"/>
                    <a:pt x="76" y="140"/>
                    <a:pt x="76" y="140"/>
                  </a:cubicBezTo>
                  <a:cubicBezTo>
                    <a:pt x="76" y="141"/>
                    <a:pt x="76" y="141"/>
                    <a:pt x="76" y="142"/>
                  </a:cubicBezTo>
                  <a:cubicBezTo>
                    <a:pt x="77" y="142"/>
                    <a:pt x="77" y="142"/>
                    <a:pt x="78" y="142"/>
                  </a:cubicBezTo>
                  <a:cubicBezTo>
                    <a:pt x="79" y="142"/>
                    <a:pt x="79" y="142"/>
                    <a:pt x="80" y="142"/>
                  </a:cubicBezTo>
                  <a:cubicBezTo>
                    <a:pt x="80" y="142"/>
                    <a:pt x="81" y="142"/>
                    <a:pt x="81" y="142"/>
                  </a:cubicBezTo>
                  <a:cubicBezTo>
                    <a:pt x="81" y="142"/>
                    <a:pt x="81" y="143"/>
                    <a:pt x="81" y="144"/>
                  </a:cubicBezTo>
                  <a:cubicBezTo>
                    <a:pt x="82" y="144"/>
                    <a:pt x="82" y="144"/>
                    <a:pt x="83" y="144"/>
                  </a:cubicBezTo>
                  <a:cubicBezTo>
                    <a:pt x="83" y="144"/>
                    <a:pt x="84" y="144"/>
                    <a:pt x="84" y="144"/>
                  </a:cubicBezTo>
                  <a:cubicBezTo>
                    <a:pt x="84" y="144"/>
                    <a:pt x="84" y="145"/>
                    <a:pt x="84" y="145"/>
                  </a:cubicBezTo>
                  <a:cubicBezTo>
                    <a:pt x="84" y="146"/>
                    <a:pt x="84" y="146"/>
                    <a:pt x="84" y="147"/>
                  </a:cubicBezTo>
                  <a:cubicBezTo>
                    <a:pt x="84" y="147"/>
                    <a:pt x="84" y="148"/>
                    <a:pt x="84" y="148"/>
                  </a:cubicBezTo>
                  <a:cubicBezTo>
                    <a:pt x="85" y="148"/>
                    <a:pt x="85" y="148"/>
                    <a:pt x="86" y="148"/>
                  </a:cubicBezTo>
                  <a:cubicBezTo>
                    <a:pt x="86" y="149"/>
                    <a:pt x="86" y="149"/>
                    <a:pt x="86" y="150"/>
                  </a:cubicBezTo>
                  <a:cubicBezTo>
                    <a:pt x="86" y="150"/>
                    <a:pt x="86" y="151"/>
                    <a:pt x="86" y="151"/>
                  </a:cubicBezTo>
                  <a:cubicBezTo>
                    <a:pt x="86" y="151"/>
                    <a:pt x="87" y="151"/>
                    <a:pt x="87" y="151"/>
                  </a:cubicBezTo>
                  <a:cubicBezTo>
                    <a:pt x="87" y="152"/>
                    <a:pt x="87" y="153"/>
                    <a:pt x="87" y="153"/>
                  </a:cubicBezTo>
                  <a:cubicBezTo>
                    <a:pt x="88" y="153"/>
                    <a:pt x="88" y="153"/>
                    <a:pt x="89" y="153"/>
                  </a:cubicBezTo>
                  <a:cubicBezTo>
                    <a:pt x="89" y="154"/>
                    <a:pt x="89" y="154"/>
                    <a:pt x="89" y="155"/>
                  </a:cubicBezTo>
                  <a:cubicBezTo>
                    <a:pt x="89" y="155"/>
                    <a:pt x="89" y="156"/>
                    <a:pt x="89" y="156"/>
                  </a:cubicBezTo>
                  <a:cubicBezTo>
                    <a:pt x="89" y="157"/>
                    <a:pt x="89" y="157"/>
                    <a:pt x="89" y="158"/>
                  </a:cubicBezTo>
                  <a:cubicBezTo>
                    <a:pt x="89" y="158"/>
                    <a:pt x="90" y="158"/>
                    <a:pt x="90" y="158"/>
                  </a:cubicBezTo>
                  <a:cubicBezTo>
                    <a:pt x="90" y="159"/>
                    <a:pt x="90" y="159"/>
                    <a:pt x="90" y="160"/>
                  </a:cubicBezTo>
                  <a:cubicBezTo>
                    <a:pt x="91" y="160"/>
                    <a:pt x="92" y="160"/>
                    <a:pt x="92" y="160"/>
                  </a:cubicBezTo>
                  <a:cubicBezTo>
                    <a:pt x="93" y="160"/>
                    <a:pt x="93" y="160"/>
                    <a:pt x="94" y="160"/>
                  </a:cubicBezTo>
                  <a:cubicBezTo>
                    <a:pt x="94" y="159"/>
                    <a:pt x="94" y="159"/>
                    <a:pt x="94" y="158"/>
                  </a:cubicBezTo>
                  <a:cubicBezTo>
                    <a:pt x="94" y="157"/>
                    <a:pt x="94" y="157"/>
                    <a:pt x="94" y="156"/>
                  </a:cubicBezTo>
                  <a:cubicBezTo>
                    <a:pt x="94" y="156"/>
                    <a:pt x="95" y="156"/>
                    <a:pt x="95" y="156"/>
                  </a:cubicBezTo>
                  <a:cubicBezTo>
                    <a:pt x="95" y="156"/>
                    <a:pt x="95" y="155"/>
                    <a:pt x="95" y="155"/>
                  </a:cubicBezTo>
                  <a:cubicBezTo>
                    <a:pt x="96" y="155"/>
                    <a:pt x="96" y="155"/>
                    <a:pt x="97" y="155"/>
                  </a:cubicBezTo>
                  <a:cubicBezTo>
                    <a:pt x="97" y="154"/>
                    <a:pt x="97" y="154"/>
                    <a:pt x="97" y="153"/>
                  </a:cubicBezTo>
                  <a:cubicBezTo>
                    <a:pt x="96" y="153"/>
                    <a:pt x="96" y="153"/>
                    <a:pt x="95" y="153"/>
                  </a:cubicBezTo>
                  <a:cubicBezTo>
                    <a:pt x="95" y="153"/>
                    <a:pt x="95" y="152"/>
                    <a:pt x="95" y="151"/>
                  </a:cubicBezTo>
                  <a:cubicBezTo>
                    <a:pt x="95" y="151"/>
                    <a:pt x="94" y="151"/>
                    <a:pt x="94" y="151"/>
                  </a:cubicBezTo>
                  <a:cubicBezTo>
                    <a:pt x="94" y="151"/>
                    <a:pt x="94" y="150"/>
                    <a:pt x="94" y="150"/>
                  </a:cubicBezTo>
                  <a:cubicBezTo>
                    <a:pt x="94" y="150"/>
                    <a:pt x="95" y="150"/>
                    <a:pt x="95" y="150"/>
                  </a:cubicBezTo>
                  <a:cubicBezTo>
                    <a:pt x="95" y="149"/>
                    <a:pt x="95" y="149"/>
                    <a:pt x="95" y="148"/>
                  </a:cubicBezTo>
                  <a:cubicBezTo>
                    <a:pt x="96" y="148"/>
                    <a:pt x="96" y="148"/>
                    <a:pt x="97" y="148"/>
                  </a:cubicBezTo>
                  <a:cubicBezTo>
                    <a:pt x="97" y="148"/>
                    <a:pt x="98" y="148"/>
                    <a:pt x="98" y="148"/>
                  </a:cubicBezTo>
                  <a:cubicBezTo>
                    <a:pt x="98" y="149"/>
                    <a:pt x="98" y="149"/>
                    <a:pt x="98" y="150"/>
                  </a:cubicBezTo>
                  <a:cubicBezTo>
                    <a:pt x="98" y="150"/>
                    <a:pt x="98" y="151"/>
                    <a:pt x="98" y="151"/>
                  </a:cubicBezTo>
                  <a:cubicBezTo>
                    <a:pt x="99" y="151"/>
                    <a:pt x="99" y="151"/>
                    <a:pt x="100" y="151"/>
                  </a:cubicBezTo>
                  <a:cubicBezTo>
                    <a:pt x="100" y="152"/>
                    <a:pt x="100" y="153"/>
                    <a:pt x="100" y="153"/>
                  </a:cubicBezTo>
                  <a:cubicBezTo>
                    <a:pt x="100" y="154"/>
                    <a:pt x="100" y="154"/>
                    <a:pt x="100" y="155"/>
                  </a:cubicBezTo>
                  <a:cubicBezTo>
                    <a:pt x="100" y="155"/>
                    <a:pt x="101" y="155"/>
                    <a:pt x="102" y="155"/>
                  </a:cubicBezTo>
                  <a:cubicBezTo>
                    <a:pt x="102" y="155"/>
                    <a:pt x="102" y="156"/>
                    <a:pt x="102" y="156"/>
                  </a:cubicBezTo>
                  <a:cubicBezTo>
                    <a:pt x="102" y="157"/>
                    <a:pt x="102" y="157"/>
                    <a:pt x="102" y="158"/>
                  </a:cubicBezTo>
                  <a:cubicBezTo>
                    <a:pt x="102" y="158"/>
                    <a:pt x="103" y="158"/>
                    <a:pt x="103" y="158"/>
                  </a:cubicBezTo>
                  <a:cubicBezTo>
                    <a:pt x="103" y="159"/>
                    <a:pt x="103" y="159"/>
                    <a:pt x="103" y="160"/>
                  </a:cubicBezTo>
                  <a:cubicBezTo>
                    <a:pt x="103" y="160"/>
                    <a:pt x="103" y="161"/>
                    <a:pt x="103" y="161"/>
                  </a:cubicBezTo>
                  <a:cubicBezTo>
                    <a:pt x="104" y="161"/>
                    <a:pt x="104" y="161"/>
                    <a:pt x="105" y="161"/>
                  </a:cubicBezTo>
                  <a:cubicBezTo>
                    <a:pt x="105" y="161"/>
                    <a:pt x="106" y="161"/>
                    <a:pt x="106" y="161"/>
                  </a:cubicBezTo>
                  <a:cubicBezTo>
                    <a:pt x="106" y="161"/>
                    <a:pt x="106" y="160"/>
                    <a:pt x="106" y="160"/>
                  </a:cubicBezTo>
                  <a:cubicBezTo>
                    <a:pt x="107" y="160"/>
                    <a:pt x="107" y="160"/>
                    <a:pt x="108" y="160"/>
                  </a:cubicBezTo>
                  <a:cubicBezTo>
                    <a:pt x="108" y="160"/>
                    <a:pt x="109" y="160"/>
                    <a:pt x="109" y="160"/>
                  </a:cubicBezTo>
                  <a:cubicBezTo>
                    <a:pt x="110" y="160"/>
                    <a:pt x="110" y="160"/>
                    <a:pt x="111" y="160"/>
                  </a:cubicBezTo>
                  <a:cubicBezTo>
                    <a:pt x="111" y="159"/>
                    <a:pt x="111" y="159"/>
                    <a:pt x="111" y="158"/>
                  </a:cubicBezTo>
                  <a:cubicBezTo>
                    <a:pt x="111" y="158"/>
                    <a:pt x="112" y="158"/>
                    <a:pt x="112" y="158"/>
                  </a:cubicBezTo>
                  <a:cubicBezTo>
                    <a:pt x="112" y="159"/>
                    <a:pt x="112" y="159"/>
                    <a:pt x="112" y="160"/>
                  </a:cubicBezTo>
                  <a:cubicBezTo>
                    <a:pt x="113" y="160"/>
                    <a:pt x="113" y="160"/>
                    <a:pt x="114" y="160"/>
                  </a:cubicBezTo>
                  <a:cubicBezTo>
                    <a:pt x="114" y="160"/>
                    <a:pt x="115" y="160"/>
                    <a:pt x="116" y="160"/>
                  </a:cubicBezTo>
                  <a:cubicBezTo>
                    <a:pt x="116" y="160"/>
                    <a:pt x="117" y="160"/>
                    <a:pt x="117" y="160"/>
                  </a:cubicBezTo>
                  <a:cubicBezTo>
                    <a:pt x="117" y="160"/>
                    <a:pt x="117" y="161"/>
                    <a:pt x="117" y="161"/>
                  </a:cubicBezTo>
                  <a:cubicBezTo>
                    <a:pt x="117" y="161"/>
                    <a:pt x="116" y="161"/>
                    <a:pt x="116" y="161"/>
                  </a:cubicBezTo>
                  <a:cubicBezTo>
                    <a:pt x="115" y="161"/>
                    <a:pt x="114" y="161"/>
                    <a:pt x="114" y="161"/>
                  </a:cubicBezTo>
                  <a:cubicBezTo>
                    <a:pt x="114" y="162"/>
                    <a:pt x="114" y="162"/>
                    <a:pt x="114" y="163"/>
                  </a:cubicBezTo>
                  <a:cubicBezTo>
                    <a:pt x="114" y="163"/>
                    <a:pt x="114" y="164"/>
                    <a:pt x="114" y="164"/>
                  </a:cubicBezTo>
                  <a:cubicBezTo>
                    <a:pt x="114" y="164"/>
                    <a:pt x="115" y="164"/>
                    <a:pt x="116" y="164"/>
                  </a:cubicBezTo>
                  <a:cubicBezTo>
                    <a:pt x="116" y="164"/>
                    <a:pt x="117" y="164"/>
                    <a:pt x="117" y="164"/>
                  </a:cubicBezTo>
                  <a:cubicBezTo>
                    <a:pt x="118" y="164"/>
                    <a:pt x="118" y="164"/>
                    <a:pt x="119" y="164"/>
                  </a:cubicBezTo>
                  <a:cubicBezTo>
                    <a:pt x="119" y="164"/>
                    <a:pt x="119" y="163"/>
                    <a:pt x="119" y="163"/>
                  </a:cubicBezTo>
                  <a:cubicBezTo>
                    <a:pt x="119" y="163"/>
                    <a:pt x="120" y="163"/>
                    <a:pt x="120" y="163"/>
                  </a:cubicBezTo>
                  <a:cubicBezTo>
                    <a:pt x="120" y="162"/>
                    <a:pt x="120" y="162"/>
                    <a:pt x="120" y="161"/>
                  </a:cubicBezTo>
                  <a:cubicBezTo>
                    <a:pt x="120" y="161"/>
                    <a:pt x="119" y="161"/>
                    <a:pt x="119" y="161"/>
                  </a:cubicBezTo>
                  <a:cubicBezTo>
                    <a:pt x="119" y="161"/>
                    <a:pt x="119" y="160"/>
                    <a:pt x="119" y="160"/>
                  </a:cubicBezTo>
                  <a:cubicBezTo>
                    <a:pt x="119" y="160"/>
                    <a:pt x="120" y="160"/>
                    <a:pt x="120" y="160"/>
                  </a:cubicBezTo>
                  <a:cubicBezTo>
                    <a:pt x="120" y="159"/>
                    <a:pt x="120" y="159"/>
                    <a:pt x="120" y="158"/>
                  </a:cubicBezTo>
                  <a:cubicBezTo>
                    <a:pt x="121" y="158"/>
                    <a:pt x="121" y="158"/>
                    <a:pt x="122" y="158"/>
                  </a:cubicBezTo>
                  <a:cubicBezTo>
                    <a:pt x="122" y="159"/>
                    <a:pt x="122" y="159"/>
                    <a:pt x="122" y="160"/>
                  </a:cubicBezTo>
                  <a:cubicBezTo>
                    <a:pt x="122" y="160"/>
                    <a:pt x="122" y="161"/>
                    <a:pt x="122" y="161"/>
                  </a:cubicBezTo>
                  <a:cubicBezTo>
                    <a:pt x="122" y="162"/>
                    <a:pt x="122" y="162"/>
                    <a:pt x="122" y="163"/>
                  </a:cubicBezTo>
                  <a:cubicBezTo>
                    <a:pt x="122" y="163"/>
                    <a:pt x="122" y="164"/>
                    <a:pt x="122" y="164"/>
                  </a:cubicBezTo>
                  <a:cubicBezTo>
                    <a:pt x="121" y="164"/>
                    <a:pt x="121" y="164"/>
                    <a:pt x="120" y="164"/>
                  </a:cubicBezTo>
                  <a:moveTo>
                    <a:pt x="145" y="221"/>
                  </a:moveTo>
                  <a:cubicBezTo>
                    <a:pt x="145" y="221"/>
                    <a:pt x="144" y="221"/>
                    <a:pt x="144" y="221"/>
                  </a:cubicBezTo>
                  <a:cubicBezTo>
                    <a:pt x="144" y="220"/>
                    <a:pt x="144" y="220"/>
                    <a:pt x="144" y="219"/>
                  </a:cubicBezTo>
                  <a:cubicBezTo>
                    <a:pt x="143" y="219"/>
                    <a:pt x="143" y="219"/>
                    <a:pt x="142" y="219"/>
                  </a:cubicBezTo>
                  <a:cubicBezTo>
                    <a:pt x="142" y="219"/>
                    <a:pt x="142" y="218"/>
                    <a:pt x="142" y="218"/>
                  </a:cubicBezTo>
                  <a:cubicBezTo>
                    <a:pt x="142" y="218"/>
                    <a:pt x="141" y="218"/>
                    <a:pt x="141" y="218"/>
                  </a:cubicBezTo>
                  <a:cubicBezTo>
                    <a:pt x="141" y="217"/>
                    <a:pt x="141" y="217"/>
                    <a:pt x="141" y="216"/>
                  </a:cubicBezTo>
                  <a:cubicBezTo>
                    <a:pt x="140" y="216"/>
                    <a:pt x="140" y="216"/>
                    <a:pt x="139" y="216"/>
                  </a:cubicBezTo>
                  <a:cubicBezTo>
                    <a:pt x="139" y="216"/>
                    <a:pt x="139" y="215"/>
                    <a:pt x="139" y="214"/>
                  </a:cubicBezTo>
                  <a:cubicBezTo>
                    <a:pt x="139" y="214"/>
                    <a:pt x="138" y="214"/>
                    <a:pt x="137" y="214"/>
                  </a:cubicBezTo>
                  <a:cubicBezTo>
                    <a:pt x="137" y="214"/>
                    <a:pt x="136" y="214"/>
                    <a:pt x="136" y="214"/>
                  </a:cubicBezTo>
                  <a:cubicBezTo>
                    <a:pt x="136" y="214"/>
                    <a:pt x="136" y="213"/>
                    <a:pt x="136" y="213"/>
                  </a:cubicBezTo>
                  <a:cubicBezTo>
                    <a:pt x="136" y="212"/>
                    <a:pt x="136" y="212"/>
                    <a:pt x="136" y="211"/>
                  </a:cubicBezTo>
                  <a:cubicBezTo>
                    <a:pt x="135" y="211"/>
                    <a:pt x="135" y="211"/>
                    <a:pt x="134" y="211"/>
                  </a:cubicBezTo>
                  <a:cubicBezTo>
                    <a:pt x="134" y="211"/>
                    <a:pt x="134" y="210"/>
                    <a:pt x="134" y="210"/>
                  </a:cubicBezTo>
                  <a:cubicBezTo>
                    <a:pt x="134" y="209"/>
                    <a:pt x="134" y="208"/>
                    <a:pt x="134" y="208"/>
                  </a:cubicBezTo>
                  <a:cubicBezTo>
                    <a:pt x="134" y="208"/>
                    <a:pt x="133" y="208"/>
                    <a:pt x="133" y="208"/>
                  </a:cubicBezTo>
                  <a:cubicBezTo>
                    <a:pt x="133" y="207"/>
                    <a:pt x="133" y="207"/>
                    <a:pt x="133" y="206"/>
                  </a:cubicBezTo>
                  <a:cubicBezTo>
                    <a:pt x="132" y="206"/>
                    <a:pt x="132" y="206"/>
                    <a:pt x="131" y="206"/>
                  </a:cubicBezTo>
                  <a:cubicBezTo>
                    <a:pt x="131" y="206"/>
                    <a:pt x="131" y="205"/>
                    <a:pt x="131" y="205"/>
                  </a:cubicBezTo>
                  <a:cubicBezTo>
                    <a:pt x="131" y="204"/>
                    <a:pt x="131" y="204"/>
                    <a:pt x="131" y="203"/>
                  </a:cubicBezTo>
                  <a:cubicBezTo>
                    <a:pt x="131" y="203"/>
                    <a:pt x="131" y="202"/>
                    <a:pt x="131" y="202"/>
                  </a:cubicBezTo>
                  <a:cubicBezTo>
                    <a:pt x="131" y="202"/>
                    <a:pt x="130" y="202"/>
                    <a:pt x="130" y="202"/>
                  </a:cubicBezTo>
                  <a:cubicBezTo>
                    <a:pt x="130" y="201"/>
                    <a:pt x="130" y="200"/>
                    <a:pt x="130" y="200"/>
                  </a:cubicBezTo>
                  <a:cubicBezTo>
                    <a:pt x="130" y="199"/>
                    <a:pt x="130" y="199"/>
                    <a:pt x="130" y="198"/>
                  </a:cubicBezTo>
                  <a:cubicBezTo>
                    <a:pt x="130" y="198"/>
                    <a:pt x="130" y="197"/>
                    <a:pt x="130" y="197"/>
                  </a:cubicBezTo>
                  <a:cubicBezTo>
                    <a:pt x="129" y="197"/>
                    <a:pt x="129" y="197"/>
                    <a:pt x="128" y="197"/>
                  </a:cubicBezTo>
                  <a:cubicBezTo>
                    <a:pt x="128" y="196"/>
                    <a:pt x="128" y="196"/>
                    <a:pt x="128" y="195"/>
                  </a:cubicBezTo>
                  <a:cubicBezTo>
                    <a:pt x="128" y="195"/>
                    <a:pt x="127" y="195"/>
                    <a:pt x="126" y="195"/>
                  </a:cubicBezTo>
                  <a:cubicBezTo>
                    <a:pt x="126" y="194"/>
                    <a:pt x="126" y="194"/>
                    <a:pt x="126" y="193"/>
                  </a:cubicBezTo>
                  <a:cubicBezTo>
                    <a:pt x="126" y="193"/>
                    <a:pt x="126" y="192"/>
                    <a:pt x="126" y="192"/>
                  </a:cubicBezTo>
                  <a:cubicBezTo>
                    <a:pt x="126" y="192"/>
                    <a:pt x="125" y="192"/>
                    <a:pt x="125" y="192"/>
                  </a:cubicBezTo>
                  <a:cubicBezTo>
                    <a:pt x="125" y="191"/>
                    <a:pt x="125" y="191"/>
                    <a:pt x="125" y="190"/>
                  </a:cubicBezTo>
                  <a:cubicBezTo>
                    <a:pt x="124" y="190"/>
                    <a:pt x="124" y="190"/>
                    <a:pt x="123" y="190"/>
                  </a:cubicBezTo>
                  <a:cubicBezTo>
                    <a:pt x="123" y="190"/>
                    <a:pt x="123" y="189"/>
                    <a:pt x="123" y="189"/>
                  </a:cubicBezTo>
                  <a:cubicBezTo>
                    <a:pt x="123" y="188"/>
                    <a:pt x="123" y="188"/>
                    <a:pt x="123" y="187"/>
                  </a:cubicBezTo>
                  <a:cubicBezTo>
                    <a:pt x="123" y="187"/>
                    <a:pt x="122" y="187"/>
                    <a:pt x="122" y="187"/>
                  </a:cubicBezTo>
                  <a:cubicBezTo>
                    <a:pt x="122" y="186"/>
                    <a:pt x="122" y="186"/>
                    <a:pt x="122" y="185"/>
                  </a:cubicBezTo>
                  <a:cubicBezTo>
                    <a:pt x="122" y="185"/>
                    <a:pt x="122" y="184"/>
                    <a:pt x="122" y="184"/>
                  </a:cubicBezTo>
                  <a:cubicBezTo>
                    <a:pt x="122" y="184"/>
                    <a:pt x="123" y="184"/>
                    <a:pt x="123" y="184"/>
                  </a:cubicBezTo>
                  <a:cubicBezTo>
                    <a:pt x="123" y="184"/>
                    <a:pt x="123" y="185"/>
                    <a:pt x="123" y="185"/>
                  </a:cubicBezTo>
                  <a:cubicBezTo>
                    <a:pt x="124" y="185"/>
                    <a:pt x="124" y="185"/>
                    <a:pt x="125" y="185"/>
                  </a:cubicBezTo>
                  <a:cubicBezTo>
                    <a:pt x="125" y="186"/>
                    <a:pt x="125" y="186"/>
                    <a:pt x="125" y="187"/>
                  </a:cubicBezTo>
                  <a:cubicBezTo>
                    <a:pt x="125" y="187"/>
                    <a:pt x="126" y="187"/>
                    <a:pt x="126" y="187"/>
                  </a:cubicBezTo>
                  <a:cubicBezTo>
                    <a:pt x="126" y="188"/>
                    <a:pt x="126" y="188"/>
                    <a:pt x="126" y="189"/>
                  </a:cubicBezTo>
                  <a:cubicBezTo>
                    <a:pt x="127" y="189"/>
                    <a:pt x="128" y="189"/>
                    <a:pt x="128" y="189"/>
                  </a:cubicBezTo>
                  <a:cubicBezTo>
                    <a:pt x="128" y="189"/>
                    <a:pt x="128" y="190"/>
                    <a:pt x="128" y="190"/>
                  </a:cubicBezTo>
                  <a:cubicBezTo>
                    <a:pt x="128" y="191"/>
                    <a:pt x="128" y="191"/>
                    <a:pt x="128" y="192"/>
                  </a:cubicBezTo>
                  <a:cubicBezTo>
                    <a:pt x="129" y="192"/>
                    <a:pt x="129" y="192"/>
                    <a:pt x="130" y="192"/>
                  </a:cubicBezTo>
                  <a:cubicBezTo>
                    <a:pt x="130" y="192"/>
                    <a:pt x="130" y="193"/>
                    <a:pt x="130" y="193"/>
                  </a:cubicBezTo>
                  <a:cubicBezTo>
                    <a:pt x="130" y="193"/>
                    <a:pt x="131" y="193"/>
                    <a:pt x="131" y="193"/>
                  </a:cubicBezTo>
                  <a:cubicBezTo>
                    <a:pt x="131" y="194"/>
                    <a:pt x="131" y="194"/>
                    <a:pt x="131" y="195"/>
                  </a:cubicBezTo>
                  <a:cubicBezTo>
                    <a:pt x="132" y="195"/>
                    <a:pt x="132" y="195"/>
                    <a:pt x="133" y="195"/>
                  </a:cubicBezTo>
                  <a:cubicBezTo>
                    <a:pt x="133" y="196"/>
                    <a:pt x="133" y="196"/>
                    <a:pt x="133" y="197"/>
                  </a:cubicBezTo>
                  <a:cubicBezTo>
                    <a:pt x="133" y="197"/>
                    <a:pt x="133" y="198"/>
                    <a:pt x="133" y="198"/>
                  </a:cubicBezTo>
                  <a:cubicBezTo>
                    <a:pt x="133" y="198"/>
                    <a:pt x="134" y="198"/>
                    <a:pt x="134" y="198"/>
                  </a:cubicBezTo>
                  <a:cubicBezTo>
                    <a:pt x="134" y="199"/>
                    <a:pt x="134" y="199"/>
                    <a:pt x="134" y="200"/>
                  </a:cubicBezTo>
                  <a:cubicBezTo>
                    <a:pt x="134" y="200"/>
                    <a:pt x="134" y="201"/>
                    <a:pt x="134" y="202"/>
                  </a:cubicBezTo>
                  <a:cubicBezTo>
                    <a:pt x="135" y="202"/>
                    <a:pt x="135" y="202"/>
                    <a:pt x="136" y="202"/>
                  </a:cubicBezTo>
                  <a:cubicBezTo>
                    <a:pt x="136" y="202"/>
                    <a:pt x="136" y="203"/>
                    <a:pt x="136" y="203"/>
                  </a:cubicBezTo>
                  <a:cubicBezTo>
                    <a:pt x="136" y="203"/>
                    <a:pt x="137" y="203"/>
                    <a:pt x="137" y="203"/>
                  </a:cubicBezTo>
                  <a:cubicBezTo>
                    <a:pt x="137" y="204"/>
                    <a:pt x="137" y="204"/>
                    <a:pt x="137" y="205"/>
                  </a:cubicBezTo>
                  <a:cubicBezTo>
                    <a:pt x="138" y="205"/>
                    <a:pt x="139" y="205"/>
                    <a:pt x="139" y="205"/>
                  </a:cubicBezTo>
                  <a:cubicBezTo>
                    <a:pt x="139" y="205"/>
                    <a:pt x="139" y="206"/>
                    <a:pt x="139" y="206"/>
                  </a:cubicBezTo>
                  <a:cubicBezTo>
                    <a:pt x="140" y="206"/>
                    <a:pt x="140" y="206"/>
                    <a:pt x="141" y="206"/>
                  </a:cubicBezTo>
                  <a:cubicBezTo>
                    <a:pt x="141" y="207"/>
                    <a:pt x="141" y="207"/>
                    <a:pt x="141" y="208"/>
                  </a:cubicBezTo>
                  <a:cubicBezTo>
                    <a:pt x="141" y="208"/>
                    <a:pt x="141" y="209"/>
                    <a:pt x="141" y="210"/>
                  </a:cubicBezTo>
                  <a:cubicBezTo>
                    <a:pt x="141" y="210"/>
                    <a:pt x="142" y="210"/>
                    <a:pt x="142" y="210"/>
                  </a:cubicBezTo>
                  <a:cubicBezTo>
                    <a:pt x="142" y="210"/>
                    <a:pt x="142" y="211"/>
                    <a:pt x="142" y="211"/>
                  </a:cubicBezTo>
                  <a:cubicBezTo>
                    <a:pt x="143" y="211"/>
                    <a:pt x="143" y="211"/>
                    <a:pt x="144" y="211"/>
                  </a:cubicBezTo>
                  <a:cubicBezTo>
                    <a:pt x="144" y="212"/>
                    <a:pt x="144" y="212"/>
                    <a:pt x="144" y="213"/>
                  </a:cubicBezTo>
                  <a:cubicBezTo>
                    <a:pt x="144" y="213"/>
                    <a:pt x="144" y="214"/>
                    <a:pt x="144" y="214"/>
                  </a:cubicBezTo>
                  <a:cubicBezTo>
                    <a:pt x="144" y="215"/>
                    <a:pt x="144" y="216"/>
                    <a:pt x="144" y="216"/>
                  </a:cubicBezTo>
                  <a:cubicBezTo>
                    <a:pt x="144" y="217"/>
                    <a:pt x="144" y="217"/>
                    <a:pt x="144" y="218"/>
                  </a:cubicBezTo>
                  <a:cubicBezTo>
                    <a:pt x="144" y="218"/>
                    <a:pt x="144" y="219"/>
                    <a:pt x="144" y="219"/>
                  </a:cubicBezTo>
                  <a:cubicBezTo>
                    <a:pt x="144" y="219"/>
                    <a:pt x="145" y="219"/>
                    <a:pt x="145" y="219"/>
                  </a:cubicBezTo>
                  <a:cubicBezTo>
                    <a:pt x="145" y="220"/>
                    <a:pt x="145" y="220"/>
                    <a:pt x="145" y="221"/>
                  </a:cubicBezTo>
                  <a:moveTo>
                    <a:pt x="173" y="184"/>
                  </a:moveTo>
                  <a:cubicBezTo>
                    <a:pt x="173" y="184"/>
                    <a:pt x="172" y="184"/>
                    <a:pt x="172" y="184"/>
                  </a:cubicBezTo>
                  <a:cubicBezTo>
                    <a:pt x="172" y="184"/>
                    <a:pt x="172" y="185"/>
                    <a:pt x="172" y="185"/>
                  </a:cubicBezTo>
                  <a:cubicBezTo>
                    <a:pt x="171" y="185"/>
                    <a:pt x="171" y="185"/>
                    <a:pt x="170" y="185"/>
                  </a:cubicBezTo>
                  <a:cubicBezTo>
                    <a:pt x="170" y="186"/>
                    <a:pt x="170" y="186"/>
                    <a:pt x="170" y="187"/>
                  </a:cubicBezTo>
                  <a:cubicBezTo>
                    <a:pt x="170" y="187"/>
                    <a:pt x="169" y="187"/>
                    <a:pt x="169" y="187"/>
                  </a:cubicBezTo>
                  <a:cubicBezTo>
                    <a:pt x="169" y="188"/>
                    <a:pt x="169" y="188"/>
                    <a:pt x="169" y="189"/>
                  </a:cubicBezTo>
                  <a:cubicBezTo>
                    <a:pt x="169" y="189"/>
                    <a:pt x="169" y="190"/>
                    <a:pt x="169" y="190"/>
                  </a:cubicBezTo>
                  <a:cubicBezTo>
                    <a:pt x="168" y="190"/>
                    <a:pt x="168" y="190"/>
                    <a:pt x="167" y="190"/>
                  </a:cubicBezTo>
                  <a:cubicBezTo>
                    <a:pt x="167" y="190"/>
                    <a:pt x="166" y="190"/>
                    <a:pt x="166" y="190"/>
                  </a:cubicBezTo>
                  <a:cubicBezTo>
                    <a:pt x="165" y="190"/>
                    <a:pt x="165" y="190"/>
                    <a:pt x="164" y="190"/>
                  </a:cubicBezTo>
                  <a:cubicBezTo>
                    <a:pt x="164" y="190"/>
                    <a:pt x="164" y="189"/>
                    <a:pt x="164" y="189"/>
                  </a:cubicBezTo>
                  <a:cubicBezTo>
                    <a:pt x="164" y="188"/>
                    <a:pt x="164" y="188"/>
                    <a:pt x="164" y="187"/>
                  </a:cubicBezTo>
                  <a:cubicBezTo>
                    <a:pt x="164" y="186"/>
                    <a:pt x="164" y="186"/>
                    <a:pt x="164" y="185"/>
                  </a:cubicBezTo>
                  <a:cubicBezTo>
                    <a:pt x="164" y="185"/>
                    <a:pt x="163" y="185"/>
                    <a:pt x="163" y="185"/>
                  </a:cubicBezTo>
                  <a:cubicBezTo>
                    <a:pt x="162" y="185"/>
                    <a:pt x="161" y="185"/>
                    <a:pt x="161" y="185"/>
                  </a:cubicBezTo>
                  <a:cubicBezTo>
                    <a:pt x="160" y="185"/>
                    <a:pt x="160" y="185"/>
                    <a:pt x="159" y="185"/>
                  </a:cubicBezTo>
                  <a:cubicBezTo>
                    <a:pt x="159" y="185"/>
                    <a:pt x="159" y="184"/>
                    <a:pt x="159" y="184"/>
                  </a:cubicBezTo>
                  <a:cubicBezTo>
                    <a:pt x="159" y="184"/>
                    <a:pt x="158" y="184"/>
                    <a:pt x="158" y="184"/>
                  </a:cubicBezTo>
                  <a:cubicBezTo>
                    <a:pt x="158" y="183"/>
                    <a:pt x="158" y="183"/>
                    <a:pt x="158" y="182"/>
                  </a:cubicBezTo>
                  <a:cubicBezTo>
                    <a:pt x="157" y="182"/>
                    <a:pt x="157" y="182"/>
                    <a:pt x="156" y="182"/>
                  </a:cubicBezTo>
                  <a:cubicBezTo>
                    <a:pt x="156" y="182"/>
                    <a:pt x="156" y="181"/>
                    <a:pt x="156" y="180"/>
                  </a:cubicBezTo>
                  <a:cubicBezTo>
                    <a:pt x="156" y="180"/>
                    <a:pt x="155" y="180"/>
                    <a:pt x="155" y="180"/>
                  </a:cubicBezTo>
                  <a:cubicBezTo>
                    <a:pt x="155" y="180"/>
                    <a:pt x="155" y="179"/>
                    <a:pt x="155" y="179"/>
                  </a:cubicBezTo>
                  <a:cubicBezTo>
                    <a:pt x="155" y="178"/>
                    <a:pt x="155" y="178"/>
                    <a:pt x="155" y="177"/>
                  </a:cubicBezTo>
                  <a:cubicBezTo>
                    <a:pt x="155" y="177"/>
                    <a:pt x="155" y="176"/>
                    <a:pt x="155" y="176"/>
                  </a:cubicBezTo>
                  <a:cubicBezTo>
                    <a:pt x="155" y="176"/>
                    <a:pt x="156" y="176"/>
                    <a:pt x="156" y="176"/>
                  </a:cubicBezTo>
                  <a:cubicBezTo>
                    <a:pt x="157" y="176"/>
                    <a:pt x="157" y="176"/>
                    <a:pt x="158" y="176"/>
                  </a:cubicBezTo>
                  <a:cubicBezTo>
                    <a:pt x="158" y="176"/>
                    <a:pt x="158" y="177"/>
                    <a:pt x="158" y="177"/>
                  </a:cubicBezTo>
                  <a:cubicBezTo>
                    <a:pt x="158" y="177"/>
                    <a:pt x="159" y="177"/>
                    <a:pt x="159" y="177"/>
                  </a:cubicBezTo>
                  <a:cubicBezTo>
                    <a:pt x="159" y="178"/>
                    <a:pt x="159" y="178"/>
                    <a:pt x="159" y="179"/>
                  </a:cubicBezTo>
                  <a:cubicBezTo>
                    <a:pt x="159" y="179"/>
                    <a:pt x="159" y="180"/>
                    <a:pt x="159" y="180"/>
                  </a:cubicBezTo>
                  <a:cubicBezTo>
                    <a:pt x="160" y="180"/>
                    <a:pt x="160" y="180"/>
                    <a:pt x="161" y="180"/>
                  </a:cubicBezTo>
                  <a:cubicBezTo>
                    <a:pt x="161" y="181"/>
                    <a:pt x="161" y="182"/>
                    <a:pt x="161" y="182"/>
                  </a:cubicBezTo>
                  <a:cubicBezTo>
                    <a:pt x="161" y="182"/>
                    <a:pt x="162" y="182"/>
                    <a:pt x="163" y="182"/>
                  </a:cubicBezTo>
                  <a:cubicBezTo>
                    <a:pt x="163" y="182"/>
                    <a:pt x="164" y="182"/>
                    <a:pt x="164" y="182"/>
                  </a:cubicBezTo>
                  <a:cubicBezTo>
                    <a:pt x="165" y="182"/>
                    <a:pt x="165" y="182"/>
                    <a:pt x="166" y="182"/>
                  </a:cubicBezTo>
                  <a:cubicBezTo>
                    <a:pt x="166" y="183"/>
                    <a:pt x="166" y="183"/>
                    <a:pt x="166" y="184"/>
                  </a:cubicBezTo>
                  <a:cubicBezTo>
                    <a:pt x="166" y="184"/>
                    <a:pt x="167" y="184"/>
                    <a:pt x="167" y="184"/>
                  </a:cubicBezTo>
                  <a:cubicBezTo>
                    <a:pt x="168" y="184"/>
                    <a:pt x="168" y="184"/>
                    <a:pt x="169" y="184"/>
                  </a:cubicBezTo>
                  <a:cubicBezTo>
                    <a:pt x="169" y="184"/>
                    <a:pt x="170" y="184"/>
                    <a:pt x="170" y="184"/>
                  </a:cubicBezTo>
                  <a:cubicBezTo>
                    <a:pt x="171" y="184"/>
                    <a:pt x="171" y="184"/>
                    <a:pt x="172" y="184"/>
                  </a:cubicBezTo>
                  <a:cubicBezTo>
                    <a:pt x="172" y="183"/>
                    <a:pt x="172" y="183"/>
                    <a:pt x="172" y="182"/>
                  </a:cubicBezTo>
                  <a:cubicBezTo>
                    <a:pt x="172" y="182"/>
                    <a:pt x="173" y="182"/>
                    <a:pt x="173" y="182"/>
                  </a:cubicBezTo>
                  <a:cubicBezTo>
                    <a:pt x="173" y="183"/>
                    <a:pt x="173" y="183"/>
                    <a:pt x="173" y="184"/>
                  </a:cubicBezTo>
                  <a:moveTo>
                    <a:pt x="173" y="34"/>
                  </a:moveTo>
                  <a:cubicBezTo>
                    <a:pt x="173" y="34"/>
                    <a:pt x="172" y="34"/>
                    <a:pt x="172" y="34"/>
                  </a:cubicBezTo>
                  <a:cubicBezTo>
                    <a:pt x="172" y="33"/>
                    <a:pt x="172" y="33"/>
                    <a:pt x="172" y="32"/>
                  </a:cubicBezTo>
                  <a:cubicBezTo>
                    <a:pt x="172" y="32"/>
                    <a:pt x="173" y="32"/>
                    <a:pt x="173" y="32"/>
                  </a:cubicBezTo>
                  <a:cubicBezTo>
                    <a:pt x="173" y="33"/>
                    <a:pt x="173" y="33"/>
                    <a:pt x="173" y="34"/>
                  </a:cubicBezTo>
                  <a:moveTo>
                    <a:pt x="178" y="42"/>
                  </a:moveTo>
                  <a:cubicBezTo>
                    <a:pt x="178" y="42"/>
                    <a:pt x="178" y="43"/>
                    <a:pt x="178" y="43"/>
                  </a:cubicBezTo>
                  <a:cubicBezTo>
                    <a:pt x="178" y="44"/>
                    <a:pt x="178" y="44"/>
                    <a:pt x="178" y="45"/>
                  </a:cubicBezTo>
                  <a:cubicBezTo>
                    <a:pt x="178" y="46"/>
                    <a:pt x="178" y="46"/>
                    <a:pt x="178" y="47"/>
                  </a:cubicBezTo>
                  <a:cubicBezTo>
                    <a:pt x="178" y="47"/>
                    <a:pt x="177" y="47"/>
                    <a:pt x="177" y="47"/>
                  </a:cubicBezTo>
                  <a:cubicBezTo>
                    <a:pt x="177" y="47"/>
                    <a:pt x="177" y="48"/>
                    <a:pt x="177" y="48"/>
                  </a:cubicBezTo>
                  <a:cubicBezTo>
                    <a:pt x="177" y="49"/>
                    <a:pt x="177" y="49"/>
                    <a:pt x="177" y="50"/>
                  </a:cubicBezTo>
                  <a:cubicBezTo>
                    <a:pt x="176" y="50"/>
                    <a:pt x="176" y="50"/>
                    <a:pt x="175" y="50"/>
                  </a:cubicBezTo>
                  <a:cubicBezTo>
                    <a:pt x="175" y="49"/>
                    <a:pt x="175" y="49"/>
                    <a:pt x="175" y="48"/>
                  </a:cubicBezTo>
                  <a:cubicBezTo>
                    <a:pt x="175" y="48"/>
                    <a:pt x="175" y="47"/>
                    <a:pt x="175" y="47"/>
                  </a:cubicBezTo>
                  <a:cubicBezTo>
                    <a:pt x="175" y="46"/>
                    <a:pt x="175" y="46"/>
                    <a:pt x="175" y="45"/>
                  </a:cubicBezTo>
                  <a:cubicBezTo>
                    <a:pt x="176" y="45"/>
                    <a:pt x="176" y="45"/>
                    <a:pt x="177" y="45"/>
                  </a:cubicBezTo>
                  <a:cubicBezTo>
                    <a:pt x="177" y="44"/>
                    <a:pt x="177" y="44"/>
                    <a:pt x="177" y="43"/>
                  </a:cubicBezTo>
                  <a:cubicBezTo>
                    <a:pt x="177" y="43"/>
                    <a:pt x="177" y="42"/>
                    <a:pt x="177" y="42"/>
                  </a:cubicBezTo>
                  <a:cubicBezTo>
                    <a:pt x="177" y="41"/>
                    <a:pt x="177" y="41"/>
                    <a:pt x="177" y="40"/>
                  </a:cubicBezTo>
                  <a:cubicBezTo>
                    <a:pt x="177" y="40"/>
                    <a:pt x="178" y="40"/>
                    <a:pt x="178" y="40"/>
                  </a:cubicBezTo>
                  <a:cubicBezTo>
                    <a:pt x="178" y="41"/>
                    <a:pt x="178" y="41"/>
                    <a:pt x="178" y="42"/>
                  </a:cubicBezTo>
                  <a:moveTo>
                    <a:pt x="186" y="24"/>
                  </a:moveTo>
                  <a:cubicBezTo>
                    <a:pt x="185" y="24"/>
                    <a:pt x="185" y="24"/>
                    <a:pt x="184" y="24"/>
                  </a:cubicBezTo>
                  <a:cubicBezTo>
                    <a:pt x="184" y="24"/>
                    <a:pt x="183" y="24"/>
                    <a:pt x="183" y="24"/>
                  </a:cubicBezTo>
                  <a:cubicBezTo>
                    <a:pt x="183" y="24"/>
                    <a:pt x="183" y="23"/>
                    <a:pt x="183" y="23"/>
                  </a:cubicBezTo>
                  <a:cubicBezTo>
                    <a:pt x="182" y="23"/>
                    <a:pt x="182" y="23"/>
                    <a:pt x="181" y="23"/>
                  </a:cubicBezTo>
                  <a:cubicBezTo>
                    <a:pt x="181" y="22"/>
                    <a:pt x="181" y="21"/>
                    <a:pt x="181" y="21"/>
                  </a:cubicBezTo>
                  <a:cubicBezTo>
                    <a:pt x="182" y="21"/>
                    <a:pt x="182" y="21"/>
                    <a:pt x="183" y="21"/>
                  </a:cubicBezTo>
                  <a:cubicBezTo>
                    <a:pt x="183" y="21"/>
                    <a:pt x="183" y="22"/>
                    <a:pt x="183" y="23"/>
                  </a:cubicBezTo>
                  <a:cubicBezTo>
                    <a:pt x="183" y="23"/>
                    <a:pt x="184" y="23"/>
                    <a:pt x="184" y="23"/>
                  </a:cubicBezTo>
                  <a:cubicBezTo>
                    <a:pt x="185" y="23"/>
                    <a:pt x="185" y="23"/>
                    <a:pt x="186" y="23"/>
                  </a:cubicBezTo>
                  <a:cubicBezTo>
                    <a:pt x="186" y="23"/>
                    <a:pt x="186" y="24"/>
                    <a:pt x="186" y="24"/>
                  </a:cubicBezTo>
                  <a:moveTo>
                    <a:pt x="222" y="200"/>
                  </a:moveTo>
                  <a:cubicBezTo>
                    <a:pt x="222" y="200"/>
                    <a:pt x="222" y="200"/>
                    <a:pt x="222" y="200"/>
                  </a:cubicBezTo>
                  <a:cubicBezTo>
                    <a:pt x="222" y="200"/>
                    <a:pt x="222" y="200"/>
                    <a:pt x="222" y="200"/>
                  </a:cubicBezTo>
                  <a:cubicBezTo>
                    <a:pt x="222" y="200"/>
                    <a:pt x="222" y="200"/>
                    <a:pt x="222" y="200"/>
                  </a:cubicBezTo>
                  <a:cubicBezTo>
                    <a:pt x="221" y="200"/>
                    <a:pt x="221" y="200"/>
                    <a:pt x="221" y="200"/>
                  </a:cubicBezTo>
                  <a:cubicBezTo>
                    <a:pt x="222" y="200"/>
                    <a:pt x="222" y="200"/>
                    <a:pt x="222" y="200"/>
                  </a:cubicBezTo>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5" name="Freeform 41106"/>
            <p:cNvSpPr/>
            <p:nvPr/>
          </p:nvSpPr>
          <p:spPr bwMode="auto">
            <a:xfrm>
              <a:off x="4246" y="1383"/>
              <a:ext cx="34" cy="62"/>
            </a:xfrm>
            <a:custGeom>
              <a:avLst/>
              <a:gdLst>
                <a:gd name="T0" fmla="*/ 32 w 20"/>
                <a:gd name="T1" fmla="*/ 7 h 36"/>
                <a:gd name="T2" fmla="*/ 32 w 20"/>
                <a:gd name="T3" fmla="*/ 0 h 36"/>
                <a:gd name="T4" fmla="*/ 26 w 20"/>
                <a:gd name="T5" fmla="*/ 0 h 36"/>
                <a:gd name="T6" fmla="*/ 24 w 20"/>
                <a:gd name="T7" fmla="*/ 3 h 36"/>
                <a:gd name="T8" fmla="*/ 20 w 20"/>
                <a:gd name="T9" fmla="*/ 7 h 36"/>
                <a:gd name="T10" fmla="*/ 19 w 20"/>
                <a:gd name="T11" fmla="*/ 9 h 36"/>
                <a:gd name="T12" fmla="*/ 19 w 20"/>
                <a:gd name="T13" fmla="*/ 16 h 36"/>
                <a:gd name="T14" fmla="*/ 12 w 20"/>
                <a:gd name="T15" fmla="*/ 16 h 36"/>
                <a:gd name="T16" fmla="*/ 10 w 20"/>
                <a:gd name="T17" fmla="*/ 17 h 36"/>
                <a:gd name="T18" fmla="*/ 7 w 20"/>
                <a:gd name="T19" fmla="*/ 21 h 36"/>
                <a:gd name="T20" fmla="*/ 5 w 20"/>
                <a:gd name="T21" fmla="*/ 22 h 36"/>
                <a:gd name="T22" fmla="*/ 2 w 20"/>
                <a:gd name="T23" fmla="*/ 26 h 36"/>
                <a:gd name="T24" fmla="*/ 5 w 20"/>
                <a:gd name="T25" fmla="*/ 28 h 36"/>
                <a:gd name="T26" fmla="*/ 5 w 20"/>
                <a:gd name="T27" fmla="*/ 34 h 36"/>
                <a:gd name="T28" fmla="*/ 5 w 20"/>
                <a:gd name="T29" fmla="*/ 40 h 36"/>
                <a:gd name="T30" fmla="*/ 2 w 20"/>
                <a:gd name="T31" fmla="*/ 43 h 36"/>
                <a:gd name="T32" fmla="*/ 0 w 20"/>
                <a:gd name="T33" fmla="*/ 45 h 36"/>
                <a:gd name="T34" fmla="*/ 0 w 20"/>
                <a:gd name="T35" fmla="*/ 50 h 36"/>
                <a:gd name="T36" fmla="*/ 0 w 20"/>
                <a:gd name="T37" fmla="*/ 57 h 36"/>
                <a:gd name="T38" fmla="*/ 2 w 20"/>
                <a:gd name="T39" fmla="*/ 59 h 36"/>
                <a:gd name="T40" fmla="*/ 5 w 20"/>
                <a:gd name="T41" fmla="*/ 62 h 36"/>
                <a:gd name="T42" fmla="*/ 10 w 20"/>
                <a:gd name="T43" fmla="*/ 62 h 36"/>
                <a:gd name="T44" fmla="*/ 15 w 20"/>
                <a:gd name="T45" fmla="*/ 62 h 36"/>
                <a:gd name="T46" fmla="*/ 15 w 20"/>
                <a:gd name="T47" fmla="*/ 57 h 36"/>
                <a:gd name="T48" fmla="*/ 19 w 20"/>
                <a:gd name="T49" fmla="*/ 53 h 36"/>
                <a:gd name="T50" fmla="*/ 20 w 20"/>
                <a:gd name="T51" fmla="*/ 50 h 36"/>
                <a:gd name="T52" fmla="*/ 20 w 20"/>
                <a:gd name="T53" fmla="*/ 48 h 36"/>
                <a:gd name="T54" fmla="*/ 24 w 20"/>
                <a:gd name="T55" fmla="*/ 45 h 36"/>
                <a:gd name="T56" fmla="*/ 24 w 20"/>
                <a:gd name="T57" fmla="*/ 40 h 36"/>
                <a:gd name="T58" fmla="*/ 26 w 20"/>
                <a:gd name="T59" fmla="*/ 36 h 36"/>
                <a:gd name="T60" fmla="*/ 26 w 20"/>
                <a:gd name="T61" fmla="*/ 31 h 36"/>
                <a:gd name="T62" fmla="*/ 29 w 20"/>
                <a:gd name="T63" fmla="*/ 28 h 36"/>
                <a:gd name="T64" fmla="*/ 29 w 20"/>
                <a:gd name="T65" fmla="*/ 22 h 36"/>
                <a:gd name="T66" fmla="*/ 32 w 20"/>
                <a:gd name="T67" fmla="*/ 21 h 36"/>
                <a:gd name="T68" fmla="*/ 34 w 20"/>
                <a:gd name="T69" fmla="*/ 17 h 36"/>
                <a:gd name="T70" fmla="*/ 34 w 20"/>
                <a:gd name="T71" fmla="*/ 12 h 36"/>
                <a:gd name="T72" fmla="*/ 32 w 20"/>
                <a:gd name="T73" fmla="*/ 9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 h="36">
                  <a:moveTo>
                    <a:pt x="19" y="5"/>
                  </a:moveTo>
                  <a:cubicBezTo>
                    <a:pt x="19" y="5"/>
                    <a:pt x="19" y="4"/>
                    <a:pt x="19" y="4"/>
                  </a:cubicBezTo>
                  <a:cubicBezTo>
                    <a:pt x="19" y="3"/>
                    <a:pt x="19" y="2"/>
                    <a:pt x="19" y="2"/>
                  </a:cubicBezTo>
                  <a:cubicBezTo>
                    <a:pt x="19" y="1"/>
                    <a:pt x="19" y="1"/>
                    <a:pt x="19" y="0"/>
                  </a:cubicBezTo>
                  <a:cubicBezTo>
                    <a:pt x="18" y="0"/>
                    <a:pt x="17" y="0"/>
                    <a:pt x="17" y="0"/>
                  </a:cubicBezTo>
                  <a:cubicBezTo>
                    <a:pt x="16" y="0"/>
                    <a:pt x="16" y="0"/>
                    <a:pt x="15" y="0"/>
                  </a:cubicBezTo>
                  <a:cubicBezTo>
                    <a:pt x="15" y="0"/>
                    <a:pt x="14" y="0"/>
                    <a:pt x="14" y="0"/>
                  </a:cubicBezTo>
                  <a:cubicBezTo>
                    <a:pt x="14" y="1"/>
                    <a:pt x="14" y="1"/>
                    <a:pt x="14" y="2"/>
                  </a:cubicBezTo>
                  <a:cubicBezTo>
                    <a:pt x="14" y="2"/>
                    <a:pt x="14" y="3"/>
                    <a:pt x="14" y="4"/>
                  </a:cubicBezTo>
                  <a:cubicBezTo>
                    <a:pt x="13" y="4"/>
                    <a:pt x="13" y="4"/>
                    <a:pt x="12" y="4"/>
                  </a:cubicBezTo>
                  <a:cubicBezTo>
                    <a:pt x="12" y="4"/>
                    <a:pt x="12" y="5"/>
                    <a:pt x="12" y="5"/>
                  </a:cubicBezTo>
                  <a:cubicBezTo>
                    <a:pt x="12" y="5"/>
                    <a:pt x="11" y="5"/>
                    <a:pt x="11" y="5"/>
                  </a:cubicBezTo>
                  <a:cubicBezTo>
                    <a:pt x="11" y="6"/>
                    <a:pt x="11" y="6"/>
                    <a:pt x="11" y="7"/>
                  </a:cubicBezTo>
                  <a:cubicBezTo>
                    <a:pt x="11" y="7"/>
                    <a:pt x="11" y="8"/>
                    <a:pt x="11" y="9"/>
                  </a:cubicBezTo>
                  <a:cubicBezTo>
                    <a:pt x="10" y="9"/>
                    <a:pt x="10" y="9"/>
                    <a:pt x="9" y="9"/>
                  </a:cubicBezTo>
                  <a:cubicBezTo>
                    <a:pt x="9" y="9"/>
                    <a:pt x="8" y="9"/>
                    <a:pt x="7" y="9"/>
                  </a:cubicBezTo>
                  <a:cubicBezTo>
                    <a:pt x="7" y="9"/>
                    <a:pt x="7" y="10"/>
                    <a:pt x="7" y="10"/>
                  </a:cubicBezTo>
                  <a:cubicBezTo>
                    <a:pt x="7" y="10"/>
                    <a:pt x="6" y="10"/>
                    <a:pt x="6" y="10"/>
                  </a:cubicBezTo>
                  <a:cubicBezTo>
                    <a:pt x="5" y="10"/>
                    <a:pt x="5" y="10"/>
                    <a:pt x="4" y="10"/>
                  </a:cubicBezTo>
                  <a:cubicBezTo>
                    <a:pt x="4" y="11"/>
                    <a:pt x="4" y="11"/>
                    <a:pt x="4" y="12"/>
                  </a:cubicBezTo>
                  <a:cubicBezTo>
                    <a:pt x="4" y="12"/>
                    <a:pt x="3" y="12"/>
                    <a:pt x="3" y="12"/>
                  </a:cubicBezTo>
                  <a:cubicBezTo>
                    <a:pt x="3" y="12"/>
                    <a:pt x="3" y="13"/>
                    <a:pt x="3" y="13"/>
                  </a:cubicBezTo>
                  <a:cubicBezTo>
                    <a:pt x="3" y="14"/>
                    <a:pt x="3" y="14"/>
                    <a:pt x="3" y="15"/>
                  </a:cubicBezTo>
                  <a:cubicBezTo>
                    <a:pt x="2" y="15"/>
                    <a:pt x="2" y="15"/>
                    <a:pt x="1" y="15"/>
                  </a:cubicBezTo>
                  <a:cubicBezTo>
                    <a:pt x="1" y="15"/>
                    <a:pt x="1" y="16"/>
                    <a:pt x="1" y="16"/>
                  </a:cubicBezTo>
                  <a:cubicBezTo>
                    <a:pt x="2" y="16"/>
                    <a:pt x="2" y="16"/>
                    <a:pt x="3" y="16"/>
                  </a:cubicBezTo>
                  <a:cubicBezTo>
                    <a:pt x="3" y="17"/>
                    <a:pt x="3" y="18"/>
                    <a:pt x="3" y="18"/>
                  </a:cubicBezTo>
                  <a:cubicBezTo>
                    <a:pt x="3" y="19"/>
                    <a:pt x="3" y="19"/>
                    <a:pt x="3" y="20"/>
                  </a:cubicBezTo>
                  <a:cubicBezTo>
                    <a:pt x="3" y="20"/>
                    <a:pt x="3" y="21"/>
                    <a:pt x="3" y="21"/>
                  </a:cubicBezTo>
                  <a:cubicBezTo>
                    <a:pt x="3" y="22"/>
                    <a:pt x="3" y="22"/>
                    <a:pt x="3" y="23"/>
                  </a:cubicBezTo>
                  <a:cubicBezTo>
                    <a:pt x="2" y="23"/>
                    <a:pt x="2" y="23"/>
                    <a:pt x="1" y="23"/>
                  </a:cubicBezTo>
                  <a:cubicBezTo>
                    <a:pt x="1" y="24"/>
                    <a:pt x="1" y="24"/>
                    <a:pt x="1" y="25"/>
                  </a:cubicBezTo>
                  <a:cubicBezTo>
                    <a:pt x="1" y="25"/>
                    <a:pt x="0" y="25"/>
                    <a:pt x="0" y="25"/>
                  </a:cubicBezTo>
                  <a:cubicBezTo>
                    <a:pt x="0" y="25"/>
                    <a:pt x="0" y="26"/>
                    <a:pt x="0" y="26"/>
                  </a:cubicBezTo>
                  <a:cubicBezTo>
                    <a:pt x="0" y="27"/>
                    <a:pt x="0" y="27"/>
                    <a:pt x="0" y="28"/>
                  </a:cubicBezTo>
                  <a:cubicBezTo>
                    <a:pt x="0" y="28"/>
                    <a:pt x="0" y="29"/>
                    <a:pt x="0" y="29"/>
                  </a:cubicBezTo>
                  <a:cubicBezTo>
                    <a:pt x="0" y="30"/>
                    <a:pt x="0" y="30"/>
                    <a:pt x="0" y="31"/>
                  </a:cubicBezTo>
                  <a:cubicBezTo>
                    <a:pt x="0" y="32"/>
                    <a:pt x="0" y="32"/>
                    <a:pt x="0" y="33"/>
                  </a:cubicBezTo>
                  <a:cubicBezTo>
                    <a:pt x="0" y="33"/>
                    <a:pt x="1" y="33"/>
                    <a:pt x="1" y="33"/>
                  </a:cubicBezTo>
                  <a:cubicBezTo>
                    <a:pt x="1" y="33"/>
                    <a:pt x="1" y="34"/>
                    <a:pt x="1" y="34"/>
                  </a:cubicBezTo>
                  <a:cubicBezTo>
                    <a:pt x="1" y="35"/>
                    <a:pt x="1" y="35"/>
                    <a:pt x="1" y="36"/>
                  </a:cubicBezTo>
                  <a:cubicBezTo>
                    <a:pt x="2" y="36"/>
                    <a:pt x="2" y="36"/>
                    <a:pt x="3" y="36"/>
                  </a:cubicBezTo>
                  <a:cubicBezTo>
                    <a:pt x="3" y="36"/>
                    <a:pt x="4" y="36"/>
                    <a:pt x="4" y="36"/>
                  </a:cubicBezTo>
                  <a:cubicBezTo>
                    <a:pt x="5" y="36"/>
                    <a:pt x="5" y="36"/>
                    <a:pt x="6" y="36"/>
                  </a:cubicBezTo>
                  <a:cubicBezTo>
                    <a:pt x="6" y="36"/>
                    <a:pt x="7" y="36"/>
                    <a:pt x="7" y="36"/>
                  </a:cubicBezTo>
                  <a:cubicBezTo>
                    <a:pt x="8" y="36"/>
                    <a:pt x="9" y="36"/>
                    <a:pt x="9" y="36"/>
                  </a:cubicBezTo>
                  <a:cubicBezTo>
                    <a:pt x="9" y="35"/>
                    <a:pt x="9" y="35"/>
                    <a:pt x="9" y="34"/>
                  </a:cubicBezTo>
                  <a:cubicBezTo>
                    <a:pt x="9" y="34"/>
                    <a:pt x="9" y="33"/>
                    <a:pt x="9" y="33"/>
                  </a:cubicBezTo>
                  <a:cubicBezTo>
                    <a:pt x="10" y="33"/>
                    <a:pt x="10" y="33"/>
                    <a:pt x="11" y="33"/>
                  </a:cubicBezTo>
                  <a:cubicBezTo>
                    <a:pt x="11" y="32"/>
                    <a:pt x="11" y="32"/>
                    <a:pt x="11" y="31"/>
                  </a:cubicBezTo>
                  <a:cubicBezTo>
                    <a:pt x="11" y="30"/>
                    <a:pt x="11" y="30"/>
                    <a:pt x="11" y="29"/>
                  </a:cubicBezTo>
                  <a:cubicBezTo>
                    <a:pt x="11" y="29"/>
                    <a:pt x="12" y="29"/>
                    <a:pt x="12" y="29"/>
                  </a:cubicBezTo>
                  <a:cubicBezTo>
                    <a:pt x="12" y="29"/>
                    <a:pt x="12" y="29"/>
                    <a:pt x="12" y="29"/>
                  </a:cubicBezTo>
                  <a:cubicBezTo>
                    <a:pt x="12" y="28"/>
                    <a:pt x="12" y="28"/>
                    <a:pt x="12" y="28"/>
                  </a:cubicBezTo>
                  <a:cubicBezTo>
                    <a:pt x="12" y="27"/>
                    <a:pt x="12" y="27"/>
                    <a:pt x="12" y="26"/>
                  </a:cubicBezTo>
                  <a:cubicBezTo>
                    <a:pt x="13" y="26"/>
                    <a:pt x="13" y="26"/>
                    <a:pt x="14" y="26"/>
                  </a:cubicBezTo>
                  <a:cubicBezTo>
                    <a:pt x="14" y="26"/>
                    <a:pt x="14" y="25"/>
                    <a:pt x="14" y="25"/>
                  </a:cubicBezTo>
                  <a:cubicBezTo>
                    <a:pt x="14" y="24"/>
                    <a:pt x="14" y="24"/>
                    <a:pt x="14" y="23"/>
                  </a:cubicBezTo>
                  <a:cubicBezTo>
                    <a:pt x="14" y="22"/>
                    <a:pt x="14" y="22"/>
                    <a:pt x="14" y="21"/>
                  </a:cubicBezTo>
                  <a:cubicBezTo>
                    <a:pt x="14" y="21"/>
                    <a:pt x="15" y="21"/>
                    <a:pt x="15" y="21"/>
                  </a:cubicBezTo>
                  <a:cubicBezTo>
                    <a:pt x="15" y="21"/>
                    <a:pt x="15" y="20"/>
                    <a:pt x="15" y="20"/>
                  </a:cubicBezTo>
                  <a:cubicBezTo>
                    <a:pt x="15" y="19"/>
                    <a:pt x="15" y="19"/>
                    <a:pt x="15" y="18"/>
                  </a:cubicBezTo>
                  <a:cubicBezTo>
                    <a:pt x="16" y="18"/>
                    <a:pt x="16" y="18"/>
                    <a:pt x="17" y="18"/>
                  </a:cubicBezTo>
                  <a:cubicBezTo>
                    <a:pt x="17" y="18"/>
                    <a:pt x="17" y="17"/>
                    <a:pt x="17" y="16"/>
                  </a:cubicBezTo>
                  <a:cubicBezTo>
                    <a:pt x="17" y="16"/>
                    <a:pt x="17" y="15"/>
                    <a:pt x="17" y="15"/>
                  </a:cubicBezTo>
                  <a:cubicBezTo>
                    <a:pt x="17" y="14"/>
                    <a:pt x="17" y="14"/>
                    <a:pt x="17" y="13"/>
                  </a:cubicBezTo>
                  <a:cubicBezTo>
                    <a:pt x="17" y="13"/>
                    <a:pt x="17" y="12"/>
                    <a:pt x="17" y="12"/>
                  </a:cubicBezTo>
                  <a:cubicBezTo>
                    <a:pt x="17" y="12"/>
                    <a:pt x="18" y="12"/>
                    <a:pt x="19" y="12"/>
                  </a:cubicBezTo>
                  <a:cubicBezTo>
                    <a:pt x="19" y="11"/>
                    <a:pt x="19" y="11"/>
                    <a:pt x="19" y="10"/>
                  </a:cubicBezTo>
                  <a:cubicBezTo>
                    <a:pt x="19" y="10"/>
                    <a:pt x="20" y="10"/>
                    <a:pt x="20" y="10"/>
                  </a:cubicBezTo>
                  <a:cubicBezTo>
                    <a:pt x="20" y="10"/>
                    <a:pt x="20" y="9"/>
                    <a:pt x="20" y="9"/>
                  </a:cubicBezTo>
                  <a:cubicBezTo>
                    <a:pt x="20" y="8"/>
                    <a:pt x="20" y="7"/>
                    <a:pt x="20" y="7"/>
                  </a:cubicBezTo>
                  <a:cubicBezTo>
                    <a:pt x="20" y="7"/>
                    <a:pt x="19" y="7"/>
                    <a:pt x="19" y="7"/>
                  </a:cubicBezTo>
                  <a:cubicBezTo>
                    <a:pt x="19" y="6"/>
                    <a:pt x="19" y="6"/>
                    <a:pt x="19" y="5"/>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6" name="Freeform 41107"/>
            <p:cNvSpPr/>
            <p:nvPr/>
          </p:nvSpPr>
          <p:spPr bwMode="auto">
            <a:xfrm>
              <a:off x="4303" y="1423"/>
              <a:ext cx="2" cy="3"/>
            </a:xfrm>
            <a:custGeom>
              <a:avLst/>
              <a:gdLst>
                <a:gd name="T0" fmla="*/ 0 w 1"/>
                <a:gd name="T1" fmla="*/ 3 h 2"/>
                <a:gd name="T2" fmla="*/ 2 w 1"/>
                <a:gd name="T3" fmla="*/ 3 h 2"/>
                <a:gd name="T4" fmla="*/ 2 w 1"/>
                <a:gd name="T5" fmla="*/ 0 h 2"/>
                <a:gd name="T6" fmla="*/ 0 w 1"/>
                <a:gd name="T7" fmla="*/ 0 h 2"/>
                <a:gd name="T8" fmla="*/ 0 w 1"/>
                <a:gd name="T9" fmla="*/ 3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cubicBezTo>
                    <a:pt x="0" y="2"/>
                    <a:pt x="1" y="2"/>
                    <a:pt x="1" y="2"/>
                  </a:cubicBezTo>
                  <a:cubicBezTo>
                    <a:pt x="1" y="1"/>
                    <a:pt x="1" y="1"/>
                    <a:pt x="1" y="0"/>
                  </a:cubicBezTo>
                  <a:cubicBezTo>
                    <a:pt x="1" y="0"/>
                    <a:pt x="0" y="0"/>
                    <a:pt x="0" y="0"/>
                  </a:cubicBezTo>
                  <a:cubicBezTo>
                    <a:pt x="0" y="1"/>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7" name="Freeform 41108"/>
            <p:cNvSpPr/>
            <p:nvPr/>
          </p:nvSpPr>
          <p:spPr bwMode="auto">
            <a:xfrm>
              <a:off x="4291" y="1426"/>
              <a:ext cx="5" cy="5"/>
            </a:xfrm>
            <a:custGeom>
              <a:avLst/>
              <a:gdLst>
                <a:gd name="T0" fmla="*/ 0 w 3"/>
                <a:gd name="T1" fmla="*/ 0 h 3"/>
                <a:gd name="T2" fmla="*/ 0 w 3"/>
                <a:gd name="T3" fmla="*/ 2 h 3"/>
                <a:gd name="T4" fmla="*/ 0 w 3"/>
                <a:gd name="T5" fmla="*/ 5 h 3"/>
                <a:gd name="T6" fmla="*/ 3 w 3"/>
                <a:gd name="T7" fmla="*/ 5 h 3"/>
                <a:gd name="T8" fmla="*/ 5 w 3"/>
                <a:gd name="T9" fmla="*/ 5 h 3"/>
                <a:gd name="T10" fmla="*/ 5 w 3"/>
                <a:gd name="T11" fmla="*/ 2 h 3"/>
                <a:gd name="T12" fmla="*/ 5 w 3"/>
                <a:gd name="T13" fmla="*/ 0 h 3"/>
                <a:gd name="T14" fmla="*/ 3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0" y="0"/>
                  </a:moveTo>
                  <a:cubicBezTo>
                    <a:pt x="0" y="0"/>
                    <a:pt x="0" y="1"/>
                    <a:pt x="0" y="1"/>
                  </a:cubicBezTo>
                  <a:cubicBezTo>
                    <a:pt x="0" y="2"/>
                    <a:pt x="0" y="2"/>
                    <a:pt x="0" y="3"/>
                  </a:cubicBezTo>
                  <a:cubicBezTo>
                    <a:pt x="1" y="3"/>
                    <a:pt x="1" y="3"/>
                    <a:pt x="2" y="3"/>
                  </a:cubicBezTo>
                  <a:cubicBezTo>
                    <a:pt x="2" y="3"/>
                    <a:pt x="3" y="3"/>
                    <a:pt x="3" y="3"/>
                  </a:cubicBezTo>
                  <a:cubicBezTo>
                    <a:pt x="3" y="2"/>
                    <a:pt x="3" y="2"/>
                    <a:pt x="3" y="1"/>
                  </a:cubicBezTo>
                  <a:cubicBezTo>
                    <a:pt x="3" y="1"/>
                    <a:pt x="3" y="0"/>
                    <a:pt x="3" y="0"/>
                  </a:cubicBezTo>
                  <a:cubicBezTo>
                    <a:pt x="3" y="0"/>
                    <a:pt x="2" y="0"/>
                    <a:pt x="2" y="0"/>
                  </a:cubicBezTo>
                  <a:cubicBezTo>
                    <a:pt x="1" y="0"/>
                    <a:pt x="1" y="0"/>
                    <a:pt x="0"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8" name="Freeform 41117"/>
            <p:cNvSpPr>
              <a:spLocks noEditPoints="1"/>
            </p:cNvSpPr>
            <p:nvPr/>
          </p:nvSpPr>
          <p:spPr bwMode="auto">
            <a:xfrm>
              <a:off x="3885" y="1057"/>
              <a:ext cx="176" cy="47"/>
            </a:xfrm>
            <a:custGeom>
              <a:avLst/>
              <a:gdLst>
                <a:gd name="T0" fmla="*/ 159 w 101"/>
                <a:gd name="T1" fmla="*/ 0 h 27"/>
                <a:gd name="T2" fmla="*/ 0 w 101"/>
                <a:gd name="T3" fmla="*/ 0 h 27"/>
                <a:gd name="T4" fmla="*/ 0 w 101"/>
                <a:gd name="T5" fmla="*/ 47 h 27"/>
                <a:gd name="T6" fmla="*/ 167 w 101"/>
                <a:gd name="T7" fmla="*/ 47 h 27"/>
                <a:gd name="T8" fmla="*/ 167 w 101"/>
                <a:gd name="T9" fmla="*/ 45 h 27"/>
                <a:gd name="T10" fmla="*/ 167 w 101"/>
                <a:gd name="T11" fmla="*/ 42 h 27"/>
                <a:gd name="T12" fmla="*/ 169 w 101"/>
                <a:gd name="T13" fmla="*/ 42 h 27"/>
                <a:gd name="T14" fmla="*/ 173 w 101"/>
                <a:gd name="T15" fmla="*/ 42 h 27"/>
                <a:gd name="T16" fmla="*/ 174 w 101"/>
                <a:gd name="T17" fmla="*/ 42 h 27"/>
                <a:gd name="T18" fmla="*/ 174 w 101"/>
                <a:gd name="T19" fmla="*/ 40 h 27"/>
                <a:gd name="T20" fmla="*/ 176 w 101"/>
                <a:gd name="T21" fmla="*/ 40 h 27"/>
                <a:gd name="T22" fmla="*/ 176 w 101"/>
                <a:gd name="T23" fmla="*/ 35 h 27"/>
                <a:gd name="T24" fmla="*/ 174 w 101"/>
                <a:gd name="T25" fmla="*/ 35 h 27"/>
                <a:gd name="T26" fmla="*/ 174 w 101"/>
                <a:gd name="T27" fmla="*/ 37 h 27"/>
                <a:gd name="T28" fmla="*/ 173 w 101"/>
                <a:gd name="T29" fmla="*/ 37 h 27"/>
                <a:gd name="T30" fmla="*/ 169 w 101"/>
                <a:gd name="T31" fmla="*/ 37 h 27"/>
                <a:gd name="T32" fmla="*/ 169 w 101"/>
                <a:gd name="T33" fmla="*/ 40 h 27"/>
                <a:gd name="T34" fmla="*/ 164 w 101"/>
                <a:gd name="T35" fmla="*/ 40 h 27"/>
                <a:gd name="T36" fmla="*/ 160 w 101"/>
                <a:gd name="T37" fmla="*/ 40 h 27"/>
                <a:gd name="T38" fmla="*/ 160 w 101"/>
                <a:gd name="T39" fmla="*/ 37 h 27"/>
                <a:gd name="T40" fmla="*/ 160 w 101"/>
                <a:gd name="T41" fmla="*/ 35 h 27"/>
                <a:gd name="T42" fmla="*/ 164 w 101"/>
                <a:gd name="T43" fmla="*/ 35 h 27"/>
                <a:gd name="T44" fmla="*/ 164 w 101"/>
                <a:gd name="T45" fmla="*/ 31 h 27"/>
                <a:gd name="T46" fmla="*/ 164 w 101"/>
                <a:gd name="T47" fmla="*/ 28 h 27"/>
                <a:gd name="T48" fmla="*/ 160 w 101"/>
                <a:gd name="T49" fmla="*/ 28 h 27"/>
                <a:gd name="T50" fmla="*/ 160 w 101"/>
                <a:gd name="T51" fmla="*/ 26 h 27"/>
                <a:gd name="T52" fmla="*/ 160 w 101"/>
                <a:gd name="T53" fmla="*/ 26 h 27"/>
                <a:gd name="T54" fmla="*/ 160 w 101"/>
                <a:gd name="T55" fmla="*/ 26 h 27"/>
                <a:gd name="T56" fmla="*/ 159 w 101"/>
                <a:gd name="T57" fmla="*/ 26 h 27"/>
                <a:gd name="T58" fmla="*/ 159 w 101"/>
                <a:gd name="T59" fmla="*/ 28 h 27"/>
                <a:gd name="T60" fmla="*/ 155 w 101"/>
                <a:gd name="T61" fmla="*/ 28 h 27"/>
                <a:gd name="T62" fmla="*/ 153 w 101"/>
                <a:gd name="T63" fmla="*/ 28 h 27"/>
                <a:gd name="T64" fmla="*/ 150 w 101"/>
                <a:gd name="T65" fmla="*/ 28 h 27"/>
                <a:gd name="T66" fmla="*/ 148 w 101"/>
                <a:gd name="T67" fmla="*/ 28 h 27"/>
                <a:gd name="T68" fmla="*/ 145 w 101"/>
                <a:gd name="T69" fmla="*/ 28 h 27"/>
                <a:gd name="T70" fmla="*/ 143 w 101"/>
                <a:gd name="T71" fmla="*/ 28 h 27"/>
                <a:gd name="T72" fmla="*/ 143 w 101"/>
                <a:gd name="T73" fmla="*/ 26 h 27"/>
                <a:gd name="T74" fmla="*/ 143 w 101"/>
                <a:gd name="T75" fmla="*/ 23 h 27"/>
                <a:gd name="T76" fmla="*/ 145 w 101"/>
                <a:gd name="T77" fmla="*/ 23 h 27"/>
                <a:gd name="T78" fmla="*/ 145 w 101"/>
                <a:gd name="T79" fmla="*/ 21 h 27"/>
                <a:gd name="T80" fmla="*/ 145 w 101"/>
                <a:gd name="T81" fmla="*/ 17 h 27"/>
                <a:gd name="T82" fmla="*/ 145 w 101"/>
                <a:gd name="T83" fmla="*/ 14 h 27"/>
                <a:gd name="T84" fmla="*/ 145 w 101"/>
                <a:gd name="T85" fmla="*/ 12 h 27"/>
                <a:gd name="T86" fmla="*/ 148 w 101"/>
                <a:gd name="T87" fmla="*/ 12 h 27"/>
                <a:gd name="T88" fmla="*/ 150 w 101"/>
                <a:gd name="T89" fmla="*/ 12 h 27"/>
                <a:gd name="T90" fmla="*/ 150 w 101"/>
                <a:gd name="T91" fmla="*/ 9 h 27"/>
                <a:gd name="T92" fmla="*/ 153 w 101"/>
                <a:gd name="T93" fmla="*/ 9 h 27"/>
                <a:gd name="T94" fmla="*/ 153 w 101"/>
                <a:gd name="T95" fmla="*/ 7 h 27"/>
                <a:gd name="T96" fmla="*/ 155 w 101"/>
                <a:gd name="T97" fmla="*/ 7 h 27"/>
                <a:gd name="T98" fmla="*/ 159 w 101"/>
                <a:gd name="T99" fmla="*/ 7 h 27"/>
                <a:gd name="T100" fmla="*/ 160 w 101"/>
                <a:gd name="T101" fmla="*/ 7 h 27"/>
                <a:gd name="T102" fmla="*/ 160 w 101"/>
                <a:gd name="T103" fmla="*/ 3 h 27"/>
                <a:gd name="T104" fmla="*/ 159 w 101"/>
                <a:gd name="T105" fmla="*/ 3 h 27"/>
                <a:gd name="T106" fmla="*/ 159 w 101"/>
                <a:gd name="T107" fmla="*/ 0 h 27"/>
                <a:gd name="T108" fmla="*/ 176 w 101"/>
                <a:gd name="T109" fmla="*/ 0 h 27"/>
                <a:gd name="T110" fmla="*/ 174 w 101"/>
                <a:gd name="T111" fmla="*/ 0 h 27"/>
                <a:gd name="T112" fmla="*/ 174 w 101"/>
                <a:gd name="T113" fmla="*/ 3 h 27"/>
                <a:gd name="T114" fmla="*/ 176 w 101"/>
                <a:gd name="T115" fmla="*/ 3 h 27"/>
                <a:gd name="T116" fmla="*/ 176 w 101"/>
                <a:gd name="T117" fmla="*/ 0 h 2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1" h="27">
                  <a:moveTo>
                    <a:pt x="91" y="0"/>
                  </a:moveTo>
                  <a:cubicBezTo>
                    <a:pt x="0" y="0"/>
                    <a:pt x="0" y="0"/>
                    <a:pt x="0" y="0"/>
                  </a:cubicBezTo>
                  <a:cubicBezTo>
                    <a:pt x="0" y="27"/>
                    <a:pt x="0" y="27"/>
                    <a:pt x="0" y="27"/>
                  </a:cubicBezTo>
                  <a:cubicBezTo>
                    <a:pt x="96" y="27"/>
                    <a:pt x="96" y="27"/>
                    <a:pt x="96" y="27"/>
                  </a:cubicBezTo>
                  <a:cubicBezTo>
                    <a:pt x="96" y="27"/>
                    <a:pt x="96" y="27"/>
                    <a:pt x="96" y="26"/>
                  </a:cubicBezTo>
                  <a:cubicBezTo>
                    <a:pt x="96" y="26"/>
                    <a:pt x="96" y="25"/>
                    <a:pt x="96" y="24"/>
                  </a:cubicBezTo>
                  <a:cubicBezTo>
                    <a:pt x="96" y="24"/>
                    <a:pt x="97" y="24"/>
                    <a:pt x="97" y="24"/>
                  </a:cubicBezTo>
                  <a:cubicBezTo>
                    <a:pt x="98" y="24"/>
                    <a:pt x="98" y="24"/>
                    <a:pt x="99" y="24"/>
                  </a:cubicBezTo>
                  <a:cubicBezTo>
                    <a:pt x="99" y="24"/>
                    <a:pt x="100" y="24"/>
                    <a:pt x="100" y="24"/>
                  </a:cubicBezTo>
                  <a:cubicBezTo>
                    <a:pt x="100" y="24"/>
                    <a:pt x="100" y="23"/>
                    <a:pt x="100" y="23"/>
                  </a:cubicBezTo>
                  <a:cubicBezTo>
                    <a:pt x="101" y="23"/>
                    <a:pt x="101" y="23"/>
                    <a:pt x="101" y="23"/>
                  </a:cubicBezTo>
                  <a:cubicBezTo>
                    <a:pt x="101" y="20"/>
                    <a:pt x="101" y="20"/>
                    <a:pt x="101" y="20"/>
                  </a:cubicBezTo>
                  <a:cubicBezTo>
                    <a:pt x="101" y="20"/>
                    <a:pt x="101" y="20"/>
                    <a:pt x="100" y="20"/>
                  </a:cubicBezTo>
                  <a:cubicBezTo>
                    <a:pt x="100" y="20"/>
                    <a:pt x="100" y="21"/>
                    <a:pt x="100" y="21"/>
                  </a:cubicBezTo>
                  <a:cubicBezTo>
                    <a:pt x="100" y="21"/>
                    <a:pt x="99" y="21"/>
                    <a:pt x="99" y="21"/>
                  </a:cubicBezTo>
                  <a:cubicBezTo>
                    <a:pt x="98" y="21"/>
                    <a:pt x="98" y="21"/>
                    <a:pt x="97" y="21"/>
                  </a:cubicBezTo>
                  <a:cubicBezTo>
                    <a:pt x="97" y="22"/>
                    <a:pt x="97" y="22"/>
                    <a:pt x="97" y="23"/>
                  </a:cubicBezTo>
                  <a:cubicBezTo>
                    <a:pt x="96" y="23"/>
                    <a:pt x="95" y="23"/>
                    <a:pt x="94" y="23"/>
                  </a:cubicBezTo>
                  <a:cubicBezTo>
                    <a:pt x="94" y="23"/>
                    <a:pt x="93" y="23"/>
                    <a:pt x="92" y="23"/>
                  </a:cubicBezTo>
                  <a:cubicBezTo>
                    <a:pt x="92" y="22"/>
                    <a:pt x="92" y="22"/>
                    <a:pt x="92" y="21"/>
                  </a:cubicBezTo>
                  <a:cubicBezTo>
                    <a:pt x="92" y="21"/>
                    <a:pt x="92" y="20"/>
                    <a:pt x="92" y="20"/>
                  </a:cubicBezTo>
                  <a:cubicBezTo>
                    <a:pt x="93" y="20"/>
                    <a:pt x="94" y="20"/>
                    <a:pt x="94" y="20"/>
                  </a:cubicBezTo>
                  <a:cubicBezTo>
                    <a:pt x="94" y="19"/>
                    <a:pt x="94" y="19"/>
                    <a:pt x="94" y="18"/>
                  </a:cubicBezTo>
                  <a:cubicBezTo>
                    <a:pt x="94" y="18"/>
                    <a:pt x="94" y="17"/>
                    <a:pt x="94" y="16"/>
                  </a:cubicBezTo>
                  <a:cubicBezTo>
                    <a:pt x="94" y="16"/>
                    <a:pt x="93" y="16"/>
                    <a:pt x="92" y="16"/>
                  </a:cubicBezTo>
                  <a:cubicBezTo>
                    <a:pt x="92" y="16"/>
                    <a:pt x="92" y="15"/>
                    <a:pt x="92" y="15"/>
                  </a:cubicBezTo>
                  <a:cubicBezTo>
                    <a:pt x="92" y="15"/>
                    <a:pt x="92" y="15"/>
                    <a:pt x="92" y="15"/>
                  </a:cubicBezTo>
                  <a:cubicBezTo>
                    <a:pt x="92" y="15"/>
                    <a:pt x="92" y="15"/>
                    <a:pt x="92" y="15"/>
                  </a:cubicBezTo>
                  <a:cubicBezTo>
                    <a:pt x="92" y="15"/>
                    <a:pt x="91" y="15"/>
                    <a:pt x="91" y="15"/>
                  </a:cubicBezTo>
                  <a:cubicBezTo>
                    <a:pt x="91" y="15"/>
                    <a:pt x="91" y="16"/>
                    <a:pt x="91" y="16"/>
                  </a:cubicBezTo>
                  <a:cubicBezTo>
                    <a:pt x="90" y="16"/>
                    <a:pt x="90" y="16"/>
                    <a:pt x="89" y="16"/>
                  </a:cubicBezTo>
                  <a:cubicBezTo>
                    <a:pt x="89" y="16"/>
                    <a:pt x="88" y="16"/>
                    <a:pt x="88" y="16"/>
                  </a:cubicBezTo>
                  <a:cubicBezTo>
                    <a:pt x="87" y="16"/>
                    <a:pt x="87" y="16"/>
                    <a:pt x="86" y="16"/>
                  </a:cubicBezTo>
                  <a:cubicBezTo>
                    <a:pt x="86" y="16"/>
                    <a:pt x="85" y="16"/>
                    <a:pt x="85" y="16"/>
                  </a:cubicBezTo>
                  <a:cubicBezTo>
                    <a:pt x="84" y="16"/>
                    <a:pt x="84" y="16"/>
                    <a:pt x="83" y="16"/>
                  </a:cubicBezTo>
                  <a:cubicBezTo>
                    <a:pt x="83" y="16"/>
                    <a:pt x="82" y="16"/>
                    <a:pt x="82" y="16"/>
                  </a:cubicBezTo>
                  <a:cubicBezTo>
                    <a:pt x="82" y="16"/>
                    <a:pt x="82" y="15"/>
                    <a:pt x="82" y="15"/>
                  </a:cubicBezTo>
                  <a:cubicBezTo>
                    <a:pt x="82" y="14"/>
                    <a:pt x="82" y="14"/>
                    <a:pt x="82" y="13"/>
                  </a:cubicBezTo>
                  <a:cubicBezTo>
                    <a:pt x="82" y="13"/>
                    <a:pt x="83" y="13"/>
                    <a:pt x="83" y="13"/>
                  </a:cubicBezTo>
                  <a:cubicBezTo>
                    <a:pt x="83" y="13"/>
                    <a:pt x="83" y="12"/>
                    <a:pt x="83" y="12"/>
                  </a:cubicBezTo>
                  <a:cubicBezTo>
                    <a:pt x="83" y="11"/>
                    <a:pt x="83" y="10"/>
                    <a:pt x="83" y="10"/>
                  </a:cubicBezTo>
                  <a:cubicBezTo>
                    <a:pt x="83" y="9"/>
                    <a:pt x="83" y="9"/>
                    <a:pt x="83" y="8"/>
                  </a:cubicBezTo>
                  <a:cubicBezTo>
                    <a:pt x="83" y="8"/>
                    <a:pt x="83" y="7"/>
                    <a:pt x="83" y="7"/>
                  </a:cubicBezTo>
                  <a:cubicBezTo>
                    <a:pt x="84" y="7"/>
                    <a:pt x="84" y="7"/>
                    <a:pt x="85" y="7"/>
                  </a:cubicBezTo>
                  <a:cubicBezTo>
                    <a:pt x="85" y="7"/>
                    <a:pt x="86" y="7"/>
                    <a:pt x="86" y="7"/>
                  </a:cubicBezTo>
                  <a:cubicBezTo>
                    <a:pt x="86" y="6"/>
                    <a:pt x="86" y="6"/>
                    <a:pt x="86" y="5"/>
                  </a:cubicBezTo>
                  <a:cubicBezTo>
                    <a:pt x="87" y="5"/>
                    <a:pt x="87" y="5"/>
                    <a:pt x="88" y="5"/>
                  </a:cubicBezTo>
                  <a:cubicBezTo>
                    <a:pt x="88" y="5"/>
                    <a:pt x="88" y="4"/>
                    <a:pt x="88" y="4"/>
                  </a:cubicBezTo>
                  <a:cubicBezTo>
                    <a:pt x="88" y="4"/>
                    <a:pt x="89" y="4"/>
                    <a:pt x="89" y="4"/>
                  </a:cubicBezTo>
                  <a:cubicBezTo>
                    <a:pt x="90" y="4"/>
                    <a:pt x="90" y="4"/>
                    <a:pt x="91" y="4"/>
                  </a:cubicBezTo>
                  <a:cubicBezTo>
                    <a:pt x="91" y="4"/>
                    <a:pt x="92" y="4"/>
                    <a:pt x="92" y="4"/>
                  </a:cubicBezTo>
                  <a:cubicBezTo>
                    <a:pt x="92" y="3"/>
                    <a:pt x="92" y="2"/>
                    <a:pt x="92" y="2"/>
                  </a:cubicBezTo>
                  <a:cubicBezTo>
                    <a:pt x="92" y="2"/>
                    <a:pt x="91" y="2"/>
                    <a:pt x="91" y="2"/>
                  </a:cubicBezTo>
                  <a:cubicBezTo>
                    <a:pt x="91" y="1"/>
                    <a:pt x="91" y="1"/>
                    <a:pt x="91" y="0"/>
                  </a:cubicBezTo>
                  <a:moveTo>
                    <a:pt x="101" y="0"/>
                  </a:moveTo>
                  <a:cubicBezTo>
                    <a:pt x="100" y="0"/>
                    <a:pt x="100" y="0"/>
                    <a:pt x="100" y="0"/>
                  </a:cubicBezTo>
                  <a:cubicBezTo>
                    <a:pt x="100" y="1"/>
                    <a:pt x="100" y="1"/>
                    <a:pt x="100" y="2"/>
                  </a:cubicBezTo>
                  <a:cubicBezTo>
                    <a:pt x="101" y="2"/>
                    <a:pt x="101" y="2"/>
                    <a:pt x="101" y="2"/>
                  </a:cubicBezTo>
                  <a:cubicBezTo>
                    <a:pt x="101" y="0"/>
                    <a:pt x="101" y="0"/>
                    <a:pt x="101" y="0"/>
                  </a:cubicBezTo>
                </a:path>
              </a:pathLst>
            </a:custGeom>
            <a:solidFill>
              <a:srgbClr val="92E2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9" name="Freeform 41118"/>
            <p:cNvSpPr/>
            <p:nvPr/>
          </p:nvSpPr>
          <p:spPr bwMode="auto">
            <a:xfrm>
              <a:off x="4045" y="1069"/>
              <a:ext cx="9" cy="14"/>
            </a:xfrm>
            <a:custGeom>
              <a:avLst/>
              <a:gdLst>
                <a:gd name="T0" fmla="*/ 7 w 5"/>
                <a:gd name="T1" fmla="*/ 0 h 8"/>
                <a:gd name="T2" fmla="*/ 4 w 5"/>
                <a:gd name="T3" fmla="*/ 0 h 8"/>
                <a:gd name="T4" fmla="*/ 4 w 5"/>
                <a:gd name="T5" fmla="*/ 2 h 8"/>
                <a:gd name="T6" fmla="*/ 4 w 5"/>
                <a:gd name="T7" fmla="*/ 2 h 8"/>
                <a:gd name="T8" fmla="*/ 4 w 5"/>
                <a:gd name="T9" fmla="*/ 2 h 8"/>
                <a:gd name="T10" fmla="*/ 0 w 5"/>
                <a:gd name="T11" fmla="*/ 2 h 8"/>
                <a:gd name="T12" fmla="*/ 0 w 5"/>
                <a:gd name="T13" fmla="*/ 5 h 8"/>
                <a:gd name="T14" fmla="*/ 0 w 5"/>
                <a:gd name="T15" fmla="*/ 9 h 8"/>
                <a:gd name="T16" fmla="*/ 0 w 5"/>
                <a:gd name="T17" fmla="*/ 11 h 8"/>
                <a:gd name="T18" fmla="*/ 0 w 5"/>
                <a:gd name="T19" fmla="*/ 14 h 8"/>
                <a:gd name="T20" fmla="*/ 0 w 5"/>
                <a:gd name="T21" fmla="*/ 14 h 8"/>
                <a:gd name="T22" fmla="*/ 0 w 5"/>
                <a:gd name="T23" fmla="*/ 14 h 8"/>
                <a:gd name="T24" fmla="*/ 0 w 5"/>
                <a:gd name="T25" fmla="*/ 14 h 8"/>
                <a:gd name="T26" fmla="*/ 0 w 5"/>
                <a:gd name="T27" fmla="*/ 14 h 8"/>
                <a:gd name="T28" fmla="*/ 4 w 5"/>
                <a:gd name="T29" fmla="*/ 14 h 8"/>
                <a:gd name="T30" fmla="*/ 4 w 5"/>
                <a:gd name="T31" fmla="*/ 11 h 8"/>
                <a:gd name="T32" fmla="*/ 4 w 5"/>
                <a:gd name="T33" fmla="*/ 9 h 8"/>
                <a:gd name="T34" fmla="*/ 4 w 5"/>
                <a:gd name="T35" fmla="*/ 5 h 8"/>
                <a:gd name="T36" fmla="*/ 4 w 5"/>
                <a:gd name="T37" fmla="*/ 5 h 8"/>
                <a:gd name="T38" fmla="*/ 4 w 5"/>
                <a:gd name="T39" fmla="*/ 5 h 8"/>
                <a:gd name="T40" fmla="*/ 7 w 5"/>
                <a:gd name="T41" fmla="*/ 5 h 8"/>
                <a:gd name="T42" fmla="*/ 9 w 5"/>
                <a:gd name="T43" fmla="*/ 5 h 8"/>
                <a:gd name="T44" fmla="*/ 9 w 5"/>
                <a:gd name="T45" fmla="*/ 2 h 8"/>
                <a:gd name="T46" fmla="*/ 7 w 5"/>
                <a:gd name="T47" fmla="*/ 2 h 8"/>
                <a:gd name="T48" fmla="*/ 7 w 5"/>
                <a:gd name="T49" fmla="*/ 0 h 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 h="8">
                  <a:moveTo>
                    <a:pt x="4" y="0"/>
                  </a:moveTo>
                  <a:cubicBezTo>
                    <a:pt x="3" y="0"/>
                    <a:pt x="3" y="0"/>
                    <a:pt x="2" y="0"/>
                  </a:cubicBezTo>
                  <a:cubicBezTo>
                    <a:pt x="2" y="0"/>
                    <a:pt x="2" y="1"/>
                    <a:pt x="2" y="1"/>
                  </a:cubicBezTo>
                  <a:cubicBezTo>
                    <a:pt x="2" y="1"/>
                    <a:pt x="2" y="1"/>
                    <a:pt x="2" y="1"/>
                  </a:cubicBezTo>
                  <a:cubicBezTo>
                    <a:pt x="2" y="1"/>
                    <a:pt x="2" y="1"/>
                    <a:pt x="2" y="1"/>
                  </a:cubicBezTo>
                  <a:cubicBezTo>
                    <a:pt x="2" y="1"/>
                    <a:pt x="1" y="1"/>
                    <a:pt x="0" y="1"/>
                  </a:cubicBezTo>
                  <a:cubicBezTo>
                    <a:pt x="0" y="2"/>
                    <a:pt x="0" y="2"/>
                    <a:pt x="0" y="3"/>
                  </a:cubicBezTo>
                  <a:cubicBezTo>
                    <a:pt x="0" y="3"/>
                    <a:pt x="0" y="4"/>
                    <a:pt x="0" y="5"/>
                  </a:cubicBezTo>
                  <a:cubicBezTo>
                    <a:pt x="0" y="5"/>
                    <a:pt x="0" y="6"/>
                    <a:pt x="0" y="6"/>
                  </a:cubicBezTo>
                  <a:cubicBezTo>
                    <a:pt x="0" y="7"/>
                    <a:pt x="0" y="7"/>
                    <a:pt x="0" y="8"/>
                  </a:cubicBezTo>
                  <a:cubicBezTo>
                    <a:pt x="0" y="8"/>
                    <a:pt x="0" y="8"/>
                    <a:pt x="0" y="8"/>
                  </a:cubicBezTo>
                  <a:cubicBezTo>
                    <a:pt x="0" y="8"/>
                    <a:pt x="0" y="8"/>
                    <a:pt x="0" y="8"/>
                  </a:cubicBezTo>
                  <a:cubicBezTo>
                    <a:pt x="0" y="8"/>
                    <a:pt x="0" y="8"/>
                    <a:pt x="0" y="8"/>
                  </a:cubicBezTo>
                  <a:cubicBezTo>
                    <a:pt x="0" y="8"/>
                    <a:pt x="0" y="8"/>
                    <a:pt x="0" y="8"/>
                  </a:cubicBezTo>
                  <a:cubicBezTo>
                    <a:pt x="1" y="8"/>
                    <a:pt x="2" y="8"/>
                    <a:pt x="2" y="8"/>
                  </a:cubicBezTo>
                  <a:cubicBezTo>
                    <a:pt x="2" y="7"/>
                    <a:pt x="2" y="7"/>
                    <a:pt x="2" y="6"/>
                  </a:cubicBezTo>
                  <a:cubicBezTo>
                    <a:pt x="2" y="6"/>
                    <a:pt x="2" y="5"/>
                    <a:pt x="2" y="5"/>
                  </a:cubicBezTo>
                  <a:cubicBezTo>
                    <a:pt x="2" y="4"/>
                    <a:pt x="2" y="3"/>
                    <a:pt x="2" y="3"/>
                  </a:cubicBezTo>
                  <a:cubicBezTo>
                    <a:pt x="2" y="3"/>
                    <a:pt x="2" y="3"/>
                    <a:pt x="2" y="3"/>
                  </a:cubicBezTo>
                  <a:cubicBezTo>
                    <a:pt x="2" y="3"/>
                    <a:pt x="2" y="3"/>
                    <a:pt x="2" y="3"/>
                  </a:cubicBezTo>
                  <a:cubicBezTo>
                    <a:pt x="3" y="3"/>
                    <a:pt x="3" y="3"/>
                    <a:pt x="4" y="3"/>
                  </a:cubicBezTo>
                  <a:cubicBezTo>
                    <a:pt x="4" y="3"/>
                    <a:pt x="5" y="3"/>
                    <a:pt x="5" y="3"/>
                  </a:cubicBezTo>
                  <a:cubicBezTo>
                    <a:pt x="5" y="2"/>
                    <a:pt x="5" y="2"/>
                    <a:pt x="5" y="1"/>
                  </a:cubicBezTo>
                  <a:cubicBezTo>
                    <a:pt x="5" y="1"/>
                    <a:pt x="4" y="1"/>
                    <a:pt x="4" y="1"/>
                  </a:cubicBezTo>
                  <a:cubicBezTo>
                    <a:pt x="4" y="1"/>
                    <a:pt x="4" y="0"/>
                    <a:pt x="4" y="0"/>
                  </a:cubicBezTo>
                </a:path>
              </a:pathLst>
            </a:custGeom>
            <a:solidFill>
              <a:srgbClr val="1B90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0" name="Freeform 41119"/>
            <p:cNvSpPr>
              <a:spLocks noEditPoints="1"/>
            </p:cNvSpPr>
            <p:nvPr/>
          </p:nvSpPr>
          <p:spPr bwMode="auto">
            <a:xfrm>
              <a:off x="4028" y="1057"/>
              <a:ext cx="33" cy="47"/>
            </a:xfrm>
            <a:custGeom>
              <a:avLst/>
              <a:gdLst>
                <a:gd name="T0" fmla="*/ 31 w 19"/>
                <a:gd name="T1" fmla="*/ 40 h 27"/>
                <a:gd name="T2" fmla="*/ 30 w 19"/>
                <a:gd name="T3" fmla="*/ 42 h 27"/>
                <a:gd name="T4" fmla="*/ 24 w 19"/>
                <a:gd name="T5" fmla="*/ 42 h 27"/>
                <a:gd name="T6" fmla="*/ 24 w 19"/>
                <a:gd name="T7" fmla="*/ 47 h 27"/>
                <a:gd name="T8" fmla="*/ 33 w 19"/>
                <a:gd name="T9" fmla="*/ 40 h 27"/>
                <a:gd name="T10" fmla="*/ 16 w 19"/>
                <a:gd name="T11" fmla="*/ 0 h 27"/>
                <a:gd name="T12" fmla="*/ 17 w 19"/>
                <a:gd name="T13" fmla="*/ 3 h 27"/>
                <a:gd name="T14" fmla="*/ 16 w 19"/>
                <a:gd name="T15" fmla="*/ 7 h 27"/>
                <a:gd name="T16" fmla="*/ 10 w 19"/>
                <a:gd name="T17" fmla="*/ 7 h 27"/>
                <a:gd name="T18" fmla="*/ 7 w 19"/>
                <a:gd name="T19" fmla="*/ 9 h 27"/>
                <a:gd name="T20" fmla="*/ 5 w 19"/>
                <a:gd name="T21" fmla="*/ 12 h 27"/>
                <a:gd name="T22" fmla="*/ 2 w 19"/>
                <a:gd name="T23" fmla="*/ 14 h 27"/>
                <a:gd name="T24" fmla="*/ 2 w 19"/>
                <a:gd name="T25" fmla="*/ 21 h 27"/>
                <a:gd name="T26" fmla="*/ 0 w 19"/>
                <a:gd name="T27" fmla="*/ 23 h 27"/>
                <a:gd name="T28" fmla="*/ 0 w 19"/>
                <a:gd name="T29" fmla="*/ 28 h 27"/>
                <a:gd name="T30" fmla="*/ 5 w 19"/>
                <a:gd name="T31" fmla="*/ 28 h 27"/>
                <a:gd name="T32" fmla="*/ 10 w 19"/>
                <a:gd name="T33" fmla="*/ 28 h 27"/>
                <a:gd name="T34" fmla="*/ 16 w 19"/>
                <a:gd name="T35" fmla="*/ 28 h 27"/>
                <a:gd name="T36" fmla="*/ 17 w 19"/>
                <a:gd name="T37" fmla="*/ 26 h 27"/>
                <a:gd name="T38" fmla="*/ 17 w 19"/>
                <a:gd name="T39" fmla="*/ 23 h 27"/>
                <a:gd name="T40" fmla="*/ 17 w 19"/>
                <a:gd name="T41" fmla="*/ 17 h 27"/>
                <a:gd name="T42" fmla="*/ 17 w 19"/>
                <a:gd name="T43" fmla="*/ 14 h 27"/>
                <a:gd name="T44" fmla="*/ 21 w 19"/>
                <a:gd name="T45" fmla="*/ 14 h 27"/>
                <a:gd name="T46" fmla="*/ 21 w 19"/>
                <a:gd name="T47" fmla="*/ 12 h 27"/>
                <a:gd name="T48" fmla="*/ 24 w 19"/>
                <a:gd name="T49" fmla="*/ 14 h 27"/>
                <a:gd name="T50" fmla="*/ 26 w 19"/>
                <a:gd name="T51" fmla="*/ 17 h 27"/>
                <a:gd name="T52" fmla="*/ 24 w 19"/>
                <a:gd name="T53" fmla="*/ 17 h 27"/>
                <a:gd name="T54" fmla="*/ 21 w 19"/>
                <a:gd name="T55" fmla="*/ 17 h 27"/>
                <a:gd name="T56" fmla="*/ 21 w 19"/>
                <a:gd name="T57" fmla="*/ 23 h 27"/>
                <a:gd name="T58" fmla="*/ 21 w 19"/>
                <a:gd name="T59" fmla="*/ 26 h 27"/>
                <a:gd name="T60" fmla="*/ 17 w 19"/>
                <a:gd name="T61" fmla="*/ 26 h 27"/>
                <a:gd name="T62" fmla="*/ 21 w 19"/>
                <a:gd name="T63" fmla="*/ 28 h 27"/>
                <a:gd name="T64" fmla="*/ 21 w 19"/>
                <a:gd name="T65" fmla="*/ 35 h 27"/>
                <a:gd name="T66" fmla="*/ 17 w 19"/>
                <a:gd name="T67" fmla="*/ 37 h 27"/>
                <a:gd name="T68" fmla="*/ 21 w 19"/>
                <a:gd name="T69" fmla="*/ 40 h 27"/>
                <a:gd name="T70" fmla="*/ 26 w 19"/>
                <a:gd name="T71" fmla="*/ 37 h 27"/>
                <a:gd name="T72" fmla="*/ 31 w 19"/>
                <a:gd name="T73" fmla="*/ 37 h 27"/>
                <a:gd name="T74" fmla="*/ 33 w 19"/>
                <a:gd name="T75" fmla="*/ 35 h 27"/>
                <a:gd name="T76" fmla="*/ 31 w 19"/>
                <a:gd name="T77" fmla="*/ 3 h 2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 h="27">
                  <a:moveTo>
                    <a:pt x="19" y="23"/>
                  </a:moveTo>
                  <a:cubicBezTo>
                    <a:pt x="19" y="23"/>
                    <a:pt x="19" y="23"/>
                    <a:pt x="18" y="23"/>
                  </a:cubicBezTo>
                  <a:cubicBezTo>
                    <a:pt x="18" y="23"/>
                    <a:pt x="18" y="24"/>
                    <a:pt x="18" y="24"/>
                  </a:cubicBezTo>
                  <a:cubicBezTo>
                    <a:pt x="18" y="24"/>
                    <a:pt x="17" y="24"/>
                    <a:pt x="17" y="24"/>
                  </a:cubicBezTo>
                  <a:cubicBezTo>
                    <a:pt x="16" y="24"/>
                    <a:pt x="16" y="24"/>
                    <a:pt x="15" y="24"/>
                  </a:cubicBezTo>
                  <a:cubicBezTo>
                    <a:pt x="15" y="24"/>
                    <a:pt x="14" y="24"/>
                    <a:pt x="14" y="24"/>
                  </a:cubicBezTo>
                  <a:cubicBezTo>
                    <a:pt x="14" y="25"/>
                    <a:pt x="14" y="26"/>
                    <a:pt x="14" y="26"/>
                  </a:cubicBezTo>
                  <a:cubicBezTo>
                    <a:pt x="14" y="27"/>
                    <a:pt x="14" y="27"/>
                    <a:pt x="14" y="27"/>
                  </a:cubicBezTo>
                  <a:cubicBezTo>
                    <a:pt x="19" y="27"/>
                    <a:pt x="19" y="27"/>
                    <a:pt x="19" y="27"/>
                  </a:cubicBezTo>
                  <a:cubicBezTo>
                    <a:pt x="19" y="23"/>
                    <a:pt x="19" y="23"/>
                    <a:pt x="19" y="23"/>
                  </a:cubicBezTo>
                  <a:moveTo>
                    <a:pt x="18" y="0"/>
                  </a:moveTo>
                  <a:cubicBezTo>
                    <a:pt x="9" y="0"/>
                    <a:pt x="9" y="0"/>
                    <a:pt x="9" y="0"/>
                  </a:cubicBezTo>
                  <a:cubicBezTo>
                    <a:pt x="9" y="1"/>
                    <a:pt x="9" y="1"/>
                    <a:pt x="9" y="2"/>
                  </a:cubicBezTo>
                  <a:cubicBezTo>
                    <a:pt x="9" y="2"/>
                    <a:pt x="10" y="2"/>
                    <a:pt x="10" y="2"/>
                  </a:cubicBezTo>
                  <a:cubicBezTo>
                    <a:pt x="10" y="2"/>
                    <a:pt x="10" y="3"/>
                    <a:pt x="10" y="4"/>
                  </a:cubicBezTo>
                  <a:cubicBezTo>
                    <a:pt x="10" y="4"/>
                    <a:pt x="9" y="4"/>
                    <a:pt x="9" y="4"/>
                  </a:cubicBezTo>
                  <a:cubicBezTo>
                    <a:pt x="8" y="4"/>
                    <a:pt x="8" y="4"/>
                    <a:pt x="7" y="4"/>
                  </a:cubicBezTo>
                  <a:cubicBezTo>
                    <a:pt x="7" y="4"/>
                    <a:pt x="6" y="4"/>
                    <a:pt x="6" y="4"/>
                  </a:cubicBezTo>
                  <a:cubicBezTo>
                    <a:pt x="6" y="4"/>
                    <a:pt x="6" y="5"/>
                    <a:pt x="6" y="5"/>
                  </a:cubicBezTo>
                  <a:cubicBezTo>
                    <a:pt x="5" y="5"/>
                    <a:pt x="5" y="5"/>
                    <a:pt x="4" y="5"/>
                  </a:cubicBezTo>
                  <a:cubicBezTo>
                    <a:pt x="4" y="6"/>
                    <a:pt x="4" y="6"/>
                    <a:pt x="4" y="7"/>
                  </a:cubicBezTo>
                  <a:cubicBezTo>
                    <a:pt x="4" y="7"/>
                    <a:pt x="3" y="7"/>
                    <a:pt x="3" y="7"/>
                  </a:cubicBezTo>
                  <a:cubicBezTo>
                    <a:pt x="2" y="7"/>
                    <a:pt x="2" y="7"/>
                    <a:pt x="1" y="7"/>
                  </a:cubicBezTo>
                  <a:cubicBezTo>
                    <a:pt x="1" y="7"/>
                    <a:pt x="1" y="8"/>
                    <a:pt x="1" y="8"/>
                  </a:cubicBezTo>
                  <a:cubicBezTo>
                    <a:pt x="1" y="9"/>
                    <a:pt x="1" y="9"/>
                    <a:pt x="1" y="10"/>
                  </a:cubicBezTo>
                  <a:cubicBezTo>
                    <a:pt x="1" y="10"/>
                    <a:pt x="1" y="11"/>
                    <a:pt x="1" y="12"/>
                  </a:cubicBezTo>
                  <a:cubicBezTo>
                    <a:pt x="1" y="12"/>
                    <a:pt x="1" y="13"/>
                    <a:pt x="1" y="13"/>
                  </a:cubicBezTo>
                  <a:cubicBezTo>
                    <a:pt x="1" y="13"/>
                    <a:pt x="0" y="13"/>
                    <a:pt x="0" y="13"/>
                  </a:cubicBezTo>
                  <a:cubicBezTo>
                    <a:pt x="0" y="14"/>
                    <a:pt x="0" y="14"/>
                    <a:pt x="0" y="15"/>
                  </a:cubicBezTo>
                  <a:cubicBezTo>
                    <a:pt x="0" y="15"/>
                    <a:pt x="0" y="16"/>
                    <a:pt x="0" y="16"/>
                  </a:cubicBezTo>
                  <a:cubicBezTo>
                    <a:pt x="0" y="16"/>
                    <a:pt x="1" y="16"/>
                    <a:pt x="1" y="16"/>
                  </a:cubicBezTo>
                  <a:cubicBezTo>
                    <a:pt x="2" y="16"/>
                    <a:pt x="2" y="16"/>
                    <a:pt x="3" y="16"/>
                  </a:cubicBezTo>
                  <a:cubicBezTo>
                    <a:pt x="3" y="16"/>
                    <a:pt x="4" y="16"/>
                    <a:pt x="4" y="16"/>
                  </a:cubicBezTo>
                  <a:cubicBezTo>
                    <a:pt x="5" y="16"/>
                    <a:pt x="5" y="16"/>
                    <a:pt x="6" y="16"/>
                  </a:cubicBezTo>
                  <a:cubicBezTo>
                    <a:pt x="6" y="16"/>
                    <a:pt x="7" y="16"/>
                    <a:pt x="7" y="16"/>
                  </a:cubicBezTo>
                  <a:cubicBezTo>
                    <a:pt x="8" y="16"/>
                    <a:pt x="8" y="16"/>
                    <a:pt x="9" y="16"/>
                  </a:cubicBezTo>
                  <a:cubicBezTo>
                    <a:pt x="9" y="16"/>
                    <a:pt x="9" y="15"/>
                    <a:pt x="9" y="15"/>
                  </a:cubicBezTo>
                  <a:cubicBezTo>
                    <a:pt x="9" y="15"/>
                    <a:pt x="10" y="15"/>
                    <a:pt x="10" y="15"/>
                  </a:cubicBezTo>
                  <a:cubicBezTo>
                    <a:pt x="10" y="15"/>
                    <a:pt x="10" y="15"/>
                    <a:pt x="10" y="15"/>
                  </a:cubicBezTo>
                  <a:cubicBezTo>
                    <a:pt x="10" y="14"/>
                    <a:pt x="10" y="14"/>
                    <a:pt x="10" y="13"/>
                  </a:cubicBezTo>
                  <a:cubicBezTo>
                    <a:pt x="10" y="13"/>
                    <a:pt x="10" y="12"/>
                    <a:pt x="10" y="12"/>
                  </a:cubicBezTo>
                  <a:cubicBezTo>
                    <a:pt x="10" y="11"/>
                    <a:pt x="10" y="10"/>
                    <a:pt x="10" y="10"/>
                  </a:cubicBezTo>
                  <a:cubicBezTo>
                    <a:pt x="10" y="9"/>
                    <a:pt x="10" y="9"/>
                    <a:pt x="10" y="8"/>
                  </a:cubicBezTo>
                  <a:cubicBezTo>
                    <a:pt x="10" y="8"/>
                    <a:pt x="10" y="8"/>
                    <a:pt x="10" y="8"/>
                  </a:cubicBezTo>
                  <a:cubicBezTo>
                    <a:pt x="11" y="8"/>
                    <a:pt x="12" y="8"/>
                    <a:pt x="12" y="8"/>
                  </a:cubicBezTo>
                  <a:cubicBezTo>
                    <a:pt x="12" y="8"/>
                    <a:pt x="12" y="8"/>
                    <a:pt x="12" y="8"/>
                  </a:cubicBezTo>
                  <a:cubicBezTo>
                    <a:pt x="12" y="8"/>
                    <a:pt x="12" y="7"/>
                    <a:pt x="12" y="7"/>
                  </a:cubicBezTo>
                  <a:cubicBezTo>
                    <a:pt x="12" y="7"/>
                    <a:pt x="12" y="7"/>
                    <a:pt x="12" y="7"/>
                  </a:cubicBezTo>
                  <a:cubicBezTo>
                    <a:pt x="13" y="7"/>
                    <a:pt x="13" y="7"/>
                    <a:pt x="14" y="7"/>
                  </a:cubicBezTo>
                  <a:cubicBezTo>
                    <a:pt x="14" y="7"/>
                    <a:pt x="14" y="8"/>
                    <a:pt x="14" y="8"/>
                  </a:cubicBezTo>
                  <a:cubicBezTo>
                    <a:pt x="14" y="8"/>
                    <a:pt x="15" y="8"/>
                    <a:pt x="15" y="8"/>
                  </a:cubicBezTo>
                  <a:cubicBezTo>
                    <a:pt x="15" y="9"/>
                    <a:pt x="15" y="9"/>
                    <a:pt x="15" y="10"/>
                  </a:cubicBezTo>
                  <a:cubicBezTo>
                    <a:pt x="15" y="10"/>
                    <a:pt x="15" y="10"/>
                    <a:pt x="15" y="10"/>
                  </a:cubicBezTo>
                  <a:cubicBezTo>
                    <a:pt x="15" y="10"/>
                    <a:pt x="14" y="10"/>
                    <a:pt x="14" y="10"/>
                  </a:cubicBezTo>
                  <a:cubicBezTo>
                    <a:pt x="13" y="10"/>
                    <a:pt x="13" y="10"/>
                    <a:pt x="12" y="10"/>
                  </a:cubicBezTo>
                  <a:cubicBezTo>
                    <a:pt x="12" y="10"/>
                    <a:pt x="12" y="10"/>
                    <a:pt x="12" y="10"/>
                  </a:cubicBezTo>
                  <a:cubicBezTo>
                    <a:pt x="12" y="10"/>
                    <a:pt x="12" y="11"/>
                    <a:pt x="12" y="12"/>
                  </a:cubicBezTo>
                  <a:cubicBezTo>
                    <a:pt x="12" y="12"/>
                    <a:pt x="12" y="13"/>
                    <a:pt x="12" y="13"/>
                  </a:cubicBezTo>
                  <a:cubicBezTo>
                    <a:pt x="12" y="14"/>
                    <a:pt x="12" y="14"/>
                    <a:pt x="12" y="15"/>
                  </a:cubicBezTo>
                  <a:cubicBezTo>
                    <a:pt x="12" y="15"/>
                    <a:pt x="12" y="15"/>
                    <a:pt x="12" y="15"/>
                  </a:cubicBezTo>
                  <a:cubicBezTo>
                    <a:pt x="12" y="15"/>
                    <a:pt x="11" y="15"/>
                    <a:pt x="10" y="15"/>
                  </a:cubicBezTo>
                  <a:cubicBezTo>
                    <a:pt x="10" y="15"/>
                    <a:pt x="10" y="15"/>
                    <a:pt x="10" y="15"/>
                  </a:cubicBezTo>
                  <a:cubicBezTo>
                    <a:pt x="10" y="15"/>
                    <a:pt x="10" y="16"/>
                    <a:pt x="10" y="16"/>
                  </a:cubicBezTo>
                  <a:cubicBezTo>
                    <a:pt x="11" y="16"/>
                    <a:pt x="12" y="16"/>
                    <a:pt x="12" y="16"/>
                  </a:cubicBezTo>
                  <a:cubicBezTo>
                    <a:pt x="12" y="17"/>
                    <a:pt x="12" y="18"/>
                    <a:pt x="12" y="18"/>
                  </a:cubicBezTo>
                  <a:cubicBezTo>
                    <a:pt x="12" y="19"/>
                    <a:pt x="12" y="19"/>
                    <a:pt x="12" y="20"/>
                  </a:cubicBezTo>
                  <a:cubicBezTo>
                    <a:pt x="12" y="20"/>
                    <a:pt x="11" y="20"/>
                    <a:pt x="10" y="20"/>
                  </a:cubicBezTo>
                  <a:cubicBezTo>
                    <a:pt x="10" y="20"/>
                    <a:pt x="10" y="21"/>
                    <a:pt x="10" y="21"/>
                  </a:cubicBezTo>
                  <a:cubicBezTo>
                    <a:pt x="10" y="22"/>
                    <a:pt x="10" y="22"/>
                    <a:pt x="10" y="23"/>
                  </a:cubicBezTo>
                  <a:cubicBezTo>
                    <a:pt x="11" y="23"/>
                    <a:pt x="12" y="23"/>
                    <a:pt x="12" y="23"/>
                  </a:cubicBezTo>
                  <a:cubicBezTo>
                    <a:pt x="13" y="23"/>
                    <a:pt x="14" y="23"/>
                    <a:pt x="15" y="23"/>
                  </a:cubicBezTo>
                  <a:cubicBezTo>
                    <a:pt x="15" y="22"/>
                    <a:pt x="15" y="22"/>
                    <a:pt x="15" y="21"/>
                  </a:cubicBezTo>
                  <a:cubicBezTo>
                    <a:pt x="16" y="21"/>
                    <a:pt x="16" y="21"/>
                    <a:pt x="17" y="21"/>
                  </a:cubicBezTo>
                  <a:cubicBezTo>
                    <a:pt x="17" y="21"/>
                    <a:pt x="18" y="21"/>
                    <a:pt x="18" y="21"/>
                  </a:cubicBezTo>
                  <a:cubicBezTo>
                    <a:pt x="18" y="21"/>
                    <a:pt x="18" y="20"/>
                    <a:pt x="18" y="20"/>
                  </a:cubicBezTo>
                  <a:cubicBezTo>
                    <a:pt x="19" y="20"/>
                    <a:pt x="19" y="20"/>
                    <a:pt x="19" y="20"/>
                  </a:cubicBezTo>
                  <a:cubicBezTo>
                    <a:pt x="19" y="2"/>
                    <a:pt x="19" y="2"/>
                    <a:pt x="19" y="2"/>
                  </a:cubicBezTo>
                  <a:cubicBezTo>
                    <a:pt x="19" y="2"/>
                    <a:pt x="19" y="2"/>
                    <a:pt x="18" y="2"/>
                  </a:cubicBezTo>
                  <a:cubicBezTo>
                    <a:pt x="18" y="1"/>
                    <a:pt x="18" y="1"/>
                    <a:pt x="18" y="0"/>
                  </a:cubicBezTo>
                </a:path>
              </a:pathLst>
            </a:custGeom>
            <a:solidFill>
              <a:srgbClr val="1B90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1" name="Freeform 41121"/>
            <p:cNvSpPr>
              <a:spLocks noEditPoints="1"/>
            </p:cNvSpPr>
            <p:nvPr/>
          </p:nvSpPr>
          <p:spPr bwMode="auto">
            <a:xfrm>
              <a:off x="3655" y="1057"/>
              <a:ext cx="129" cy="47"/>
            </a:xfrm>
            <a:custGeom>
              <a:avLst/>
              <a:gdLst>
                <a:gd name="T0" fmla="*/ 14 w 74"/>
                <a:gd name="T1" fmla="*/ 0 h 27"/>
                <a:gd name="T2" fmla="*/ 14 w 74"/>
                <a:gd name="T3" fmla="*/ 0 h 27"/>
                <a:gd name="T4" fmla="*/ 0 w 74"/>
                <a:gd name="T5" fmla="*/ 47 h 27"/>
                <a:gd name="T6" fmla="*/ 0 w 74"/>
                <a:gd name="T7" fmla="*/ 47 h 27"/>
                <a:gd name="T8" fmla="*/ 14 w 74"/>
                <a:gd name="T9" fmla="*/ 0 h 27"/>
                <a:gd name="T10" fmla="*/ 129 w 74"/>
                <a:gd name="T11" fmla="*/ 0 h 27"/>
                <a:gd name="T12" fmla="*/ 127 w 74"/>
                <a:gd name="T13" fmla="*/ 0 h 27"/>
                <a:gd name="T14" fmla="*/ 127 w 74"/>
                <a:gd name="T15" fmla="*/ 3 h 27"/>
                <a:gd name="T16" fmla="*/ 124 w 74"/>
                <a:gd name="T17" fmla="*/ 3 h 27"/>
                <a:gd name="T18" fmla="*/ 124 w 74"/>
                <a:gd name="T19" fmla="*/ 7 h 27"/>
                <a:gd name="T20" fmla="*/ 122 w 74"/>
                <a:gd name="T21" fmla="*/ 7 h 27"/>
                <a:gd name="T22" fmla="*/ 122 w 74"/>
                <a:gd name="T23" fmla="*/ 9 h 27"/>
                <a:gd name="T24" fmla="*/ 124 w 74"/>
                <a:gd name="T25" fmla="*/ 9 h 27"/>
                <a:gd name="T26" fmla="*/ 127 w 74"/>
                <a:gd name="T27" fmla="*/ 9 h 27"/>
                <a:gd name="T28" fmla="*/ 129 w 74"/>
                <a:gd name="T29" fmla="*/ 9 h 27"/>
                <a:gd name="T30" fmla="*/ 129 w 74"/>
                <a:gd name="T31" fmla="*/ 7 h 27"/>
                <a:gd name="T32" fmla="*/ 129 w 74"/>
                <a:gd name="T33" fmla="*/ 3 h 27"/>
                <a:gd name="T34" fmla="*/ 129 w 74"/>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4" h="27">
                  <a:moveTo>
                    <a:pt x="8" y="0"/>
                  </a:moveTo>
                  <a:cubicBezTo>
                    <a:pt x="8" y="0"/>
                    <a:pt x="8" y="0"/>
                    <a:pt x="8" y="0"/>
                  </a:cubicBezTo>
                  <a:cubicBezTo>
                    <a:pt x="5" y="9"/>
                    <a:pt x="2" y="18"/>
                    <a:pt x="0" y="27"/>
                  </a:cubicBezTo>
                  <a:cubicBezTo>
                    <a:pt x="0" y="27"/>
                    <a:pt x="0" y="27"/>
                    <a:pt x="0" y="27"/>
                  </a:cubicBezTo>
                  <a:cubicBezTo>
                    <a:pt x="2" y="18"/>
                    <a:pt x="5" y="9"/>
                    <a:pt x="8" y="0"/>
                  </a:cubicBezTo>
                  <a:moveTo>
                    <a:pt x="74" y="0"/>
                  </a:moveTo>
                  <a:cubicBezTo>
                    <a:pt x="73" y="0"/>
                    <a:pt x="73" y="0"/>
                    <a:pt x="73" y="0"/>
                  </a:cubicBezTo>
                  <a:cubicBezTo>
                    <a:pt x="73" y="1"/>
                    <a:pt x="73" y="1"/>
                    <a:pt x="73" y="2"/>
                  </a:cubicBezTo>
                  <a:cubicBezTo>
                    <a:pt x="72" y="2"/>
                    <a:pt x="72" y="2"/>
                    <a:pt x="71" y="2"/>
                  </a:cubicBezTo>
                  <a:cubicBezTo>
                    <a:pt x="71" y="2"/>
                    <a:pt x="71" y="3"/>
                    <a:pt x="71" y="4"/>
                  </a:cubicBezTo>
                  <a:cubicBezTo>
                    <a:pt x="71" y="4"/>
                    <a:pt x="70" y="4"/>
                    <a:pt x="70" y="4"/>
                  </a:cubicBezTo>
                  <a:cubicBezTo>
                    <a:pt x="70" y="4"/>
                    <a:pt x="70" y="5"/>
                    <a:pt x="70" y="5"/>
                  </a:cubicBezTo>
                  <a:cubicBezTo>
                    <a:pt x="70" y="5"/>
                    <a:pt x="71" y="5"/>
                    <a:pt x="71" y="5"/>
                  </a:cubicBezTo>
                  <a:cubicBezTo>
                    <a:pt x="72" y="5"/>
                    <a:pt x="72" y="5"/>
                    <a:pt x="73" y="5"/>
                  </a:cubicBezTo>
                  <a:cubicBezTo>
                    <a:pt x="73" y="5"/>
                    <a:pt x="74" y="5"/>
                    <a:pt x="74" y="5"/>
                  </a:cubicBezTo>
                  <a:cubicBezTo>
                    <a:pt x="74" y="5"/>
                    <a:pt x="74" y="4"/>
                    <a:pt x="74" y="4"/>
                  </a:cubicBezTo>
                  <a:cubicBezTo>
                    <a:pt x="74" y="3"/>
                    <a:pt x="74" y="2"/>
                    <a:pt x="74" y="2"/>
                  </a:cubicBezTo>
                  <a:cubicBezTo>
                    <a:pt x="74" y="1"/>
                    <a:pt x="74" y="1"/>
                    <a:pt x="74" y="0"/>
                  </a:cubicBezTo>
                </a:path>
              </a:pathLst>
            </a:custGeom>
            <a:solidFill>
              <a:srgbClr val="92E2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2" name="Freeform 41122"/>
            <p:cNvSpPr/>
            <p:nvPr/>
          </p:nvSpPr>
          <p:spPr bwMode="auto">
            <a:xfrm>
              <a:off x="3655" y="1057"/>
              <a:ext cx="171" cy="47"/>
            </a:xfrm>
            <a:custGeom>
              <a:avLst/>
              <a:gdLst>
                <a:gd name="T0" fmla="*/ 171 w 98"/>
                <a:gd name="T1" fmla="*/ 0 h 27"/>
                <a:gd name="T2" fmla="*/ 129 w 98"/>
                <a:gd name="T3" fmla="*/ 0 h 27"/>
                <a:gd name="T4" fmla="*/ 129 w 98"/>
                <a:gd name="T5" fmla="*/ 3 h 27"/>
                <a:gd name="T6" fmla="*/ 129 w 98"/>
                <a:gd name="T7" fmla="*/ 7 h 27"/>
                <a:gd name="T8" fmla="*/ 129 w 98"/>
                <a:gd name="T9" fmla="*/ 9 h 27"/>
                <a:gd name="T10" fmla="*/ 127 w 98"/>
                <a:gd name="T11" fmla="*/ 9 h 27"/>
                <a:gd name="T12" fmla="*/ 124 w 98"/>
                <a:gd name="T13" fmla="*/ 9 h 27"/>
                <a:gd name="T14" fmla="*/ 122 w 98"/>
                <a:gd name="T15" fmla="*/ 9 h 27"/>
                <a:gd name="T16" fmla="*/ 122 w 98"/>
                <a:gd name="T17" fmla="*/ 7 h 27"/>
                <a:gd name="T18" fmla="*/ 124 w 98"/>
                <a:gd name="T19" fmla="*/ 7 h 27"/>
                <a:gd name="T20" fmla="*/ 124 w 98"/>
                <a:gd name="T21" fmla="*/ 3 h 27"/>
                <a:gd name="T22" fmla="*/ 127 w 98"/>
                <a:gd name="T23" fmla="*/ 3 h 27"/>
                <a:gd name="T24" fmla="*/ 127 w 98"/>
                <a:gd name="T25" fmla="*/ 0 h 27"/>
                <a:gd name="T26" fmla="*/ 14 w 98"/>
                <a:gd name="T27" fmla="*/ 0 h 27"/>
                <a:gd name="T28" fmla="*/ 0 w 98"/>
                <a:gd name="T29" fmla="*/ 47 h 27"/>
                <a:gd name="T30" fmla="*/ 171 w 98"/>
                <a:gd name="T31" fmla="*/ 47 h 27"/>
                <a:gd name="T32" fmla="*/ 171 w 98"/>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8" h="27">
                  <a:moveTo>
                    <a:pt x="98" y="0"/>
                  </a:moveTo>
                  <a:cubicBezTo>
                    <a:pt x="74" y="0"/>
                    <a:pt x="74" y="0"/>
                    <a:pt x="74" y="0"/>
                  </a:cubicBezTo>
                  <a:cubicBezTo>
                    <a:pt x="74" y="1"/>
                    <a:pt x="74" y="1"/>
                    <a:pt x="74" y="2"/>
                  </a:cubicBezTo>
                  <a:cubicBezTo>
                    <a:pt x="74" y="2"/>
                    <a:pt x="74" y="3"/>
                    <a:pt x="74" y="4"/>
                  </a:cubicBezTo>
                  <a:cubicBezTo>
                    <a:pt x="74" y="4"/>
                    <a:pt x="74" y="5"/>
                    <a:pt x="74" y="5"/>
                  </a:cubicBezTo>
                  <a:cubicBezTo>
                    <a:pt x="74" y="5"/>
                    <a:pt x="73" y="5"/>
                    <a:pt x="73" y="5"/>
                  </a:cubicBezTo>
                  <a:cubicBezTo>
                    <a:pt x="72" y="5"/>
                    <a:pt x="72" y="5"/>
                    <a:pt x="71" y="5"/>
                  </a:cubicBezTo>
                  <a:cubicBezTo>
                    <a:pt x="71" y="5"/>
                    <a:pt x="70" y="5"/>
                    <a:pt x="70" y="5"/>
                  </a:cubicBezTo>
                  <a:cubicBezTo>
                    <a:pt x="70" y="5"/>
                    <a:pt x="70" y="4"/>
                    <a:pt x="70" y="4"/>
                  </a:cubicBezTo>
                  <a:cubicBezTo>
                    <a:pt x="70" y="4"/>
                    <a:pt x="71" y="4"/>
                    <a:pt x="71" y="4"/>
                  </a:cubicBezTo>
                  <a:cubicBezTo>
                    <a:pt x="71" y="3"/>
                    <a:pt x="71" y="2"/>
                    <a:pt x="71" y="2"/>
                  </a:cubicBezTo>
                  <a:cubicBezTo>
                    <a:pt x="72" y="2"/>
                    <a:pt x="72" y="2"/>
                    <a:pt x="73" y="2"/>
                  </a:cubicBezTo>
                  <a:cubicBezTo>
                    <a:pt x="73" y="1"/>
                    <a:pt x="73" y="1"/>
                    <a:pt x="73" y="0"/>
                  </a:cubicBezTo>
                  <a:cubicBezTo>
                    <a:pt x="8" y="0"/>
                    <a:pt x="8" y="0"/>
                    <a:pt x="8" y="0"/>
                  </a:cubicBezTo>
                  <a:cubicBezTo>
                    <a:pt x="5" y="9"/>
                    <a:pt x="2" y="18"/>
                    <a:pt x="0" y="27"/>
                  </a:cubicBezTo>
                  <a:cubicBezTo>
                    <a:pt x="98" y="27"/>
                    <a:pt x="98" y="27"/>
                    <a:pt x="98" y="27"/>
                  </a:cubicBezTo>
                  <a:cubicBezTo>
                    <a:pt x="98" y="0"/>
                    <a:pt x="98" y="0"/>
                    <a:pt x="98" y="0"/>
                  </a:cubicBezTo>
                </a:path>
              </a:pathLst>
            </a:custGeom>
            <a:solidFill>
              <a:srgbClr val="1B90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123" name="Group 41149"/>
          <p:cNvGrpSpPr/>
          <p:nvPr/>
        </p:nvGrpSpPr>
        <p:grpSpPr bwMode="auto">
          <a:xfrm>
            <a:off x="4751918" y="2981728"/>
            <a:ext cx="1594418" cy="96964"/>
            <a:chOff x="2247" y="1292"/>
            <a:chExt cx="759" cy="47"/>
          </a:xfrm>
        </p:grpSpPr>
        <p:sp>
          <p:nvSpPr>
            <p:cNvPr id="124" name="Rectangle 41123"/>
            <p:cNvSpPr>
              <a:spLocks noChangeArrowheads="1"/>
            </p:cNvSpPr>
            <p:nvPr/>
          </p:nvSpPr>
          <p:spPr bwMode="auto">
            <a:xfrm>
              <a:off x="2828" y="1292"/>
              <a:ext cx="178"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25" name="Rectangle 41125"/>
            <p:cNvSpPr>
              <a:spLocks noChangeArrowheads="1"/>
            </p:cNvSpPr>
            <p:nvPr/>
          </p:nvSpPr>
          <p:spPr bwMode="auto">
            <a:xfrm>
              <a:off x="2247" y="1292"/>
              <a:ext cx="524" cy="47"/>
            </a:xfrm>
            <a:prstGeom prst="rect">
              <a:avLst/>
            </a:prstGeom>
            <a:solidFill>
              <a:srgbClr val="B9EDF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126" name="Group 41150"/>
          <p:cNvGrpSpPr/>
          <p:nvPr/>
        </p:nvGrpSpPr>
        <p:grpSpPr bwMode="auto">
          <a:xfrm>
            <a:off x="6616701" y="3484130"/>
            <a:ext cx="4550080" cy="288829"/>
            <a:chOff x="3128" y="1527"/>
            <a:chExt cx="2166" cy="140"/>
          </a:xfrm>
        </p:grpSpPr>
        <p:sp>
          <p:nvSpPr>
            <p:cNvPr id="127" name="Rectangle 40998"/>
            <p:cNvSpPr>
              <a:spLocks noChangeArrowheads="1"/>
            </p:cNvSpPr>
            <p:nvPr/>
          </p:nvSpPr>
          <p:spPr bwMode="auto">
            <a:xfrm>
              <a:off x="3128" y="1527"/>
              <a:ext cx="176" cy="47"/>
            </a:xfrm>
            <a:prstGeom prst="rect">
              <a:avLst/>
            </a:prstGeom>
            <a:solidFill>
              <a:srgbClr val="92E2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28" name="Freeform 41000"/>
            <p:cNvSpPr/>
            <p:nvPr/>
          </p:nvSpPr>
          <p:spPr bwMode="auto">
            <a:xfrm>
              <a:off x="3470" y="1620"/>
              <a:ext cx="524" cy="47"/>
            </a:xfrm>
            <a:custGeom>
              <a:avLst/>
              <a:gdLst>
                <a:gd name="T0" fmla="*/ 451 w 301"/>
                <a:gd name="T1" fmla="*/ 0 h 27"/>
                <a:gd name="T2" fmla="*/ 0 w 301"/>
                <a:gd name="T3" fmla="*/ 0 h 27"/>
                <a:gd name="T4" fmla="*/ 0 w 301"/>
                <a:gd name="T5" fmla="*/ 47 h 27"/>
                <a:gd name="T6" fmla="*/ 524 w 301"/>
                <a:gd name="T7" fmla="*/ 47 h 27"/>
                <a:gd name="T8" fmla="*/ 524 w 301"/>
                <a:gd name="T9" fmla="*/ 44 h 27"/>
                <a:gd name="T10" fmla="*/ 451 w 301"/>
                <a:gd name="T11" fmla="*/ 0 h 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1" h="27">
                  <a:moveTo>
                    <a:pt x="259" y="0"/>
                  </a:moveTo>
                  <a:cubicBezTo>
                    <a:pt x="0" y="0"/>
                    <a:pt x="0" y="0"/>
                    <a:pt x="0" y="0"/>
                  </a:cubicBezTo>
                  <a:cubicBezTo>
                    <a:pt x="0" y="27"/>
                    <a:pt x="0" y="27"/>
                    <a:pt x="0" y="27"/>
                  </a:cubicBezTo>
                  <a:cubicBezTo>
                    <a:pt x="301" y="27"/>
                    <a:pt x="301" y="27"/>
                    <a:pt x="301" y="27"/>
                  </a:cubicBezTo>
                  <a:cubicBezTo>
                    <a:pt x="301" y="25"/>
                    <a:pt x="301" y="25"/>
                    <a:pt x="301" y="25"/>
                  </a:cubicBezTo>
                  <a:cubicBezTo>
                    <a:pt x="286" y="18"/>
                    <a:pt x="272" y="10"/>
                    <a:pt x="259" y="0"/>
                  </a:cubicBezTo>
                </a:path>
              </a:pathLst>
            </a:custGeom>
            <a:solidFill>
              <a:srgbClr val="92E2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9" name="Rectangle 41127"/>
            <p:cNvSpPr>
              <a:spLocks noChangeArrowheads="1"/>
            </p:cNvSpPr>
            <p:nvPr/>
          </p:nvSpPr>
          <p:spPr bwMode="auto">
            <a:xfrm>
              <a:off x="4535" y="1619"/>
              <a:ext cx="177"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30" name="Rectangle 41129"/>
            <p:cNvSpPr>
              <a:spLocks noChangeArrowheads="1"/>
            </p:cNvSpPr>
            <p:nvPr/>
          </p:nvSpPr>
          <p:spPr bwMode="auto">
            <a:xfrm>
              <a:off x="4770" y="1619"/>
              <a:ext cx="524"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131" name="Group 41156"/>
          <p:cNvGrpSpPr/>
          <p:nvPr/>
        </p:nvGrpSpPr>
        <p:grpSpPr bwMode="auto">
          <a:xfrm>
            <a:off x="7272867" y="1616838"/>
            <a:ext cx="2567035" cy="2310638"/>
            <a:chOff x="3438" y="620"/>
            <a:chExt cx="1222" cy="1120"/>
          </a:xfrm>
        </p:grpSpPr>
        <p:grpSp>
          <p:nvGrpSpPr>
            <p:cNvPr id="132" name="Group 41145"/>
            <p:cNvGrpSpPr/>
            <p:nvPr/>
          </p:nvGrpSpPr>
          <p:grpSpPr bwMode="auto">
            <a:xfrm>
              <a:off x="3514" y="620"/>
              <a:ext cx="1146" cy="676"/>
              <a:chOff x="3514" y="620"/>
              <a:chExt cx="1146" cy="676"/>
            </a:xfrm>
          </p:grpSpPr>
          <p:sp>
            <p:nvSpPr>
              <p:cNvPr id="136" name="Freeform 41131"/>
              <p:cNvSpPr/>
              <p:nvPr/>
            </p:nvSpPr>
            <p:spPr bwMode="auto">
              <a:xfrm>
                <a:off x="3514" y="620"/>
                <a:ext cx="1102" cy="561"/>
              </a:xfrm>
              <a:custGeom>
                <a:avLst/>
                <a:gdLst>
                  <a:gd name="T0" fmla="*/ 1050 w 633"/>
                  <a:gd name="T1" fmla="*/ 542 h 322"/>
                  <a:gd name="T2" fmla="*/ 1048 w 633"/>
                  <a:gd name="T3" fmla="*/ 495 h 322"/>
                  <a:gd name="T4" fmla="*/ 1003 w 633"/>
                  <a:gd name="T5" fmla="*/ 329 h 322"/>
                  <a:gd name="T6" fmla="*/ 975 w 633"/>
                  <a:gd name="T7" fmla="*/ 277 h 322"/>
                  <a:gd name="T8" fmla="*/ 973 w 633"/>
                  <a:gd name="T9" fmla="*/ 275 h 322"/>
                  <a:gd name="T10" fmla="*/ 973 w 633"/>
                  <a:gd name="T11" fmla="*/ 275 h 322"/>
                  <a:gd name="T12" fmla="*/ 959 w 633"/>
                  <a:gd name="T13" fmla="*/ 256 h 322"/>
                  <a:gd name="T14" fmla="*/ 923 w 633"/>
                  <a:gd name="T15" fmla="*/ 207 h 322"/>
                  <a:gd name="T16" fmla="*/ 853 w 633"/>
                  <a:gd name="T17" fmla="*/ 139 h 322"/>
                  <a:gd name="T18" fmla="*/ 700 w 633"/>
                  <a:gd name="T19" fmla="*/ 54 h 322"/>
                  <a:gd name="T20" fmla="*/ 684 w 633"/>
                  <a:gd name="T21" fmla="*/ 49 h 322"/>
                  <a:gd name="T22" fmla="*/ 595 w 633"/>
                  <a:gd name="T23" fmla="*/ 28 h 322"/>
                  <a:gd name="T24" fmla="*/ 541 w 633"/>
                  <a:gd name="T25" fmla="*/ 23 h 322"/>
                  <a:gd name="T26" fmla="*/ 487 w 633"/>
                  <a:gd name="T27" fmla="*/ 24 h 322"/>
                  <a:gd name="T28" fmla="*/ 416 w 633"/>
                  <a:gd name="T29" fmla="*/ 33 h 322"/>
                  <a:gd name="T30" fmla="*/ 317 w 633"/>
                  <a:gd name="T31" fmla="*/ 64 h 322"/>
                  <a:gd name="T32" fmla="*/ 256 w 633"/>
                  <a:gd name="T33" fmla="*/ 94 h 322"/>
                  <a:gd name="T34" fmla="*/ 202 w 633"/>
                  <a:gd name="T35" fmla="*/ 129 h 322"/>
                  <a:gd name="T36" fmla="*/ 56 w 633"/>
                  <a:gd name="T37" fmla="*/ 291 h 322"/>
                  <a:gd name="T38" fmla="*/ 10 w 633"/>
                  <a:gd name="T39" fmla="*/ 387 h 322"/>
                  <a:gd name="T40" fmla="*/ 0 w 633"/>
                  <a:gd name="T41" fmla="*/ 425 h 322"/>
                  <a:gd name="T42" fmla="*/ 10 w 633"/>
                  <a:gd name="T43" fmla="*/ 387 h 322"/>
                  <a:gd name="T44" fmla="*/ 50 w 633"/>
                  <a:gd name="T45" fmla="*/ 287 h 322"/>
                  <a:gd name="T46" fmla="*/ 193 w 633"/>
                  <a:gd name="T47" fmla="*/ 118 h 322"/>
                  <a:gd name="T48" fmla="*/ 233 w 633"/>
                  <a:gd name="T49" fmla="*/ 91 h 322"/>
                  <a:gd name="T50" fmla="*/ 279 w 633"/>
                  <a:gd name="T51" fmla="*/ 64 h 322"/>
                  <a:gd name="T52" fmla="*/ 376 w 633"/>
                  <a:gd name="T53" fmla="*/ 24 h 322"/>
                  <a:gd name="T54" fmla="*/ 449 w 633"/>
                  <a:gd name="T55" fmla="*/ 7 h 322"/>
                  <a:gd name="T56" fmla="*/ 524 w 633"/>
                  <a:gd name="T57" fmla="*/ 0 h 322"/>
                  <a:gd name="T58" fmla="*/ 561 w 633"/>
                  <a:gd name="T59" fmla="*/ 0 h 322"/>
                  <a:gd name="T60" fmla="*/ 674 w 633"/>
                  <a:gd name="T61" fmla="*/ 17 h 322"/>
                  <a:gd name="T62" fmla="*/ 702 w 633"/>
                  <a:gd name="T63" fmla="*/ 24 h 322"/>
                  <a:gd name="T64" fmla="*/ 745 w 633"/>
                  <a:gd name="T65" fmla="*/ 40 h 322"/>
                  <a:gd name="T66" fmla="*/ 928 w 633"/>
                  <a:gd name="T67" fmla="*/ 157 h 322"/>
                  <a:gd name="T68" fmla="*/ 975 w 633"/>
                  <a:gd name="T69" fmla="*/ 207 h 322"/>
                  <a:gd name="T70" fmla="*/ 1003 w 633"/>
                  <a:gd name="T71" fmla="*/ 246 h 322"/>
                  <a:gd name="T72" fmla="*/ 1011 w 633"/>
                  <a:gd name="T73" fmla="*/ 260 h 322"/>
                  <a:gd name="T74" fmla="*/ 1079 w 633"/>
                  <a:gd name="T75" fmla="*/ 409 h 322"/>
                  <a:gd name="T76" fmla="*/ 1100 w 633"/>
                  <a:gd name="T77" fmla="*/ 519 h 322"/>
                  <a:gd name="T78" fmla="*/ 1102 w 633"/>
                  <a:gd name="T79" fmla="*/ 559 h 32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3" h="322">
                    <a:moveTo>
                      <a:pt x="603" y="322"/>
                    </a:moveTo>
                    <a:cubicBezTo>
                      <a:pt x="603" y="322"/>
                      <a:pt x="603" y="318"/>
                      <a:pt x="603" y="311"/>
                    </a:cubicBezTo>
                    <a:cubicBezTo>
                      <a:pt x="603" y="308"/>
                      <a:pt x="603" y="305"/>
                      <a:pt x="603" y="300"/>
                    </a:cubicBezTo>
                    <a:cubicBezTo>
                      <a:pt x="603" y="295"/>
                      <a:pt x="602" y="290"/>
                      <a:pt x="602" y="284"/>
                    </a:cubicBezTo>
                    <a:cubicBezTo>
                      <a:pt x="601" y="272"/>
                      <a:pt x="598" y="258"/>
                      <a:pt x="594" y="242"/>
                    </a:cubicBezTo>
                    <a:cubicBezTo>
                      <a:pt x="590" y="226"/>
                      <a:pt x="584" y="208"/>
                      <a:pt x="576" y="189"/>
                    </a:cubicBezTo>
                    <a:cubicBezTo>
                      <a:pt x="571" y="180"/>
                      <a:pt x="566" y="171"/>
                      <a:pt x="561" y="161"/>
                    </a:cubicBezTo>
                    <a:cubicBezTo>
                      <a:pt x="560" y="159"/>
                      <a:pt x="560" y="159"/>
                      <a:pt x="560" y="159"/>
                    </a:cubicBezTo>
                    <a:cubicBezTo>
                      <a:pt x="559" y="159"/>
                      <a:pt x="559" y="159"/>
                      <a:pt x="559" y="159"/>
                    </a:cubicBezTo>
                    <a:cubicBezTo>
                      <a:pt x="559" y="158"/>
                      <a:pt x="559" y="158"/>
                      <a:pt x="559" y="158"/>
                    </a:cubicBezTo>
                    <a:cubicBezTo>
                      <a:pt x="559" y="158"/>
                      <a:pt x="559" y="158"/>
                      <a:pt x="559" y="158"/>
                    </a:cubicBezTo>
                    <a:cubicBezTo>
                      <a:pt x="559" y="158"/>
                      <a:pt x="559" y="159"/>
                      <a:pt x="559" y="158"/>
                    </a:cubicBezTo>
                    <a:cubicBezTo>
                      <a:pt x="556" y="155"/>
                      <a:pt x="556" y="155"/>
                      <a:pt x="556" y="155"/>
                    </a:cubicBezTo>
                    <a:cubicBezTo>
                      <a:pt x="555" y="152"/>
                      <a:pt x="553" y="150"/>
                      <a:pt x="551" y="147"/>
                    </a:cubicBezTo>
                    <a:cubicBezTo>
                      <a:pt x="548" y="142"/>
                      <a:pt x="545" y="137"/>
                      <a:pt x="541" y="132"/>
                    </a:cubicBezTo>
                    <a:cubicBezTo>
                      <a:pt x="537" y="128"/>
                      <a:pt x="534" y="123"/>
                      <a:pt x="530" y="119"/>
                    </a:cubicBezTo>
                    <a:cubicBezTo>
                      <a:pt x="526" y="115"/>
                      <a:pt x="522" y="110"/>
                      <a:pt x="518" y="105"/>
                    </a:cubicBezTo>
                    <a:cubicBezTo>
                      <a:pt x="509" y="97"/>
                      <a:pt x="500" y="88"/>
                      <a:pt x="490" y="80"/>
                    </a:cubicBezTo>
                    <a:cubicBezTo>
                      <a:pt x="470" y="63"/>
                      <a:pt x="446" y="50"/>
                      <a:pt x="422" y="39"/>
                    </a:cubicBezTo>
                    <a:cubicBezTo>
                      <a:pt x="415" y="36"/>
                      <a:pt x="409" y="34"/>
                      <a:pt x="402" y="31"/>
                    </a:cubicBezTo>
                    <a:cubicBezTo>
                      <a:pt x="401" y="31"/>
                      <a:pt x="399" y="30"/>
                      <a:pt x="398" y="30"/>
                    </a:cubicBezTo>
                    <a:cubicBezTo>
                      <a:pt x="393" y="28"/>
                      <a:pt x="393" y="28"/>
                      <a:pt x="393" y="28"/>
                    </a:cubicBezTo>
                    <a:cubicBezTo>
                      <a:pt x="383" y="25"/>
                      <a:pt x="383" y="25"/>
                      <a:pt x="383" y="25"/>
                    </a:cubicBezTo>
                    <a:cubicBezTo>
                      <a:pt x="370" y="21"/>
                      <a:pt x="356" y="19"/>
                      <a:pt x="342" y="16"/>
                    </a:cubicBezTo>
                    <a:cubicBezTo>
                      <a:pt x="335" y="15"/>
                      <a:pt x="328" y="15"/>
                      <a:pt x="321" y="14"/>
                    </a:cubicBezTo>
                    <a:cubicBezTo>
                      <a:pt x="311" y="13"/>
                      <a:pt x="311" y="13"/>
                      <a:pt x="311" y="13"/>
                    </a:cubicBezTo>
                    <a:cubicBezTo>
                      <a:pt x="301" y="14"/>
                      <a:pt x="301" y="14"/>
                      <a:pt x="301" y="14"/>
                    </a:cubicBezTo>
                    <a:cubicBezTo>
                      <a:pt x="294" y="14"/>
                      <a:pt x="287" y="13"/>
                      <a:pt x="280" y="14"/>
                    </a:cubicBezTo>
                    <a:cubicBezTo>
                      <a:pt x="273" y="15"/>
                      <a:pt x="266" y="15"/>
                      <a:pt x="259" y="16"/>
                    </a:cubicBezTo>
                    <a:cubicBezTo>
                      <a:pt x="253" y="16"/>
                      <a:pt x="246" y="18"/>
                      <a:pt x="239" y="19"/>
                    </a:cubicBezTo>
                    <a:cubicBezTo>
                      <a:pt x="233" y="21"/>
                      <a:pt x="226" y="22"/>
                      <a:pt x="219" y="24"/>
                    </a:cubicBezTo>
                    <a:cubicBezTo>
                      <a:pt x="207" y="28"/>
                      <a:pt x="194" y="31"/>
                      <a:pt x="182" y="37"/>
                    </a:cubicBezTo>
                    <a:cubicBezTo>
                      <a:pt x="176" y="39"/>
                      <a:pt x="170" y="42"/>
                      <a:pt x="164" y="45"/>
                    </a:cubicBezTo>
                    <a:cubicBezTo>
                      <a:pt x="158" y="48"/>
                      <a:pt x="152" y="51"/>
                      <a:pt x="147" y="54"/>
                    </a:cubicBezTo>
                    <a:cubicBezTo>
                      <a:pt x="141" y="57"/>
                      <a:pt x="136" y="60"/>
                      <a:pt x="131" y="63"/>
                    </a:cubicBezTo>
                    <a:cubicBezTo>
                      <a:pt x="125" y="67"/>
                      <a:pt x="120" y="70"/>
                      <a:pt x="116" y="74"/>
                    </a:cubicBezTo>
                    <a:cubicBezTo>
                      <a:pt x="96" y="88"/>
                      <a:pt x="79" y="104"/>
                      <a:pt x="65" y="120"/>
                    </a:cubicBezTo>
                    <a:cubicBezTo>
                      <a:pt x="52" y="136"/>
                      <a:pt x="41" y="152"/>
                      <a:pt x="32" y="167"/>
                    </a:cubicBezTo>
                    <a:cubicBezTo>
                      <a:pt x="23" y="182"/>
                      <a:pt x="17" y="195"/>
                      <a:pt x="12" y="207"/>
                    </a:cubicBezTo>
                    <a:cubicBezTo>
                      <a:pt x="10" y="213"/>
                      <a:pt x="8" y="218"/>
                      <a:pt x="6" y="222"/>
                    </a:cubicBezTo>
                    <a:cubicBezTo>
                      <a:pt x="5" y="227"/>
                      <a:pt x="3" y="231"/>
                      <a:pt x="2" y="234"/>
                    </a:cubicBezTo>
                    <a:cubicBezTo>
                      <a:pt x="1" y="240"/>
                      <a:pt x="0" y="244"/>
                      <a:pt x="0" y="244"/>
                    </a:cubicBezTo>
                    <a:cubicBezTo>
                      <a:pt x="0" y="244"/>
                      <a:pt x="0" y="240"/>
                      <a:pt x="2" y="234"/>
                    </a:cubicBezTo>
                    <a:cubicBezTo>
                      <a:pt x="3" y="231"/>
                      <a:pt x="4" y="227"/>
                      <a:pt x="6" y="222"/>
                    </a:cubicBezTo>
                    <a:cubicBezTo>
                      <a:pt x="7" y="218"/>
                      <a:pt x="9" y="212"/>
                      <a:pt x="11" y="206"/>
                    </a:cubicBezTo>
                    <a:cubicBezTo>
                      <a:pt x="15" y="195"/>
                      <a:pt x="21" y="181"/>
                      <a:pt x="29" y="165"/>
                    </a:cubicBezTo>
                    <a:cubicBezTo>
                      <a:pt x="38" y="150"/>
                      <a:pt x="48" y="134"/>
                      <a:pt x="62" y="117"/>
                    </a:cubicBezTo>
                    <a:cubicBezTo>
                      <a:pt x="76" y="100"/>
                      <a:pt x="92" y="84"/>
                      <a:pt x="111" y="68"/>
                    </a:cubicBezTo>
                    <a:cubicBezTo>
                      <a:pt x="116" y="64"/>
                      <a:pt x="121" y="61"/>
                      <a:pt x="127" y="57"/>
                    </a:cubicBezTo>
                    <a:cubicBezTo>
                      <a:pt x="129" y="55"/>
                      <a:pt x="132" y="53"/>
                      <a:pt x="134" y="52"/>
                    </a:cubicBezTo>
                    <a:cubicBezTo>
                      <a:pt x="137" y="50"/>
                      <a:pt x="140" y="48"/>
                      <a:pt x="143" y="47"/>
                    </a:cubicBezTo>
                    <a:cubicBezTo>
                      <a:pt x="148" y="44"/>
                      <a:pt x="154" y="40"/>
                      <a:pt x="160" y="37"/>
                    </a:cubicBezTo>
                    <a:cubicBezTo>
                      <a:pt x="166" y="34"/>
                      <a:pt x="172" y="31"/>
                      <a:pt x="178" y="28"/>
                    </a:cubicBezTo>
                    <a:cubicBezTo>
                      <a:pt x="190" y="22"/>
                      <a:pt x="203" y="18"/>
                      <a:pt x="216" y="14"/>
                    </a:cubicBezTo>
                    <a:cubicBezTo>
                      <a:pt x="223" y="11"/>
                      <a:pt x="230" y="10"/>
                      <a:pt x="237" y="8"/>
                    </a:cubicBezTo>
                    <a:cubicBezTo>
                      <a:pt x="244" y="7"/>
                      <a:pt x="251" y="5"/>
                      <a:pt x="258" y="4"/>
                    </a:cubicBezTo>
                    <a:cubicBezTo>
                      <a:pt x="265" y="3"/>
                      <a:pt x="272" y="2"/>
                      <a:pt x="279" y="1"/>
                    </a:cubicBezTo>
                    <a:cubicBezTo>
                      <a:pt x="286" y="1"/>
                      <a:pt x="293" y="1"/>
                      <a:pt x="301" y="0"/>
                    </a:cubicBezTo>
                    <a:cubicBezTo>
                      <a:pt x="311" y="0"/>
                      <a:pt x="311" y="0"/>
                      <a:pt x="311" y="0"/>
                    </a:cubicBezTo>
                    <a:cubicBezTo>
                      <a:pt x="322" y="0"/>
                      <a:pt x="322" y="0"/>
                      <a:pt x="322" y="0"/>
                    </a:cubicBezTo>
                    <a:cubicBezTo>
                      <a:pt x="330" y="1"/>
                      <a:pt x="337" y="1"/>
                      <a:pt x="344" y="2"/>
                    </a:cubicBezTo>
                    <a:cubicBezTo>
                      <a:pt x="358" y="4"/>
                      <a:pt x="373" y="6"/>
                      <a:pt x="387" y="10"/>
                    </a:cubicBezTo>
                    <a:cubicBezTo>
                      <a:pt x="397" y="12"/>
                      <a:pt x="397" y="12"/>
                      <a:pt x="397" y="12"/>
                    </a:cubicBezTo>
                    <a:cubicBezTo>
                      <a:pt x="403" y="14"/>
                      <a:pt x="403" y="14"/>
                      <a:pt x="403" y="14"/>
                    </a:cubicBezTo>
                    <a:cubicBezTo>
                      <a:pt x="404" y="14"/>
                      <a:pt x="406" y="15"/>
                      <a:pt x="408" y="16"/>
                    </a:cubicBezTo>
                    <a:cubicBezTo>
                      <a:pt x="415" y="18"/>
                      <a:pt x="421" y="20"/>
                      <a:pt x="428" y="23"/>
                    </a:cubicBezTo>
                    <a:cubicBezTo>
                      <a:pt x="455" y="34"/>
                      <a:pt x="480" y="47"/>
                      <a:pt x="502" y="64"/>
                    </a:cubicBezTo>
                    <a:cubicBezTo>
                      <a:pt x="513" y="72"/>
                      <a:pt x="523" y="81"/>
                      <a:pt x="533" y="90"/>
                    </a:cubicBezTo>
                    <a:cubicBezTo>
                      <a:pt x="538" y="95"/>
                      <a:pt x="542" y="100"/>
                      <a:pt x="547" y="105"/>
                    </a:cubicBezTo>
                    <a:cubicBezTo>
                      <a:pt x="551" y="110"/>
                      <a:pt x="555" y="114"/>
                      <a:pt x="560" y="119"/>
                    </a:cubicBezTo>
                    <a:cubicBezTo>
                      <a:pt x="563" y="124"/>
                      <a:pt x="567" y="129"/>
                      <a:pt x="570" y="134"/>
                    </a:cubicBezTo>
                    <a:cubicBezTo>
                      <a:pt x="572" y="136"/>
                      <a:pt x="574" y="139"/>
                      <a:pt x="576" y="141"/>
                    </a:cubicBezTo>
                    <a:cubicBezTo>
                      <a:pt x="578" y="144"/>
                      <a:pt x="578" y="144"/>
                      <a:pt x="578" y="144"/>
                    </a:cubicBezTo>
                    <a:cubicBezTo>
                      <a:pt x="581" y="149"/>
                      <a:pt x="581" y="149"/>
                      <a:pt x="581" y="149"/>
                    </a:cubicBezTo>
                    <a:cubicBezTo>
                      <a:pt x="587" y="159"/>
                      <a:pt x="593" y="169"/>
                      <a:pt x="598" y="179"/>
                    </a:cubicBezTo>
                    <a:cubicBezTo>
                      <a:pt x="608" y="198"/>
                      <a:pt x="615" y="218"/>
                      <a:pt x="620" y="235"/>
                    </a:cubicBezTo>
                    <a:cubicBezTo>
                      <a:pt x="625" y="252"/>
                      <a:pt x="628" y="268"/>
                      <a:pt x="630" y="281"/>
                    </a:cubicBezTo>
                    <a:cubicBezTo>
                      <a:pt x="631" y="287"/>
                      <a:pt x="631" y="293"/>
                      <a:pt x="632" y="298"/>
                    </a:cubicBezTo>
                    <a:cubicBezTo>
                      <a:pt x="632" y="303"/>
                      <a:pt x="632" y="308"/>
                      <a:pt x="633" y="311"/>
                    </a:cubicBezTo>
                    <a:cubicBezTo>
                      <a:pt x="633" y="318"/>
                      <a:pt x="633" y="321"/>
                      <a:pt x="633" y="321"/>
                    </a:cubicBezTo>
                    <a:lnTo>
                      <a:pt x="603" y="3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37" name="Freeform 41132"/>
              <p:cNvSpPr/>
              <p:nvPr/>
            </p:nvSpPr>
            <p:spPr bwMode="auto">
              <a:xfrm>
                <a:off x="4526" y="1127"/>
                <a:ext cx="134" cy="169"/>
              </a:xfrm>
              <a:custGeom>
                <a:avLst/>
                <a:gdLst>
                  <a:gd name="T0" fmla="*/ 52 w 134"/>
                  <a:gd name="T1" fmla="*/ 169 h 169"/>
                  <a:gd name="T2" fmla="*/ 134 w 134"/>
                  <a:gd name="T3" fmla="*/ 12 h 169"/>
                  <a:gd name="T4" fmla="*/ 62 w 134"/>
                  <a:gd name="T5" fmla="*/ 43 h 169"/>
                  <a:gd name="T6" fmla="*/ 0 w 134"/>
                  <a:gd name="T7" fmla="*/ 0 h 169"/>
                  <a:gd name="T8" fmla="*/ 52 w 134"/>
                  <a:gd name="T9" fmla="*/ 169 h 1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4" h="169">
                    <a:moveTo>
                      <a:pt x="52" y="169"/>
                    </a:moveTo>
                    <a:lnTo>
                      <a:pt x="134" y="12"/>
                    </a:lnTo>
                    <a:lnTo>
                      <a:pt x="62" y="43"/>
                    </a:lnTo>
                    <a:lnTo>
                      <a:pt x="0" y="0"/>
                    </a:lnTo>
                    <a:lnTo>
                      <a:pt x="52" y="16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133" name="Group 41146"/>
            <p:cNvGrpSpPr/>
            <p:nvPr/>
          </p:nvGrpSpPr>
          <p:grpSpPr bwMode="auto">
            <a:xfrm>
              <a:off x="3438" y="1080"/>
              <a:ext cx="1154" cy="660"/>
              <a:chOff x="3438" y="1080"/>
              <a:chExt cx="1154" cy="660"/>
            </a:xfrm>
          </p:grpSpPr>
          <p:sp>
            <p:nvSpPr>
              <p:cNvPr id="134" name="Freeform 41133"/>
              <p:cNvSpPr/>
              <p:nvPr/>
            </p:nvSpPr>
            <p:spPr bwMode="auto">
              <a:xfrm>
                <a:off x="3479" y="1195"/>
                <a:ext cx="1113" cy="545"/>
              </a:xfrm>
              <a:custGeom>
                <a:avLst/>
                <a:gdLst>
                  <a:gd name="T0" fmla="*/ 52 w 639"/>
                  <a:gd name="T1" fmla="*/ 17 h 313"/>
                  <a:gd name="T2" fmla="*/ 56 w 639"/>
                  <a:gd name="T3" fmla="*/ 66 h 313"/>
                  <a:gd name="T4" fmla="*/ 108 w 639"/>
                  <a:gd name="T5" fmla="*/ 233 h 313"/>
                  <a:gd name="T6" fmla="*/ 146 w 639"/>
                  <a:gd name="T7" fmla="*/ 294 h 313"/>
                  <a:gd name="T8" fmla="*/ 146 w 639"/>
                  <a:gd name="T9" fmla="*/ 296 h 313"/>
                  <a:gd name="T10" fmla="*/ 148 w 639"/>
                  <a:gd name="T11" fmla="*/ 296 h 313"/>
                  <a:gd name="T12" fmla="*/ 155 w 639"/>
                  <a:gd name="T13" fmla="*/ 306 h 313"/>
                  <a:gd name="T14" fmla="*/ 195 w 639"/>
                  <a:gd name="T15" fmla="*/ 355 h 313"/>
                  <a:gd name="T16" fmla="*/ 244 w 639"/>
                  <a:gd name="T17" fmla="*/ 399 h 313"/>
                  <a:gd name="T18" fmla="*/ 270 w 639"/>
                  <a:gd name="T19" fmla="*/ 420 h 313"/>
                  <a:gd name="T20" fmla="*/ 329 w 639"/>
                  <a:gd name="T21" fmla="*/ 456 h 313"/>
                  <a:gd name="T22" fmla="*/ 362 w 639"/>
                  <a:gd name="T23" fmla="*/ 472 h 313"/>
                  <a:gd name="T24" fmla="*/ 538 w 639"/>
                  <a:gd name="T25" fmla="*/ 519 h 313"/>
                  <a:gd name="T26" fmla="*/ 594 w 639"/>
                  <a:gd name="T27" fmla="*/ 521 h 313"/>
                  <a:gd name="T28" fmla="*/ 650 w 639"/>
                  <a:gd name="T29" fmla="*/ 515 h 313"/>
                  <a:gd name="T30" fmla="*/ 820 w 639"/>
                  <a:gd name="T31" fmla="*/ 463 h 313"/>
                  <a:gd name="T32" fmla="*/ 845 w 639"/>
                  <a:gd name="T33" fmla="*/ 451 h 313"/>
                  <a:gd name="T34" fmla="*/ 880 w 639"/>
                  <a:gd name="T35" fmla="*/ 428 h 313"/>
                  <a:gd name="T36" fmla="*/ 934 w 639"/>
                  <a:gd name="T37" fmla="*/ 388 h 313"/>
                  <a:gd name="T38" fmla="*/ 1068 w 639"/>
                  <a:gd name="T39" fmla="*/ 211 h 313"/>
                  <a:gd name="T40" fmla="*/ 1104 w 639"/>
                  <a:gd name="T41" fmla="*/ 110 h 313"/>
                  <a:gd name="T42" fmla="*/ 1113 w 639"/>
                  <a:gd name="T43" fmla="*/ 70 h 313"/>
                  <a:gd name="T44" fmla="*/ 1106 w 639"/>
                  <a:gd name="T45" fmla="*/ 110 h 313"/>
                  <a:gd name="T46" fmla="*/ 1071 w 639"/>
                  <a:gd name="T47" fmla="*/ 214 h 313"/>
                  <a:gd name="T48" fmla="*/ 941 w 639"/>
                  <a:gd name="T49" fmla="*/ 397 h 313"/>
                  <a:gd name="T50" fmla="*/ 859 w 639"/>
                  <a:gd name="T51" fmla="*/ 460 h 313"/>
                  <a:gd name="T52" fmla="*/ 845 w 639"/>
                  <a:gd name="T53" fmla="*/ 468 h 313"/>
                  <a:gd name="T54" fmla="*/ 690 w 639"/>
                  <a:gd name="T55" fmla="*/ 529 h 313"/>
                  <a:gd name="T56" fmla="*/ 615 w 639"/>
                  <a:gd name="T57" fmla="*/ 542 h 313"/>
                  <a:gd name="T58" fmla="*/ 575 w 639"/>
                  <a:gd name="T59" fmla="*/ 543 h 313"/>
                  <a:gd name="T60" fmla="*/ 385 w 639"/>
                  <a:gd name="T61" fmla="*/ 515 h 313"/>
                  <a:gd name="T62" fmla="*/ 331 w 639"/>
                  <a:gd name="T63" fmla="*/ 495 h 313"/>
                  <a:gd name="T64" fmla="*/ 282 w 639"/>
                  <a:gd name="T65" fmla="*/ 468 h 313"/>
                  <a:gd name="T66" fmla="*/ 235 w 639"/>
                  <a:gd name="T67" fmla="*/ 439 h 313"/>
                  <a:gd name="T68" fmla="*/ 193 w 639"/>
                  <a:gd name="T69" fmla="*/ 406 h 313"/>
                  <a:gd name="T70" fmla="*/ 145 w 639"/>
                  <a:gd name="T71" fmla="*/ 355 h 313"/>
                  <a:gd name="T72" fmla="*/ 118 w 639"/>
                  <a:gd name="T73" fmla="*/ 326 h 313"/>
                  <a:gd name="T74" fmla="*/ 113 w 639"/>
                  <a:gd name="T75" fmla="*/ 320 h 313"/>
                  <a:gd name="T76" fmla="*/ 103 w 639"/>
                  <a:gd name="T77" fmla="*/ 305 h 313"/>
                  <a:gd name="T78" fmla="*/ 28 w 639"/>
                  <a:gd name="T79" fmla="*/ 155 h 313"/>
                  <a:gd name="T80" fmla="*/ 3 w 639"/>
                  <a:gd name="T81" fmla="*/ 44 h 313"/>
                  <a:gd name="T82" fmla="*/ 0 w 639"/>
                  <a:gd name="T83" fmla="*/ 2 h 31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9" h="313">
                    <a:moveTo>
                      <a:pt x="29" y="0"/>
                    </a:moveTo>
                    <a:cubicBezTo>
                      <a:pt x="29" y="0"/>
                      <a:pt x="29" y="4"/>
                      <a:pt x="30" y="10"/>
                    </a:cubicBezTo>
                    <a:cubicBezTo>
                      <a:pt x="30" y="14"/>
                      <a:pt x="30" y="18"/>
                      <a:pt x="30" y="22"/>
                    </a:cubicBezTo>
                    <a:cubicBezTo>
                      <a:pt x="31" y="27"/>
                      <a:pt x="31" y="32"/>
                      <a:pt x="32" y="38"/>
                    </a:cubicBezTo>
                    <a:cubicBezTo>
                      <a:pt x="34" y="50"/>
                      <a:pt x="37" y="65"/>
                      <a:pt x="41" y="81"/>
                    </a:cubicBezTo>
                    <a:cubicBezTo>
                      <a:pt x="46" y="97"/>
                      <a:pt x="53" y="115"/>
                      <a:pt x="62" y="134"/>
                    </a:cubicBezTo>
                    <a:cubicBezTo>
                      <a:pt x="67" y="143"/>
                      <a:pt x="73" y="153"/>
                      <a:pt x="79" y="162"/>
                    </a:cubicBezTo>
                    <a:cubicBezTo>
                      <a:pt x="80" y="164"/>
                      <a:pt x="82" y="167"/>
                      <a:pt x="84" y="169"/>
                    </a:cubicBezTo>
                    <a:cubicBezTo>
                      <a:pt x="84" y="170"/>
                      <a:pt x="84" y="170"/>
                      <a:pt x="84" y="170"/>
                    </a:cubicBezTo>
                    <a:cubicBezTo>
                      <a:pt x="84" y="169"/>
                      <a:pt x="84" y="170"/>
                      <a:pt x="84" y="170"/>
                    </a:cubicBezTo>
                    <a:cubicBezTo>
                      <a:pt x="84" y="170"/>
                      <a:pt x="84" y="170"/>
                      <a:pt x="84" y="170"/>
                    </a:cubicBezTo>
                    <a:cubicBezTo>
                      <a:pt x="85" y="170"/>
                      <a:pt x="85" y="170"/>
                      <a:pt x="85" y="170"/>
                    </a:cubicBezTo>
                    <a:cubicBezTo>
                      <a:pt x="86" y="172"/>
                      <a:pt x="86" y="172"/>
                      <a:pt x="86" y="172"/>
                    </a:cubicBezTo>
                    <a:cubicBezTo>
                      <a:pt x="89" y="176"/>
                      <a:pt x="89" y="176"/>
                      <a:pt x="89" y="176"/>
                    </a:cubicBezTo>
                    <a:cubicBezTo>
                      <a:pt x="93" y="180"/>
                      <a:pt x="96" y="185"/>
                      <a:pt x="100" y="190"/>
                    </a:cubicBezTo>
                    <a:cubicBezTo>
                      <a:pt x="104" y="195"/>
                      <a:pt x="108" y="199"/>
                      <a:pt x="112" y="204"/>
                    </a:cubicBezTo>
                    <a:cubicBezTo>
                      <a:pt x="117" y="208"/>
                      <a:pt x="121" y="213"/>
                      <a:pt x="125" y="217"/>
                    </a:cubicBezTo>
                    <a:cubicBezTo>
                      <a:pt x="130" y="221"/>
                      <a:pt x="135" y="225"/>
                      <a:pt x="140" y="229"/>
                    </a:cubicBezTo>
                    <a:cubicBezTo>
                      <a:pt x="142" y="231"/>
                      <a:pt x="145" y="234"/>
                      <a:pt x="147" y="236"/>
                    </a:cubicBezTo>
                    <a:cubicBezTo>
                      <a:pt x="150" y="238"/>
                      <a:pt x="153" y="239"/>
                      <a:pt x="155" y="241"/>
                    </a:cubicBezTo>
                    <a:cubicBezTo>
                      <a:pt x="161" y="245"/>
                      <a:pt x="166" y="249"/>
                      <a:pt x="172" y="253"/>
                    </a:cubicBezTo>
                    <a:cubicBezTo>
                      <a:pt x="178" y="256"/>
                      <a:pt x="183" y="259"/>
                      <a:pt x="189" y="262"/>
                    </a:cubicBezTo>
                    <a:cubicBezTo>
                      <a:pt x="192" y="264"/>
                      <a:pt x="195" y="266"/>
                      <a:pt x="198" y="267"/>
                    </a:cubicBezTo>
                    <a:cubicBezTo>
                      <a:pt x="208" y="271"/>
                      <a:pt x="208" y="271"/>
                      <a:pt x="208" y="271"/>
                    </a:cubicBezTo>
                    <a:cubicBezTo>
                      <a:pt x="214" y="274"/>
                      <a:pt x="220" y="277"/>
                      <a:pt x="227" y="280"/>
                    </a:cubicBezTo>
                    <a:cubicBezTo>
                      <a:pt x="253" y="289"/>
                      <a:pt x="281" y="295"/>
                      <a:pt x="309" y="298"/>
                    </a:cubicBezTo>
                    <a:cubicBezTo>
                      <a:pt x="316" y="298"/>
                      <a:pt x="323" y="298"/>
                      <a:pt x="330" y="298"/>
                    </a:cubicBezTo>
                    <a:cubicBezTo>
                      <a:pt x="334" y="298"/>
                      <a:pt x="337" y="299"/>
                      <a:pt x="341" y="299"/>
                    </a:cubicBezTo>
                    <a:cubicBezTo>
                      <a:pt x="352" y="298"/>
                      <a:pt x="352" y="298"/>
                      <a:pt x="352" y="298"/>
                    </a:cubicBezTo>
                    <a:cubicBezTo>
                      <a:pt x="359" y="297"/>
                      <a:pt x="366" y="297"/>
                      <a:pt x="373" y="296"/>
                    </a:cubicBezTo>
                    <a:cubicBezTo>
                      <a:pt x="380" y="295"/>
                      <a:pt x="387" y="294"/>
                      <a:pt x="393" y="293"/>
                    </a:cubicBezTo>
                    <a:cubicBezTo>
                      <a:pt x="421" y="287"/>
                      <a:pt x="447" y="278"/>
                      <a:pt x="471" y="266"/>
                    </a:cubicBezTo>
                    <a:cubicBezTo>
                      <a:pt x="474" y="264"/>
                      <a:pt x="477" y="263"/>
                      <a:pt x="480" y="261"/>
                    </a:cubicBezTo>
                    <a:cubicBezTo>
                      <a:pt x="485" y="259"/>
                      <a:pt x="485" y="259"/>
                      <a:pt x="485" y="259"/>
                    </a:cubicBezTo>
                    <a:cubicBezTo>
                      <a:pt x="489" y="256"/>
                      <a:pt x="489" y="256"/>
                      <a:pt x="489" y="256"/>
                    </a:cubicBezTo>
                    <a:cubicBezTo>
                      <a:pt x="494" y="253"/>
                      <a:pt x="500" y="249"/>
                      <a:pt x="505" y="246"/>
                    </a:cubicBezTo>
                    <a:cubicBezTo>
                      <a:pt x="511" y="243"/>
                      <a:pt x="516" y="239"/>
                      <a:pt x="521" y="235"/>
                    </a:cubicBezTo>
                    <a:cubicBezTo>
                      <a:pt x="526" y="231"/>
                      <a:pt x="531" y="227"/>
                      <a:pt x="536" y="223"/>
                    </a:cubicBezTo>
                    <a:cubicBezTo>
                      <a:pt x="554" y="207"/>
                      <a:pt x="570" y="189"/>
                      <a:pt x="583" y="172"/>
                    </a:cubicBezTo>
                    <a:cubicBezTo>
                      <a:pt x="595" y="155"/>
                      <a:pt x="605" y="137"/>
                      <a:pt x="613" y="121"/>
                    </a:cubicBezTo>
                    <a:cubicBezTo>
                      <a:pt x="621" y="106"/>
                      <a:pt x="626" y="91"/>
                      <a:pt x="629" y="79"/>
                    </a:cubicBezTo>
                    <a:cubicBezTo>
                      <a:pt x="631" y="73"/>
                      <a:pt x="633" y="67"/>
                      <a:pt x="634" y="63"/>
                    </a:cubicBezTo>
                    <a:cubicBezTo>
                      <a:pt x="635" y="58"/>
                      <a:pt x="636" y="54"/>
                      <a:pt x="637" y="50"/>
                    </a:cubicBezTo>
                    <a:cubicBezTo>
                      <a:pt x="638" y="44"/>
                      <a:pt x="639" y="40"/>
                      <a:pt x="639" y="40"/>
                    </a:cubicBezTo>
                    <a:cubicBezTo>
                      <a:pt x="639" y="40"/>
                      <a:pt x="638" y="44"/>
                      <a:pt x="637" y="50"/>
                    </a:cubicBezTo>
                    <a:cubicBezTo>
                      <a:pt x="637" y="54"/>
                      <a:pt x="636" y="58"/>
                      <a:pt x="635" y="63"/>
                    </a:cubicBezTo>
                    <a:cubicBezTo>
                      <a:pt x="634" y="68"/>
                      <a:pt x="632" y="73"/>
                      <a:pt x="631" y="79"/>
                    </a:cubicBezTo>
                    <a:cubicBezTo>
                      <a:pt x="627" y="92"/>
                      <a:pt x="623" y="106"/>
                      <a:pt x="615" y="123"/>
                    </a:cubicBezTo>
                    <a:cubicBezTo>
                      <a:pt x="608" y="139"/>
                      <a:pt x="599" y="157"/>
                      <a:pt x="586" y="175"/>
                    </a:cubicBezTo>
                    <a:cubicBezTo>
                      <a:pt x="574" y="193"/>
                      <a:pt x="559" y="211"/>
                      <a:pt x="540" y="228"/>
                    </a:cubicBezTo>
                    <a:cubicBezTo>
                      <a:pt x="530" y="237"/>
                      <a:pt x="521" y="245"/>
                      <a:pt x="510" y="253"/>
                    </a:cubicBezTo>
                    <a:cubicBezTo>
                      <a:pt x="504" y="256"/>
                      <a:pt x="499" y="260"/>
                      <a:pt x="493" y="264"/>
                    </a:cubicBezTo>
                    <a:cubicBezTo>
                      <a:pt x="489" y="267"/>
                      <a:pt x="489" y="267"/>
                      <a:pt x="489" y="267"/>
                    </a:cubicBezTo>
                    <a:cubicBezTo>
                      <a:pt x="485" y="269"/>
                      <a:pt x="485" y="269"/>
                      <a:pt x="485" y="269"/>
                    </a:cubicBezTo>
                    <a:cubicBezTo>
                      <a:pt x="481" y="271"/>
                      <a:pt x="478" y="272"/>
                      <a:pt x="475" y="274"/>
                    </a:cubicBezTo>
                    <a:cubicBezTo>
                      <a:pt x="451" y="288"/>
                      <a:pt x="424" y="297"/>
                      <a:pt x="396" y="304"/>
                    </a:cubicBezTo>
                    <a:cubicBezTo>
                      <a:pt x="389" y="306"/>
                      <a:pt x="382" y="307"/>
                      <a:pt x="374" y="309"/>
                    </a:cubicBezTo>
                    <a:cubicBezTo>
                      <a:pt x="367" y="310"/>
                      <a:pt x="360" y="310"/>
                      <a:pt x="353" y="311"/>
                    </a:cubicBezTo>
                    <a:cubicBezTo>
                      <a:pt x="342" y="312"/>
                      <a:pt x="342" y="312"/>
                      <a:pt x="342" y="312"/>
                    </a:cubicBezTo>
                    <a:cubicBezTo>
                      <a:pt x="338" y="313"/>
                      <a:pt x="334" y="312"/>
                      <a:pt x="330" y="312"/>
                    </a:cubicBezTo>
                    <a:cubicBezTo>
                      <a:pt x="323" y="312"/>
                      <a:pt x="316" y="313"/>
                      <a:pt x="308" y="312"/>
                    </a:cubicBezTo>
                    <a:cubicBezTo>
                      <a:pt x="278" y="311"/>
                      <a:pt x="249" y="305"/>
                      <a:pt x="221" y="296"/>
                    </a:cubicBezTo>
                    <a:cubicBezTo>
                      <a:pt x="214" y="294"/>
                      <a:pt x="207" y="291"/>
                      <a:pt x="201" y="288"/>
                    </a:cubicBezTo>
                    <a:cubicBezTo>
                      <a:pt x="190" y="284"/>
                      <a:pt x="190" y="284"/>
                      <a:pt x="190" y="284"/>
                    </a:cubicBezTo>
                    <a:cubicBezTo>
                      <a:pt x="187" y="283"/>
                      <a:pt x="184" y="281"/>
                      <a:pt x="181" y="279"/>
                    </a:cubicBezTo>
                    <a:cubicBezTo>
                      <a:pt x="174" y="276"/>
                      <a:pt x="168" y="273"/>
                      <a:pt x="162" y="269"/>
                    </a:cubicBezTo>
                    <a:cubicBezTo>
                      <a:pt x="156" y="265"/>
                      <a:pt x="150" y="262"/>
                      <a:pt x="144" y="258"/>
                    </a:cubicBezTo>
                    <a:cubicBezTo>
                      <a:pt x="141" y="256"/>
                      <a:pt x="138" y="254"/>
                      <a:pt x="135" y="252"/>
                    </a:cubicBezTo>
                    <a:cubicBezTo>
                      <a:pt x="132" y="250"/>
                      <a:pt x="130" y="248"/>
                      <a:pt x="127" y="246"/>
                    </a:cubicBezTo>
                    <a:cubicBezTo>
                      <a:pt x="122" y="241"/>
                      <a:pt x="116" y="237"/>
                      <a:pt x="111" y="233"/>
                    </a:cubicBezTo>
                    <a:cubicBezTo>
                      <a:pt x="106" y="228"/>
                      <a:pt x="101" y="223"/>
                      <a:pt x="96" y="219"/>
                    </a:cubicBezTo>
                    <a:cubicBezTo>
                      <a:pt x="91" y="214"/>
                      <a:pt x="86" y="209"/>
                      <a:pt x="83" y="204"/>
                    </a:cubicBezTo>
                    <a:cubicBezTo>
                      <a:pt x="79" y="200"/>
                      <a:pt x="75" y="195"/>
                      <a:pt x="71" y="190"/>
                    </a:cubicBezTo>
                    <a:cubicBezTo>
                      <a:pt x="68" y="187"/>
                      <a:pt x="68" y="187"/>
                      <a:pt x="68" y="187"/>
                    </a:cubicBezTo>
                    <a:cubicBezTo>
                      <a:pt x="66" y="185"/>
                      <a:pt x="66" y="185"/>
                      <a:pt x="66" y="185"/>
                    </a:cubicBezTo>
                    <a:cubicBezTo>
                      <a:pt x="65" y="184"/>
                      <a:pt x="65" y="184"/>
                      <a:pt x="65" y="184"/>
                    </a:cubicBezTo>
                    <a:cubicBezTo>
                      <a:pt x="65" y="183"/>
                      <a:pt x="65" y="183"/>
                      <a:pt x="65" y="183"/>
                    </a:cubicBezTo>
                    <a:cubicBezTo>
                      <a:pt x="63" y="180"/>
                      <a:pt x="61" y="178"/>
                      <a:pt x="59" y="175"/>
                    </a:cubicBezTo>
                    <a:cubicBezTo>
                      <a:pt x="52" y="165"/>
                      <a:pt x="46" y="155"/>
                      <a:pt x="40" y="146"/>
                    </a:cubicBezTo>
                    <a:cubicBezTo>
                      <a:pt x="29" y="126"/>
                      <a:pt x="22" y="106"/>
                      <a:pt x="16" y="89"/>
                    </a:cubicBezTo>
                    <a:cubicBezTo>
                      <a:pt x="10" y="71"/>
                      <a:pt x="6" y="56"/>
                      <a:pt x="4" y="43"/>
                    </a:cubicBezTo>
                    <a:cubicBezTo>
                      <a:pt x="3" y="36"/>
                      <a:pt x="2" y="30"/>
                      <a:pt x="2" y="25"/>
                    </a:cubicBezTo>
                    <a:cubicBezTo>
                      <a:pt x="1" y="20"/>
                      <a:pt x="1" y="15"/>
                      <a:pt x="0" y="12"/>
                    </a:cubicBezTo>
                    <a:cubicBezTo>
                      <a:pt x="0" y="5"/>
                      <a:pt x="0" y="1"/>
                      <a:pt x="0" y="1"/>
                    </a:cubicBez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35" name="Freeform 41134"/>
              <p:cNvSpPr/>
              <p:nvPr/>
            </p:nvSpPr>
            <p:spPr bwMode="auto">
              <a:xfrm>
                <a:off x="3438" y="1080"/>
                <a:ext cx="132" cy="167"/>
              </a:xfrm>
              <a:custGeom>
                <a:avLst/>
                <a:gdLst>
                  <a:gd name="T0" fmla="*/ 76 w 132"/>
                  <a:gd name="T1" fmla="*/ 0 h 167"/>
                  <a:gd name="T2" fmla="*/ 0 w 132"/>
                  <a:gd name="T3" fmla="*/ 160 h 167"/>
                  <a:gd name="T4" fmla="*/ 68 w 132"/>
                  <a:gd name="T5" fmla="*/ 125 h 167"/>
                  <a:gd name="T6" fmla="*/ 132 w 132"/>
                  <a:gd name="T7" fmla="*/ 167 h 167"/>
                  <a:gd name="T8" fmla="*/ 76 w 132"/>
                  <a:gd name="T9" fmla="*/ 0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67">
                    <a:moveTo>
                      <a:pt x="76" y="0"/>
                    </a:moveTo>
                    <a:lnTo>
                      <a:pt x="0" y="160"/>
                    </a:lnTo>
                    <a:lnTo>
                      <a:pt x="68" y="125"/>
                    </a:lnTo>
                    <a:lnTo>
                      <a:pt x="132" y="167"/>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grpSp>
        <p:nvGrpSpPr>
          <p:cNvPr id="138" name="Group 41144"/>
          <p:cNvGrpSpPr/>
          <p:nvPr/>
        </p:nvGrpSpPr>
        <p:grpSpPr bwMode="auto">
          <a:xfrm>
            <a:off x="6081185" y="2752891"/>
            <a:ext cx="1226798" cy="658119"/>
            <a:chOff x="2875" y="1177"/>
            <a:chExt cx="584" cy="319"/>
          </a:xfrm>
        </p:grpSpPr>
        <p:sp>
          <p:nvSpPr>
            <p:cNvPr id="139" name="Freeform 41137"/>
            <p:cNvSpPr/>
            <p:nvPr/>
          </p:nvSpPr>
          <p:spPr bwMode="auto">
            <a:xfrm>
              <a:off x="2875" y="1177"/>
              <a:ext cx="443" cy="319"/>
            </a:xfrm>
            <a:custGeom>
              <a:avLst/>
              <a:gdLst>
                <a:gd name="T0" fmla="*/ 443 w 254"/>
                <a:gd name="T1" fmla="*/ 64 h 183"/>
                <a:gd name="T2" fmla="*/ 431 w 254"/>
                <a:gd name="T3" fmla="*/ 51 h 183"/>
                <a:gd name="T4" fmla="*/ 403 w 254"/>
                <a:gd name="T5" fmla="*/ 24 h 183"/>
                <a:gd name="T6" fmla="*/ 366 w 254"/>
                <a:gd name="T7" fmla="*/ 7 h 183"/>
                <a:gd name="T8" fmla="*/ 324 w 254"/>
                <a:gd name="T9" fmla="*/ 0 h 183"/>
                <a:gd name="T10" fmla="*/ 281 w 254"/>
                <a:gd name="T11" fmla="*/ 5 h 183"/>
                <a:gd name="T12" fmla="*/ 242 w 254"/>
                <a:gd name="T13" fmla="*/ 21 h 183"/>
                <a:gd name="T14" fmla="*/ 211 w 254"/>
                <a:gd name="T15" fmla="*/ 47 h 183"/>
                <a:gd name="T16" fmla="*/ 199 w 254"/>
                <a:gd name="T17" fmla="*/ 61 h 183"/>
                <a:gd name="T18" fmla="*/ 190 w 254"/>
                <a:gd name="T19" fmla="*/ 77 h 183"/>
                <a:gd name="T20" fmla="*/ 185 w 254"/>
                <a:gd name="T21" fmla="*/ 84 h 183"/>
                <a:gd name="T22" fmla="*/ 169 w 254"/>
                <a:gd name="T23" fmla="*/ 82 h 183"/>
                <a:gd name="T24" fmla="*/ 82 w 254"/>
                <a:gd name="T25" fmla="*/ 139 h 183"/>
                <a:gd name="T26" fmla="*/ 5 w 254"/>
                <a:gd name="T27" fmla="*/ 199 h 183"/>
                <a:gd name="T28" fmla="*/ 0 w 254"/>
                <a:gd name="T29" fmla="*/ 228 h 183"/>
                <a:gd name="T30" fmla="*/ 91 w 254"/>
                <a:gd name="T31" fmla="*/ 319 h 183"/>
                <a:gd name="T32" fmla="*/ 101 w 254"/>
                <a:gd name="T33" fmla="*/ 317 h 183"/>
                <a:gd name="T34" fmla="*/ 112 w 254"/>
                <a:gd name="T35" fmla="*/ 319 h 183"/>
                <a:gd name="T36" fmla="*/ 190 w 254"/>
                <a:gd name="T37" fmla="*/ 319 h 183"/>
                <a:gd name="T38" fmla="*/ 443 w 254"/>
                <a:gd name="T39" fmla="*/ 66 h 183"/>
                <a:gd name="T40" fmla="*/ 443 w 254"/>
                <a:gd name="T41" fmla="*/ 64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54" h="183">
                  <a:moveTo>
                    <a:pt x="254" y="37"/>
                  </a:moveTo>
                  <a:cubicBezTo>
                    <a:pt x="252" y="35"/>
                    <a:pt x="250" y="32"/>
                    <a:pt x="247" y="29"/>
                  </a:cubicBezTo>
                  <a:cubicBezTo>
                    <a:pt x="243" y="24"/>
                    <a:pt x="237" y="19"/>
                    <a:pt x="231" y="14"/>
                  </a:cubicBezTo>
                  <a:cubicBezTo>
                    <a:pt x="225" y="10"/>
                    <a:pt x="218" y="7"/>
                    <a:pt x="210" y="4"/>
                  </a:cubicBezTo>
                  <a:cubicBezTo>
                    <a:pt x="202" y="1"/>
                    <a:pt x="193" y="0"/>
                    <a:pt x="186" y="0"/>
                  </a:cubicBezTo>
                  <a:cubicBezTo>
                    <a:pt x="177" y="0"/>
                    <a:pt x="169" y="1"/>
                    <a:pt x="161" y="3"/>
                  </a:cubicBezTo>
                  <a:cubicBezTo>
                    <a:pt x="153" y="5"/>
                    <a:pt x="145" y="8"/>
                    <a:pt x="139" y="12"/>
                  </a:cubicBezTo>
                  <a:cubicBezTo>
                    <a:pt x="132" y="17"/>
                    <a:pt x="126" y="22"/>
                    <a:pt x="121" y="27"/>
                  </a:cubicBezTo>
                  <a:cubicBezTo>
                    <a:pt x="118" y="30"/>
                    <a:pt x="116" y="32"/>
                    <a:pt x="114" y="35"/>
                  </a:cubicBezTo>
                  <a:cubicBezTo>
                    <a:pt x="112" y="38"/>
                    <a:pt x="110" y="41"/>
                    <a:pt x="109" y="44"/>
                  </a:cubicBezTo>
                  <a:cubicBezTo>
                    <a:pt x="108" y="45"/>
                    <a:pt x="107" y="47"/>
                    <a:pt x="106" y="48"/>
                  </a:cubicBezTo>
                  <a:cubicBezTo>
                    <a:pt x="103" y="48"/>
                    <a:pt x="100" y="47"/>
                    <a:pt x="97" y="47"/>
                  </a:cubicBezTo>
                  <a:cubicBezTo>
                    <a:pt x="74" y="47"/>
                    <a:pt x="55" y="61"/>
                    <a:pt x="47" y="80"/>
                  </a:cubicBezTo>
                  <a:cubicBezTo>
                    <a:pt x="26" y="82"/>
                    <a:pt x="9" y="96"/>
                    <a:pt x="3" y="114"/>
                  </a:cubicBezTo>
                  <a:cubicBezTo>
                    <a:pt x="1" y="120"/>
                    <a:pt x="0" y="125"/>
                    <a:pt x="0" y="131"/>
                  </a:cubicBezTo>
                  <a:cubicBezTo>
                    <a:pt x="0" y="160"/>
                    <a:pt x="23" y="183"/>
                    <a:pt x="52" y="183"/>
                  </a:cubicBezTo>
                  <a:cubicBezTo>
                    <a:pt x="54" y="183"/>
                    <a:pt x="56" y="182"/>
                    <a:pt x="58" y="182"/>
                  </a:cubicBezTo>
                  <a:cubicBezTo>
                    <a:pt x="60" y="182"/>
                    <a:pt x="62" y="183"/>
                    <a:pt x="64" y="183"/>
                  </a:cubicBezTo>
                  <a:cubicBezTo>
                    <a:pt x="109" y="183"/>
                    <a:pt x="109" y="183"/>
                    <a:pt x="109" y="183"/>
                  </a:cubicBezTo>
                  <a:cubicBezTo>
                    <a:pt x="254" y="38"/>
                    <a:pt x="254" y="38"/>
                    <a:pt x="254" y="38"/>
                  </a:cubicBezTo>
                  <a:lnTo>
                    <a:pt x="254" y="37"/>
                  </a:lnTo>
                  <a:close/>
                </a:path>
              </a:pathLst>
            </a:custGeom>
            <a:solidFill>
              <a:srgbClr val="FFF1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40" name="Freeform 41138"/>
            <p:cNvSpPr/>
            <p:nvPr/>
          </p:nvSpPr>
          <p:spPr bwMode="auto">
            <a:xfrm>
              <a:off x="3065" y="1242"/>
              <a:ext cx="394" cy="252"/>
            </a:xfrm>
            <a:custGeom>
              <a:avLst/>
              <a:gdLst>
                <a:gd name="T0" fmla="*/ 392 w 226"/>
                <a:gd name="T1" fmla="*/ 132 h 145"/>
                <a:gd name="T2" fmla="*/ 274 w 226"/>
                <a:gd name="T3" fmla="*/ 14 h 145"/>
                <a:gd name="T4" fmla="*/ 262 w 226"/>
                <a:gd name="T5" fmla="*/ 16 h 145"/>
                <a:gd name="T6" fmla="*/ 260 w 226"/>
                <a:gd name="T7" fmla="*/ 14 h 145"/>
                <a:gd name="T8" fmla="*/ 253 w 226"/>
                <a:gd name="T9" fmla="*/ 0 h 145"/>
                <a:gd name="T10" fmla="*/ 0 w 226"/>
                <a:gd name="T11" fmla="*/ 252 h 145"/>
                <a:gd name="T12" fmla="*/ 277 w 226"/>
                <a:gd name="T13" fmla="*/ 252 h 145"/>
                <a:gd name="T14" fmla="*/ 286 w 226"/>
                <a:gd name="T15" fmla="*/ 250 h 145"/>
                <a:gd name="T16" fmla="*/ 394 w 226"/>
                <a:gd name="T17" fmla="*/ 134 h 145"/>
                <a:gd name="T18" fmla="*/ 392 w 226"/>
                <a:gd name="T19" fmla="*/ 132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6" h="145">
                  <a:moveTo>
                    <a:pt x="225" y="76"/>
                  </a:moveTo>
                  <a:cubicBezTo>
                    <a:pt x="225" y="39"/>
                    <a:pt x="195" y="8"/>
                    <a:pt x="157" y="8"/>
                  </a:cubicBezTo>
                  <a:cubicBezTo>
                    <a:pt x="155" y="8"/>
                    <a:pt x="152" y="9"/>
                    <a:pt x="150" y="9"/>
                  </a:cubicBezTo>
                  <a:cubicBezTo>
                    <a:pt x="150" y="8"/>
                    <a:pt x="150" y="8"/>
                    <a:pt x="149" y="8"/>
                  </a:cubicBezTo>
                  <a:cubicBezTo>
                    <a:pt x="148" y="5"/>
                    <a:pt x="147" y="3"/>
                    <a:pt x="145" y="0"/>
                  </a:cubicBezTo>
                  <a:cubicBezTo>
                    <a:pt x="0" y="145"/>
                    <a:pt x="0" y="145"/>
                    <a:pt x="0" y="145"/>
                  </a:cubicBezTo>
                  <a:cubicBezTo>
                    <a:pt x="159" y="145"/>
                    <a:pt x="159" y="145"/>
                    <a:pt x="159" y="145"/>
                  </a:cubicBezTo>
                  <a:cubicBezTo>
                    <a:pt x="161" y="145"/>
                    <a:pt x="162" y="145"/>
                    <a:pt x="164" y="144"/>
                  </a:cubicBezTo>
                  <a:cubicBezTo>
                    <a:pt x="198" y="141"/>
                    <a:pt x="226" y="112"/>
                    <a:pt x="226" y="77"/>
                  </a:cubicBezTo>
                  <a:lnTo>
                    <a:pt x="225" y="76"/>
                  </a:lnTo>
                  <a:close/>
                </a:path>
              </a:pathLst>
            </a:custGeom>
            <a:solidFill>
              <a:srgbClr val="FFD5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141" name="Group 41157"/>
          <p:cNvGrpSpPr/>
          <p:nvPr/>
        </p:nvGrpSpPr>
        <p:grpSpPr bwMode="auto">
          <a:xfrm>
            <a:off x="7272867" y="1835169"/>
            <a:ext cx="1600721" cy="856174"/>
            <a:chOff x="3438" y="741"/>
            <a:chExt cx="762" cy="415"/>
          </a:xfrm>
        </p:grpSpPr>
        <p:grpSp>
          <p:nvGrpSpPr>
            <p:cNvPr id="142" name="Group 41141"/>
            <p:cNvGrpSpPr/>
            <p:nvPr/>
          </p:nvGrpSpPr>
          <p:grpSpPr bwMode="auto">
            <a:xfrm>
              <a:off x="3438" y="741"/>
              <a:ext cx="762" cy="415"/>
              <a:chOff x="3438" y="741"/>
              <a:chExt cx="762" cy="415"/>
            </a:xfrm>
          </p:grpSpPr>
          <p:sp>
            <p:nvSpPr>
              <p:cNvPr id="144" name="Freeform 41135"/>
              <p:cNvSpPr/>
              <p:nvPr/>
            </p:nvSpPr>
            <p:spPr bwMode="auto">
              <a:xfrm>
                <a:off x="3438" y="741"/>
                <a:ext cx="754" cy="259"/>
              </a:xfrm>
              <a:custGeom>
                <a:avLst/>
                <a:gdLst>
                  <a:gd name="T0" fmla="*/ 656 w 433"/>
                  <a:gd name="T1" fmla="*/ 183 h 149"/>
                  <a:gd name="T2" fmla="*/ 542 w 433"/>
                  <a:gd name="T3" fmla="*/ 110 h 149"/>
                  <a:gd name="T4" fmla="*/ 519 w 433"/>
                  <a:gd name="T5" fmla="*/ 111 h 149"/>
                  <a:gd name="T6" fmla="*/ 514 w 433"/>
                  <a:gd name="T7" fmla="*/ 99 h 149"/>
                  <a:gd name="T8" fmla="*/ 502 w 433"/>
                  <a:gd name="T9" fmla="*/ 80 h 149"/>
                  <a:gd name="T10" fmla="*/ 486 w 433"/>
                  <a:gd name="T11" fmla="*/ 63 h 149"/>
                  <a:gd name="T12" fmla="*/ 446 w 433"/>
                  <a:gd name="T13" fmla="*/ 30 h 149"/>
                  <a:gd name="T14" fmla="*/ 395 w 433"/>
                  <a:gd name="T15" fmla="*/ 7 h 149"/>
                  <a:gd name="T16" fmla="*/ 338 w 433"/>
                  <a:gd name="T17" fmla="*/ 0 h 149"/>
                  <a:gd name="T18" fmla="*/ 284 w 433"/>
                  <a:gd name="T19" fmla="*/ 9 h 149"/>
                  <a:gd name="T20" fmla="*/ 235 w 433"/>
                  <a:gd name="T21" fmla="*/ 33 h 149"/>
                  <a:gd name="T22" fmla="*/ 199 w 433"/>
                  <a:gd name="T23" fmla="*/ 68 h 149"/>
                  <a:gd name="T24" fmla="*/ 185 w 433"/>
                  <a:gd name="T25" fmla="*/ 85 h 149"/>
                  <a:gd name="T26" fmla="*/ 172 w 433"/>
                  <a:gd name="T27" fmla="*/ 104 h 149"/>
                  <a:gd name="T28" fmla="*/ 171 w 433"/>
                  <a:gd name="T29" fmla="*/ 108 h 149"/>
                  <a:gd name="T30" fmla="*/ 155 w 433"/>
                  <a:gd name="T31" fmla="*/ 106 h 149"/>
                  <a:gd name="T32" fmla="*/ 0 w 433"/>
                  <a:gd name="T33" fmla="*/ 259 h 149"/>
                  <a:gd name="T34" fmla="*/ 754 w 433"/>
                  <a:gd name="T35" fmla="*/ 259 h 149"/>
                  <a:gd name="T36" fmla="*/ 656 w 433"/>
                  <a:gd name="T37" fmla="*/ 183 h 1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33" h="149">
                    <a:moveTo>
                      <a:pt x="377" y="105"/>
                    </a:moveTo>
                    <a:cubicBezTo>
                      <a:pt x="366" y="80"/>
                      <a:pt x="340" y="63"/>
                      <a:pt x="311" y="63"/>
                    </a:cubicBezTo>
                    <a:cubicBezTo>
                      <a:pt x="307" y="63"/>
                      <a:pt x="302" y="63"/>
                      <a:pt x="298" y="64"/>
                    </a:cubicBezTo>
                    <a:cubicBezTo>
                      <a:pt x="297" y="62"/>
                      <a:pt x="296" y="59"/>
                      <a:pt x="295" y="57"/>
                    </a:cubicBezTo>
                    <a:cubicBezTo>
                      <a:pt x="293" y="54"/>
                      <a:pt x="291" y="50"/>
                      <a:pt x="288" y="46"/>
                    </a:cubicBezTo>
                    <a:cubicBezTo>
                      <a:pt x="285" y="43"/>
                      <a:pt x="283" y="39"/>
                      <a:pt x="279" y="36"/>
                    </a:cubicBezTo>
                    <a:cubicBezTo>
                      <a:pt x="273" y="28"/>
                      <a:pt x="265" y="22"/>
                      <a:pt x="256" y="17"/>
                    </a:cubicBezTo>
                    <a:cubicBezTo>
                      <a:pt x="247" y="11"/>
                      <a:pt x="237" y="7"/>
                      <a:pt x="227" y="4"/>
                    </a:cubicBezTo>
                    <a:cubicBezTo>
                      <a:pt x="216" y="1"/>
                      <a:pt x="206" y="0"/>
                      <a:pt x="194" y="0"/>
                    </a:cubicBezTo>
                    <a:cubicBezTo>
                      <a:pt x="184" y="0"/>
                      <a:pt x="173" y="2"/>
                      <a:pt x="163" y="5"/>
                    </a:cubicBezTo>
                    <a:cubicBezTo>
                      <a:pt x="153" y="9"/>
                      <a:pt x="143" y="13"/>
                      <a:pt x="135" y="19"/>
                    </a:cubicBezTo>
                    <a:cubicBezTo>
                      <a:pt x="127" y="25"/>
                      <a:pt x="119" y="31"/>
                      <a:pt x="114" y="39"/>
                    </a:cubicBezTo>
                    <a:cubicBezTo>
                      <a:pt x="110" y="42"/>
                      <a:pt x="108" y="46"/>
                      <a:pt x="106" y="49"/>
                    </a:cubicBezTo>
                    <a:cubicBezTo>
                      <a:pt x="103" y="53"/>
                      <a:pt x="101" y="57"/>
                      <a:pt x="99" y="60"/>
                    </a:cubicBezTo>
                    <a:cubicBezTo>
                      <a:pt x="99" y="61"/>
                      <a:pt x="99" y="61"/>
                      <a:pt x="98" y="62"/>
                    </a:cubicBezTo>
                    <a:cubicBezTo>
                      <a:pt x="95" y="61"/>
                      <a:pt x="92" y="61"/>
                      <a:pt x="89" y="61"/>
                    </a:cubicBezTo>
                    <a:cubicBezTo>
                      <a:pt x="40" y="61"/>
                      <a:pt x="1" y="100"/>
                      <a:pt x="0" y="149"/>
                    </a:cubicBezTo>
                    <a:cubicBezTo>
                      <a:pt x="433" y="149"/>
                      <a:pt x="433" y="149"/>
                      <a:pt x="433" y="149"/>
                    </a:cubicBezTo>
                    <a:cubicBezTo>
                      <a:pt x="425" y="125"/>
                      <a:pt x="403" y="107"/>
                      <a:pt x="377" y="10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45" name="Freeform 41136"/>
              <p:cNvSpPr/>
              <p:nvPr/>
            </p:nvSpPr>
            <p:spPr bwMode="auto">
              <a:xfrm>
                <a:off x="3438" y="998"/>
                <a:ext cx="762" cy="158"/>
              </a:xfrm>
              <a:custGeom>
                <a:avLst/>
                <a:gdLst>
                  <a:gd name="T0" fmla="*/ 0 w 438"/>
                  <a:gd name="T1" fmla="*/ 0 h 91"/>
                  <a:gd name="T2" fmla="*/ 0 w 438"/>
                  <a:gd name="T3" fmla="*/ 2 h 91"/>
                  <a:gd name="T4" fmla="*/ 141 w 438"/>
                  <a:gd name="T5" fmla="*/ 156 h 91"/>
                  <a:gd name="T6" fmla="*/ 150 w 438"/>
                  <a:gd name="T7" fmla="*/ 158 h 91"/>
                  <a:gd name="T8" fmla="*/ 616 w 438"/>
                  <a:gd name="T9" fmla="*/ 158 h 91"/>
                  <a:gd name="T10" fmla="*/ 628 w 438"/>
                  <a:gd name="T11" fmla="*/ 156 h 91"/>
                  <a:gd name="T12" fmla="*/ 644 w 438"/>
                  <a:gd name="T13" fmla="*/ 158 h 91"/>
                  <a:gd name="T14" fmla="*/ 762 w 438"/>
                  <a:gd name="T15" fmla="*/ 40 h 91"/>
                  <a:gd name="T16" fmla="*/ 753 w 438"/>
                  <a:gd name="T17" fmla="*/ 0 h 91"/>
                  <a:gd name="T18" fmla="*/ 0 w 438"/>
                  <a:gd name="T19" fmla="*/ 0 h 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8" h="91">
                    <a:moveTo>
                      <a:pt x="0" y="0"/>
                    </a:moveTo>
                    <a:cubicBezTo>
                      <a:pt x="0" y="0"/>
                      <a:pt x="0" y="1"/>
                      <a:pt x="0" y="1"/>
                    </a:cubicBezTo>
                    <a:cubicBezTo>
                      <a:pt x="0" y="48"/>
                      <a:pt x="35" y="86"/>
                      <a:pt x="81" y="90"/>
                    </a:cubicBezTo>
                    <a:cubicBezTo>
                      <a:pt x="83" y="90"/>
                      <a:pt x="85" y="91"/>
                      <a:pt x="86" y="91"/>
                    </a:cubicBezTo>
                    <a:cubicBezTo>
                      <a:pt x="354" y="91"/>
                      <a:pt x="354" y="91"/>
                      <a:pt x="354" y="91"/>
                    </a:cubicBezTo>
                    <a:cubicBezTo>
                      <a:pt x="357" y="91"/>
                      <a:pt x="359" y="90"/>
                      <a:pt x="361" y="90"/>
                    </a:cubicBezTo>
                    <a:cubicBezTo>
                      <a:pt x="364" y="90"/>
                      <a:pt x="367" y="91"/>
                      <a:pt x="370" y="91"/>
                    </a:cubicBezTo>
                    <a:cubicBezTo>
                      <a:pt x="407" y="91"/>
                      <a:pt x="438" y="60"/>
                      <a:pt x="438" y="23"/>
                    </a:cubicBezTo>
                    <a:cubicBezTo>
                      <a:pt x="438" y="15"/>
                      <a:pt x="436" y="7"/>
                      <a:pt x="433" y="0"/>
                    </a:cubicBezTo>
                    <a:lnTo>
                      <a:pt x="0" y="0"/>
                    </a:ln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sp>
          <p:nvSpPr>
            <p:cNvPr id="143" name="Freeform 41139"/>
            <p:cNvSpPr>
              <a:spLocks noEditPoints="1"/>
            </p:cNvSpPr>
            <p:nvPr/>
          </p:nvSpPr>
          <p:spPr bwMode="auto">
            <a:xfrm>
              <a:off x="3657" y="845"/>
              <a:ext cx="206" cy="205"/>
            </a:xfrm>
            <a:custGeom>
              <a:avLst/>
              <a:gdLst>
                <a:gd name="T0" fmla="*/ 103 w 118"/>
                <a:gd name="T1" fmla="*/ 50 h 118"/>
                <a:gd name="T2" fmla="*/ 124 w 118"/>
                <a:gd name="T3" fmla="*/ 56 h 118"/>
                <a:gd name="T4" fmla="*/ 140 w 118"/>
                <a:gd name="T5" fmla="*/ 66 h 118"/>
                <a:gd name="T6" fmla="*/ 150 w 118"/>
                <a:gd name="T7" fmla="*/ 82 h 118"/>
                <a:gd name="T8" fmla="*/ 155 w 118"/>
                <a:gd name="T9" fmla="*/ 103 h 118"/>
                <a:gd name="T10" fmla="*/ 155 w 118"/>
                <a:gd name="T11" fmla="*/ 134 h 118"/>
                <a:gd name="T12" fmla="*/ 180 w 118"/>
                <a:gd name="T13" fmla="*/ 134 h 118"/>
                <a:gd name="T14" fmla="*/ 185 w 118"/>
                <a:gd name="T15" fmla="*/ 103 h 118"/>
                <a:gd name="T16" fmla="*/ 180 w 118"/>
                <a:gd name="T17" fmla="*/ 69 h 118"/>
                <a:gd name="T18" fmla="*/ 162 w 118"/>
                <a:gd name="T19" fmla="*/ 43 h 118"/>
                <a:gd name="T20" fmla="*/ 136 w 118"/>
                <a:gd name="T21" fmla="*/ 26 h 118"/>
                <a:gd name="T22" fmla="*/ 103 w 118"/>
                <a:gd name="T23" fmla="*/ 19 h 118"/>
                <a:gd name="T24" fmla="*/ 72 w 118"/>
                <a:gd name="T25" fmla="*/ 26 h 118"/>
                <a:gd name="T26" fmla="*/ 45 w 118"/>
                <a:gd name="T27" fmla="*/ 43 h 118"/>
                <a:gd name="T28" fmla="*/ 28 w 118"/>
                <a:gd name="T29" fmla="*/ 69 h 118"/>
                <a:gd name="T30" fmla="*/ 21 w 118"/>
                <a:gd name="T31" fmla="*/ 103 h 118"/>
                <a:gd name="T32" fmla="*/ 28 w 118"/>
                <a:gd name="T33" fmla="*/ 134 h 118"/>
                <a:gd name="T34" fmla="*/ 45 w 118"/>
                <a:gd name="T35" fmla="*/ 160 h 118"/>
                <a:gd name="T36" fmla="*/ 72 w 118"/>
                <a:gd name="T37" fmla="*/ 177 h 118"/>
                <a:gd name="T38" fmla="*/ 103 w 118"/>
                <a:gd name="T39" fmla="*/ 184 h 118"/>
                <a:gd name="T40" fmla="*/ 136 w 118"/>
                <a:gd name="T41" fmla="*/ 179 h 118"/>
                <a:gd name="T42" fmla="*/ 143 w 118"/>
                <a:gd name="T43" fmla="*/ 196 h 118"/>
                <a:gd name="T44" fmla="*/ 103 w 118"/>
                <a:gd name="T45" fmla="*/ 205 h 118"/>
                <a:gd name="T46" fmla="*/ 63 w 118"/>
                <a:gd name="T47" fmla="*/ 196 h 118"/>
                <a:gd name="T48" fmla="*/ 30 w 118"/>
                <a:gd name="T49" fmla="*/ 175 h 118"/>
                <a:gd name="T50" fmla="*/ 9 w 118"/>
                <a:gd name="T51" fmla="*/ 142 h 118"/>
                <a:gd name="T52" fmla="*/ 0 w 118"/>
                <a:gd name="T53" fmla="*/ 103 h 118"/>
                <a:gd name="T54" fmla="*/ 9 w 118"/>
                <a:gd name="T55" fmla="*/ 63 h 118"/>
                <a:gd name="T56" fmla="*/ 30 w 118"/>
                <a:gd name="T57" fmla="*/ 30 h 118"/>
                <a:gd name="T58" fmla="*/ 63 w 118"/>
                <a:gd name="T59" fmla="*/ 7 h 118"/>
                <a:gd name="T60" fmla="*/ 103 w 118"/>
                <a:gd name="T61" fmla="*/ 0 h 118"/>
                <a:gd name="T62" fmla="*/ 143 w 118"/>
                <a:gd name="T63" fmla="*/ 7 h 118"/>
                <a:gd name="T64" fmla="*/ 176 w 118"/>
                <a:gd name="T65" fmla="*/ 30 h 118"/>
                <a:gd name="T66" fmla="*/ 199 w 118"/>
                <a:gd name="T67" fmla="*/ 63 h 118"/>
                <a:gd name="T68" fmla="*/ 206 w 118"/>
                <a:gd name="T69" fmla="*/ 103 h 118"/>
                <a:gd name="T70" fmla="*/ 192 w 118"/>
                <a:gd name="T71" fmla="*/ 153 h 118"/>
                <a:gd name="T72" fmla="*/ 185 w 118"/>
                <a:gd name="T73" fmla="*/ 153 h 118"/>
                <a:gd name="T74" fmla="*/ 168 w 118"/>
                <a:gd name="T75" fmla="*/ 153 h 118"/>
                <a:gd name="T76" fmla="*/ 155 w 118"/>
                <a:gd name="T77" fmla="*/ 153 h 118"/>
                <a:gd name="T78" fmla="*/ 134 w 118"/>
                <a:gd name="T79" fmla="*/ 153 h 118"/>
                <a:gd name="T80" fmla="*/ 134 w 118"/>
                <a:gd name="T81" fmla="*/ 142 h 118"/>
                <a:gd name="T82" fmla="*/ 103 w 118"/>
                <a:gd name="T83" fmla="*/ 153 h 118"/>
                <a:gd name="T84" fmla="*/ 84 w 118"/>
                <a:gd name="T85" fmla="*/ 149 h 118"/>
                <a:gd name="T86" fmla="*/ 66 w 118"/>
                <a:gd name="T87" fmla="*/ 139 h 118"/>
                <a:gd name="T88" fmla="*/ 56 w 118"/>
                <a:gd name="T89" fmla="*/ 122 h 118"/>
                <a:gd name="T90" fmla="*/ 52 w 118"/>
                <a:gd name="T91" fmla="*/ 103 h 118"/>
                <a:gd name="T92" fmla="*/ 56 w 118"/>
                <a:gd name="T93" fmla="*/ 82 h 118"/>
                <a:gd name="T94" fmla="*/ 66 w 118"/>
                <a:gd name="T95" fmla="*/ 66 h 118"/>
                <a:gd name="T96" fmla="*/ 84 w 118"/>
                <a:gd name="T97" fmla="*/ 56 h 118"/>
                <a:gd name="T98" fmla="*/ 103 w 118"/>
                <a:gd name="T99" fmla="*/ 50 h 118"/>
                <a:gd name="T100" fmla="*/ 134 w 118"/>
                <a:gd name="T101" fmla="*/ 103 h 118"/>
                <a:gd name="T102" fmla="*/ 126 w 118"/>
                <a:gd name="T103" fmla="*/ 80 h 118"/>
                <a:gd name="T104" fmla="*/ 103 w 118"/>
                <a:gd name="T105" fmla="*/ 71 h 118"/>
                <a:gd name="T106" fmla="*/ 82 w 118"/>
                <a:gd name="T107" fmla="*/ 80 h 118"/>
                <a:gd name="T108" fmla="*/ 73 w 118"/>
                <a:gd name="T109" fmla="*/ 103 h 118"/>
                <a:gd name="T110" fmla="*/ 82 w 118"/>
                <a:gd name="T111" fmla="*/ 123 h 118"/>
                <a:gd name="T112" fmla="*/ 103 w 118"/>
                <a:gd name="T113" fmla="*/ 134 h 118"/>
                <a:gd name="T114" fmla="*/ 126 w 118"/>
                <a:gd name="T115" fmla="*/ 123 h 118"/>
                <a:gd name="T116" fmla="*/ 134 w 118"/>
                <a:gd name="T117" fmla="*/ 103 h 1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8" h="118">
                  <a:moveTo>
                    <a:pt x="59" y="29"/>
                  </a:moveTo>
                  <a:cubicBezTo>
                    <a:pt x="63" y="29"/>
                    <a:pt x="67" y="30"/>
                    <a:pt x="71" y="32"/>
                  </a:cubicBezTo>
                  <a:cubicBezTo>
                    <a:pt x="74" y="33"/>
                    <a:pt x="77" y="35"/>
                    <a:pt x="80" y="38"/>
                  </a:cubicBezTo>
                  <a:cubicBezTo>
                    <a:pt x="83" y="41"/>
                    <a:pt x="85" y="44"/>
                    <a:pt x="86" y="47"/>
                  </a:cubicBezTo>
                  <a:cubicBezTo>
                    <a:pt x="88" y="51"/>
                    <a:pt x="89" y="55"/>
                    <a:pt x="89" y="59"/>
                  </a:cubicBezTo>
                  <a:cubicBezTo>
                    <a:pt x="89" y="77"/>
                    <a:pt x="89" y="77"/>
                    <a:pt x="89" y="77"/>
                  </a:cubicBezTo>
                  <a:cubicBezTo>
                    <a:pt x="103" y="77"/>
                    <a:pt x="103" y="77"/>
                    <a:pt x="103" y="77"/>
                  </a:cubicBezTo>
                  <a:cubicBezTo>
                    <a:pt x="105" y="71"/>
                    <a:pt x="106" y="65"/>
                    <a:pt x="106" y="59"/>
                  </a:cubicBezTo>
                  <a:cubicBezTo>
                    <a:pt x="106" y="52"/>
                    <a:pt x="105" y="46"/>
                    <a:pt x="103" y="40"/>
                  </a:cubicBezTo>
                  <a:cubicBezTo>
                    <a:pt x="100" y="35"/>
                    <a:pt x="97" y="30"/>
                    <a:pt x="93" y="25"/>
                  </a:cubicBezTo>
                  <a:cubicBezTo>
                    <a:pt x="88" y="21"/>
                    <a:pt x="83" y="18"/>
                    <a:pt x="78" y="15"/>
                  </a:cubicBezTo>
                  <a:cubicBezTo>
                    <a:pt x="72" y="13"/>
                    <a:pt x="66" y="11"/>
                    <a:pt x="59" y="11"/>
                  </a:cubicBezTo>
                  <a:cubicBezTo>
                    <a:pt x="53" y="11"/>
                    <a:pt x="47" y="13"/>
                    <a:pt x="41" y="15"/>
                  </a:cubicBezTo>
                  <a:cubicBezTo>
                    <a:pt x="35" y="18"/>
                    <a:pt x="30" y="21"/>
                    <a:pt x="26" y="25"/>
                  </a:cubicBezTo>
                  <a:cubicBezTo>
                    <a:pt x="22" y="30"/>
                    <a:pt x="18" y="35"/>
                    <a:pt x="16" y="40"/>
                  </a:cubicBezTo>
                  <a:cubicBezTo>
                    <a:pt x="13" y="46"/>
                    <a:pt x="12" y="52"/>
                    <a:pt x="12" y="59"/>
                  </a:cubicBezTo>
                  <a:cubicBezTo>
                    <a:pt x="12" y="65"/>
                    <a:pt x="13" y="71"/>
                    <a:pt x="16" y="77"/>
                  </a:cubicBezTo>
                  <a:cubicBezTo>
                    <a:pt x="18" y="83"/>
                    <a:pt x="22" y="88"/>
                    <a:pt x="26" y="92"/>
                  </a:cubicBezTo>
                  <a:cubicBezTo>
                    <a:pt x="30" y="97"/>
                    <a:pt x="35" y="100"/>
                    <a:pt x="41" y="102"/>
                  </a:cubicBezTo>
                  <a:cubicBezTo>
                    <a:pt x="47" y="105"/>
                    <a:pt x="53" y="106"/>
                    <a:pt x="59" y="106"/>
                  </a:cubicBezTo>
                  <a:cubicBezTo>
                    <a:pt x="65" y="106"/>
                    <a:pt x="71" y="105"/>
                    <a:pt x="78" y="103"/>
                  </a:cubicBezTo>
                  <a:cubicBezTo>
                    <a:pt x="82" y="113"/>
                    <a:pt x="82" y="113"/>
                    <a:pt x="82" y="113"/>
                  </a:cubicBezTo>
                  <a:cubicBezTo>
                    <a:pt x="75" y="116"/>
                    <a:pt x="67" y="118"/>
                    <a:pt x="59" y="118"/>
                  </a:cubicBezTo>
                  <a:cubicBezTo>
                    <a:pt x="51" y="118"/>
                    <a:pt x="43" y="116"/>
                    <a:pt x="36" y="113"/>
                  </a:cubicBezTo>
                  <a:cubicBezTo>
                    <a:pt x="29" y="110"/>
                    <a:pt x="23" y="106"/>
                    <a:pt x="17" y="101"/>
                  </a:cubicBezTo>
                  <a:cubicBezTo>
                    <a:pt x="12" y="95"/>
                    <a:pt x="8" y="89"/>
                    <a:pt x="5" y="82"/>
                  </a:cubicBezTo>
                  <a:cubicBezTo>
                    <a:pt x="2" y="75"/>
                    <a:pt x="0" y="67"/>
                    <a:pt x="0" y="59"/>
                  </a:cubicBezTo>
                  <a:cubicBezTo>
                    <a:pt x="0" y="51"/>
                    <a:pt x="2" y="43"/>
                    <a:pt x="5" y="36"/>
                  </a:cubicBezTo>
                  <a:cubicBezTo>
                    <a:pt x="8" y="29"/>
                    <a:pt x="12" y="22"/>
                    <a:pt x="17" y="17"/>
                  </a:cubicBezTo>
                  <a:cubicBezTo>
                    <a:pt x="23" y="12"/>
                    <a:pt x="29" y="7"/>
                    <a:pt x="36" y="4"/>
                  </a:cubicBezTo>
                  <a:cubicBezTo>
                    <a:pt x="43" y="1"/>
                    <a:pt x="51" y="0"/>
                    <a:pt x="59" y="0"/>
                  </a:cubicBezTo>
                  <a:cubicBezTo>
                    <a:pt x="67" y="0"/>
                    <a:pt x="75" y="1"/>
                    <a:pt x="82" y="4"/>
                  </a:cubicBezTo>
                  <a:cubicBezTo>
                    <a:pt x="89" y="7"/>
                    <a:pt x="96" y="12"/>
                    <a:pt x="101" y="17"/>
                  </a:cubicBezTo>
                  <a:cubicBezTo>
                    <a:pt x="106" y="22"/>
                    <a:pt x="110" y="29"/>
                    <a:pt x="114" y="36"/>
                  </a:cubicBezTo>
                  <a:cubicBezTo>
                    <a:pt x="117" y="43"/>
                    <a:pt x="118" y="51"/>
                    <a:pt x="118" y="59"/>
                  </a:cubicBezTo>
                  <a:cubicBezTo>
                    <a:pt x="118" y="70"/>
                    <a:pt x="116" y="80"/>
                    <a:pt x="110" y="88"/>
                  </a:cubicBezTo>
                  <a:cubicBezTo>
                    <a:pt x="106" y="88"/>
                    <a:pt x="106" y="88"/>
                    <a:pt x="106" y="88"/>
                  </a:cubicBezTo>
                  <a:cubicBezTo>
                    <a:pt x="96" y="88"/>
                    <a:pt x="96" y="88"/>
                    <a:pt x="96" y="88"/>
                  </a:cubicBezTo>
                  <a:cubicBezTo>
                    <a:pt x="89" y="88"/>
                    <a:pt x="89" y="88"/>
                    <a:pt x="89" y="88"/>
                  </a:cubicBezTo>
                  <a:cubicBezTo>
                    <a:pt x="77" y="88"/>
                    <a:pt x="77" y="88"/>
                    <a:pt x="77" y="88"/>
                  </a:cubicBezTo>
                  <a:cubicBezTo>
                    <a:pt x="77" y="82"/>
                    <a:pt x="77" y="82"/>
                    <a:pt x="77" y="82"/>
                  </a:cubicBezTo>
                  <a:cubicBezTo>
                    <a:pt x="72" y="86"/>
                    <a:pt x="66" y="88"/>
                    <a:pt x="59" y="88"/>
                  </a:cubicBezTo>
                  <a:cubicBezTo>
                    <a:pt x="55" y="88"/>
                    <a:pt x="51" y="88"/>
                    <a:pt x="48" y="86"/>
                  </a:cubicBezTo>
                  <a:cubicBezTo>
                    <a:pt x="44" y="84"/>
                    <a:pt x="41" y="82"/>
                    <a:pt x="38" y="80"/>
                  </a:cubicBezTo>
                  <a:cubicBezTo>
                    <a:pt x="36" y="77"/>
                    <a:pt x="34" y="74"/>
                    <a:pt x="32" y="70"/>
                  </a:cubicBezTo>
                  <a:cubicBezTo>
                    <a:pt x="30" y="67"/>
                    <a:pt x="30" y="63"/>
                    <a:pt x="30" y="59"/>
                  </a:cubicBezTo>
                  <a:cubicBezTo>
                    <a:pt x="30" y="55"/>
                    <a:pt x="30" y="51"/>
                    <a:pt x="32" y="47"/>
                  </a:cubicBezTo>
                  <a:cubicBezTo>
                    <a:pt x="34" y="44"/>
                    <a:pt x="36" y="41"/>
                    <a:pt x="38" y="38"/>
                  </a:cubicBezTo>
                  <a:cubicBezTo>
                    <a:pt x="41" y="35"/>
                    <a:pt x="44" y="33"/>
                    <a:pt x="48" y="32"/>
                  </a:cubicBezTo>
                  <a:cubicBezTo>
                    <a:pt x="51" y="30"/>
                    <a:pt x="55" y="29"/>
                    <a:pt x="59" y="29"/>
                  </a:cubicBezTo>
                  <a:close/>
                  <a:moveTo>
                    <a:pt x="77" y="59"/>
                  </a:moveTo>
                  <a:cubicBezTo>
                    <a:pt x="77" y="54"/>
                    <a:pt x="75" y="50"/>
                    <a:pt x="72" y="46"/>
                  </a:cubicBezTo>
                  <a:cubicBezTo>
                    <a:pt x="68" y="43"/>
                    <a:pt x="64" y="41"/>
                    <a:pt x="59" y="41"/>
                  </a:cubicBezTo>
                  <a:cubicBezTo>
                    <a:pt x="54" y="41"/>
                    <a:pt x="50" y="43"/>
                    <a:pt x="47" y="46"/>
                  </a:cubicBezTo>
                  <a:cubicBezTo>
                    <a:pt x="43" y="50"/>
                    <a:pt x="42" y="54"/>
                    <a:pt x="42" y="59"/>
                  </a:cubicBezTo>
                  <a:cubicBezTo>
                    <a:pt x="42" y="64"/>
                    <a:pt x="43" y="68"/>
                    <a:pt x="47" y="71"/>
                  </a:cubicBezTo>
                  <a:cubicBezTo>
                    <a:pt x="50" y="75"/>
                    <a:pt x="54" y="77"/>
                    <a:pt x="59" y="77"/>
                  </a:cubicBezTo>
                  <a:cubicBezTo>
                    <a:pt x="64" y="77"/>
                    <a:pt x="68" y="75"/>
                    <a:pt x="72" y="71"/>
                  </a:cubicBezTo>
                  <a:cubicBezTo>
                    <a:pt x="75" y="68"/>
                    <a:pt x="77" y="64"/>
                    <a:pt x="77" y="59"/>
                  </a:cubicBezTo>
                  <a:close/>
                </a:path>
              </a:pathLst>
            </a:custGeom>
            <a:solidFill>
              <a:srgbClr val="26C6D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pic>
        <p:nvPicPr>
          <p:cNvPr id="146" name="Picture 30859" descr="未标题-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65167" y="2019355"/>
            <a:ext cx="2134293" cy="289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7" name="Group 30928"/>
          <p:cNvGrpSpPr/>
          <p:nvPr/>
        </p:nvGrpSpPr>
        <p:grpSpPr bwMode="auto">
          <a:xfrm>
            <a:off x="10509251" y="3652939"/>
            <a:ext cx="1035637" cy="2712938"/>
            <a:chOff x="2468" y="1211"/>
            <a:chExt cx="412" cy="1099"/>
          </a:xfrm>
        </p:grpSpPr>
        <p:sp>
          <p:nvSpPr>
            <p:cNvPr id="148" name="Rectangle 30897"/>
            <p:cNvSpPr>
              <a:spLocks noChangeArrowheads="1"/>
            </p:cNvSpPr>
            <p:nvPr/>
          </p:nvSpPr>
          <p:spPr bwMode="auto">
            <a:xfrm>
              <a:off x="2705" y="1943"/>
              <a:ext cx="121" cy="367"/>
            </a:xfrm>
            <a:prstGeom prst="rect">
              <a:avLst/>
            </a:prstGeom>
            <a:solidFill>
              <a:srgbClr val="008C8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49" name="Rectangle 30898"/>
            <p:cNvSpPr>
              <a:spLocks noChangeArrowheads="1"/>
            </p:cNvSpPr>
            <p:nvPr/>
          </p:nvSpPr>
          <p:spPr bwMode="auto">
            <a:xfrm>
              <a:off x="2582" y="1943"/>
              <a:ext cx="123" cy="367"/>
            </a:xfrm>
            <a:prstGeom prst="rect">
              <a:avLst/>
            </a:prstGeom>
            <a:solidFill>
              <a:srgbClr val="00A7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50" name="Freeform 30899"/>
            <p:cNvSpPr/>
            <p:nvPr/>
          </p:nvSpPr>
          <p:spPr bwMode="auto">
            <a:xfrm>
              <a:off x="2468" y="1211"/>
              <a:ext cx="412" cy="644"/>
            </a:xfrm>
            <a:custGeom>
              <a:avLst/>
              <a:gdLst>
                <a:gd name="T0" fmla="*/ 371 w 310"/>
                <a:gd name="T1" fmla="*/ 353 h 484"/>
                <a:gd name="T2" fmla="*/ 371 w 310"/>
                <a:gd name="T3" fmla="*/ 353 h 484"/>
                <a:gd name="T4" fmla="*/ 346 w 310"/>
                <a:gd name="T5" fmla="*/ 367 h 484"/>
                <a:gd name="T6" fmla="*/ 346 w 310"/>
                <a:gd name="T7" fmla="*/ 442 h 484"/>
                <a:gd name="T8" fmla="*/ 328 w 310"/>
                <a:gd name="T9" fmla="*/ 442 h 484"/>
                <a:gd name="T10" fmla="*/ 328 w 310"/>
                <a:gd name="T11" fmla="*/ 347 h 484"/>
                <a:gd name="T12" fmla="*/ 302 w 310"/>
                <a:gd name="T13" fmla="*/ 298 h 484"/>
                <a:gd name="T14" fmla="*/ 262 w 310"/>
                <a:gd name="T15" fmla="*/ 319 h 484"/>
                <a:gd name="T16" fmla="*/ 262 w 310"/>
                <a:gd name="T17" fmla="*/ 442 h 484"/>
                <a:gd name="T18" fmla="*/ 245 w 310"/>
                <a:gd name="T19" fmla="*/ 442 h 484"/>
                <a:gd name="T20" fmla="*/ 245 w 310"/>
                <a:gd name="T21" fmla="*/ 243 h 484"/>
                <a:gd name="T22" fmla="*/ 219 w 310"/>
                <a:gd name="T23" fmla="*/ 192 h 484"/>
                <a:gd name="T24" fmla="*/ 178 w 310"/>
                <a:gd name="T25" fmla="*/ 212 h 484"/>
                <a:gd name="T26" fmla="*/ 178 w 310"/>
                <a:gd name="T27" fmla="*/ 442 h 484"/>
                <a:gd name="T28" fmla="*/ 162 w 310"/>
                <a:gd name="T29" fmla="*/ 442 h 484"/>
                <a:gd name="T30" fmla="*/ 162 w 310"/>
                <a:gd name="T31" fmla="*/ 33 h 484"/>
                <a:gd name="T32" fmla="*/ 129 w 310"/>
                <a:gd name="T33" fmla="*/ 0 h 484"/>
                <a:gd name="T34" fmla="*/ 96 w 310"/>
                <a:gd name="T35" fmla="*/ 33 h 484"/>
                <a:gd name="T36" fmla="*/ 96 w 310"/>
                <a:gd name="T37" fmla="*/ 442 h 484"/>
                <a:gd name="T38" fmla="*/ 96 w 310"/>
                <a:gd name="T39" fmla="*/ 511 h 484"/>
                <a:gd name="T40" fmla="*/ 92 w 310"/>
                <a:gd name="T41" fmla="*/ 432 h 484"/>
                <a:gd name="T42" fmla="*/ 17 w 310"/>
                <a:gd name="T43" fmla="*/ 507 h 484"/>
                <a:gd name="T44" fmla="*/ 17 w 310"/>
                <a:gd name="T45" fmla="*/ 567 h 484"/>
                <a:gd name="T46" fmla="*/ 101 w 310"/>
                <a:gd name="T47" fmla="*/ 641 h 484"/>
                <a:gd name="T48" fmla="*/ 101 w 310"/>
                <a:gd name="T49" fmla="*/ 640 h 484"/>
                <a:gd name="T50" fmla="*/ 112 w 310"/>
                <a:gd name="T51" fmla="*/ 644 h 484"/>
                <a:gd name="T52" fmla="*/ 328 w 310"/>
                <a:gd name="T53" fmla="*/ 644 h 484"/>
                <a:gd name="T54" fmla="*/ 412 w 310"/>
                <a:gd name="T55" fmla="*/ 560 h 484"/>
                <a:gd name="T56" fmla="*/ 412 w 310"/>
                <a:gd name="T57" fmla="*/ 442 h 484"/>
                <a:gd name="T58" fmla="*/ 412 w 310"/>
                <a:gd name="T59" fmla="*/ 419 h 484"/>
                <a:gd name="T60" fmla="*/ 371 w 310"/>
                <a:gd name="T61" fmla="*/ 353 h 4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10" h="484">
                  <a:moveTo>
                    <a:pt x="279" y="265"/>
                  </a:moveTo>
                  <a:cubicBezTo>
                    <a:pt x="279" y="265"/>
                    <a:pt x="279" y="265"/>
                    <a:pt x="279" y="265"/>
                  </a:cubicBezTo>
                  <a:cubicBezTo>
                    <a:pt x="270" y="260"/>
                    <a:pt x="260" y="267"/>
                    <a:pt x="260" y="276"/>
                  </a:cubicBezTo>
                  <a:cubicBezTo>
                    <a:pt x="260" y="332"/>
                    <a:pt x="260" y="332"/>
                    <a:pt x="260" y="332"/>
                  </a:cubicBezTo>
                  <a:cubicBezTo>
                    <a:pt x="247" y="332"/>
                    <a:pt x="247" y="332"/>
                    <a:pt x="247" y="332"/>
                  </a:cubicBezTo>
                  <a:cubicBezTo>
                    <a:pt x="247" y="261"/>
                    <a:pt x="247" y="261"/>
                    <a:pt x="247" y="261"/>
                  </a:cubicBezTo>
                  <a:cubicBezTo>
                    <a:pt x="247" y="246"/>
                    <a:pt x="240" y="232"/>
                    <a:pt x="227" y="224"/>
                  </a:cubicBezTo>
                  <a:cubicBezTo>
                    <a:pt x="214" y="216"/>
                    <a:pt x="197" y="225"/>
                    <a:pt x="197" y="240"/>
                  </a:cubicBezTo>
                  <a:cubicBezTo>
                    <a:pt x="197" y="332"/>
                    <a:pt x="197" y="332"/>
                    <a:pt x="197" y="332"/>
                  </a:cubicBezTo>
                  <a:cubicBezTo>
                    <a:pt x="184" y="332"/>
                    <a:pt x="184" y="332"/>
                    <a:pt x="184" y="332"/>
                  </a:cubicBezTo>
                  <a:cubicBezTo>
                    <a:pt x="184" y="183"/>
                    <a:pt x="184" y="183"/>
                    <a:pt x="184" y="183"/>
                  </a:cubicBezTo>
                  <a:cubicBezTo>
                    <a:pt x="184" y="168"/>
                    <a:pt x="177" y="153"/>
                    <a:pt x="165" y="144"/>
                  </a:cubicBezTo>
                  <a:cubicBezTo>
                    <a:pt x="153" y="134"/>
                    <a:pt x="134" y="143"/>
                    <a:pt x="134" y="159"/>
                  </a:cubicBezTo>
                  <a:cubicBezTo>
                    <a:pt x="134" y="332"/>
                    <a:pt x="134" y="332"/>
                    <a:pt x="134" y="332"/>
                  </a:cubicBezTo>
                  <a:cubicBezTo>
                    <a:pt x="122" y="332"/>
                    <a:pt x="122" y="332"/>
                    <a:pt x="122" y="332"/>
                  </a:cubicBezTo>
                  <a:cubicBezTo>
                    <a:pt x="122" y="25"/>
                    <a:pt x="122" y="25"/>
                    <a:pt x="122" y="25"/>
                  </a:cubicBezTo>
                  <a:cubicBezTo>
                    <a:pt x="122" y="11"/>
                    <a:pt x="111" y="0"/>
                    <a:pt x="97" y="0"/>
                  </a:cubicBezTo>
                  <a:cubicBezTo>
                    <a:pt x="83" y="0"/>
                    <a:pt x="72" y="11"/>
                    <a:pt x="72" y="25"/>
                  </a:cubicBezTo>
                  <a:cubicBezTo>
                    <a:pt x="72" y="332"/>
                    <a:pt x="72" y="332"/>
                    <a:pt x="72" y="332"/>
                  </a:cubicBezTo>
                  <a:cubicBezTo>
                    <a:pt x="72" y="384"/>
                    <a:pt x="72" y="384"/>
                    <a:pt x="72" y="384"/>
                  </a:cubicBezTo>
                  <a:cubicBezTo>
                    <a:pt x="69" y="325"/>
                    <a:pt x="69" y="325"/>
                    <a:pt x="69" y="325"/>
                  </a:cubicBezTo>
                  <a:cubicBezTo>
                    <a:pt x="13" y="381"/>
                    <a:pt x="13" y="381"/>
                    <a:pt x="13" y="381"/>
                  </a:cubicBezTo>
                  <a:cubicBezTo>
                    <a:pt x="0" y="394"/>
                    <a:pt x="0" y="413"/>
                    <a:pt x="13" y="426"/>
                  </a:cubicBezTo>
                  <a:cubicBezTo>
                    <a:pt x="76" y="482"/>
                    <a:pt x="76" y="482"/>
                    <a:pt x="76" y="482"/>
                  </a:cubicBezTo>
                  <a:cubicBezTo>
                    <a:pt x="76" y="481"/>
                    <a:pt x="76" y="481"/>
                    <a:pt x="76" y="481"/>
                  </a:cubicBezTo>
                  <a:cubicBezTo>
                    <a:pt x="78" y="483"/>
                    <a:pt x="81" y="484"/>
                    <a:pt x="84" y="484"/>
                  </a:cubicBezTo>
                  <a:cubicBezTo>
                    <a:pt x="247" y="484"/>
                    <a:pt x="247" y="484"/>
                    <a:pt x="247" y="484"/>
                  </a:cubicBezTo>
                  <a:cubicBezTo>
                    <a:pt x="282" y="484"/>
                    <a:pt x="310" y="455"/>
                    <a:pt x="310" y="421"/>
                  </a:cubicBezTo>
                  <a:cubicBezTo>
                    <a:pt x="310" y="332"/>
                    <a:pt x="310" y="332"/>
                    <a:pt x="310" y="332"/>
                  </a:cubicBezTo>
                  <a:cubicBezTo>
                    <a:pt x="310" y="315"/>
                    <a:pt x="310" y="315"/>
                    <a:pt x="310" y="315"/>
                  </a:cubicBezTo>
                  <a:cubicBezTo>
                    <a:pt x="310" y="294"/>
                    <a:pt x="298" y="274"/>
                    <a:pt x="279" y="265"/>
                  </a:cubicBezTo>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1" name="Freeform 30900"/>
            <p:cNvSpPr/>
            <p:nvPr/>
          </p:nvSpPr>
          <p:spPr bwMode="auto">
            <a:xfrm>
              <a:off x="2572" y="1231"/>
              <a:ext cx="50" cy="25"/>
            </a:xfrm>
            <a:custGeom>
              <a:avLst/>
              <a:gdLst>
                <a:gd name="T0" fmla="*/ 25 w 38"/>
                <a:gd name="T1" fmla="*/ 0 h 19"/>
                <a:gd name="T2" fmla="*/ 0 w 38"/>
                <a:gd name="T3" fmla="*/ 25 h 19"/>
                <a:gd name="T4" fmla="*/ 50 w 38"/>
                <a:gd name="T5" fmla="*/ 25 h 19"/>
                <a:gd name="T6" fmla="*/ 25 w 38"/>
                <a:gd name="T7" fmla="*/ 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8" h="19">
                  <a:moveTo>
                    <a:pt x="19" y="0"/>
                  </a:moveTo>
                  <a:cubicBezTo>
                    <a:pt x="8" y="0"/>
                    <a:pt x="0" y="9"/>
                    <a:pt x="0" y="19"/>
                  </a:cubicBezTo>
                  <a:cubicBezTo>
                    <a:pt x="38" y="19"/>
                    <a:pt x="38" y="19"/>
                    <a:pt x="38" y="19"/>
                  </a:cubicBezTo>
                  <a:cubicBezTo>
                    <a:pt x="38" y="9"/>
                    <a:pt x="29" y="0"/>
                    <a:pt x="19" y="0"/>
                  </a:cubicBezTo>
                </a:path>
              </a:pathLst>
            </a:custGeom>
            <a:solidFill>
              <a:srgbClr val="FCD3C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2" name="Freeform 30909"/>
            <p:cNvSpPr>
              <a:spLocks noEditPoints="1"/>
            </p:cNvSpPr>
            <p:nvPr/>
          </p:nvSpPr>
          <p:spPr bwMode="auto">
            <a:xfrm>
              <a:off x="2572" y="1231"/>
              <a:ext cx="50" cy="25"/>
            </a:xfrm>
            <a:custGeom>
              <a:avLst/>
              <a:gdLst>
                <a:gd name="T0" fmla="*/ 0 w 38"/>
                <a:gd name="T1" fmla="*/ 24 h 19"/>
                <a:gd name="T2" fmla="*/ 0 w 38"/>
                <a:gd name="T3" fmla="*/ 25 h 19"/>
                <a:gd name="T4" fmla="*/ 0 w 38"/>
                <a:gd name="T5" fmla="*/ 25 h 19"/>
                <a:gd name="T6" fmla="*/ 0 w 38"/>
                <a:gd name="T7" fmla="*/ 24 h 19"/>
                <a:gd name="T8" fmla="*/ 25 w 38"/>
                <a:gd name="T9" fmla="*/ 0 h 19"/>
                <a:gd name="T10" fmla="*/ 0 w 38"/>
                <a:gd name="T11" fmla="*/ 21 h 19"/>
                <a:gd name="T12" fmla="*/ 50 w 38"/>
                <a:gd name="T13" fmla="*/ 21 h 19"/>
                <a:gd name="T14" fmla="*/ 25 w 38"/>
                <a:gd name="T15" fmla="*/ 0 h 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 h="19">
                  <a:moveTo>
                    <a:pt x="0" y="18"/>
                  </a:moveTo>
                  <a:cubicBezTo>
                    <a:pt x="0" y="19"/>
                    <a:pt x="0" y="19"/>
                    <a:pt x="0" y="19"/>
                  </a:cubicBezTo>
                  <a:cubicBezTo>
                    <a:pt x="0" y="19"/>
                    <a:pt x="0" y="19"/>
                    <a:pt x="0" y="19"/>
                  </a:cubicBezTo>
                  <a:cubicBezTo>
                    <a:pt x="0" y="18"/>
                    <a:pt x="0" y="18"/>
                    <a:pt x="0" y="18"/>
                  </a:cubicBezTo>
                  <a:moveTo>
                    <a:pt x="19" y="0"/>
                  </a:moveTo>
                  <a:cubicBezTo>
                    <a:pt x="10" y="0"/>
                    <a:pt x="2" y="7"/>
                    <a:pt x="0" y="16"/>
                  </a:cubicBezTo>
                  <a:cubicBezTo>
                    <a:pt x="38" y="16"/>
                    <a:pt x="38" y="16"/>
                    <a:pt x="38" y="16"/>
                  </a:cubicBezTo>
                  <a:cubicBezTo>
                    <a:pt x="36" y="7"/>
                    <a:pt x="28" y="0"/>
                    <a:pt x="19" y="0"/>
                  </a:cubicBezTo>
                </a:path>
              </a:pathLst>
            </a:custGeom>
            <a:solidFill>
              <a:srgbClr val="D0DDD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3" name="Freeform 30910"/>
            <p:cNvSpPr>
              <a:spLocks noEditPoints="1"/>
            </p:cNvSpPr>
            <p:nvPr/>
          </p:nvSpPr>
          <p:spPr bwMode="auto">
            <a:xfrm>
              <a:off x="2572" y="1252"/>
              <a:ext cx="50" cy="9"/>
            </a:xfrm>
            <a:custGeom>
              <a:avLst/>
              <a:gdLst>
                <a:gd name="T0" fmla="*/ 0 w 38"/>
                <a:gd name="T1" fmla="*/ 0 h 7"/>
                <a:gd name="T2" fmla="*/ 0 w 38"/>
                <a:gd name="T3" fmla="*/ 0 h 7"/>
                <a:gd name="T4" fmla="*/ 0 w 38"/>
                <a:gd name="T5" fmla="*/ 3 h 7"/>
                <a:gd name="T6" fmla="*/ 0 w 38"/>
                <a:gd name="T7" fmla="*/ 0 h 7"/>
                <a:gd name="T8" fmla="*/ 50 w 38"/>
                <a:gd name="T9" fmla="*/ 0 h 7"/>
                <a:gd name="T10" fmla="*/ 50 w 38"/>
                <a:gd name="T11" fmla="*/ 0 h 7"/>
                <a:gd name="T12" fmla="*/ 50 w 38"/>
                <a:gd name="T13" fmla="*/ 4 h 7"/>
                <a:gd name="T14" fmla="*/ 0 w 38"/>
                <a:gd name="T15" fmla="*/ 4 h 7"/>
                <a:gd name="T16" fmla="*/ 0 w 38"/>
                <a:gd name="T17" fmla="*/ 4 h 7"/>
                <a:gd name="T18" fmla="*/ 0 w 38"/>
                <a:gd name="T19" fmla="*/ 9 h 7"/>
                <a:gd name="T20" fmla="*/ 50 w 38"/>
                <a:gd name="T21" fmla="*/ 9 h 7"/>
                <a:gd name="T22" fmla="*/ 50 w 38"/>
                <a:gd name="T23" fmla="*/ 0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 h="7">
                  <a:moveTo>
                    <a:pt x="0" y="0"/>
                  </a:moveTo>
                  <a:cubicBezTo>
                    <a:pt x="0" y="0"/>
                    <a:pt x="0" y="0"/>
                    <a:pt x="0" y="0"/>
                  </a:cubicBezTo>
                  <a:cubicBezTo>
                    <a:pt x="0" y="2"/>
                    <a:pt x="0" y="2"/>
                    <a:pt x="0" y="2"/>
                  </a:cubicBezTo>
                  <a:cubicBezTo>
                    <a:pt x="0" y="1"/>
                    <a:pt x="0" y="1"/>
                    <a:pt x="0" y="0"/>
                  </a:cubicBezTo>
                  <a:moveTo>
                    <a:pt x="38" y="0"/>
                  </a:moveTo>
                  <a:cubicBezTo>
                    <a:pt x="38" y="0"/>
                    <a:pt x="38" y="0"/>
                    <a:pt x="38" y="0"/>
                  </a:cubicBezTo>
                  <a:cubicBezTo>
                    <a:pt x="38" y="1"/>
                    <a:pt x="38" y="2"/>
                    <a:pt x="38" y="3"/>
                  </a:cubicBezTo>
                  <a:cubicBezTo>
                    <a:pt x="0" y="3"/>
                    <a:pt x="0" y="3"/>
                    <a:pt x="0" y="3"/>
                  </a:cubicBezTo>
                  <a:cubicBezTo>
                    <a:pt x="0" y="3"/>
                    <a:pt x="0" y="3"/>
                    <a:pt x="0" y="3"/>
                  </a:cubicBezTo>
                  <a:cubicBezTo>
                    <a:pt x="0" y="7"/>
                    <a:pt x="0" y="7"/>
                    <a:pt x="0" y="7"/>
                  </a:cubicBezTo>
                  <a:cubicBezTo>
                    <a:pt x="38" y="7"/>
                    <a:pt x="38" y="7"/>
                    <a:pt x="38" y="7"/>
                  </a:cubicBezTo>
                  <a:cubicBezTo>
                    <a:pt x="38" y="0"/>
                    <a:pt x="38" y="0"/>
                    <a:pt x="38" y="0"/>
                  </a:cubicBezTo>
                </a:path>
              </a:pathLst>
            </a:custGeom>
            <a:solidFill>
              <a:srgbClr val="D0C8B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4" name="Freeform 30911"/>
            <p:cNvSpPr/>
            <p:nvPr/>
          </p:nvSpPr>
          <p:spPr bwMode="auto">
            <a:xfrm>
              <a:off x="2572" y="1252"/>
              <a:ext cx="50" cy="4"/>
            </a:xfrm>
            <a:custGeom>
              <a:avLst/>
              <a:gdLst>
                <a:gd name="T0" fmla="*/ 50 w 38"/>
                <a:gd name="T1" fmla="*/ 0 h 3"/>
                <a:gd name="T2" fmla="*/ 0 w 38"/>
                <a:gd name="T3" fmla="*/ 0 h 3"/>
                <a:gd name="T4" fmla="*/ 0 w 38"/>
                <a:gd name="T5" fmla="*/ 3 h 3"/>
                <a:gd name="T6" fmla="*/ 0 w 38"/>
                <a:gd name="T7" fmla="*/ 4 h 3"/>
                <a:gd name="T8" fmla="*/ 50 w 38"/>
                <a:gd name="T9" fmla="*/ 4 h 3"/>
                <a:gd name="T10" fmla="*/ 50 w 38"/>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 h="3">
                  <a:moveTo>
                    <a:pt x="38" y="0"/>
                  </a:moveTo>
                  <a:cubicBezTo>
                    <a:pt x="0" y="0"/>
                    <a:pt x="0" y="0"/>
                    <a:pt x="0" y="0"/>
                  </a:cubicBezTo>
                  <a:cubicBezTo>
                    <a:pt x="0" y="1"/>
                    <a:pt x="0" y="1"/>
                    <a:pt x="0" y="2"/>
                  </a:cubicBezTo>
                  <a:cubicBezTo>
                    <a:pt x="0" y="3"/>
                    <a:pt x="0" y="3"/>
                    <a:pt x="0" y="3"/>
                  </a:cubicBezTo>
                  <a:cubicBezTo>
                    <a:pt x="38" y="3"/>
                    <a:pt x="38" y="3"/>
                    <a:pt x="38" y="3"/>
                  </a:cubicBezTo>
                  <a:cubicBezTo>
                    <a:pt x="38" y="2"/>
                    <a:pt x="38" y="1"/>
                    <a:pt x="38" y="0"/>
                  </a:cubicBezTo>
                </a:path>
              </a:pathLst>
            </a:custGeom>
            <a:solidFill>
              <a:srgbClr val="CECBC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5" name="Rectangle 30921"/>
            <p:cNvSpPr>
              <a:spLocks noChangeArrowheads="1"/>
            </p:cNvSpPr>
            <p:nvPr/>
          </p:nvSpPr>
          <p:spPr bwMode="auto">
            <a:xfrm>
              <a:off x="2705" y="1855"/>
              <a:ext cx="93" cy="88"/>
            </a:xfrm>
            <a:prstGeom prst="rect">
              <a:avLst/>
            </a:prstGeom>
            <a:solidFill>
              <a:srgbClr val="F5A4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56" name="Rectangle 30922"/>
            <p:cNvSpPr>
              <a:spLocks noChangeArrowheads="1"/>
            </p:cNvSpPr>
            <p:nvPr/>
          </p:nvSpPr>
          <p:spPr bwMode="auto">
            <a:xfrm>
              <a:off x="2610" y="1855"/>
              <a:ext cx="95" cy="88"/>
            </a:xfrm>
            <a:prstGeom prst="rect">
              <a:avLst/>
            </a:prstGeom>
            <a:solidFill>
              <a:srgbClr val="FFCCB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157" name="Group 30930"/>
          <p:cNvGrpSpPr/>
          <p:nvPr/>
        </p:nvGrpSpPr>
        <p:grpSpPr bwMode="auto">
          <a:xfrm>
            <a:off x="6553201" y="2761105"/>
            <a:ext cx="4524872" cy="4070437"/>
            <a:chOff x="658" y="294"/>
            <a:chExt cx="1973" cy="1807"/>
          </a:xfrm>
        </p:grpSpPr>
        <p:sp>
          <p:nvSpPr>
            <p:cNvPr id="158" name="Oval 30929"/>
            <p:cNvSpPr>
              <a:spLocks noChangeArrowheads="1"/>
            </p:cNvSpPr>
            <p:nvPr/>
          </p:nvSpPr>
          <p:spPr bwMode="auto">
            <a:xfrm>
              <a:off x="2037" y="355"/>
              <a:ext cx="499" cy="499"/>
            </a:xfrm>
            <a:prstGeom prst="ellipse">
              <a:avLst/>
            </a:prstGeom>
            <a:solidFill>
              <a:schemeClr val="accent1">
                <a:alpha val="20000"/>
              </a:schemeClr>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59" name="Freeform 30901"/>
            <p:cNvSpPr/>
            <p:nvPr/>
          </p:nvSpPr>
          <p:spPr bwMode="auto">
            <a:xfrm>
              <a:off x="1586" y="771"/>
              <a:ext cx="216" cy="116"/>
            </a:xfrm>
            <a:custGeom>
              <a:avLst/>
              <a:gdLst>
                <a:gd name="T0" fmla="*/ 205 w 163"/>
                <a:gd name="T1" fmla="*/ 103 h 87"/>
                <a:gd name="T2" fmla="*/ 205 w 163"/>
                <a:gd name="T3" fmla="*/ 103 h 87"/>
                <a:gd name="T4" fmla="*/ 183 w 163"/>
                <a:gd name="T5" fmla="*/ 116 h 87"/>
                <a:gd name="T6" fmla="*/ 0 w 163"/>
                <a:gd name="T7" fmla="*/ 59 h 87"/>
                <a:gd name="T8" fmla="*/ 49 w 163"/>
                <a:gd name="T9" fmla="*/ 0 h 87"/>
                <a:gd name="T10" fmla="*/ 183 w 163"/>
                <a:gd name="T11" fmla="*/ 61 h 87"/>
                <a:gd name="T12" fmla="*/ 205 w 163"/>
                <a:gd name="T13" fmla="*/ 103 h 8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3" h="87">
                  <a:moveTo>
                    <a:pt x="155" y="77"/>
                  </a:moveTo>
                  <a:cubicBezTo>
                    <a:pt x="155" y="77"/>
                    <a:pt x="155" y="77"/>
                    <a:pt x="155" y="77"/>
                  </a:cubicBezTo>
                  <a:cubicBezTo>
                    <a:pt x="151" y="83"/>
                    <a:pt x="145" y="87"/>
                    <a:pt x="138" y="87"/>
                  </a:cubicBezTo>
                  <a:cubicBezTo>
                    <a:pt x="0" y="44"/>
                    <a:pt x="0" y="44"/>
                    <a:pt x="0" y="44"/>
                  </a:cubicBezTo>
                  <a:cubicBezTo>
                    <a:pt x="37" y="0"/>
                    <a:pt x="37" y="0"/>
                    <a:pt x="37" y="0"/>
                  </a:cubicBezTo>
                  <a:cubicBezTo>
                    <a:pt x="138" y="46"/>
                    <a:pt x="138" y="46"/>
                    <a:pt x="138" y="46"/>
                  </a:cubicBezTo>
                  <a:cubicBezTo>
                    <a:pt x="154" y="46"/>
                    <a:pt x="163" y="63"/>
                    <a:pt x="155" y="77"/>
                  </a:cubicBezTo>
                  <a:close/>
                </a:path>
              </a:pathLst>
            </a:custGeom>
            <a:solidFill>
              <a:srgbClr val="F5A48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0" name="Freeform 30902"/>
            <p:cNvSpPr/>
            <p:nvPr/>
          </p:nvSpPr>
          <p:spPr bwMode="auto">
            <a:xfrm>
              <a:off x="1639" y="749"/>
              <a:ext cx="210" cy="79"/>
            </a:xfrm>
            <a:custGeom>
              <a:avLst/>
              <a:gdLst>
                <a:gd name="T0" fmla="*/ 206 w 158"/>
                <a:gd name="T1" fmla="*/ 37 h 59"/>
                <a:gd name="T2" fmla="*/ 206 w 158"/>
                <a:gd name="T3" fmla="*/ 37 h 59"/>
                <a:gd name="T4" fmla="*/ 191 w 158"/>
                <a:gd name="T5" fmla="*/ 58 h 59"/>
                <a:gd name="T6" fmla="*/ 0 w 158"/>
                <a:gd name="T7" fmla="*/ 79 h 59"/>
                <a:gd name="T8" fmla="*/ 23 w 158"/>
                <a:gd name="T9" fmla="*/ 5 h 59"/>
                <a:gd name="T10" fmla="*/ 169 w 158"/>
                <a:gd name="T11" fmla="*/ 8 h 59"/>
                <a:gd name="T12" fmla="*/ 206 w 158"/>
                <a:gd name="T13" fmla="*/ 37 h 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8" h="59">
                  <a:moveTo>
                    <a:pt x="155" y="28"/>
                  </a:moveTo>
                  <a:cubicBezTo>
                    <a:pt x="155" y="28"/>
                    <a:pt x="155" y="28"/>
                    <a:pt x="155" y="28"/>
                  </a:cubicBezTo>
                  <a:cubicBezTo>
                    <a:pt x="154" y="34"/>
                    <a:pt x="150" y="40"/>
                    <a:pt x="144" y="43"/>
                  </a:cubicBezTo>
                  <a:cubicBezTo>
                    <a:pt x="0" y="59"/>
                    <a:pt x="0" y="59"/>
                    <a:pt x="0" y="59"/>
                  </a:cubicBezTo>
                  <a:cubicBezTo>
                    <a:pt x="17" y="4"/>
                    <a:pt x="17" y="4"/>
                    <a:pt x="17" y="4"/>
                  </a:cubicBezTo>
                  <a:cubicBezTo>
                    <a:pt x="127" y="6"/>
                    <a:pt x="127" y="6"/>
                    <a:pt x="127" y="6"/>
                  </a:cubicBezTo>
                  <a:cubicBezTo>
                    <a:pt x="142" y="0"/>
                    <a:pt x="158" y="12"/>
                    <a:pt x="155" y="28"/>
                  </a:cubicBezTo>
                  <a:close/>
                </a:path>
              </a:pathLst>
            </a:custGeom>
            <a:solidFill>
              <a:srgbClr val="F5A48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1" name="Freeform 30903"/>
            <p:cNvSpPr/>
            <p:nvPr/>
          </p:nvSpPr>
          <p:spPr bwMode="auto">
            <a:xfrm>
              <a:off x="1721" y="693"/>
              <a:ext cx="384" cy="259"/>
            </a:xfrm>
            <a:custGeom>
              <a:avLst/>
              <a:gdLst>
                <a:gd name="T0" fmla="*/ 35 w 682"/>
                <a:gd name="T1" fmla="*/ 259 h 460"/>
                <a:gd name="T2" fmla="*/ 0 w 682"/>
                <a:gd name="T3" fmla="*/ 194 h 460"/>
                <a:gd name="T4" fmla="*/ 348 w 682"/>
                <a:gd name="T5" fmla="*/ 0 h 460"/>
                <a:gd name="T6" fmla="*/ 384 w 682"/>
                <a:gd name="T7" fmla="*/ 65 h 460"/>
                <a:gd name="T8" fmla="*/ 35 w 682"/>
                <a:gd name="T9" fmla="*/ 259 h 4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2" h="460">
                  <a:moveTo>
                    <a:pt x="63" y="460"/>
                  </a:moveTo>
                  <a:lnTo>
                    <a:pt x="0" y="345"/>
                  </a:lnTo>
                  <a:lnTo>
                    <a:pt x="618" y="0"/>
                  </a:lnTo>
                  <a:lnTo>
                    <a:pt x="682" y="115"/>
                  </a:lnTo>
                  <a:lnTo>
                    <a:pt x="63" y="460"/>
                  </a:lnTo>
                  <a:close/>
                </a:path>
              </a:pathLst>
            </a:custGeom>
            <a:solidFill>
              <a:srgbClr val="5A6C7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2" name="Freeform 30904"/>
            <p:cNvSpPr/>
            <p:nvPr/>
          </p:nvSpPr>
          <p:spPr bwMode="auto">
            <a:xfrm>
              <a:off x="1721" y="693"/>
              <a:ext cx="384" cy="259"/>
            </a:xfrm>
            <a:custGeom>
              <a:avLst/>
              <a:gdLst>
                <a:gd name="T0" fmla="*/ 35 w 682"/>
                <a:gd name="T1" fmla="*/ 259 h 460"/>
                <a:gd name="T2" fmla="*/ 0 w 682"/>
                <a:gd name="T3" fmla="*/ 194 h 460"/>
                <a:gd name="T4" fmla="*/ 348 w 682"/>
                <a:gd name="T5" fmla="*/ 0 h 460"/>
                <a:gd name="T6" fmla="*/ 384 w 682"/>
                <a:gd name="T7" fmla="*/ 65 h 460"/>
                <a:gd name="T8" fmla="*/ 35 w 682"/>
                <a:gd name="T9" fmla="*/ 259 h 4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2" h="460">
                  <a:moveTo>
                    <a:pt x="63" y="460"/>
                  </a:moveTo>
                  <a:lnTo>
                    <a:pt x="0" y="345"/>
                  </a:lnTo>
                  <a:lnTo>
                    <a:pt x="618" y="0"/>
                  </a:lnTo>
                  <a:lnTo>
                    <a:pt x="682" y="115"/>
                  </a:lnTo>
                  <a:lnTo>
                    <a:pt x="63" y="4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3" name="Freeform 30905"/>
            <p:cNvSpPr/>
            <p:nvPr/>
          </p:nvSpPr>
          <p:spPr bwMode="auto">
            <a:xfrm>
              <a:off x="1721" y="693"/>
              <a:ext cx="368" cy="227"/>
            </a:xfrm>
            <a:custGeom>
              <a:avLst/>
              <a:gdLst>
                <a:gd name="T0" fmla="*/ 17 w 652"/>
                <a:gd name="T1" fmla="*/ 227 h 404"/>
                <a:gd name="T2" fmla="*/ 0 w 652"/>
                <a:gd name="T3" fmla="*/ 194 h 404"/>
                <a:gd name="T4" fmla="*/ 349 w 652"/>
                <a:gd name="T5" fmla="*/ 0 h 404"/>
                <a:gd name="T6" fmla="*/ 368 w 652"/>
                <a:gd name="T7" fmla="*/ 33 h 404"/>
                <a:gd name="T8" fmla="*/ 17 w 652"/>
                <a:gd name="T9" fmla="*/ 227 h 4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2" h="404">
                  <a:moveTo>
                    <a:pt x="30" y="404"/>
                  </a:moveTo>
                  <a:lnTo>
                    <a:pt x="0" y="345"/>
                  </a:lnTo>
                  <a:lnTo>
                    <a:pt x="618" y="0"/>
                  </a:lnTo>
                  <a:lnTo>
                    <a:pt x="652" y="59"/>
                  </a:lnTo>
                  <a:lnTo>
                    <a:pt x="30" y="404"/>
                  </a:lnTo>
                  <a:close/>
                </a:path>
              </a:pathLst>
            </a:custGeom>
            <a:solidFill>
              <a:srgbClr val="5A6C7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4" name="Freeform 30906"/>
            <p:cNvSpPr/>
            <p:nvPr/>
          </p:nvSpPr>
          <p:spPr bwMode="auto">
            <a:xfrm>
              <a:off x="1721" y="693"/>
              <a:ext cx="368" cy="227"/>
            </a:xfrm>
            <a:custGeom>
              <a:avLst/>
              <a:gdLst>
                <a:gd name="T0" fmla="*/ 17 w 652"/>
                <a:gd name="T1" fmla="*/ 227 h 404"/>
                <a:gd name="T2" fmla="*/ 0 w 652"/>
                <a:gd name="T3" fmla="*/ 194 h 404"/>
                <a:gd name="T4" fmla="*/ 349 w 652"/>
                <a:gd name="T5" fmla="*/ 0 h 404"/>
                <a:gd name="T6" fmla="*/ 368 w 652"/>
                <a:gd name="T7" fmla="*/ 33 h 404"/>
                <a:gd name="T8" fmla="*/ 17 w 652"/>
                <a:gd name="T9" fmla="*/ 227 h 4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2" h="404">
                  <a:moveTo>
                    <a:pt x="30" y="404"/>
                  </a:moveTo>
                  <a:lnTo>
                    <a:pt x="0" y="345"/>
                  </a:lnTo>
                  <a:lnTo>
                    <a:pt x="618" y="0"/>
                  </a:lnTo>
                  <a:lnTo>
                    <a:pt x="652" y="59"/>
                  </a:lnTo>
                  <a:lnTo>
                    <a:pt x="30" y="4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5" name="Freeform 30912"/>
            <p:cNvSpPr/>
            <p:nvPr/>
          </p:nvSpPr>
          <p:spPr bwMode="auto">
            <a:xfrm>
              <a:off x="2056" y="693"/>
              <a:ext cx="49" cy="81"/>
            </a:xfrm>
            <a:custGeom>
              <a:avLst/>
              <a:gdLst>
                <a:gd name="T0" fmla="*/ 13 w 37"/>
                <a:gd name="T1" fmla="*/ 0 h 61"/>
                <a:gd name="T2" fmla="*/ 32 w 37"/>
                <a:gd name="T3" fmla="*/ 33 h 61"/>
                <a:gd name="T4" fmla="*/ 0 w 37"/>
                <a:gd name="T5" fmla="*/ 49 h 61"/>
                <a:gd name="T6" fmla="*/ 21 w 37"/>
                <a:gd name="T7" fmla="*/ 81 h 61"/>
                <a:gd name="T8" fmla="*/ 49 w 37"/>
                <a:gd name="T9" fmla="*/ 65 h 61"/>
                <a:gd name="T10" fmla="*/ 13 w 37"/>
                <a:gd name="T11" fmla="*/ 0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 h="61">
                  <a:moveTo>
                    <a:pt x="10" y="0"/>
                  </a:moveTo>
                  <a:cubicBezTo>
                    <a:pt x="24" y="25"/>
                    <a:pt x="24" y="25"/>
                    <a:pt x="24" y="25"/>
                  </a:cubicBezTo>
                  <a:cubicBezTo>
                    <a:pt x="0" y="37"/>
                    <a:pt x="0" y="37"/>
                    <a:pt x="0" y="37"/>
                  </a:cubicBezTo>
                  <a:cubicBezTo>
                    <a:pt x="5" y="46"/>
                    <a:pt x="11" y="53"/>
                    <a:pt x="16" y="61"/>
                  </a:cubicBezTo>
                  <a:cubicBezTo>
                    <a:pt x="37" y="49"/>
                    <a:pt x="37" y="49"/>
                    <a:pt x="37" y="49"/>
                  </a:cubicBezTo>
                  <a:cubicBezTo>
                    <a:pt x="10" y="0"/>
                    <a:pt x="10" y="0"/>
                    <a:pt x="10" y="0"/>
                  </a:cubicBezTo>
                </a:path>
              </a:pathLst>
            </a:custGeom>
            <a:solidFill>
              <a:srgbClr val="7FAAB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6" name="Freeform 30913"/>
            <p:cNvSpPr/>
            <p:nvPr/>
          </p:nvSpPr>
          <p:spPr bwMode="auto">
            <a:xfrm>
              <a:off x="2041" y="693"/>
              <a:ext cx="48" cy="49"/>
            </a:xfrm>
            <a:custGeom>
              <a:avLst/>
              <a:gdLst>
                <a:gd name="T0" fmla="*/ 29 w 36"/>
                <a:gd name="T1" fmla="*/ 0 h 37"/>
                <a:gd name="T2" fmla="*/ 0 w 36"/>
                <a:gd name="T3" fmla="*/ 16 h 37"/>
                <a:gd name="T4" fmla="*/ 13 w 36"/>
                <a:gd name="T5" fmla="*/ 44 h 37"/>
                <a:gd name="T6" fmla="*/ 16 w 36"/>
                <a:gd name="T7" fmla="*/ 49 h 37"/>
                <a:gd name="T8" fmla="*/ 48 w 36"/>
                <a:gd name="T9" fmla="*/ 33 h 37"/>
                <a:gd name="T10" fmla="*/ 29 w 36"/>
                <a:gd name="T11" fmla="*/ 0 h 3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 h="37">
                  <a:moveTo>
                    <a:pt x="22" y="0"/>
                  </a:moveTo>
                  <a:cubicBezTo>
                    <a:pt x="0" y="12"/>
                    <a:pt x="0" y="12"/>
                    <a:pt x="0" y="12"/>
                  </a:cubicBezTo>
                  <a:cubicBezTo>
                    <a:pt x="3" y="19"/>
                    <a:pt x="6" y="26"/>
                    <a:pt x="10" y="33"/>
                  </a:cubicBezTo>
                  <a:cubicBezTo>
                    <a:pt x="11" y="34"/>
                    <a:pt x="12" y="36"/>
                    <a:pt x="12" y="37"/>
                  </a:cubicBezTo>
                  <a:cubicBezTo>
                    <a:pt x="36" y="25"/>
                    <a:pt x="36" y="25"/>
                    <a:pt x="36" y="25"/>
                  </a:cubicBezTo>
                  <a:cubicBezTo>
                    <a:pt x="22" y="0"/>
                    <a:pt x="22" y="0"/>
                    <a:pt x="22" y="0"/>
                  </a:cubicBezTo>
                </a:path>
              </a:pathLst>
            </a:custGeom>
            <a:solidFill>
              <a:srgbClr val="7FAAB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7" name="Freeform 30914"/>
            <p:cNvSpPr>
              <a:spLocks noEditPoints="1"/>
            </p:cNvSpPr>
            <p:nvPr/>
          </p:nvSpPr>
          <p:spPr bwMode="auto">
            <a:xfrm>
              <a:off x="1942" y="294"/>
              <a:ext cx="689" cy="624"/>
            </a:xfrm>
            <a:custGeom>
              <a:avLst/>
              <a:gdLst>
                <a:gd name="T0" fmla="*/ 262 w 518"/>
                <a:gd name="T1" fmla="*/ 601 h 469"/>
                <a:gd name="T2" fmla="*/ 81 w 518"/>
                <a:gd name="T3" fmla="*/ 459 h 469"/>
                <a:gd name="T4" fmla="*/ 198 w 518"/>
                <a:gd name="T5" fmla="*/ 49 h 469"/>
                <a:gd name="T6" fmla="*/ 427 w 518"/>
                <a:gd name="T7" fmla="*/ 23 h 469"/>
                <a:gd name="T8" fmla="*/ 608 w 518"/>
                <a:gd name="T9" fmla="*/ 165 h 469"/>
                <a:gd name="T10" fmla="*/ 491 w 518"/>
                <a:gd name="T11" fmla="*/ 575 h 469"/>
                <a:gd name="T12" fmla="*/ 262 w 518"/>
                <a:gd name="T13" fmla="*/ 601 h 469"/>
                <a:gd name="T14" fmla="*/ 408 w 518"/>
                <a:gd name="T15" fmla="*/ 89 h 469"/>
                <a:gd name="T16" fmla="*/ 231 w 518"/>
                <a:gd name="T17" fmla="*/ 109 h 469"/>
                <a:gd name="T18" fmla="*/ 142 w 518"/>
                <a:gd name="T19" fmla="*/ 424 h 469"/>
                <a:gd name="T20" fmla="*/ 281 w 518"/>
                <a:gd name="T21" fmla="*/ 535 h 469"/>
                <a:gd name="T22" fmla="*/ 458 w 518"/>
                <a:gd name="T23" fmla="*/ 515 h 469"/>
                <a:gd name="T24" fmla="*/ 548 w 518"/>
                <a:gd name="T25" fmla="*/ 200 h 469"/>
                <a:gd name="T26" fmla="*/ 408 w 518"/>
                <a:gd name="T27" fmla="*/ 89 h 4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18" h="469">
                  <a:moveTo>
                    <a:pt x="197" y="452"/>
                  </a:moveTo>
                  <a:cubicBezTo>
                    <a:pt x="139" y="436"/>
                    <a:pt x="91" y="397"/>
                    <a:pt x="61" y="345"/>
                  </a:cubicBezTo>
                  <a:cubicBezTo>
                    <a:pt x="0" y="235"/>
                    <a:pt x="40" y="97"/>
                    <a:pt x="149" y="37"/>
                  </a:cubicBezTo>
                  <a:cubicBezTo>
                    <a:pt x="202" y="7"/>
                    <a:pt x="263" y="0"/>
                    <a:pt x="321" y="17"/>
                  </a:cubicBezTo>
                  <a:cubicBezTo>
                    <a:pt x="379" y="33"/>
                    <a:pt x="428" y="71"/>
                    <a:pt x="457" y="124"/>
                  </a:cubicBezTo>
                  <a:cubicBezTo>
                    <a:pt x="518" y="234"/>
                    <a:pt x="478" y="372"/>
                    <a:pt x="369" y="432"/>
                  </a:cubicBezTo>
                  <a:cubicBezTo>
                    <a:pt x="316" y="462"/>
                    <a:pt x="255" y="469"/>
                    <a:pt x="197" y="452"/>
                  </a:cubicBezTo>
                  <a:close/>
                  <a:moveTo>
                    <a:pt x="307" y="67"/>
                  </a:moveTo>
                  <a:cubicBezTo>
                    <a:pt x="262" y="54"/>
                    <a:pt x="215" y="59"/>
                    <a:pt x="174" y="82"/>
                  </a:cubicBezTo>
                  <a:cubicBezTo>
                    <a:pt x="90" y="129"/>
                    <a:pt x="60" y="235"/>
                    <a:pt x="107" y="319"/>
                  </a:cubicBezTo>
                  <a:cubicBezTo>
                    <a:pt x="129" y="360"/>
                    <a:pt x="166" y="390"/>
                    <a:pt x="211" y="402"/>
                  </a:cubicBezTo>
                  <a:cubicBezTo>
                    <a:pt x="256" y="415"/>
                    <a:pt x="303" y="410"/>
                    <a:pt x="344" y="387"/>
                  </a:cubicBezTo>
                  <a:cubicBezTo>
                    <a:pt x="428" y="340"/>
                    <a:pt x="458" y="234"/>
                    <a:pt x="412" y="150"/>
                  </a:cubicBezTo>
                  <a:cubicBezTo>
                    <a:pt x="389" y="109"/>
                    <a:pt x="352" y="79"/>
                    <a:pt x="307" y="67"/>
                  </a:cubicBezTo>
                  <a:close/>
                </a:path>
              </a:pathLst>
            </a:custGeom>
            <a:solidFill>
              <a:srgbClr val="5A6C7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8" name="Freeform 30915"/>
            <p:cNvSpPr/>
            <p:nvPr/>
          </p:nvSpPr>
          <p:spPr bwMode="auto">
            <a:xfrm>
              <a:off x="1611" y="735"/>
              <a:ext cx="352" cy="245"/>
            </a:xfrm>
            <a:custGeom>
              <a:avLst/>
              <a:gdLst>
                <a:gd name="T0" fmla="*/ 320 w 265"/>
                <a:gd name="T1" fmla="*/ 0 h 184"/>
                <a:gd name="T2" fmla="*/ 43 w 265"/>
                <a:gd name="T3" fmla="*/ 156 h 184"/>
                <a:gd name="T4" fmla="*/ 17 w 265"/>
                <a:gd name="T5" fmla="*/ 244 h 184"/>
                <a:gd name="T6" fmla="*/ 19 w 265"/>
                <a:gd name="T7" fmla="*/ 245 h 184"/>
                <a:gd name="T8" fmla="*/ 352 w 265"/>
                <a:gd name="T9" fmla="*/ 59 h 184"/>
                <a:gd name="T10" fmla="*/ 320 w 265"/>
                <a:gd name="T11" fmla="*/ 0 h 1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 h="184">
                  <a:moveTo>
                    <a:pt x="241" y="0"/>
                  </a:moveTo>
                  <a:cubicBezTo>
                    <a:pt x="32" y="117"/>
                    <a:pt x="32" y="117"/>
                    <a:pt x="32" y="117"/>
                  </a:cubicBezTo>
                  <a:cubicBezTo>
                    <a:pt x="9" y="130"/>
                    <a:pt x="0" y="159"/>
                    <a:pt x="13" y="183"/>
                  </a:cubicBezTo>
                  <a:cubicBezTo>
                    <a:pt x="14" y="184"/>
                    <a:pt x="14" y="184"/>
                    <a:pt x="14" y="184"/>
                  </a:cubicBezTo>
                  <a:cubicBezTo>
                    <a:pt x="265" y="44"/>
                    <a:pt x="265" y="44"/>
                    <a:pt x="265" y="44"/>
                  </a:cubicBezTo>
                  <a:lnTo>
                    <a:pt x="241" y="0"/>
                  </a:lnTo>
                  <a:close/>
                </a:path>
              </a:pathLst>
            </a:custGeom>
            <a:solidFill>
              <a:srgbClr val="FF6E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9" name="Freeform 30916"/>
            <p:cNvSpPr/>
            <p:nvPr/>
          </p:nvSpPr>
          <p:spPr bwMode="auto">
            <a:xfrm>
              <a:off x="1630" y="793"/>
              <a:ext cx="367" cy="231"/>
            </a:xfrm>
            <a:custGeom>
              <a:avLst/>
              <a:gdLst>
                <a:gd name="T0" fmla="*/ 334 w 276"/>
                <a:gd name="T1" fmla="*/ 0 h 173"/>
                <a:gd name="T2" fmla="*/ 0 w 276"/>
                <a:gd name="T3" fmla="*/ 187 h 173"/>
                <a:gd name="T4" fmla="*/ 1 w 276"/>
                <a:gd name="T5" fmla="*/ 188 h 173"/>
                <a:gd name="T6" fmla="*/ 89 w 276"/>
                <a:gd name="T7" fmla="*/ 214 h 173"/>
                <a:gd name="T8" fmla="*/ 367 w 276"/>
                <a:gd name="T9" fmla="*/ 59 h 173"/>
                <a:gd name="T10" fmla="*/ 334 w 276"/>
                <a:gd name="T11" fmla="*/ 0 h 1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6" h="173">
                  <a:moveTo>
                    <a:pt x="251" y="0"/>
                  </a:moveTo>
                  <a:cubicBezTo>
                    <a:pt x="0" y="140"/>
                    <a:pt x="0" y="140"/>
                    <a:pt x="0" y="140"/>
                  </a:cubicBezTo>
                  <a:cubicBezTo>
                    <a:pt x="1" y="141"/>
                    <a:pt x="1" y="141"/>
                    <a:pt x="1" y="141"/>
                  </a:cubicBezTo>
                  <a:cubicBezTo>
                    <a:pt x="14" y="165"/>
                    <a:pt x="43" y="173"/>
                    <a:pt x="67" y="160"/>
                  </a:cubicBezTo>
                  <a:cubicBezTo>
                    <a:pt x="276" y="44"/>
                    <a:pt x="276" y="44"/>
                    <a:pt x="276" y="44"/>
                  </a:cubicBezTo>
                  <a:lnTo>
                    <a:pt x="251" y="0"/>
                  </a:lnTo>
                  <a:close/>
                </a:path>
              </a:pathLst>
            </a:custGeom>
            <a:solidFill>
              <a:srgbClr val="DD2C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0" name="Freeform 30917"/>
            <p:cNvSpPr/>
            <p:nvPr/>
          </p:nvSpPr>
          <p:spPr bwMode="auto">
            <a:xfrm>
              <a:off x="1399" y="683"/>
              <a:ext cx="528" cy="556"/>
            </a:xfrm>
            <a:custGeom>
              <a:avLst/>
              <a:gdLst>
                <a:gd name="T0" fmla="*/ 152 w 397"/>
                <a:gd name="T1" fmla="*/ 556 h 418"/>
                <a:gd name="T2" fmla="*/ 436 w 397"/>
                <a:gd name="T3" fmla="*/ 370 h 418"/>
                <a:gd name="T4" fmla="*/ 511 w 397"/>
                <a:gd name="T5" fmla="*/ 262 h 418"/>
                <a:gd name="T6" fmla="*/ 484 w 397"/>
                <a:gd name="T7" fmla="*/ 193 h 418"/>
                <a:gd name="T8" fmla="*/ 484 w 397"/>
                <a:gd name="T9" fmla="*/ 193 h 418"/>
                <a:gd name="T10" fmla="*/ 438 w 397"/>
                <a:gd name="T11" fmla="*/ 209 h 418"/>
                <a:gd name="T12" fmla="*/ 380 w 397"/>
                <a:gd name="T13" fmla="*/ 283 h 418"/>
                <a:gd name="T14" fmla="*/ 283 w 397"/>
                <a:gd name="T15" fmla="*/ 307 h 418"/>
                <a:gd name="T16" fmla="*/ 239 w 397"/>
                <a:gd name="T17" fmla="*/ 213 h 418"/>
                <a:gd name="T18" fmla="*/ 253 w 397"/>
                <a:gd name="T19" fmla="*/ 164 h 418"/>
                <a:gd name="T20" fmla="*/ 456 w 397"/>
                <a:gd name="T21" fmla="*/ 77 h 418"/>
                <a:gd name="T22" fmla="*/ 479 w 397"/>
                <a:gd name="T23" fmla="*/ 37 h 418"/>
                <a:gd name="T24" fmla="*/ 428 w 397"/>
                <a:gd name="T25" fmla="*/ 8 h 418"/>
                <a:gd name="T26" fmla="*/ 192 w 397"/>
                <a:gd name="T27" fmla="*/ 100 h 418"/>
                <a:gd name="T28" fmla="*/ 0 w 397"/>
                <a:gd name="T29" fmla="*/ 414 h 418"/>
                <a:gd name="T30" fmla="*/ 152 w 397"/>
                <a:gd name="T31" fmla="*/ 556 h 4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97" h="418">
                  <a:moveTo>
                    <a:pt x="114" y="418"/>
                  </a:moveTo>
                  <a:cubicBezTo>
                    <a:pt x="328" y="278"/>
                    <a:pt x="328" y="278"/>
                    <a:pt x="328" y="278"/>
                  </a:cubicBezTo>
                  <a:cubicBezTo>
                    <a:pt x="384" y="197"/>
                    <a:pt x="384" y="197"/>
                    <a:pt x="384" y="197"/>
                  </a:cubicBezTo>
                  <a:cubicBezTo>
                    <a:pt x="397" y="177"/>
                    <a:pt x="387" y="150"/>
                    <a:pt x="364" y="145"/>
                  </a:cubicBezTo>
                  <a:cubicBezTo>
                    <a:pt x="364" y="145"/>
                    <a:pt x="364" y="145"/>
                    <a:pt x="364" y="145"/>
                  </a:cubicBezTo>
                  <a:cubicBezTo>
                    <a:pt x="351" y="141"/>
                    <a:pt x="337" y="146"/>
                    <a:pt x="329" y="157"/>
                  </a:cubicBezTo>
                  <a:cubicBezTo>
                    <a:pt x="286" y="213"/>
                    <a:pt x="286" y="213"/>
                    <a:pt x="286" y="213"/>
                  </a:cubicBezTo>
                  <a:cubicBezTo>
                    <a:pt x="269" y="235"/>
                    <a:pt x="239" y="242"/>
                    <a:pt x="213" y="231"/>
                  </a:cubicBezTo>
                  <a:cubicBezTo>
                    <a:pt x="186" y="218"/>
                    <a:pt x="172" y="189"/>
                    <a:pt x="180" y="160"/>
                  </a:cubicBezTo>
                  <a:cubicBezTo>
                    <a:pt x="190" y="123"/>
                    <a:pt x="190" y="123"/>
                    <a:pt x="190" y="123"/>
                  </a:cubicBezTo>
                  <a:cubicBezTo>
                    <a:pt x="343" y="58"/>
                    <a:pt x="343" y="58"/>
                    <a:pt x="343" y="58"/>
                  </a:cubicBezTo>
                  <a:cubicBezTo>
                    <a:pt x="355" y="53"/>
                    <a:pt x="362" y="41"/>
                    <a:pt x="360" y="28"/>
                  </a:cubicBezTo>
                  <a:cubicBezTo>
                    <a:pt x="357" y="10"/>
                    <a:pt x="339" y="0"/>
                    <a:pt x="322" y="6"/>
                  </a:cubicBezTo>
                  <a:cubicBezTo>
                    <a:pt x="144" y="75"/>
                    <a:pt x="144" y="75"/>
                    <a:pt x="144" y="75"/>
                  </a:cubicBezTo>
                  <a:cubicBezTo>
                    <a:pt x="0" y="311"/>
                    <a:pt x="0" y="311"/>
                    <a:pt x="0" y="311"/>
                  </a:cubicBezTo>
                  <a:lnTo>
                    <a:pt x="114" y="418"/>
                  </a:lnTo>
                  <a:close/>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1" name="Freeform 30918"/>
            <p:cNvSpPr/>
            <p:nvPr/>
          </p:nvSpPr>
          <p:spPr bwMode="auto">
            <a:xfrm>
              <a:off x="1780" y="871"/>
              <a:ext cx="147" cy="182"/>
            </a:xfrm>
            <a:custGeom>
              <a:avLst/>
              <a:gdLst>
                <a:gd name="T0" fmla="*/ 57 w 111"/>
                <a:gd name="T1" fmla="*/ 21 h 137"/>
                <a:gd name="T2" fmla="*/ 103 w 111"/>
                <a:gd name="T3" fmla="*/ 5 h 137"/>
                <a:gd name="T4" fmla="*/ 103 w 111"/>
                <a:gd name="T5" fmla="*/ 5 h 137"/>
                <a:gd name="T6" fmla="*/ 130 w 111"/>
                <a:gd name="T7" fmla="*/ 74 h 137"/>
                <a:gd name="T8" fmla="*/ 56 w 111"/>
                <a:gd name="T9" fmla="*/ 182 h 137"/>
                <a:gd name="T10" fmla="*/ 0 w 111"/>
                <a:gd name="T11" fmla="*/ 96 h 137"/>
                <a:gd name="T12" fmla="*/ 57 w 111"/>
                <a:gd name="T13" fmla="*/ 21 h 1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 h="137">
                  <a:moveTo>
                    <a:pt x="43" y="16"/>
                  </a:moveTo>
                  <a:cubicBezTo>
                    <a:pt x="51" y="5"/>
                    <a:pt x="65" y="0"/>
                    <a:pt x="78" y="4"/>
                  </a:cubicBezTo>
                  <a:cubicBezTo>
                    <a:pt x="78" y="4"/>
                    <a:pt x="78" y="4"/>
                    <a:pt x="78" y="4"/>
                  </a:cubicBezTo>
                  <a:cubicBezTo>
                    <a:pt x="101" y="9"/>
                    <a:pt x="111" y="36"/>
                    <a:pt x="98" y="56"/>
                  </a:cubicBezTo>
                  <a:cubicBezTo>
                    <a:pt x="42" y="137"/>
                    <a:pt x="42" y="137"/>
                    <a:pt x="42" y="137"/>
                  </a:cubicBezTo>
                  <a:cubicBezTo>
                    <a:pt x="0" y="72"/>
                    <a:pt x="0" y="72"/>
                    <a:pt x="0" y="72"/>
                  </a:cubicBezTo>
                  <a:lnTo>
                    <a:pt x="43" y="16"/>
                  </a:lnTo>
                  <a:close/>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2" name="Freeform 30919"/>
            <p:cNvSpPr/>
            <p:nvPr/>
          </p:nvSpPr>
          <p:spPr bwMode="auto">
            <a:xfrm>
              <a:off x="1359" y="1097"/>
              <a:ext cx="192" cy="195"/>
            </a:xfrm>
            <a:custGeom>
              <a:avLst/>
              <a:gdLst>
                <a:gd name="T0" fmla="*/ 192 w 340"/>
                <a:gd name="T1" fmla="*/ 142 h 347"/>
                <a:gd name="T2" fmla="*/ 141 w 340"/>
                <a:gd name="T3" fmla="*/ 195 h 347"/>
                <a:gd name="T4" fmla="*/ 137 w 340"/>
                <a:gd name="T5" fmla="*/ 191 h 347"/>
                <a:gd name="T6" fmla="*/ 0 w 340"/>
                <a:gd name="T7" fmla="*/ 71 h 347"/>
                <a:gd name="T8" fmla="*/ 40 w 340"/>
                <a:gd name="T9" fmla="*/ 0 h 347"/>
                <a:gd name="T10" fmla="*/ 192 w 340"/>
                <a:gd name="T11" fmla="*/ 142 h 3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347">
                  <a:moveTo>
                    <a:pt x="340" y="253"/>
                  </a:moveTo>
                  <a:lnTo>
                    <a:pt x="250" y="347"/>
                  </a:lnTo>
                  <a:lnTo>
                    <a:pt x="243" y="340"/>
                  </a:lnTo>
                  <a:lnTo>
                    <a:pt x="0" y="127"/>
                  </a:lnTo>
                  <a:lnTo>
                    <a:pt x="71" y="0"/>
                  </a:lnTo>
                  <a:lnTo>
                    <a:pt x="340" y="253"/>
                  </a:lnTo>
                  <a:close/>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3" name="Freeform 30920"/>
            <p:cNvSpPr/>
            <p:nvPr/>
          </p:nvSpPr>
          <p:spPr bwMode="auto">
            <a:xfrm>
              <a:off x="1427" y="1097"/>
              <a:ext cx="341" cy="195"/>
            </a:xfrm>
            <a:custGeom>
              <a:avLst/>
              <a:gdLst>
                <a:gd name="T0" fmla="*/ 130 w 604"/>
                <a:gd name="T1" fmla="*/ 138 h 347"/>
                <a:gd name="T2" fmla="*/ 341 w 604"/>
                <a:gd name="T3" fmla="*/ 0 h 347"/>
                <a:gd name="T4" fmla="*/ 0 w 604"/>
                <a:gd name="T5" fmla="*/ 130 h 347"/>
                <a:gd name="T6" fmla="*/ 73 w 604"/>
                <a:gd name="T7" fmla="*/ 195 h 347"/>
                <a:gd name="T8" fmla="*/ 130 w 604"/>
                <a:gd name="T9" fmla="*/ 138 h 3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4" h="347">
                  <a:moveTo>
                    <a:pt x="231" y="246"/>
                  </a:moveTo>
                  <a:lnTo>
                    <a:pt x="604" y="0"/>
                  </a:lnTo>
                  <a:lnTo>
                    <a:pt x="0" y="231"/>
                  </a:lnTo>
                  <a:lnTo>
                    <a:pt x="129" y="347"/>
                  </a:lnTo>
                  <a:lnTo>
                    <a:pt x="231" y="246"/>
                  </a:lnTo>
                  <a:close/>
                </a:path>
              </a:pathLst>
            </a:custGeom>
            <a:solidFill>
              <a:srgbClr val="F5A48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4" name="Freeform 30923"/>
            <p:cNvSpPr/>
            <p:nvPr/>
          </p:nvSpPr>
          <p:spPr bwMode="auto">
            <a:xfrm>
              <a:off x="1399" y="1227"/>
              <a:ext cx="129" cy="121"/>
            </a:xfrm>
            <a:custGeom>
              <a:avLst/>
              <a:gdLst>
                <a:gd name="T0" fmla="*/ 93 w 229"/>
                <a:gd name="T1" fmla="*/ 121 h 215"/>
                <a:gd name="T2" fmla="*/ 0 w 229"/>
                <a:gd name="T3" fmla="*/ 43 h 215"/>
                <a:gd name="T4" fmla="*/ 36 w 229"/>
                <a:gd name="T5" fmla="*/ 0 h 215"/>
                <a:gd name="T6" fmla="*/ 129 w 229"/>
                <a:gd name="T7" fmla="*/ 79 h 215"/>
                <a:gd name="T8" fmla="*/ 93 w 229"/>
                <a:gd name="T9" fmla="*/ 121 h 2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9" h="215">
                  <a:moveTo>
                    <a:pt x="165" y="215"/>
                  </a:moveTo>
                  <a:lnTo>
                    <a:pt x="0" y="76"/>
                  </a:lnTo>
                  <a:lnTo>
                    <a:pt x="64" y="0"/>
                  </a:lnTo>
                  <a:lnTo>
                    <a:pt x="229" y="140"/>
                  </a:lnTo>
                  <a:lnTo>
                    <a:pt x="165" y="215"/>
                  </a:lnTo>
                  <a:close/>
                </a:path>
              </a:pathLst>
            </a:custGeom>
            <a:solidFill>
              <a:srgbClr val="D6D6D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5" name="Freeform 30924"/>
            <p:cNvSpPr/>
            <p:nvPr/>
          </p:nvSpPr>
          <p:spPr bwMode="auto">
            <a:xfrm>
              <a:off x="1306" y="1149"/>
              <a:ext cx="129" cy="121"/>
            </a:xfrm>
            <a:custGeom>
              <a:avLst/>
              <a:gdLst>
                <a:gd name="T0" fmla="*/ 93 w 229"/>
                <a:gd name="T1" fmla="*/ 121 h 215"/>
                <a:gd name="T2" fmla="*/ 0 w 229"/>
                <a:gd name="T3" fmla="*/ 43 h 215"/>
                <a:gd name="T4" fmla="*/ 35 w 229"/>
                <a:gd name="T5" fmla="*/ 0 h 215"/>
                <a:gd name="T6" fmla="*/ 129 w 229"/>
                <a:gd name="T7" fmla="*/ 78 h 215"/>
                <a:gd name="T8" fmla="*/ 93 w 229"/>
                <a:gd name="T9" fmla="*/ 121 h 2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9" h="215">
                  <a:moveTo>
                    <a:pt x="165" y="215"/>
                  </a:moveTo>
                  <a:lnTo>
                    <a:pt x="0" y="76"/>
                  </a:lnTo>
                  <a:lnTo>
                    <a:pt x="63" y="0"/>
                  </a:lnTo>
                  <a:lnTo>
                    <a:pt x="229" y="139"/>
                  </a:lnTo>
                  <a:lnTo>
                    <a:pt x="165" y="2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6" name="Freeform 30925"/>
            <p:cNvSpPr/>
            <p:nvPr/>
          </p:nvSpPr>
          <p:spPr bwMode="auto">
            <a:xfrm>
              <a:off x="816" y="1171"/>
              <a:ext cx="692" cy="699"/>
            </a:xfrm>
            <a:custGeom>
              <a:avLst/>
              <a:gdLst>
                <a:gd name="T0" fmla="*/ 475 w 1229"/>
                <a:gd name="T1" fmla="*/ 0 h 1240"/>
                <a:gd name="T2" fmla="*/ 0 w 1229"/>
                <a:gd name="T3" fmla="*/ 699 h 1240"/>
                <a:gd name="T4" fmla="*/ 692 w 1229"/>
                <a:gd name="T5" fmla="*/ 185 h 1240"/>
                <a:gd name="T6" fmla="*/ 475 w 1229"/>
                <a:gd name="T7" fmla="*/ 0 h 1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9" h="1240">
                  <a:moveTo>
                    <a:pt x="844" y="0"/>
                  </a:moveTo>
                  <a:lnTo>
                    <a:pt x="0" y="1240"/>
                  </a:lnTo>
                  <a:lnTo>
                    <a:pt x="1229" y="328"/>
                  </a:lnTo>
                  <a:lnTo>
                    <a:pt x="844" y="0"/>
                  </a:lnTo>
                  <a:close/>
                </a:path>
              </a:pathLst>
            </a:custGeom>
            <a:solidFill>
              <a:srgbClr val="00A79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7" name="Freeform 30926"/>
            <p:cNvSpPr/>
            <p:nvPr/>
          </p:nvSpPr>
          <p:spPr bwMode="auto">
            <a:xfrm>
              <a:off x="658" y="1356"/>
              <a:ext cx="877" cy="745"/>
            </a:xfrm>
            <a:custGeom>
              <a:avLst/>
              <a:gdLst>
                <a:gd name="T0" fmla="*/ 158 w 1557"/>
                <a:gd name="T1" fmla="*/ 514 h 1323"/>
                <a:gd name="T2" fmla="*/ 0 w 1557"/>
                <a:gd name="T3" fmla="*/ 745 h 1323"/>
                <a:gd name="T4" fmla="*/ 389 w 1557"/>
                <a:gd name="T5" fmla="*/ 733 h 1323"/>
                <a:gd name="T6" fmla="*/ 877 w 1557"/>
                <a:gd name="T7" fmla="*/ 23 h 1323"/>
                <a:gd name="T8" fmla="*/ 851 w 1557"/>
                <a:gd name="T9" fmla="*/ 0 h 1323"/>
                <a:gd name="T10" fmla="*/ 158 w 1557"/>
                <a:gd name="T11" fmla="*/ 514 h 13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7" h="1323">
                  <a:moveTo>
                    <a:pt x="281" y="912"/>
                  </a:moveTo>
                  <a:lnTo>
                    <a:pt x="0" y="1323"/>
                  </a:lnTo>
                  <a:lnTo>
                    <a:pt x="690" y="1302"/>
                  </a:lnTo>
                  <a:lnTo>
                    <a:pt x="1557" y="41"/>
                  </a:lnTo>
                  <a:lnTo>
                    <a:pt x="1510" y="0"/>
                  </a:lnTo>
                  <a:lnTo>
                    <a:pt x="281" y="912"/>
                  </a:lnTo>
                  <a:close/>
                </a:path>
              </a:pathLst>
            </a:custGeom>
            <a:solidFill>
              <a:srgbClr val="008C8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sp>
        <p:nvSpPr>
          <p:cNvPr id="178" name="Rectangle 40985"/>
          <p:cNvSpPr>
            <a:spLocks noChangeArrowheads="1"/>
          </p:cNvSpPr>
          <p:nvPr/>
        </p:nvSpPr>
        <p:spPr bwMode="auto">
          <a:xfrm>
            <a:off x="0" y="6136931"/>
            <a:ext cx="12186435" cy="720012"/>
          </a:xfrm>
          <a:prstGeom prst="rect">
            <a:avLst/>
          </a:prstGeom>
          <a:solidFill>
            <a:srgbClr val="EDE8C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nvGrpSpPr>
          <p:cNvPr id="179" name="Group 40993"/>
          <p:cNvGrpSpPr/>
          <p:nvPr/>
        </p:nvGrpSpPr>
        <p:grpSpPr bwMode="auto">
          <a:xfrm>
            <a:off x="431801" y="465202"/>
            <a:ext cx="3157328" cy="511641"/>
            <a:chOff x="0" y="236"/>
            <a:chExt cx="1934" cy="319"/>
          </a:xfrm>
        </p:grpSpPr>
        <p:sp>
          <p:nvSpPr>
            <p:cNvPr id="180" name="Rectangle 40989"/>
            <p:cNvSpPr>
              <a:spLocks noChangeArrowheads="1"/>
            </p:cNvSpPr>
            <p:nvPr/>
          </p:nvSpPr>
          <p:spPr bwMode="auto">
            <a:xfrm>
              <a:off x="0" y="236"/>
              <a:ext cx="1934" cy="31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81" name="Rectangle 40990"/>
            <p:cNvSpPr>
              <a:spLocks noChangeArrowheads="1"/>
            </p:cNvSpPr>
            <p:nvPr/>
          </p:nvSpPr>
          <p:spPr bwMode="auto">
            <a:xfrm>
              <a:off x="1495" y="236"/>
              <a:ext cx="439" cy="319"/>
            </a:xfrm>
            <a:prstGeom prst="rect">
              <a:avLst/>
            </a:prstGeom>
            <a:solidFill>
              <a:srgbClr val="F15A2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82" name="Freeform 40991"/>
            <p:cNvSpPr>
              <a:spLocks noEditPoints="1"/>
            </p:cNvSpPr>
            <p:nvPr/>
          </p:nvSpPr>
          <p:spPr bwMode="auto">
            <a:xfrm>
              <a:off x="1618" y="310"/>
              <a:ext cx="148" cy="146"/>
            </a:xfrm>
            <a:custGeom>
              <a:avLst/>
              <a:gdLst>
                <a:gd name="T0" fmla="*/ 21 w 63"/>
                <a:gd name="T1" fmla="*/ 125 h 62"/>
                <a:gd name="T2" fmla="*/ 0 w 63"/>
                <a:gd name="T3" fmla="*/ 73 h 62"/>
                <a:gd name="T4" fmla="*/ 21 w 63"/>
                <a:gd name="T5" fmla="*/ 21 h 62"/>
                <a:gd name="T6" fmla="*/ 75 w 63"/>
                <a:gd name="T7" fmla="*/ 0 h 62"/>
                <a:gd name="T8" fmla="*/ 127 w 63"/>
                <a:gd name="T9" fmla="*/ 21 h 62"/>
                <a:gd name="T10" fmla="*/ 148 w 63"/>
                <a:gd name="T11" fmla="*/ 73 h 62"/>
                <a:gd name="T12" fmla="*/ 127 w 63"/>
                <a:gd name="T13" fmla="*/ 125 h 62"/>
                <a:gd name="T14" fmla="*/ 75 w 63"/>
                <a:gd name="T15" fmla="*/ 146 h 62"/>
                <a:gd name="T16" fmla="*/ 21 w 63"/>
                <a:gd name="T17" fmla="*/ 125 h 62"/>
                <a:gd name="T18" fmla="*/ 42 w 63"/>
                <a:gd name="T19" fmla="*/ 42 h 62"/>
                <a:gd name="T20" fmla="*/ 28 w 63"/>
                <a:gd name="T21" fmla="*/ 73 h 62"/>
                <a:gd name="T22" fmla="*/ 42 w 63"/>
                <a:gd name="T23" fmla="*/ 104 h 62"/>
                <a:gd name="T24" fmla="*/ 75 w 63"/>
                <a:gd name="T25" fmla="*/ 118 h 62"/>
                <a:gd name="T26" fmla="*/ 106 w 63"/>
                <a:gd name="T27" fmla="*/ 104 h 62"/>
                <a:gd name="T28" fmla="*/ 120 w 63"/>
                <a:gd name="T29" fmla="*/ 73 h 62"/>
                <a:gd name="T30" fmla="*/ 106 w 63"/>
                <a:gd name="T31" fmla="*/ 42 h 62"/>
                <a:gd name="T32" fmla="*/ 75 w 63"/>
                <a:gd name="T33" fmla="*/ 31 h 62"/>
                <a:gd name="T34" fmla="*/ 42 w 63"/>
                <a:gd name="T35" fmla="*/ 42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3" h="62">
                  <a:moveTo>
                    <a:pt x="9" y="53"/>
                  </a:moveTo>
                  <a:cubicBezTo>
                    <a:pt x="3" y="47"/>
                    <a:pt x="0" y="40"/>
                    <a:pt x="0" y="31"/>
                  </a:cubicBezTo>
                  <a:cubicBezTo>
                    <a:pt x="0" y="23"/>
                    <a:pt x="3" y="15"/>
                    <a:pt x="9" y="9"/>
                  </a:cubicBezTo>
                  <a:cubicBezTo>
                    <a:pt x="15" y="4"/>
                    <a:pt x="23" y="0"/>
                    <a:pt x="32" y="0"/>
                  </a:cubicBezTo>
                  <a:cubicBezTo>
                    <a:pt x="40" y="0"/>
                    <a:pt x="48" y="4"/>
                    <a:pt x="54" y="9"/>
                  </a:cubicBezTo>
                  <a:cubicBezTo>
                    <a:pt x="60" y="15"/>
                    <a:pt x="63" y="23"/>
                    <a:pt x="63" y="31"/>
                  </a:cubicBezTo>
                  <a:cubicBezTo>
                    <a:pt x="63" y="40"/>
                    <a:pt x="60" y="47"/>
                    <a:pt x="54" y="53"/>
                  </a:cubicBezTo>
                  <a:cubicBezTo>
                    <a:pt x="48" y="59"/>
                    <a:pt x="40" y="62"/>
                    <a:pt x="32" y="62"/>
                  </a:cubicBezTo>
                  <a:cubicBezTo>
                    <a:pt x="23" y="62"/>
                    <a:pt x="15" y="59"/>
                    <a:pt x="9" y="53"/>
                  </a:cubicBezTo>
                  <a:close/>
                  <a:moveTo>
                    <a:pt x="18" y="18"/>
                  </a:moveTo>
                  <a:cubicBezTo>
                    <a:pt x="14" y="22"/>
                    <a:pt x="12" y="26"/>
                    <a:pt x="12" y="31"/>
                  </a:cubicBezTo>
                  <a:cubicBezTo>
                    <a:pt x="12" y="36"/>
                    <a:pt x="14" y="41"/>
                    <a:pt x="18" y="44"/>
                  </a:cubicBezTo>
                  <a:cubicBezTo>
                    <a:pt x="22" y="48"/>
                    <a:pt x="27" y="50"/>
                    <a:pt x="32" y="50"/>
                  </a:cubicBezTo>
                  <a:cubicBezTo>
                    <a:pt x="37" y="50"/>
                    <a:pt x="42" y="48"/>
                    <a:pt x="45" y="44"/>
                  </a:cubicBezTo>
                  <a:cubicBezTo>
                    <a:pt x="49" y="41"/>
                    <a:pt x="51" y="36"/>
                    <a:pt x="51" y="31"/>
                  </a:cubicBezTo>
                  <a:cubicBezTo>
                    <a:pt x="51" y="26"/>
                    <a:pt x="49" y="22"/>
                    <a:pt x="45" y="18"/>
                  </a:cubicBezTo>
                  <a:cubicBezTo>
                    <a:pt x="42" y="15"/>
                    <a:pt x="37" y="13"/>
                    <a:pt x="32" y="13"/>
                  </a:cubicBezTo>
                  <a:cubicBezTo>
                    <a:pt x="27" y="13"/>
                    <a:pt x="22" y="15"/>
                    <a:pt x="18"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83" name="Freeform 40992"/>
            <p:cNvSpPr/>
            <p:nvPr/>
          </p:nvSpPr>
          <p:spPr bwMode="auto">
            <a:xfrm>
              <a:off x="1722" y="411"/>
              <a:ext cx="92" cy="92"/>
            </a:xfrm>
            <a:custGeom>
              <a:avLst/>
              <a:gdLst>
                <a:gd name="T0" fmla="*/ 85 w 39"/>
                <a:gd name="T1" fmla="*/ 85 h 39"/>
                <a:gd name="T2" fmla="*/ 85 w 39"/>
                <a:gd name="T3" fmla="*/ 83 h 39"/>
                <a:gd name="T4" fmla="*/ 85 w 39"/>
                <a:gd name="T5" fmla="*/ 57 h 39"/>
                <a:gd name="T6" fmla="*/ 26 w 39"/>
                <a:gd name="T7" fmla="*/ 0 h 39"/>
                <a:gd name="T8" fmla="*/ 0 w 39"/>
                <a:gd name="T9" fmla="*/ 26 h 39"/>
                <a:gd name="T10" fmla="*/ 59 w 39"/>
                <a:gd name="T11" fmla="*/ 85 h 39"/>
                <a:gd name="T12" fmla="*/ 85 w 39"/>
                <a:gd name="T13" fmla="*/ 85 h 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 h="39">
                  <a:moveTo>
                    <a:pt x="36" y="36"/>
                  </a:moveTo>
                  <a:cubicBezTo>
                    <a:pt x="36" y="35"/>
                    <a:pt x="36" y="35"/>
                    <a:pt x="36" y="35"/>
                  </a:cubicBezTo>
                  <a:cubicBezTo>
                    <a:pt x="39" y="32"/>
                    <a:pt x="39" y="27"/>
                    <a:pt x="36" y="24"/>
                  </a:cubicBezTo>
                  <a:cubicBezTo>
                    <a:pt x="11" y="0"/>
                    <a:pt x="11" y="0"/>
                    <a:pt x="11" y="0"/>
                  </a:cubicBezTo>
                  <a:cubicBezTo>
                    <a:pt x="0" y="11"/>
                    <a:pt x="0" y="11"/>
                    <a:pt x="0" y="11"/>
                  </a:cubicBezTo>
                  <a:cubicBezTo>
                    <a:pt x="25" y="36"/>
                    <a:pt x="25" y="36"/>
                    <a:pt x="25" y="36"/>
                  </a:cubicBezTo>
                  <a:cubicBezTo>
                    <a:pt x="28" y="39"/>
                    <a:pt x="33" y="39"/>
                    <a:pt x="36"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sp>
        <p:nvSpPr>
          <p:cNvPr id="184" name="Text Box 40994"/>
          <p:cNvSpPr txBox="1">
            <a:spLocks noChangeArrowheads="1"/>
          </p:cNvSpPr>
          <p:nvPr/>
        </p:nvSpPr>
        <p:spPr bwMode="auto">
          <a:xfrm>
            <a:off x="1292042" y="2587600"/>
            <a:ext cx="450733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algn="l" eaLnBrk="1" hangingPunct="1">
              <a:buClrTx/>
              <a:buFontTx/>
              <a:buNone/>
            </a:pPr>
            <a:r>
              <a:rPr lang="zh-CN" altLang="en-US" sz="6000" b="1" dirty="0" smtClean="0">
                <a:solidFill>
                  <a:schemeClr val="bg1"/>
                </a:solidFill>
                <a:ea typeface="微软雅黑" pitchFamily="34" charset="-122"/>
              </a:rPr>
              <a:t>财  务  管  理</a:t>
            </a:r>
            <a:endParaRPr lang="zh-CN" altLang="en-US" sz="6000" b="1" dirty="0">
              <a:solidFill>
                <a:schemeClr val="bg1"/>
              </a:solidFill>
              <a:ea typeface="微软雅黑" pitchFamily="34" charset="-122"/>
            </a:endParaRPr>
          </a:p>
        </p:txBody>
      </p:sp>
    </p:spTree>
    <p:extLst>
      <p:ext uri="{BB962C8B-B14F-4D97-AF65-F5344CB8AC3E}">
        <p14:creationId xmlns:p14="http://schemas.microsoft.com/office/powerpoint/2010/main" val="3971207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50000" fill="hold" nodeType="withEffect">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2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decel="50000" fill="hold" nodeType="withEffect">
                                  <p:stCondLst>
                                    <p:cond delay="3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decel="50000" fill="hold" nodeType="withEffect">
                                  <p:stCondLst>
                                    <p:cond delay="4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1+#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decel="50000" fill="hold" nodeType="withEffect">
                                  <p:stCondLst>
                                    <p:cond delay="500"/>
                                  </p:stCondLst>
                                  <p:childTnLst>
                                    <p:set>
                                      <p:cBhvr>
                                        <p:cTn id="26" dur="1" fill="hold">
                                          <p:stCondLst>
                                            <p:cond delay="0"/>
                                          </p:stCondLst>
                                        </p:cTn>
                                        <p:tgtEl>
                                          <p:spTgt spid="123"/>
                                        </p:tgtEl>
                                        <p:attrNameLst>
                                          <p:attrName>style.visibility</p:attrName>
                                        </p:attrNameLst>
                                      </p:cBhvr>
                                      <p:to>
                                        <p:strVal val="visible"/>
                                      </p:to>
                                    </p:set>
                                    <p:anim calcmode="lin" valueType="num">
                                      <p:cBhvr additive="base">
                                        <p:cTn id="27" dur="500" fill="hold"/>
                                        <p:tgtEl>
                                          <p:spTgt spid="123"/>
                                        </p:tgtEl>
                                        <p:attrNameLst>
                                          <p:attrName>ppt_x</p:attrName>
                                        </p:attrNameLst>
                                      </p:cBhvr>
                                      <p:tavLst>
                                        <p:tav tm="0">
                                          <p:val>
                                            <p:strVal val="1+#ppt_w/2"/>
                                          </p:val>
                                        </p:tav>
                                        <p:tav tm="100000">
                                          <p:val>
                                            <p:strVal val="#ppt_x"/>
                                          </p:val>
                                        </p:tav>
                                      </p:tavLst>
                                    </p:anim>
                                    <p:anim calcmode="lin" valueType="num">
                                      <p:cBhvr additive="base">
                                        <p:cTn id="28" dur="500" fill="hold"/>
                                        <p:tgtEl>
                                          <p:spTgt spid="123"/>
                                        </p:tgtEl>
                                        <p:attrNameLst>
                                          <p:attrName>ppt_y</p:attrName>
                                        </p:attrNameLst>
                                      </p:cBhvr>
                                      <p:tavLst>
                                        <p:tav tm="0">
                                          <p:val>
                                            <p:strVal val="#ppt_y"/>
                                          </p:val>
                                        </p:tav>
                                        <p:tav tm="100000">
                                          <p:val>
                                            <p:strVal val="#ppt_y"/>
                                          </p:val>
                                        </p:tav>
                                      </p:tavLst>
                                    </p:anim>
                                  </p:childTnLst>
                                </p:cTn>
                              </p:par>
                              <p:par>
                                <p:cTn id="29" presetID="2" presetClass="entr" presetSubtype="2" decel="50000" fill="hold" nodeType="withEffect">
                                  <p:stCondLst>
                                    <p:cond delay="600"/>
                                  </p:stCondLst>
                                  <p:childTnLst>
                                    <p:set>
                                      <p:cBhvr>
                                        <p:cTn id="30" dur="1" fill="hold">
                                          <p:stCondLst>
                                            <p:cond delay="0"/>
                                          </p:stCondLst>
                                        </p:cTn>
                                        <p:tgtEl>
                                          <p:spTgt spid="126"/>
                                        </p:tgtEl>
                                        <p:attrNameLst>
                                          <p:attrName>style.visibility</p:attrName>
                                        </p:attrNameLst>
                                      </p:cBhvr>
                                      <p:to>
                                        <p:strVal val="visible"/>
                                      </p:to>
                                    </p:set>
                                    <p:anim calcmode="lin" valueType="num">
                                      <p:cBhvr additive="base">
                                        <p:cTn id="31" dur="500" fill="hold"/>
                                        <p:tgtEl>
                                          <p:spTgt spid="126"/>
                                        </p:tgtEl>
                                        <p:attrNameLst>
                                          <p:attrName>ppt_x</p:attrName>
                                        </p:attrNameLst>
                                      </p:cBhvr>
                                      <p:tavLst>
                                        <p:tav tm="0">
                                          <p:val>
                                            <p:strVal val="1+#ppt_w/2"/>
                                          </p:val>
                                        </p:tav>
                                        <p:tav tm="100000">
                                          <p:val>
                                            <p:strVal val="#ppt_x"/>
                                          </p:val>
                                        </p:tav>
                                      </p:tavLst>
                                    </p:anim>
                                    <p:anim calcmode="lin" valueType="num">
                                      <p:cBhvr additive="base">
                                        <p:cTn id="32" dur="500" fill="hold"/>
                                        <p:tgtEl>
                                          <p:spTgt spid="126"/>
                                        </p:tgtEl>
                                        <p:attrNameLst>
                                          <p:attrName>ppt_y</p:attrName>
                                        </p:attrNameLst>
                                      </p:cBhvr>
                                      <p:tavLst>
                                        <p:tav tm="0">
                                          <p:val>
                                            <p:strVal val="#ppt_y"/>
                                          </p:val>
                                        </p:tav>
                                        <p:tav tm="100000">
                                          <p:val>
                                            <p:strVal val="#ppt_y"/>
                                          </p:val>
                                        </p:tav>
                                      </p:tavLst>
                                    </p:anim>
                                  </p:childTnLst>
                                </p:cTn>
                              </p:par>
                              <p:par>
                                <p:cTn id="33" presetID="23" presetClass="entr" presetSubtype="16" fill="hold" nodeType="withEffect">
                                  <p:stCondLst>
                                    <p:cond delay="600"/>
                                  </p:stCondLst>
                                  <p:childTnLst>
                                    <p:set>
                                      <p:cBhvr>
                                        <p:cTn id="34" dur="1" fill="hold">
                                          <p:stCondLst>
                                            <p:cond delay="0"/>
                                          </p:stCondLst>
                                        </p:cTn>
                                        <p:tgtEl>
                                          <p:spTgt spid="131"/>
                                        </p:tgtEl>
                                        <p:attrNameLst>
                                          <p:attrName>style.visibility</p:attrName>
                                        </p:attrNameLst>
                                      </p:cBhvr>
                                      <p:to>
                                        <p:strVal val="visible"/>
                                      </p:to>
                                    </p:set>
                                    <p:anim calcmode="lin" valueType="num">
                                      <p:cBhvr>
                                        <p:cTn id="35" dur="500" fill="hold"/>
                                        <p:tgtEl>
                                          <p:spTgt spid="131"/>
                                        </p:tgtEl>
                                        <p:attrNameLst>
                                          <p:attrName>ppt_w</p:attrName>
                                        </p:attrNameLst>
                                      </p:cBhvr>
                                      <p:tavLst>
                                        <p:tav tm="0">
                                          <p:val>
                                            <p:fltVal val="0"/>
                                          </p:val>
                                        </p:tav>
                                        <p:tav tm="100000">
                                          <p:val>
                                            <p:strVal val="#ppt_w"/>
                                          </p:val>
                                        </p:tav>
                                      </p:tavLst>
                                    </p:anim>
                                    <p:anim calcmode="lin" valueType="num">
                                      <p:cBhvr>
                                        <p:cTn id="36" dur="500" fill="hold"/>
                                        <p:tgtEl>
                                          <p:spTgt spid="131"/>
                                        </p:tgtEl>
                                        <p:attrNameLst>
                                          <p:attrName>ppt_h</p:attrName>
                                        </p:attrNameLst>
                                      </p:cBhvr>
                                      <p:tavLst>
                                        <p:tav tm="0">
                                          <p:val>
                                            <p:fltVal val="0"/>
                                          </p:val>
                                        </p:tav>
                                        <p:tav tm="100000">
                                          <p:val>
                                            <p:strVal val="#ppt_h"/>
                                          </p:val>
                                        </p:tav>
                                      </p:tavLst>
                                    </p:anim>
                                  </p:childTnLst>
                                </p:cTn>
                              </p:par>
                              <p:par>
                                <p:cTn id="37" presetID="8" presetClass="emph" presetSubtype="0" fill="hold" nodeType="withEffect">
                                  <p:stCondLst>
                                    <p:cond delay="600"/>
                                  </p:stCondLst>
                                  <p:childTnLst>
                                    <p:animRot by="21600000">
                                      <p:cBhvr>
                                        <p:cTn id="38" dur="500" fill="hold"/>
                                        <p:tgtEl>
                                          <p:spTgt spid="131"/>
                                        </p:tgtEl>
                                        <p:attrNameLst>
                                          <p:attrName>r</p:attrName>
                                        </p:attrNameLst>
                                      </p:cBhvr>
                                    </p:animRot>
                                  </p:childTnLst>
                                </p:cTn>
                              </p:par>
                              <p:par>
                                <p:cTn id="39" presetID="8" presetClass="emph" presetSubtype="0" decel="50000" autoRev="1" fill="hold" nodeType="withEffect">
                                  <p:stCondLst>
                                    <p:cond delay="1100"/>
                                  </p:stCondLst>
                                  <p:childTnLst>
                                    <p:animRot by="1500000">
                                      <p:cBhvr>
                                        <p:cTn id="40" dur="150" fill="hold"/>
                                        <p:tgtEl>
                                          <p:spTgt spid="131"/>
                                        </p:tgtEl>
                                        <p:attrNameLst>
                                          <p:attrName>r</p:attrName>
                                        </p:attrNameLst>
                                      </p:cBhvr>
                                    </p:animRot>
                                  </p:childTnLst>
                                </p:cTn>
                              </p:par>
                              <p:par>
                                <p:cTn id="41" presetID="23" presetClass="entr" presetSubtype="16" fill="hold" nodeType="withEffect">
                                  <p:stCondLst>
                                    <p:cond delay="1100"/>
                                  </p:stCondLst>
                                  <p:childTnLst>
                                    <p:set>
                                      <p:cBhvr>
                                        <p:cTn id="42" dur="1" fill="hold">
                                          <p:stCondLst>
                                            <p:cond delay="0"/>
                                          </p:stCondLst>
                                        </p:cTn>
                                        <p:tgtEl>
                                          <p:spTgt spid="29"/>
                                        </p:tgtEl>
                                        <p:attrNameLst>
                                          <p:attrName>style.visibility</p:attrName>
                                        </p:attrNameLst>
                                      </p:cBhvr>
                                      <p:to>
                                        <p:strVal val="visible"/>
                                      </p:to>
                                    </p:set>
                                    <p:anim calcmode="lin" valueType="num">
                                      <p:cBhvr>
                                        <p:cTn id="43" dur="300" fill="hold"/>
                                        <p:tgtEl>
                                          <p:spTgt spid="29"/>
                                        </p:tgtEl>
                                        <p:attrNameLst>
                                          <p:attrName>ppt_w</p:attrName>
                                        </p:attrNameLst>
                                      </p:cBhvr>
                                      <p:tavLst>
                                        <p:tav tm="0">
                                          <p:val>
                                            <p:fltVal val="0"/>
                                          </p:val>
                                        </p:tav>
                                        <p:tav tm="100000">
                                          <p:val>
                                            <p:strVal val="#ppt_w"/>
                                          </p:val>
                                        </p:tav>
                                      </p:tavLst>
                                    </p:anim>
                                    <p:anim calcmode="lin" valueType="num">
                                      <p:cBhvr>
                                        <p:cTn id="44" dur="300" fill="hold"/>
                                        <p:tgtEl>
                                          <p:spTgt spid="29"/>
                                        </p:tgtEl>
                                        <p:attrNameLst>
                                          <p:attrName>ppt_h</p:attrName>
                                        </p:attrNameLst>
                                      </p:cBhvr>
                                      <p:tavLst>
                                        <p:tav tm="0">
                                          <p:val>
                                            <p:fltVal val="0"/>
                                          </p:val>
                                        </p:tav>
                                        <p:tav tm="100000">
                                          <p:val>
                                            <p:strVal val="#ppt_h"/>
                                          </p:val>
                                        </p:tav>
                                      </p:tavLst>
                                    </p:anim>
                                  </p:childTnLst>
                                </p:cTn>
                              </p:par>
                              <p:par>
                                <p:cTn id="45" presetID="6" presetClass="emph" presetSubtype="0" autoRev="1" fill="hold" nodeType="withEffect">
                                  <p:stCondLst>
                                    <p:cond delay="1400"/>
                                  </p:stCondLst>
                                  <p:childTnLst>
                                    <p:animScale>
                                      <p:cBhvr>
                                        <p:cTn id="46" dur="150" fill="hold"/>
                                        <p:tgtEl>
                                          <p:spTgt spid="29"/>
                                        </p:tgtEl>
                                      </p:cBhvr>
                                      <p:by x="110000" y="110000"/>
                                    </p:animScale>
                                  </p:childTnLst>
                                </p:cTn>
                              </p:par>
                              <p:par>
                                <p:cTn id="47" presetID="23" presetClass="entr" presetSubtype="16" fill="hold" nodeType="withEffect">
                                  <p:stCondLst>
                                    <p:cond delay="1200"/>
                                  </p:stCondLst>
                                  <p:childTnLst>
                                    <p:set>
                                      <p:cBhvr>
                                        <p:cTn id="48" dur="1" fill="hold">
                                          <p:stCondLst>
                                            <p:cond delay="0"/>
                                          </p:stCondLst>
                                        </p:cTn>
                                        <p:tgtEl>
                                          <p:spTgt spid="141"/>
                                        </p:tgtEl>
                                        <p:attrNameLst>
                                          <p:attrName>style.visibility</p:attrName>
                                        </p:attrNameLst>
                                      </p:cBhvr>
                                      <p:to>
                                        <p:strVal val="visible"/>
                                      </p:to>
                                    </p:set>
                                    <p:anim calcmode="lin" valueType="num">
                                      <p:cBhvr>
                                        <p:cTn id="49" dur="300" fill="hold"/>
                                        <p:tgtEl>
                                          <p:spTgt spid="141"/>
                                        </p:tgtEl>
                                        <p:attrNameLst>
                                          <p:attrName>ppt_w</p:attrName>
                                        </p:attrNameLst>
                                      </p:cBhvr>
                                      <p:tavLst>
                                        <p:tav tm="0">
                                          <p:val>
                                            <p:fltVal val="0"/>
                                          </p:val>
                                        </p:tav>
                                        <p:tav tm="100000">
                                          <p:val>
                                            <p:strVal val="#ppt_w"/>
                                          </p:val>
                                        </p:tav>
                                      </p:tavLst>
                                    </p:anim>
                                    <p:anim calcmode="lin" valueType="num">
                                      <p:cBhvr>
                                        <p:cTn id="50" dur="300" fill="hold"/>
                                        <p:tgtEl>
                                          <p:spTgt spid="141"/>
                                        </p:tgtEl>
                                        <p:attrNameLst>
                                          <p:attrName>ppt_h</p:attrName>
                                        </p:attrNameLst>
                                      </p:cBhvr>
                                      <p:tavLst>
                                        <p:tav tm="0">
                                          <p:val>
                                            <p:fltVal val="0"/>
                                          </p:val>
                                        </p:tav>
                                        <p:tav tm="100000">
                                          <p:val>
                                            <p:strVal val="#ppt_h"/>
                                          </p:val>
                                        </p:tav>
                                      </p:tavLst>
                                    </p:anim>
                                  </p:childTnLst>
                                </p:cTn>
                              </p:par>
                              <p:par>
                                <p:cTn id="51" presetID="6" presetClass="emph" presetSubtype="0" autoRev="1" fill="hold" nodeType="withEffect">
                                  <p:stCondLst>
                                    <p:cond delay="1500"/>
                                  </p:stCondLst>
                                  <p:childTnLst>
                                    <p:animScale>
                                      <p:cBhvr>
                                        <p:cTn id="52" dur="150" fill="hold"/>
                                        <p:tgtEl>
                                          <p:spTgt spid="141"/>
                                        </p:tgtEl>
                                      </p:cBhvr>
                                      <p:by x="110000" y="110000"/>
                                    </p:animScale>
                                  </p:childTnLst>
                                </p:cTn>
                              </p:par>
                              <p:par>
                                <p:cTn id="53" presetID="23" presetClass="entr" presetSubtype="16" fill="hold" nodeType="withEffect">
                                  <p:stCondLst>
                                    <p:cond delay="1300"/>
                                  </p:stCondLst>
                                  <p:childTnLst>
                                    <p:set>
                                      <p:cBhvr>
                                        <p:cTn id="54" dur="1" fill="hold">
                                          <p:stCondLst>
                                            <p:cond delay="0"/>
                                          </p:stCondLst>
                                        </p:cTn>
                                        <p:tgtEl>
                                          <p:spTgt spid="138"/>
                                        </p:tgtEl>
                                        <p:attrNameLst>
                                          <p:attrName>style.visibility</p:attrName>
                                        </p:attrNameLst>
                                      </p:cBhvr>
                                      <p:to>
                                        <p:strVal val="visible"/>
                                      </p:to>
                                    </p:set>
                                    <p:anim calcmode="lin" valueType="num">
                                      <p:cBhvr>
                                        <p:cTn id="55" dur="300" fill="hold"/>
                                        <p:tgtEl>
                                          <p:spTgt spid="138"/>
                                        </p:tgtEl>
                                        <p:attrNameLst>
                                          <p:attrName>ppt_w</p:attrName>
                                        </p:attrNameLst>
                                      </p:cBhvr>
                                      <p:tavLst>
                                        <p:tav tm="0">
                                          <p:val>
                                            <p:fltVal val="0"/>
                                          </p:val>
                                        </p:tav>
                                        <p:tav tm="100000">
                                          <p:val>
                                            <p:strVal val="#ppt_w"/>
                                          </p:val>
                                        </p:tav>
                                      </p:tavLst>
                                    </p:anim>
                                    <p:anim calcmode="lin" valueType="num">
                                      <p:cBhvr>
                                        <p:cTn id="56" dur="300" fill="hold"/>
                                        <p:tgtEl>
                                          <p:spTgt spid="138"/>
                                        </p:tgtEl>
                                        <p:attrNameLst>
                                          <p:attrName>ppt_h</p:attrName>
                                        </p:attrNameLst>
                                      </p:cBhvr>
                                      <p:tavLst>
                                        <p:tav tm="0">
                                          <p:val>
                                            <p:fltVal val="0"/>
                                          </p:val>
                                        </p:tav>
                                        <p:tav tm="100000">
                                          <p:val>
                                            <p:strVal val="#ppt_h"/>
                                          </p:val>
                                        </p:tav>
                                      </p:tavLst>
                                    </p:anim>
                                  </p:childTnLst>
                                </p:cTn>
                              </p:par>
                              <p:par>
                                <p:cTn id="57" presetID="6" presetClass="emph" presetSubtype="0" autoRev="1" fill="hold" nodeType="withEffect">
                                  <p:stCondLst>
                                    <p:cond delay="1600"/>
                                  </p:stCondLst>
                                  <p:childTnLst>
                                    <p:animScale>
                                      <p:cBhvr>
                                        <p:cTn id="58" dur="150" fill="hold"/>
                                        <p:tgtEl>
                                          <p:spTgt spid="138"/>
                                        </p:tgtEl>
                                      </p:cBhvr>
                                      <p:by x="110000" y="110000"/>
                                    </p:animScale>
                                  </p:childTnLst>
                                </p:cTn>
                              </p:par>
                              <p:par>
                                <p:cTn id="59" presetID="23" presetClass="entr" presetSubtype="16" fill="hold" grpId="0" nodeType="withEffect">
                                  <p:stCondLst>
                                    <p:cond delay="14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300" fill="hold"/>
                                        <p:tgtEl>
                                          <p:spTgt spid="16"/>
                                        </p:tgtEl>
                                        <p:attrNameLst>
                                          <p:attrName>ppt_w</p:attrName>
                                        </p:attrNameLst>
                                      </p:cBhvr>
                                      <p:tavLst>
                                        <p:tav tm="0">
                                          <p:val>
                                            <p:fltVal val="0"/>
                                          </p:val>
                                        </p:tav>
                                        <p:tav tm="100000">
                                          <p:val>
                                            <p:strVal val="#ppt_w"/>
                                          </p:val>
                                        </p:tav>
                                      </p:tavLst>
                                    </p:anim>
                                    <p:anim calcmode="lin" valueType="num">
                                      <p:cBhvr>
                                        <p:cTn id="62" dur="300" fill="hold"/>
                                        <p:tgtEl>
                                          <p:spTgt spid="16"/>
                                        </p:tgtEl>
                                        <p:attrNameLst>
                                          <p:attrName>ppt_h</p:attrName>
                                        </p:attrNameLst>
                                      </p:cBhvr>
                                      <p:tavLst>
                                        <p:tav tm="0">
                                          <p:val>
                                            <p:fltVal val="0"/>
                                          </p:val>
                                        </p:tav>
                                        <p:tav tm="100000">
                                          <p:val>
                                            <p:strVal val="#ppt_h"/>
                                          </p:val>
                                        </p:tav>
                                      </p:tavLst>
                                    </p:anim>
                                  </p:childTnLst>
                                </p:cTn>
                              </p:par>
                              <p:par>
                                <p:cTn id="63" presetID="6" presetClass="emph" presetSubtype="0" autoRev="1" fill="hold" grpId="1" nodeType="withEffect">
                                  <p:stCondLst>
                                    <p:cond delay="1700"/>
                                  </p:stCondLst>
                                  <p:childTnLst>
                                    <p:animScale>
                                      <p:cBhvr>
                                        <p:cTn id="64" dur="150" fill="hold"/>
                                        <p:tgtEl>
                                          <p:spTgt spid="16"/>
                                        </p:tgtEl>
                                      </p:cBhvr>
                                      <p:by x="110000" y="110000"/>
                                    </p:animScale>
                                  </p:childTnLst>
                                </p:cTn>
                              </p:par>
                              <p:par>
                                <p:cTn id="65" presetID="23" presetClass="entr" presetSubtype="16" fill="hold" nodeType="withEffect">
                                  <p:stCondLst>
                                    <p:cond delay="1500"/>
                                  </p:stCondLst>
                                  <p:childTnLst>
                                    <p:set>
                                      <p:cBhvr>
                                        <p:cTn id="66" dur="1" fill="hold">
                                          <p:stCondLst>
                                            <p:cond delay="0"/>
                                          </p:stCondLst>
                                        </p:cTn>
                                        <p:tgtEl>
                                          <p:spTgt spid="17"/>
                                        </p:tgtEl>
                                        <p:attrNameLst>
                                          <p:attrName>style.visibility</p:attrName>
                                        </p:attrNameLst>
                                      </p:cBhvr>
                                      <p:to>
                                        <p:strVal val="visible"/>
                                      </p:to>
                                    </p:set>
                                    <p:anim calcmode="lin" valueType="num">
                                      <p:cBhvr>
                                        <p:cTn id="67" dur="300" fill="hold"/>
                                        <p:tgtEl>
                                          <p:spTgt spid="17"/>
                                        </p:tgtEl>
                                        <p:attrNameLst>
                                          <p:attrName>ppt_w</p:attrName>
                                        </p:attrNameLst>
                                      </p:cBhvr>
                                      <p:tavLst>
                                        <p:tav tm="0">
                                          <p:val>
                                            <p:fltVal val="0"/>
                                          </p:val>
                                        </p:tav>
                                        <p:tav tm="100000">
                                          <p:val>
                                            <p:strVal val="#ppt_w"/>
                                          </p:val>
                                        </p:tav>
                                      </p:tavLst>
                                    </p:anim>
                                    <p:anim calcmode="lin" valueType="num">
                                      <p:cBhvr>
                                        <p:cTn id="68" dur="300" fill="hold"/>
                                        <p:tgtEl>
                                          <p:spTgt spid="17"/>
                                        </p:tgtEl>
                                        <p:attrNameLst>
                                          <p:attrName>ppt_h</p:attrName>
                                        </p:attrNameLst>
                                      </p:cBhvr>
                                      <p:tavLst>
                                        <p:tav tm="0">
                                          <p:val>
                                            <p:fltVal val="0"/>
                                          </p:val>
                                        </p:tav>
                                        <p:tav tm="100000">
                                          <p:val>
                                            <p:strVal val="#ppt_h"/>
                                          </p:val>
                                        </p:tav>
                                      </p:tavLst>
                                    </p:anim>
                                  </p:childTnLst>
                                </p:cTn>
                              </p:par>
                              <p:par>
                                <p:cTn id="69" presetID="6" presetClass="emph" presetSubtype="0" autoRev="1" fill="hold" nodeType="withEffect">
                                  <p:stCondLst>
                                    <p:cond delay="1800"/>
                                  </p:stCondLst>
                                  <p:childTnLst>
                                    <p:animScale>
                                      <p:cBhvr>
                                        <p:cTn id="70" dur="150" fill="hold"/>
                                        <p:tgtEl>
                                          <p:spTgt spid="17"/>
                                        </p:tgtEl>
                                      </p:cBhvr>
                                      <p:by x="110000" y="110000"/>
                                    </p:animScale>
                                  </p:childTnLst>
                                </p:cTn>
                              </p:par>
                              <p:par>
                                <p:cTn id="71" presetID="23" presetClass="entr" presetSubtype="16" fill="hold" nodeType="withEffect">
                                  <p:stCondLst>
                                    <p:cond delay="500"/>
                                  </p:stCondLst>
                                  <p:childTnLst>
                                    <p:set>
                                      <p:cBhvr>
                                        <p:cTn id="72" dur="1" fill="hold">
                                          <p:stCondLst>
                                            <p:cond delay="0"/>
                                          </p:stCondLst>
                                        </p:cTn>
                                        <p:tgtEl>
                                          <p:spTgt spid="179"/>
                                        </p:tgtEl>
                                        <p:attrNameLst>
                                          <p:attrName>style.visibility</p:attrName>
                                        </p:attrNameLst>
                                      </p:cBhvr>
                                      <p:to>
                                        <p:strVal val="visible"/>
                                      </p:to>
                                    </p:set>
                                    <p:anim calcmode="lin" valueType="num">
                                      <p:cBhvr>
                                        <p:cTn id="73" dur="300" fill="hold"/>
                                        <p:tgtEl>
                                          <p:spTgt spid="179"/>
                                        </p:tgtEl>
                                        <p:attrNameLst>
                                          <p:attrName>ppt_w</p:attrName>
                                        </p:attrNameLst>
                                      </p:cBhvr>
                                      <p:tavLst>
                                        <p:tav tm="0">
                                          <p:val>
                                            <p:fltVal val="0"/>
                                          </p:val>
                                        </p:tav>
                                        <p:tav tm="100000">
                                          <p:val>
                                            <p:strVal val="#ppt_w"/>
                                          </p:val>
                                        </p:tav>
                                      </p:tavLst>
                                    </p:anim>
                                    <p:anim calcmode="lin" valueType="num">
                                      <p:cBhvr>
                                        <p:cTn id="74" dur="300" fill="hold"/>
                                        <p:tgtEl>
                                          <p:spTgt spid="179"/>
                                        </p:tgtEl>
                                        <p:attrNameLst>
                                          <p:attrName>ppt_h</p:attrName>
                                        </p:attrNameLst>
                                      </p:cBhvr>
                                      <p:tavLst>
                                        <p:tav tm="0">
                                          <p:val>
                                            <p:fltVal val="0"/>
                                          </p:val>
                                        </p:tav>
                                        <p:tav tm="100000">
                                          <p:val>
                                            <p:strVal val="#ppt_h"/>
                                          </p:val>
                                        </p:tav>
                                      </p:tavLst>
                                    </p:anim>
                                  </p:childTnLst>
                                </p:cTn>
                              </p:par>
                              <p:par>
                                <p:cTn id="75" presetID="6" presetClass="emph" presetSubtype="0" autoRev="1" fill="hold" nodeType="withEffect">
                                  <p:stCondLst>
                                    <p:cond delay="800"/>
                                  </p:stCondLst>
                                  <p:childTnLst>
                                    <p:animScale>
                                      <p:cBhvr>
                                        <p:cTn id="76" dur="150" fill="hold"/>
                                        <p:tgtEl>
                                          <p:spTgt spid="179"/>
                                        </p:tgtEl>
                                      </p:cBhvr>
                                      <p:by x="110000" y="110000"/>
                                    </p:animScale>
                                  </p:childTnLst>
                                </p:cTn>
                              </p:par>
                              <p:par>
                                <p:cTn id="77" presetID="2" presetClass="entr" presetSubtype="8" fill="hold" grpId="0" nodeType="withEffect">
                                  <p:stCondLst>
                                    <p:cond delay="800"/>
                                  </p:stCondLst>
                                  <p:childTnLst>
                                    <p:set>
                                      <p:cBhvr>
                                        <p:cTn id="78" dur="1" fill="hold">
                                          <p:stCondLst>
                                            <p:cond delay="0"/>
                                          </p:stCondLst>
                                        </p:cTn>
                                        <p:tgtEl>
                                          <p:spTgt spid="184"/>
                                        </p:tgtEl>
                                        <p:attrNameLst>
                                          <p:attrName>style.visibility</p:attrName>
                                        </p:attrNameLst>
                                      </p:cBhvr>
                                      <p:to>
                                        <p:strVal val="visible"/>
                                      </p:to>
                                    </p:set>
                                    <p:anim calcmode="lin" valueType="num">
                                      <p:cBhvr additive="base">
                                        <p:cTn id="79" dur="500" fill="hold"/>
                                        <p:tgtEl>
                                          <p:spTgt spid="184"/>
                                        </p:tgtEl>
                                        <p:attrNameLst>
                                          <p:attrName>ppt_x</p:attrName>
                                        </p:attrNameLst>
                                      </p:cBhvr>
                                      <p:tavLst>
                                        <p:tav tm="0">
                                          <p:val>
                                            <p:strVal val="0-#ppt_w/2"/>
                                          </p:val>
                                        </p:tav>
                                        <p:tav tm="100000">
                                          <p:val>
                                            <p:strVal val="#ppt_x"/>
                                          </p:val>
                                        </p:tav>
                                      </p:tavLst>
                                    </p:anim>
                                    <p:anim calcmode="lin" valueType="num">
                                      <p:cBhvr additive="base">
                                        <p:cTn id="80" dur="500" fill="hold"/>
                                        <p:tgtEl>
                                          <p:spTgt spid="184"/>
                                        </p:tgtEl>
                                        <p:attrNameLst>
                                          <p:attrName>ppt_y</p:attrName>
                                        </p:attrNameLst>
                                      </p:cBhvr>
                                      <p:tavLst>
                                        <p:tav tm="0">
                                          <p:val>
                                            <p:strVal val="#ppt_y"/>
                                          </p:val>
                                        </p:tav>
                                        <p:tav tm="100000">
                                          <p:val>
                                            <p:strVal val="#ppt_y"/>
                                          </p:val>
                                        </p:tav>
                                      </p:tavLst>
                                    </p:anim>
                                  </p:childTnLst>
                                </p:cTn>
                              </p:par>
                              <p:par>
                                <p:cTn id="81" presetID="1" presetClass="entr" presetSubtype="0" fill="hold" nodeType="withEffect">
                                  <p:stCondLst>
                                    <p:cond delay="1000"/>
                                  </p:stCondLst>
                                  <p:childTnLst>
                                    <p:set>
                                      <p:cBhvr>
                                        <p:cTn id="82" dur="1" fill="hold">
                                          <p:stCondLst>
                                            <p:cond delay="0"/>
                                          </p:stCondLst>
                                        </p:cTn>
                                        <p:tgtEl>
                                          <p:spTgt spid="146"/>
                                        </p:tgtEl>
                                        <p:attrNameLst>
                                          <p:attrName>style.visibility</p:attrName>
                                        </p:attrNameLst>
                                      </p:cBhvr>
                                      <p:to>
                                        <p:strVal val="visible"/>
                                      </p:to>
                                    </p:set>
                                  </p:childTnLst>
                                </p:cTn>
                              </p:par>
                              <p:par>
                                <p:cTn id="83" presetID="1" presetClass="entr" presetSubtype="0" fill="hold" nodeType="withEffect">
                                  <p:stCondLst>
                                    <p:cond delay="1000"/>
                                  </p:stCondLst>
                                  <p:childTnLst>
                                    <p:set>
                                      <p:cBhvr>
                                        <p:cTn id="84" dur="1" fill="hold">
                                          <p:stCondLst>
                                            <p:cond delay="0"/>
                                          </p:stCondLst>
                                        </p:cTn>
                                        <p:tgtEl>
                                          <p:spTgt spid="147"/>
                                        </p:tgtEl>
                                        <p:attrNameLst>
                                          <p:attrName>style.visibility</p:attrName>
                                        </p:attrNameLst>
                                      </p:cBhvr>
                                      <p:to>
                                        <p:strVal val="visible"/>
                                      </p:to>
                                    </p:set>
                                  </p:childTnLst>
                                </p:cTn>
                              </p:par>
                              <p:par>
                                <p:cTn id="85" presetID="0" presetClass="path" presetSubtype="0" accel="50000" decel="50000" fill="hold" nodeType="withEffect">
                                  <p:stCondLst>
                                    <p:cond delay="1000"/>
                                  </p:stCondLst>
                                  <p:childTnLst>
                                    <p:animMotion origin="layout" path="M 0 0 L 0.00017 0.83874 " pathEditMode="relative" ptsTypes="AA">
                                      <p:cBhvr>
                                        <p:cTn id="86" dur="500" spd="-100000" fill="hold"/>
                                        <p:tgtEl>
                                          <p:spTgt spid="146"/>
                                        </p:tgtEl>
                                        <p:attrNameLst>
                                          <p:attrName>ppt_x</p:attrName>
                                          <p:attrName>ppt_y</p:attrName>
                                        </p:attrNameLst>
                                      </p:cBhvr>
                                    </p:animMotion>
                                  </p:childTnLst>
                                </p:cTn>
                              </p:par>
                              <p:par>
                                <p:cTn id="87" presetID="0" presetClass="path" presetSubtype="0" accel="50000" decel="50000" fill="hold" nodeType="withEffect">
                                  <p:stCondLst>
                                    <p:cond delay="1000"/>
                                  </p:stCondLst>
                                  <p:childTnLst>
                                    <p:animMotion origin="layout" path="M 0 0 L 0.00017 0.83874 " pathEditMode="relative" ptsTypes="AA">
                                      <p:cBhvr>
                                        <p:cTn id="88" dur="500" spd="-100000" fill="hold"/>
                                        <p:tgtEl>
                                          <p:spTgt spid="147"/>
                                        </p:tgtEl>
                                        <p:attrNameLst>
                                          <p:attrName>ppt_x</p:attrName>
                                          <p:attrName>ppt_y</p:attrName>
                                        </p:attrNameLst>
                                      </p:cBhvr>
                                    </p:animMotion>
                                  </p:childTnLst>
                                </p:cTn>
                              </p:par>
                              <p:par>
                                <p:cTn id="89" presetID="1" presetClass="entr" presetSubtype="0" fill="hold" nodeType="withEffect">
                                  <p:stCondLst>
                                    <p:cond delay="1200"/>
                                  </p:stCondLst>
                                  <p:childTnLst>
                                    <p:set>
                                      <p:cBhvr>
                                        <p:cTn id="90" dur="1" fill="hold">
                                          <p:stCondLst>
                                            <p:cond delay="0"/>
                                          </p:stCondLst>
                                        </p:cTn>
                                        <p:tgtEl>
                                          <p:spTgt spid="157"/>
                                        </p:tgtEl>
                                        <p:attrNameLst>
                                          <p:attrName>style.visibility</p:attrName>
                                        </p:attrNameLst>
                                      </p:cBhvr>
                                      <p:to>
                                        <p:strVal val="visible"/>
                                      </p:to>
                                    </p:set>
                                  </p:childTnLst>
                                </p:cTn>
                              </p:par>
                              <p:par>
                                <p:cTn id="91" presetID="0" presetClass="path" presetSubtype="0" accel="50000" decel="50000" fill="hold" nodeType="withEffect">
                                  <p:stCondLst>
                                    <p:cond delay="1200"/>
                                  </p:stCondLst>
                                  <p:childTnLst>
                                    <p:animMotion origin="layout" path="M 1.94444E-6 -1.4118E-6 L -0.22691 0.692 " pathEditMode="relative" ptsTypes="AA">
                                      <p:cBhvr>
                                        <p:cTn id="92" dur="500" spd="-100000" fill="hold"/>
                                        <p:tgtEl>
                                          <p:spTgt spid="15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8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22CC4B8A-BA47-43F1-A1B5-A2DCD8FB3CA7}"/>
              </a:ext>
            </a:extLst>
          </p:cNvPr>
          <p:cNvSpPr>
            <a:spLocks noGrp="1"/>
          </p:cNvSpPr>
          <p:nvPr>
            <p:ph sz="quarter" idx="13"/>
          </p:nvPr>
        </p:nvSpPr>
        <p:spPr>
          <a:xfrm>
            <a:off x="838200" y="626301"/>
            <a:ext cx="10515600" cy="5489043"/>
          </a:xfrm>
        </p:spPr>
        <p:txBody>
          <a:bodyPr>
            <a:normAutofit/>
          </a:bodyPr>
          <a:lstStyle/>
          <a:p>
            <a:pPr marL="0" indent="0">
              <a:buNone/>
            </a:pPr>
            <a:r>
              <a:rPr lang="zh-CN" altLang="en-US" b="1" dirty="0"/>
              <a:t>３． 企业价值最大化 </a:t>
            </a:r>
            <a:endParaRPr lang="en-US" altLang="zh-CN" b="1" dirty="0"/>
          </a:p>
          <a:p>
            <a:pPr marL="0" indent="0">
              <a:buNone/>
            </a:pPr>
            <a:r>
              <a:rPr lang="en-US" altLang="zh-CN" dirty="0"/>
              <a:t>( </a:t>
            </a:r>
            <a:r>
              <a:rPr lang="zh-CN" altLang="en-US" dirty="0"/>
              <a:t>１</a:t>
            </a:r>
            <a:r>
              <a:rPr lang="en-US" altLang="zh-CN" dirty="0"/>
              <a:t>)</a:t>
            </a:r>
            <a:r>
              <a:rPr lang="zh-CN" altLang="en-US" dirty="0"/>
              <a:t>以企业价值最大化作为财务管理目标的优点</a:t>
            </a:r>
            <a:endParaRPr lang="en-US" altLang="zh-CN" dirty="0"/>
          </a:p>
          <a:p>
            <a:pPr marL="0" indent="0">
              <a:buNone/>
            </a:pPr>
            <a:r>
              <a:rPr lang="en-US" altLang="zh-CN" dirty="0"/>
              <a:t>      </a:t>
            </a:r>
            <a:r>
              <a:rPr lang="zh-CN" altLang="en-US" dirty="0"/>
              <a:t> ①考虑了取得报酬的时间</a:t>
            </a:r>
            <a:r>
              <a:rPr lang="en-US" altLang="zh-CN" dirty="0"/>
              <a:t>,</a:t>
            </a:r>
            <a:r>
              <a:rPr lang="zh-CN" altLang="en-US" dirty="0"/>
              <a:t>并用时间价值的原理进行了计量</a:t>
            </a:r>
            <a:r>
              <a:rPr lang="en-US" altLang="zh-CN" dirty="0"/>
              <a:t>. </a:t>
            </a:r>
          </a:p>
          <a:p>
            <a:pPr marL="0" indent="0">
              <a:buNone/>
            </a:pPr>
            <a:r>
              <a:rPr lang="en-US" altLang="zh-CN" dirty="0"/>
              <a:t>       ②</a:t>
            </a:r>
            <a:r>
              <a:rPr lang="zh-CN" altLang="en-US" dirty="0"/>
              <a:t>考虑了风险与报酬的关系</a:t>
            </a:r>
            <a:r>
              <a:rPr lang="en-US" altLang="zh-CN" dirty="0"/>
              <a:t>. </a:t>
            </a:r>
          </a:p>
          <a:p>
            <a:pPr marL="0" indent="0">
              <a:buNone/>
            </a:pPr>
            <a:r>
              <a:rPr lang="en-US" altLang="zh-CN" dirty="0"/>
              <a:t>       ③</a:t>
            </a:r>
            <a:r>
              <a:rPr lang="zh-CN" altLang="en-US" dirty="0"/>
              <a:t>将企业长期、稳定的发展和持续的获利能力放在首位</a:t>
            </a:r>
            <a:r>
              <a:rPr lang="en-US" altLang="zh-CN" dirty="0"/>
              <a:t>,</a:t>
            </a:r>
            <a:r>
              <a:rPr lang="zh-CN" altLang="en-US" dirty="0"/>
              <a:t>能克服企业在追求利润上的短 期行为</a:t>
            </a:r>
            <a:r>
              <a:rPr lang="en-US" altLang="zh-CN" dirty="0"/>
              <a:t>,</a:t>
            </a:r>
            <a:r>
              <a:rPr lang="zh-CN" altLang="en-US" dirty="0"/>
              <a:t>因为不仅目前利润会影响企业的价值</a:t>
            </a:r>
            <a:r>
              <a:rPr lang="en-US" altLang="zh-CN" dirty="0"/>
              <a:t>,</a:t>
            </a:r>
            <a:r>
              <a:rPr lang="zh-CN" altLang="en-US" dirty="0"/>
              <a:t>预期未来的利润对企业价值增加也会产生重大影响</a:t>
            </a:r>
            <a:r>
              <a:rPr lang="en-US" altLang="zh-CN" dirty="0"/>
              <a:t>.        </a:t>
            </a:r>
          </a:p>
          <a:p>
            <a:pPr marL="0" indent="0">
              <a:buNone/>
            </a:pPr>
            <a:r>
              <a:rPr lang="en-US" altLang="zh-CN" dirty="0"/>
              <a:t>       ④</a:t>
            </a:r>
            <a:r>
              <a:rPr lang="zh-CN" altLang="en-US" dirty="0"/>
              <a:t>用价值代替价格</a:t>
            </a:r>
            <a:r>
              <a:rPr lang="en-US" altLang="zh-CN" dirty="0"/>
              <a:t>,</a:t>
            </a:r>
            <a:r>
              <a:rPr lang="zh-CN" altLang="en-US" dirty="0"/>
              <a:t>克服了过多受外界市场因素的干扰</a:t>
            </a:r>
            <a:r>
              <a:rPr lang="en-US" altLang="zh-CN" dirty="0"/>
              <a:t>,</a:t>
            </a:r>
            <a:r>
              <a:rPr lang="zh-CN" altLang="en-US" dirty="0"/>
              <a:t>有效地规避了企业的短期行为</a:t>
            </a:r>
            <a:r>
              <a:rPr lang="en-US" altLang="zh-CN" dirty="0"/>
              <a:t>. </a:t>
            </a:r>
          </a:p>
          <a:p>
            <a:pPr marL="0" indent="0">
              <a:buNone/>
            </a:pPr>
            <a:r>
              <a:rPr lang="en-US" altLang="zh-CN" dirty="0"/>
              <a:t>( </a:t>
            </a:r>
            <a:r>
              <a:rPr lang="zh-CN" altLang="en-US" dirty="0"/>
              <a:t>２</a:t>
            </a:r>
            <a:r>
              <a:rPr lang="en-US" altLang="zh-CN" dirty="0"/>
              <a:t>)</a:t>
            </a:r>
            <a:r>
              <a:rPr lang="zh-CN" altLang="en-US" dirty="0"/>
              <a:t>以企业价值最大化作为财务管理目标的缺点</a:t>
            </a:r>
            <a:endParaRPr lang="en-US" altLang="zh-CN" dirty="0"/>
          </a:p>
          <a:p>
            <a:pPr marL="0" indent="0">
              <a:buNone/>
            </a:pPr>
            <a:r>
              <a:rPr lang="zh-CN" altLang="en-US" dirty="0"/>
              <a:t>       ①企业的价值过于理论化</a:t>
            </a:r>
            <a:r>
              <a:rPr lang="en-US" altLang="zh-CN" dirty="0"/>
              <a:t>,</a:t>
            </a:r>
            <a:r>
              <a:rPr lang="zh-CN" altLang="en-US" dirty="0"/>
              <a:t>不易操作</a:t>
            </a:r>
            <a:r>
              <a:rPr lang="en-US" altLang="zh-CN" dirty="0"/>
              <a:t>.</a:t>
            </a:r>
          </a:p>
          <a:p>
            <a:pPr marL="0" indent="0">
              <a:buNone/>
            </a:pPr>
            <a:r>
              <a:rPr lang="en-US" altLang="zh-CN" dirty="0"/>
              <a:t>       ②</a:t>
            </a:r>
            <a:r>
              <a:rPr lang="zh-CN" altLang="en-US" dirty="0"/>
              <a:t>对于非上市公司</a:t>
            </a:r>
            <a:r>
              <a:rPr lang="en-US" altLang="zh-CN" dirty="0"/>
              <a:t>,</a:t>
            </a:r>
            <a:r>
              <a:rPr lang="zh-CN" altLang="en-US" dirty="0"/>
              <a:t>只有对企业进行专门的评估才能确定其价值</a:t>
            </a:r>
            <a:r>
              <a:rPr lang="en-US" altLang="zh-CN" dirty="0"/>
              <a:t>,</a:t>
            </a:r>
            <a:r>
              <a:rPr lang="zh-CN" altLang="en-US" dirty="0"/>
              <a:t>而在评估企业的资产时</a:t>
            </a:r>
            <a:r>
              <a:rPr lang="en-US" altLang="zh-CN" dirty="0"/>
              <a:t>,</a:t>
            </a:r>
            <a:r>
              <a:rPr lang="zh-CN" altLang="en-US" dirty="0"/>
              <a:t>由于受评估标准和评估方式的影响</a:t>
            </a:r>
            <a:r>
              <a:rPr lang="en-US" altLang="zh-CN" dirty="0"/>
              <a:t>,</a:t>
            </a:r>
            <a:r>
              <a:rPr lang="zh-CN" altLang="en-US" dirty="0"/>
              <a:t>很难做到客观和准确</a:t>
            </a:r>
            <a:r>
              <a:rPr lang="en-US" altLang="zh-CN" dirty="0"/>
              <a:t>. </a:t>
            </a:r>
            <a:endParaRPr lang="zh-CN" altLang="en-US" dirty="0"/>
          </a:p>
        </p:txBody>
      </p:sp>
    </p:spTree>
    <p:extLst>
      <p:ext uri="{BB962C8B-B14F-4D97-AF65-F5344CB8AC3E}">
        <p14:creationId xmlns:p14="http://schemas.microsoft.com/office/powerpoint/2010/main" val="23367459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4.2.3  </a:t>
            </a:r>
            <a:r>
              <a:rPr lang="zh-CN" altLang="en-US" sz="2800" dirty="0" smtClean="0"/>
              <a:t>经营</a:t>
            </a:r>
            <a:r>
              <a:rPr lang="zh-CN" altLang="en-US" sz="2800" dirty="0"/>
              <a:t>杠杆 </a:t>
            </a:r>
            <a:endParaRPr lang="en-US" altLang="zh-CN" sz="2800" dirty="0" smtClean="0"/>
          </a:p>
          <a:p>
            <a:pPr marL="457200" indent="-457200">
              <a:buAutoNum type="arabicDbPeriod"/>
            </a:pPr>
            <a:r>
              <a:rPr lang="zh-CN" altLang="en-US" b="1" dirty="0" smtClean="0"/>
              <a:t>经营</a:t>
            </a:r>
            <a:r>
              <a:rPr lang="zh-CN" altLang="en-US" b="1" dirty="0"/>
              <a:t>风险 </a:t>
            </a:r>
            <a:endParaRPr lang="en-US" altLang="zh-CN" b="1" dirty="0" smtClean="0"/>
          </a:p>
          <a:p>
            <a:pPr marL="0" indent="0">
              <a:buNone/>
            </a:pPr>
            <a:r>
              <a:rPr lang="en-US" altLang="zh-CN" dirty="0"/>
              <a:t> </a:t>
            </a:r>
            <a:r>
              <a:rPr lang="en-US" altLang="zh-CN" dirty="0" smtClean="0"/>
              <a:t>      </a:t>
            </a:r>
            <a:r>
              <a:rPr lang="zh-CN" altLang="en-US" dirty="0" smtClean="0"/>
              <a:t>企业</a:t>
            </a:r>
            <a:r>
              <a:rPr lang="zh-CN" altLang="en-US" dirty="0"/>
              <a:t>经营面临的各种风险</a:t>
            </a:r>
            <a:r>
              <a:rPr lang="en-US" altLang="zh-CN" dirty="0"/>
              <a:t>,</a:t>
            </a:r>
            <a:r>
              <a:rPr lang="zh-CN" altLang="en-US" dirty="0"/>
              <a:t>可划分为经营风险和财务风险两类</a:t>
            </a:r>
            <a:r>
              <a:rPr lang="en-US" altLang="zh-CN" dirty="0" smtClean="0"/>
              <a:t>.</a:t>
            </a:r>
          </a:p>
          <a:p>
            <a:pPr marL="0" indent="0">
              <a:buNone/>
            </a:pPr>
            <a:r>
              <a:rPr lang="en-US" altLang="zh-CN" dirty="0"/>
              <a:t> </a:t>
            </a:r>
            <a:r>
              <a:rPr lang="en-US" altLang="zh-CN" dirty="0" smtClean="0"/>
              <a:t>       </a:t>
            </a:r>
            <a:r>
              <a:rPr lang="zh-CN" altLang="en-US" dirty="0"/>
              <a:t>经营风险是指由于经营上的原因导致的风险</a:t>
            </a:r>
            <a:r>
              <a:rPr lang="en-US" altLang="zh-CN" dirty="0"/>
              <a:t>,</a:t>
            </a:r>
            <a:r>
              <a:rPr lang="zh-CN" altLang="en-US" dirty="0"/>
              <a:t>即未来的息税前利润的不确定性</a:t>
            </a:r>
            <a:r>
              <a:rPr lang="en-US" altLang="zh-CN" dirty="0"/>
              <a:t>.</a:t>
            </a:r>
            <a:r>
              <a:rPr lang="zh-CN" altLang="en-US" dirty="0"/>
              <a:t>经营 风险因具体行业、具体企业以及具体时期而异</a:t>
            </a:r>
            <a:r>
              <a:rPr lang="en-US" altLang="zh-CN" dirty="0"/>
              <a:t>.</a:t>
            </a:r>
            <a:r>
              <a:rPr lang="zh-CN" altLang="en-US" dirty="0"/>
              <a:t>市场需求、销售价格、成本水平、对价格的调 整能力、固定成本等因素的不确定性影响经营风险</a:t>
            </a:r>
            <a:r>
              <a:rPr lang="en-US" altLang="zh-CN" dirty="0"/>
              <a:t>. </a:t>
            </a:r>
            <a:endParaRPr lang="en-US" altLang="zh-CN" dirty="0" smtClean="0"/>
          </a:p>
          <a:p>
            <a:pPr marL="0" indent="0">
              <a:buNone/>
            </a:pPr>
            <a:r>
              <a:rPr lang="zh-CN" altLang="en-US" b="1" dirty="0"/>
              <a:t>２． 经营杠杆的含义 </a:t>
            </a:r>
            <a:endParaRPr lang="en-US" altLang="zh-CN" b="1" dirty="0" smtClean="0"/>
          </a:p>
          <a:p>
            <a:pPr marL="0" indent="0">
              <a:buNone/>
            </a:pPr>
            <a:r>
              <a:rPr lang="en-US" altLang="zh-CN" dirty="0"/>
              <a:t> </a:t>
            </a:r>
            <a:r>
              <a:rPr lang="en-US" altLang="zh-CN" dirty="0" smtClean="0"/>
              <a:t>       </a:t>
            </a:r>
            <a:r>
              <a:rPr lang="zh-CN" altLang="en-US" dirty="0" smtClean="0"/>
              <a:t>由于</a:t>
            </a:r>
            <a:r>
              <a:rPr lang="zh-CN" altLang="en-US" dirty="0"/>
              <a:t>固定成本的存在而导致息税前利润变动率大于产销量变动率的杠杆效应</a:t>
            </a:r>
            <a:r>
              <a:rPr lang="en-US" altLang="zh-CN" dirty="0"/>
              <a:t>,</a:t>
            </a:r>
            <a:r>
              <a:rPr lang="zh-CN" altLang="en-US" dirty="0"/>
              <a:t>称为经 营杠杆</a:t>
            </a:r>
            <a:r>
              <a:rPr lang="en-US" altLang="zh-CN" dirty="0"/>
              <a:t>.</a:t>
            </a:r>
            <a:endParaRPr lang="zh-CN" altLang="en-US" dirty="0"/>
          </a:p>
        </p:txBody>
      </p:sp>
    </p:spTree>
    <p:extLst>
      <p:ext uri="{BB962C8B-B14F-4D97-AF65-F5344CB8AC3E}">
        <p14:creationId xmlns:p14="http://schemas.microsoft.com/office/powerpoint/2010/main" val="10084983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３． 经营杠杆的</a:t>
            </a:r>
            <a:r>
              <a:rPr lang="zh-CN" altLang="en-US" b="1" dirty="0" smtClean="0"/>
              <a:t>计量</a:t>
            </a:r>
            <a:endParaRPr lang="en-US" altLang="zh-CN" b="1" dirty="0" smtClean="0"/>
          </a:p>
          <a:p>
            <a:pPr marL="0" indent="0">
              <a:buNone/>
            </a:pPr>
            <a:endParaRPr lang="en-US" altLang="zh-CN" dirty="0"/>
          </a:p>
          <a:p>
            <a:pPr marL="0" indent="0">
              <a:buNone/>
            </a:pPr>
            <a:endParaRPr lang="en-US" altLang="zh-CN" dirty="0" smtClean="0"/>
          </a:p>
          <a:p>
            <a:pPr marL="0" indent="0">
              <a:buNone/>
            </a:pPr>
            <a:endParaRPr lang="en-US" altLang="zh-CN" dirty="0"/>
          </a:p>
          <a:p>
            <a:pPr marL="0" indent="0">
              <a:buNone/>
            </a:pPr>
            <a:r>
              <a:rPr lang="zh-CN" altLang="en-US" dirty="0"/>
              <a:t>式中</a:t>
            </a:r>
            <a:r>
              <a:rPr lang="en-US" altLang="zh-CN" dirty="0"/>
              <a:t>,DOL———</a:t>
            </a:r>
            <a:r>
              <a:rPr lang="zh-CN" altLang="en-US" dirty="0"/>
              <a:t>经营杠杆系数</a:t>
            </a:r>
            <a:r>
              <a:rPr lang="en-US" altLang="zh-CN" dirty="0"/>
              <a:t>; ΔEBIT———</a:t>
            </a:r>
            <a:r>
              <a:rPr lang="zh-CN" altLang="en-US" dirty="0"/>
              <a:t>息税前利润变动额</a:t>
            </a:r>
            <a:r>
              <a:rPr lang="en-US" altLang="zh-CN" dirty="0"/>
              <a:t>; EBIT———</a:t>
            </a:r>
            <a:r>
              <a:rPr lang="zh-CN" altLang="en-US" dirty="0"/>
              <a:t>变动前息税前利 润</a:t>
            </a:r>
            <a:r>
              <a:rPr lang="en-US" altLang="zh-CN" dirty="0"/>
              <a:t>; Δ Q ———</a:t>
            </a:r>
            <a:r>
              <a:rPr lang="zh-CN" altLang="en-US" dirty="0"/>
              <a:t>销售变动量</a:t>
            </a:r>
            <a:r>
              <a:rPr lang="en-US" altLang="zh-CN" dirty="0"/>
              <a:t>; Q ———</a:t>
            </a:r>
            <a:r>
              <a:rPr lang="zh-CN" altLang="en-US" dirty="0"/>
              <a:t>变动前销售量</a:t>
            </a:r>
            <a:r>
              <a:rPr lang="en-US" altLang="zh-CN" dirty="0"/>
              <a:t>. </a:t>
            </a:r>
            <a:r>
              <a:rPr lang="zh-CN" altLang="en-US" dirty="0" smtClean="0"/>
              <a:t> </a:t>
            </a:r>
            <a:endParaRPr lang="en-US" altLang="zh-CN" dirty="0" smtClean="0"/>
          </a:p>
          <a:p>
            <a:pPr marL="0" indent="0">
              <a:buNone/>
            </a:pPr>
            <a:r>
              <a:rPr lang="zh-CN" altLang="en-US" b="1" dirty="0"/>
              <a:t>４． 经营杠杆与经营风险的关系</a:t>
            </a:r>
            <a:endParaRPr lang="en-US" altLang="zh-CN" b="1" dirty="0"/>
          </a:p>
          <a:p>
            <a:pPr marL="0" indent="0">
              <a:buNone/>
            </a:pPr>
            <a:r>
              <a:rPr lang="en-US" altLang="zh-CN" dirty="0"/>
              <a:t>       </a:t>
            </a:r>
            <a:r>
              <a:rPr lang="zh-CN" altLang="en-US" dirty="0"/>
              <a:t> 一般来说</a:t>
            </a:r>
            <a:r>
              <a:rPr lang="en-US" altLang="zh-CN" dirty="0"/>
              <a:t>,</a:t>
            </a:r>
            <a:r>
              <a:rPr lang="zh-CN" altLang="en-US" dirty="0"/>
              <a:t>在其他因素一定的情况下</a:t>
            </a:r>
            <a:r>
              <a:rPr lang="en-US" altLang="zh-CN" dirty="0"/>
              <a:t>,</a:t>
            </a:r>
            <a:r>
              <a:rPr lang="zh-CN" altLang="en-US" dirty="0"/>
              <a:t>固定成本越高</a:t>
            </a:r>
            <a:r>
              <a:rPr lang="en-US" altLang="zh-CN" dirty="0"/>
              <a:t>,</a:t>
            </a:r>
            <a:r>
              <a:rPr lang="zh-CN" altLang="en-US" dirty="0"/>
              <a:t>经营杠杆系数越大</a:t>
            </a:r>
            <a:r>
              <a:rPr lang="en-US" altLang="zh-CN" dirty="0"/>
              <a:t>,</a:t>
            </a:r>
            <a:r>
              <a:rPr lang="zh-CN" altLang="en-US" dirty="0"/>
              <a:t>企业经营风险 也就越大</a:t>
            </a:r>
            <a:r>
              <a:rPr lang="en-US" altLang="zh-CN" dirty="0"/>
              <a:t>.</a:t>
            </a:r>
            <a:r>
              <a:rPr lang="zh-CN" altLang="en-US" dirty="0"/>
              <a:t>如果固定成本为零</a:t>
            </a:r>
            <a:r>
              <a:rPr lang="en-US" altLang="zh-CN" dirty="0"/>
              <a:t>,</a:t>
            </a:r>
            <a:r>
              <a:rPr lang="zh-CN" altLang="en-US" dirty="0"/>
              <a:t>则经营杠杆系数等于１</a:t>
            </a:r>
            <a:r>
              <a:rPr lang="en-US" altLang="zh-CN" dirty="0"/>
              <a:t>. </a:t>
            </a:r>
            <a:endParaRPr lang="zh-CN" altLang="en-US" dirty="0"/>
          </a:p>
          <a:p>
            <a:pPr marL="0" indent="0">
              <a:buNone/>
            </a:pP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001362396"/>
              </p:ext>
            </p:extLst>
          </p:nvPr>
        </p:nvGraphicFramePr>
        <p:xfrm>
          <a:off x="3444274" y="1251529"/>
          <a:ext cx="1696136" cy="1352615"/>
        </p:xfrm>
        <a:graphic>
          <a:graphicData uri="http://schemas.openxmlformats.org/presentationml/2006/ole">
            <mc:AlternateContent xmlns:mc="http://schemas.openxmlformats.org/markup-compatibility/2006">
              <mc:Choice xmlns:v="urn:schemas-microsoft-com:vml" Requires="v">
                <p:oleObj spid="_x0000_s19547" name="公式" r:id="rId3" imgW="1002960" imgH="799920" progId="Equation.3">
                  <p:embed/>
                </p:oleObj>
              </mc:Choice>
              <mc:Fallback>
                <p:oleObj name="公式" r:id="rId3" imgW="1002960" imgH="799920" progId="Equation.3">
                  <p:embed/>
                  <p:pic>
                    <p:nvPicPr>
                      <p:cNvPr id="0" name=""/>
                      <p:cNvPicPr/>
                      <p:nvPr/>
                    </p:nvPicPr>
                    <p:blipFill>
                      <a:blip r:embed="rId4"/>
                      <a:stretch>
                        <a:fillRect/>
                      </a:stretch>
                    </p:blipFill>
                    <p:spPr>
                      <a:xfrm>
                        <a:off x="3444274" y="1251529"/>
                        <a:ext cx="1696136" cy="1352615"/>
                      </a:xfrm>
                      <a:prstGeom prst="rect">
                        <a:avLst/>
                      </a:prstGeom>
                    </p:spPr>
                  </p:pic>
                </p:oleObj>
              </mc:Fallback>
            </mc:AlternateContent>
          </a:graphicData>
        </a:graphic>
      </p:graphicFrame>
    </p:spTree>
    <p:extLst>
      <p:ext uri="{BB962C8B-B14F-4D97-AF65-F5344CB8AC3E}">
        <p14:creationId xmlns:p14="http://schemas.microsoft.com/office/powerpoint/2010/main" val="322502604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4.2.4   </a:t>
            </a:r>
            <a:r>
              <a:rPr lang="zh-CN" altLang="en-US" sz="2800" dirty="0" smtClean="0"/>
              <a:t>财务</a:t>
            </a:r>
            <a:r>
              <a:rPr lang="zh-CN" altLang="en-US" sz="2800" dirty="0"/>
              <a:t>杠杆 </a:t>
            </a:r>
            <a:endParaRPr lang="en-US" altLang="zh-CN" sz="2800" dirty="0" smtClean="0"/>
          </a:p>
          <a:p>
            <a:pPr marL="457200" indent="-457200">
              <a:buAutoNum type="arabicDbPeriod"/>
            </a:pPr>
            <a:r>
              <a:rPr lang="zh-CN" altLang="en-US" b="1" dirty="0" smtClean="0"/>
              <a:t>财务</a:t>
            </a:r>
            <a:r>
              <a:rPr lang="zh-CN" altLang="en-US" b="1" dirty="0"/>
              <a:t>风险 </a:t>
            </a:r>
            <a:endParaRPr lang="en-US" altLang="zh-CN" b="1" dirty="0" smtClean="0"/>
          </a:p>
          <a:p>
            <a:pPr marL="0" indent="0">
              <a:buNone/>
            </a:pPr>
            <a:r>
              <a:rPr lang="en-US" altLang="zh-CN" dirty="0"/>
              <a:t> </a:t>
            </a:r>
            <a:r>
              <a:rPr lang="en-US" altLang="zh-CN" dirty="0" smtClean="0"/>
              <a:t>      </a:t>
            </a:r>
            <a:r>
              <a:rPr lang="zh-CN" altLang="en-US" dirty="0" smtClean="0"/>
              <a:t>财务</a:t>
            </a:r>
            <a:r>
              <a:rPr lang="zh-CN" altLang="en-US" dirty="0"/>
              <a:t>风险也称筹资风险</a:t>
            </a:r>
            <a:r>
              <a:rPr lang="en-US" altLang="zh-CN" dirty="0"/>
              <a:t>,</a:t>
            </a:r>
            <a:r>
              <a:rPr lang="zh-CN" altLang="en-US" dirty="0"/>
              <a:t>是指企业在经营活动过程中与筹资有关的风险</a:t>
            </a:r>
            <a:r>
              <a:rPr lang="en-US" altLang="zh-CN" dirty="0"/>
              <a:t>,</a:t>
            </a:r>
            <a:r>
              <a:rPr lang="zh-CN" altLang="en-US" dirty="0"/>
              <a:t>尤其是指在筹 资活动中利用财务杠杆可能导致企业股权资本所有者收益下降的风险</a:t>
            </a:r>
            <a:r>
              <a:rPr lang="en-US" altLang="zh-CN" dirty="0"/>
              <a:t>,</a:t>
            </a:r>
            <a:r>
              <a:rPr lang="zh-CN" altLang="en-US" dirty="0"/>
              <a:t>甚至可能导致企业 破产的风险</a:t>
            </a:r>
            <a:r>
              <a:rPr lang="en-US" altLang="zh-CN" dirty="0"/>
              <a:t>,</a:t>
            </a:r>
            <a:r>
              <a:rPr lang="zh-CN" altLang="en-US" dirty="0"/>
              <a:t>主要表现为丧失偿债能力的可能性和股东每股收益</a:t>
            </a:r>
            <a:r>
              <a:rPr lang="en-US" altLang="zh-CN" dirty="0"/>
              <a:t>,</a:t>
            </a:r>
            <a:r>
              <a:rPr lang="zh-CN" altLang="en-US" dirty="0"/>
              <a:t>即</a:t>
            </a:r>
            <a:r>
              <a:rPr lang="en-US" altLang="zh-CN" dirty="0"/>
              <a:t>EPS</a:t>
            </a:r>
            <a:r>
              <a:rPr lang="zh-CN" altLang="en-US" dirty="0"/>
              <a:t>的不确定性</a:t>
            </a:r>
            <a:r>
              <a:rPr lang="en-US" altLang="zh-CN" dirty="0"/>
              <a:t>. </a:t>
            </a:r>
            <a:endParaRPr lang="en-US" altLang="zh-CN" dirty="0" smtClean="0"/>
          </a:p>
          <a:p>
            <a:pPr marL="0" indent="0">
              <a:buNone/>
            </a:pPr>
            <a:r>
              <a:rPr lang="zh-CN" altLang="en-US" b="1" dirty="0"/>
              <a:t>２． 财务杠杆的概念 </a:t>
            </a:r>
            <a:endParaRPr lang="en-US" altLang="zh-CN" b="1" dirty="0" smtClean="0"/>
          </a:p>
          <a:p>
            <a:pPr marL="0" indent="0">
              <a:buNone/>
            </a:pPr>
            <a:r>
              <a:rPr lang="en-US" altLang="zh-CN" dirty="0"/>
              <a:t> </a:t>
            </a:r>
            <a:r>
              <a:rPr lang="en-US" altLang="zh-CN" dirty="0" smtClean="0"/>
              <a:t>      </a:t>
            </a:r>
            <a:r>
              <a:rPr lang="zh-CN" altLang="en-US" dirty="0" smtClean="0"/>
              <a:t>当</a:t>
            </a:r>
            <a:r>
              <a:rPr lang="zh-CN" altLang="en-US" dirty="0"/>
              <a:t>息税前利润增大时</a:t>
            </a:r>
            <a:r>
              <a:rPr lang="en-US" altLang="zh-CN" dirty="0"/>
              <a:t>,</a:t>
            </a:r>
            <a:r>
              <a:rPr lang="zh-CN" altLang="en-US" dirty="0"/>
              <a:t>每１元盈余所负担的固定财务费用</a:t>
            </a:r>
            <a:r>
              <a:rPr lang="en-US" altLang="zh-CN" dirty="0"/>
              <a:t>(</a:t>
            </a:r>
            <a:r>
              <a:rPr lang="zh-CN" altLang="en-US" dirty="0"/>
              <a:t>如利息、融资租赁租金等</a:t>
            </a:r>
            <a:r>
              <a:rPr lang="en-US" altLang="zh-CN" dirty="0"/>
              <a:t>)</a:t>
            </a:r>
            <a:r>
              <a:rPr lang="zh-CN" altLang="en-US" dirty="0"/>
              <a:t>就 会相应减少</a:t>
            </a:r>
            <a:r>
              <a:rPr lang="en-US" altLang="zh-CN" dirty="0"/>
              <a:t>,</a:t>
            </a:r>
            <a:r>
              <a:rPr lang="zh-CN" altLang="en-US" dirty="0"/>
              <a:t>就能给普通股股东带来更多的盈余</a:t>
            </a:r>
            <a:r>
              <a:rPr lang="en-US" altLang="zh-CN" dirty="0"/>
              <a:t>.</a:t>
            </a:r>
            <a:r>
              <a:rPr lang="zh-CN" altLang="en-US" dirty="0"/>
              <a:t>这种由于固定财务费用的存在而导致普 通股每股收益变动率大于息税前利润变动率的杠杆效应</a:t>
            </a:r>
            <a:r>
              <a:rPr lang="en-US" altLang="zh-CN" dirty="0"/>
              <a:t>,</a:t>
            </a:r>
            <a:r>
              <a:rPr lang="zh-CN" altLang="en-US" dirty="0"/>
              <a:t>称作财务杠杆</a:t>
            </a:r>
            <a:r>
              <a:rPr lang="en-US" altLang="zh-CN" dirty="0"/>
              <a:t>. </a:t>
            </a:r>
            <a:endParaRPr lang="zh-CN" altLang="en-US" dirty="0"/>
          </a:p>
        </p:txBody>
      </p:sp>
    </p:spTree>
    <p:extLst>
      <p:ext uri="{BB962C8B-B14F-4D97-AF65-F5344CB8AC3E}">
        <p14:creationId xmlns:p14="http://schemas.microsoft.com/office/powerpoint/2010/main" val="353503262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３． 财务杠杆的</a:t>
            </a:r>
            <a:r>
              <a:rPr lang="zh-CN" altLang="en-US" b="1" dirty="0" smtClean="0"/>
              <a:t>计量</a:t>
            </a:r>
            <a:endParaRPr lang="en-US" altLang="zh-CN" b="1" dirty="0" smtClean="0"/>
          </a:p>
          <a:p>
            <a:pPr marL="0" indent="0">
              <a:buNone/>
            </a:pPr>
            <a:endParaRPr lang="en-US" altLang="zh-CN" dirty="0"/>
          </a:p>
          <a:p>
            <a:pPr marL="0" indent="0">
              <a:buNone/>
            </a:pPr>
            <a:endParaRPr lang="en-US" altLang="zh-CN" dirty="0" smtClean="0"/>
          </a:p>
          <a:p>
            <a:pPr marL="0" indent="0">
              <a:buNone/>
            </a:pPr>
            <a:endParaRPr lang="en-US" altLang="zh-CN" dirty="0"/>
          </a:p>
          <a:p>
            <a:pPr marL="0" indent="0">
              <a:buNone/>
            </a:pPr>
            <a:r>
              <a:rPr lang="zh-CN" altLang="en-US" dirty="0"/>
              <a:t>式中</a:t>
            </a:r>
            <a:r>
              <a:rPr lang="en-US" altLang="zh-CN" dirty="0"/>
              <a:t>, DFL———</a:t>
            </a:r>
            <a:r>
              <a:rPr lang="zh-CN" altLang="en-US" dirty="0"/>
              <a:t>财务杠杆系数</a:t>
            </a:r>
            <a:r>
              <a:rPr lang="en-US" altLang="zh-CN" dirty="0"/>
              <a:t>; ΔEPS———</a:t>
            </a:r>
            <a:r>
              <a:rPr lang="zh-CN" altLang="en-US" dirty="0"/>
              <a:t>普通股每股收益变动额</a:t>
            </a:r>
            <a:r>
              <a:rPr lang="en-US" altLang="zh-CN" dirty="0"/>
              <a:t>; EPS———</a:t>
            </a:r>
            <a:r>
              <a:rPr lang="zh-CN" altLang="en-US" dirty="0"/>
              <a:t>变动前普通股每 股收益</a:t>
            </a:r>
            <a:r>
              <a:rPr lang="en-US" altLang="zh-CN" dirty="0"/>
              <a:t>; ΔEBIT———</a:t>
            </a:r>
            <a:r>
              <a:rPr lang="zh-CN" altLang="en-US" dirty="0"/>
              <a:t>息税前盈余变动额</a:t>
            </a:r>
            <a:r>
              <a:rPr lang="en-US" altLang="zh-CN" dirty="0"/>
              <a:t>; EBIT———</a:t>
            </a:r>
            <a:r>
              <a:rPr lang="zh-CN" altLang="en-US" dirty="0"/>
              <a:t>变动前息税前盈余</a:t>
            </a:r>
            <a:r>
              <a:rPr lang="en-US" altLang="zh-CN" dirty="0"/>
              <a:t>. </a:t>
            </a:r>
            <a:r>
              <a:rPr lang="zh-CN" altLang="en-US" dirty="0" smtClean="0"/>
              <a:t> </a:t>
            </a:r>
            <a:endParaRPr lang="en-US" altLang="zh-CN" dirty="0" smtClean="0"/>
          </a:p>
          <a:p>
            <a:pPr marL="0" indent="0">
              <a:buNone/>
            </a:pPr>
            <a:r>
              <a:rPr lang="zh-CN" altLang="en-US" dirty="0"/>
              <a:t>上述公式还可以推导</a:t>
            </a:r>
            <a:r>
              <a:rPr lang="zh-CN" altLang="en-US" dirty="0" smtClean="0"/>
              <a:t>为</a:t>
            </a:r>
            <a:endParaRPr lang="en-US" altLang="zh-CN" dirty="0" smtClean="0"/>
          </a:p>
          <a:p>
            <a:pPr marL="0" indent="0">
              <a:buNone/>
            </a:pPr>
            <a:endParaRPr lang="en-US" altLang="zh-CN" dirty="0"/>
          </a:p>
          <a:p>
            <a:pPr marL="0" indent="0">
              <a:buNone/>
            </a:pPr>
            <a:endParaRPr lang="en-US" altLang="zh-CN" dirty="0" smtClean="0"/>
          </a:p>
          <a:p>
            <a:pPr marL="0" indent="0">
              <a:buNone/>
            </a:pPr>
            <a:r>
              <a:rPr lang="zh-CN" altLang="en-US" dirty="0"/>
              <a:t>式中</a:t>
            </a:r>
            <a:r>
              <a:rPr lang="en-US" altLang="zh-CN" dirty="0"/>
              <a:t>, I ———</a:t>
            </a:r>
            <a:r>
              <a:rPr lang="zh-CN" altLang="en-US" dirty="0"/>
              <a:t>债务利息</a:t>
            </a:r>
            <a:r>
              <a:rPr lang="en-US" altLang="zh-CN" dirty="0"/>
              <a:t>; D ———</a:t>
            </a:r>
            <a:r>
              <a:rPr lang="zh-CN" altLang="en-US" dirty="0"/>
              <a:t>优先股股利</a:t>
            </a:r>
            <a:r>
              <a:rPr lang="en-US" altLang="zh-CN" dirty="0"/>
              <a:t>; T ———</a:t>
            </a:r>
            <a:r>
              <a:rPr lang="zh-CN" altLang="en-US" dirty="0"/>
              <a:t>所得税税率</a:t>
            </a:r>
            <a:r>
              <a:rPr lang="en-US" altLang="zh-CN" dirty="0"/>
              <a:t>. </a:t>
            </a:r>
            <a:endParaRPr lang="zh-CN" altLang="en-US" dirty="0"/>
          </a:p>
          <a:p>
            <a:pPr marL="0" indent="0">
              <a:buNone/>
            </a:pPr>
            <a:endParaRPr lang="en-US" altLang="zh-CN" dirty="0"/>
          </a:p>
          <a:p>
            <a:pPr marL="0" indent="0">
              <a:buNone/>
            </a:pP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023804616"/>
              </p:ext>
            </p:extLst>
          </p:nvPr>
        </p:nvGraphicFramePr>
        <p:xfrm>
          <a:off x="3444875" y="1260475"/>
          <a:ext cx="1695450" cy="1331913"/>
        </p:xfrm>
        <a:graphic>
          <a:graphicData uri="http://schemas.openxmlformats.org/presentationml/2006/ole">
            <mc:AlternateContent xmlns:mc="http://schemas.openxmlformats.org/markup-compatibility/2006">
              <mc:Choice xmlns:v="urn:schemas-microsoft-com:vml" Requires="v">
                <p:oleObj spid="_x0000_s20660" name="公式" r:id="rId3" imgW="1002960" imgH="787320" progId="Equation.3">
                  <p:embed/>
                </p:oleObj>
              </mc:Choice>
              <mc:Fallback>
                <p:oleObj name="公式" r:id="rId3" imgW="1002960" imgH="787320" progId="Equation.3">
                  <p:embed/>
                  <p:pic>
                    <p:nvPicPr>
                      <p:cNvPr id="3" name="对象 2"/>
                      <p:cNvPicPr/>
                      <p:nvPr/>
                    </p:nvPicPr>
                    <p:blipFill>
                      <a:blip r:embed="rId4"/>
                      <a:stretch>
                        <a:fillRect/>
                      </a:stretch>
                    </p:blipFill>
                    <p:spPr>
                      <a:xfrm>
                        <a:off x="3444875" y="1260475"/>
                        <a:ext cx="1695450" cy="1331913"/>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207322019"/>
              </p:ext>
            </p:extLst>
          </p:nvPr>
        </p:nvGraphicFramePr>
        <p:xfrm>
          <a:off x="4069492" y="4257761"/>
          <a:ext cx="2876550" cy="1030288"/>
        </p:xfrm>
        <a:graphic>
          <a:graphicData uri="http://schemas.openxmlformats.org/presentationml/2006/ole">
            <mc:AlternateContent xmlns:mc="http://schemas.openxmlformats.org/markup-compatibility/2006">
              <mc:Choice xmlns:v="urn:schemas-microsoft-com:vml" Requires="v">
                <p:oleObj spid="_x0000_s20661" name="公式" r:id="rId5" imgW="1701720" imgH="609480" progId="Equation.3">
                  <p:embed/>
                </p:oleObj>
              </mc:Choice>
              <mc:Fallback>
                <p:oleObj name="公式" r:id="rId5" imgW="1701720" imgH="609480" progId="Equation.3">
                  <p:embed/>
                  <p:pic>
                    <p:nvPicPr>
                      <p:cNvPr id="3" name="对象 2"/>
                      <p:cNvPicPr/>
                      <p:nvPr/>
                    </p:nvPicPr>
                    <p:blipFill>
                      <a:blip r:embed="rId6"/>
                      <a:stretch>
                        <a:fillRect/>
                      </a:stretch>
                    </p:blipFill>
                    <p:spPr>
                      <a:xfrm>
                        <a:off x="4069492" y="4257761"/>
                        <a:ext cx="2876550" cy="1030288"/>
                      </a:xfrm>
                      <a:prstGeom prst="rect">
                        <a:avLst/>
                      </a:prstGeom>
                    </p:spPr>
                  </p:pic>
                </p:oleObj>
              </mc:Fallback>
            </mc:AlternateContent>
          </a:graphicData>
        </a:graphic>
      </p:graphicFrame>
    </p:spTree>
    <p:extLst>
      <p:ext uri="{BB962C8B-B14F-4D97-AF65-F5344CB8AC3E}">
        <p14:creationId xmlns:p14="http://schemas.microsoft.com/office/powerpoint/2010/main" val="30786858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dirty="0"/>
              <a:t>４． 财务杠杆与财务风险的</a:t>
            </a:r>
            <a:r>
              <a:rPr lang="zh-CN" altLang="en-US" dirty="0" smtClean="0"/>
              <a:t>关系</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在其他因素一定的情况下</a:t>
            </a:r>
            <a:r>
              <a:rPr lang="en-US" altLang="zh-CN" dirty="0"/>
              <a:t>,</a:t>
            </a:r>
            <a:r>
              <a:rPr lang="zh-CN" altLang="en-US" dirty="0"/>
              <a:t>固定财务费用越高</a:t>
            </a:r>
            <a:r>
              <a:rPr lang="en-US" altLang="zh-CN" dirty="0"/>
              <a:t>,</a:t>
            </a:r>
            <a:r>
              <a:rPr lang="zh-CN" altLang="en-US" dirty="0"/>
              <a:t>财务杠杆系数越大</a:t>
            </a:r>
            <a:r>
              <a:rPr lang="en-US" altLang="zh-CN" dirty="0"/>
              <a:t>,</a:t>
            </a:r>
            <a:r>
              <a:rPr lang="zh-CN" altLang="en-US" dirty="0"/>
              <a:t>企业财务风险也就 越大</a:t>
            </a:r>
            <a:r>
              <a:rPr lang="en-US" altLang="zh-CN" dirty="0"/>
              <a:t>.</a:t>
            </a:r>
            <a:r>
              <a:rPr lang="zh-CN" altLang="en-US" dirty="0"/>
              <a:t>如果固定财务费用为零</a:t>
            </a:r>
            <a:r>
              <a:rPr lang="en-US" altLang="zh-CN" dirty="0"/>
              <a:t>,</a:t>
            </a:r>
            <a:r>
              <a:rPr lang="zh-CN" altLang="en-US" dirty="0"/>
              <a:t>则财务杠杆系数等于１</a:t>
            </a:r>
            <a:r>
              <a:rPr lang="en-US" altLang="zh-CN" dirty="0"/>
              <a:t>. </a:t>
            </a:r>
            <a:endParaRPr lang="zh-CN" altLang="en-US" dirty="0"/>
          </a:p>
        </p:txBody>
      </p:sp>
    </p:spTree>
    <p:extLst>
      <p:ext uri="{BB962C8B-B14F-4D97-AF65-F5344CB8AC3E}">
        <p14:creationId xmlns:p14="http://schemas.microsoft.com/office/powerpoint/2010/main" val="55304919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742951"/>
            <a:ext cx="10515600" cy="5583708"/>
          </a:xfrm>
        </p:spPr>
        <p:txBody>
          <a:bodyPr>
            <a:normAutofit/>
          </a:bodyPr>
          <a:lstStyle/>
          <a:p>
            <a:pPr marL="0" indent="0">
              <a:buNone/>
            </a:pPr>
            <a:r>
              <a:rPr lang="en-US" altLang="zh-CN" sz="2800" dirty="0" smtClean="0"/>
              <a:t>4.2.5 </a:t>
            </a:r>
            <a:r>
              <a:rPr lang="zh-CN" altLang="en-US" sz="2800" dirty="0" smtClean="0"/>
              <a:t>综合</a:t>
            </a:r>
            <a:r>
              <a:rPr lang="zh-CN" altLang="en-US" sz="2800" dirty="0"/>
              <a:t>杠杆 </a:t>
            </a:r>
            <a:endParaRPr lang="en-US" altLang="zh-CN" dirty="0" smtClean="0"/>
          </a:p>
          <a:p>
            <a:pPr marL="457200" indent="-457200">
              <a:buAutoNum type="arabicDbPeriod"/>
            </a:pPr>
            <a:r>
              <a:rPr lang="zh-CN" altLang="en-US" b="1" dirty="0" smtClean="0"/>
              <a:t>综合</a:t>
            </a:r>
            <a:r>
              <a:rPr lang="zh-CN" altLang="en-US" b="1" dirty="0"/>
              <a:t>杠杆的概念 </a:t>
            </a:r>
            <a:endParaRPr lang="en-US" altLang="zh-CN" b="1" dirty="0" smtClean="0"/>
          </a:p>
          <a:p>
            <a:pPr marL="0" indent="0">
              <a:buNone/>
            </a:pPr>
            <a:r>
              <a:rPr lang="en-US" altLang="zh-CN" dirty="0"/>
              <a:t> </a:t>
            </a:r>
            <a:r>
              <a:rPr lang="en-US" altLang="zh-CN" dirty="0" smtClean="0"/>
              <a:t>      </a:t>
            </a:r>
            <a:r>
              <a:rPr lang="zh-CN" altLang="en-US" dirty="0" smtClean="0"/>
              <a:t>综合</a:t>
            </a:r>
            <a:r>
              <a:rPr lang="zh-CN" altLang="en-US" dirty="0"/>
              <a:t>杠杆是指由于固定生产经营成本和固定财务费用的共同存在而导致的普通股每股 收益变动率大于产销量变动率的杠杆效应</a:t>
            </a:r>
            <a:r>
              <a:rPr lang="en-US" altLang="zh-CN" dirty="0"/>
              <a:t>. </a:t>
            </a:r>
            <a:endParaRPr lang="en-US" altLang="zh-CN" dirty="0" smtClean="0"/>
          </a:p>
          <a:p>
            <a:pPr marL="0" indent="0">
              <a:buNone/>
            </a:pPr>
            <a:r>
              <a:rPr lang="zh-CN" altLang="en-US" b="1" dirty="0" smtClean="0"/>
              <a:t>２</a:t>
            </a:r>
            <a:r>
              <a:rPr lang="zh-CN" altLang="en-US" b="1" dirty="0"/>
              <a:t>． 综合杠杆的计量 </a:t>
            </a:r>
            <a:endParaRPr lang="en-US" altLang="zh-CN" b="1" dirty="0" smtClean="0"/>
          </a:p>
          <a:p>
            <a:pPr marL="0" indent="0">
              <a:buNone/>
            </a:pPr>
            <a:r>
              <a:rPr lang="zh-CN" altLang="en-US" dirty="0" smtClean="0"/>
              <a:t>       对</a:t>
            </a:r>
            <a:r>
              <a:rPr lang="zh-CN" altLang="en-US" dirty="0"/>
              <a:t>综合杠杆计量的主要指标是综合杠杆系数或综合杠杆度</a:t>
            </a:r>
            <a:r>
              <a:rPr lang="en-US" altLang="zh-CN" dirty="0"/>
              <a:t>,</a:t>
            </a:r>
            <a:r>
              <a:rPr lang="zh-CN" altLang="en-US" dirty="0"/>
              <a:t>它是经营杠杆系数和财务 杠杆系数的乘积</a:t>
            </a:r>
            <a:r>
              <a:rPr lang="en-US" altLang="zh-CN" dirty="0"/>
              <a:t>,</a:t>
            </a:r>
            <a:r>
              <a:rPr lang="zh-CN" altLang="en-US" dirty="0"/>
              <a:t>是指普通股每股收益变动率相当于产销量变动率的倍数</a:t>
            </a:r>
            <a:r>
              <a:rPr lang="en-US" altLang="zh-CN" dirty="0" smtClean="0"/>
              <a:t>.</a:t>
            </a:r>
          </a:p>
          <a:p>
            <a:pPr marL="0" indent="0">
              <a:buNone/>
            </a:pPr>
            <a:endParaRPr lang="en-US" altLang="zh-CN" dirty="0" smtClean="0"/>
          </a:p>
          <a:p>
            <a:pPr marL="0" indent="0">
              <a:buNone/>
            </a:pPr>
            <a:r>
              <a:rPr lang="zh-CN" altLang="en-US" b="1" dirty="0"/>
              <a:t>３． 综合杠杆与综合风险的关系 </a:t>
            </a:r>
            <a:endParaRPr lang="en-US" altLang="zh-CN" b="1" dirty="0" smtClean="0"/>
          </a:p>
          <a:p>
            <a:pPr marL="0" indent="0">
              <a:buNone/>
            </a:pPr>
            <a:r>
              <a:rPr lang="en-US" altLang="zh-CN" dirty="0" smtClean="0"/>
              <a:t>        </a:t>
            </a:r>
            <a:r>
              <a:rPr lang="zh-CN" altLang="en-US" dirty="0" smtClean="0"/>
              <a:t>综合 </a:t>
            </a:r>
            <a:r>
              <a:rPr lang="zh-CN" altLang="en-US" dirty="0"/>
              <a:t>风险直接反映企业的整体风险</a:t>
            </a:r>
            <a:r>
              <a:rPr lang="en-US" altLang="zh-CN" dirty="0"/>
              <a:t>.</a:t>
            </a:r>
            <a:r>
              <a:rPr lang="zh-CN" altLang="en-US" dirty="0"/>
              <a:t>在其他因素不变的情况下</a:t>
            </a:r>
            <a:r>
              <a:rPr lang="en-US" altLang="zh-CN" dirty="0"/>
              <a:t>,</a:t>
            </a:r>
            <a:r>
              <a:rPr lang="zh-CN" altLang="en-US" dirty="0"/>
              <a:t>综合杠杆系数越大</a:t>
            </a:r>
            <a:r>
              <a:rPr lang="en-US" altLang="zh-CN" dirty="0"/>
              <a:t>,</a:t>
            </a:r>
            <a:r>
              <a:rPr lang="zh-CN" altLang="en-US" dirty="0"/>
              <a:t>综合风险越 大</a:t>
            </a:r>
            <a:r>
              <a:rPr lang="en-US" altLang="zh-CN" dirty="0"/>
              <a:t>,</a:t>
            </a:r>
            <a:r>
              <a:rPr lang="zh-CN" altLang="en-US" dirty="0"/>
              <a:t>反之则越小</a:t>
            </a:r>
            <a:r>
              <a:rPr lang="en-US" altLang="zh-CN" dirty="0"/>
              <a:t>.</a:t>
            </a:r>
          </a:p>
        </p:txBody>
      </p:sp>
      <p:graphicFrame>
        <p:nvGraphicFramePr>
          <p:cNvPr id="3" name="对象 2"/>
          <p:cNvGraphicFramePr>
            <a:graphicFrameLocks noChangeAspect="1"/>
          </p:cNvGraphicFramePr>
          <p:nvPr>
            <p:extLst>
              <p:ext uri="{D42A27DB-BD31-4B8C-83A1-F6EECF244321}">
                <p14:modId xmlns:p14="http://schemas.microsoft.com/office/powerpoint/2010/main" val="4048527971"/>
              </p:ext>
            </p:extLst>
          </p:nvPr>
        </p:nvGraphicFramePr>
        <p:xfrm>
          <a:off x="2340747" y="4220305"/>
          <a:ext cx="6505575" cy="708025"/>
        </p:xfrm>
        <a:graphic>
          <a:graphicData uri="http://schemas.openxmlformats.org/presentationml/2006/ole">
            <mc:AlternateContent xmlns:mc="http://schemas.openxmlformats.org/markup-compatibility/2006">
              <mc:Choice xmlns:v="urn:schemas-microsoft-com:vml" Requires="v">
                <p:oleObj spid="_x0000_s21593" name="公式" r:id="rId3" imgW="3848040" imgH="419040" progId="Equation.3">
                  <p:embed/>
                </p:oleObj>
              </mc:Choice>
              <mc:Fallback>
                <p:oleObj name="公式" r:id="rId3" imgW="3848040" imgH="419040" progId="Equation.3">
                  <p:embed/>
                  <p:pic>
                    <p:nvPicPr>
                      <p:cNvPr id="4" name="对象 3"/>
                      <p:cNvPicPr/>
                      <p:nvPr/>
                    </p:nvPicPr>
                    <p:blipFill>
                      <a:blip r:embed="rId4"/>
                      <a:stretch>
                        <a:fillRect/>
                      </a:stretch>
                    </p:blipFill>
                    <p:spPr>
                      <a:xfrm>
                        <a:off x="2340747" y="4220305"/>
                        <a:ext cx="6505575" cy="708025"/>
                      </a:xfrm>
                      <a:prstGeom prst="rect">
                        <a:avLst/>
                      </a:prstGeom>
                    </p:spPr>
                  </p:pic>
                </p:oleObj>
              </mc:Fallback>
            </mc:AlternateContent>
          </a:graphicData>
        </a:graphic>
      </p:graphicFrame>
    </p:spTree>
    <p:extLst>
      <p:ext uri="{BB962C8B-B14F-4D97-AF65-F5344CB8AC3E}">
        <p14:creationId xmlns:p14="http://schemas.microsoft.com/office/powerpoint/2010/main" val="4230559741"/>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lnSpcReduction="10000"/>
          </a:bodyPr>
          <a:lstStyle/>
          <a:p>
            <a:pPr marL="0" indent="0" algn="ctr">
              <a:buNone/>
            </a:pPr>
            <a:r>
              <a:rPr lang="en-US" altLang="zh-CN" sz="3600" dirty="0" smtClean="0"/>
              <a:t>4.3 </a:t>
            </a:r>
            <a:r>
              <a:rPr lang="zh-CN" altLang="en-US" sz="3600" dirty="0" smtClean="0"/>
              <a:t>资本</a:t>
            </a:r>
            <a:r>
              <a:rPr lang="zh-CN" altLang="en-US" sz="3600" dirty="0"/>
              <a:t>结构</a:t>
            </a:r>
            <a:endParaRPr lang="zh-CN" altLang="en-US" sz="2800" dirty="0"/>
          </a:p>
          <a:p>
            <a:pPr marL="0" indent="0">
              <a:buNone/>
            </a:pPr>
            <a:r>
              <a:rPr lang="en-US" altLang="zh-CN" sz="2800" dirty="0" smtClean="0"/>
              <a:t>4.3.1	</a:t>
            </a:r>
            <a:r>
              <a:rPr lang="zh-CN" altLang="en-US" sz="2800" dirty="0" smtClean="0"/>
              <a:t>资本</a:t>
            </a:r>
            <a:r>
              <a:rPr lang="zh-CN" altLang="en-US" sz="2800" dirty="0"/>
              <a:t>结构的含义 </a:t>
            </a:r>
            <a:endParaRPr lang="en-US" altLang="zh-CN" sz="2800" dirty="0" smtClean="0"/>
          </a:p>
          <a:p>
            <a:pPr marL="0" indent="0">
              <a:buNone/>
            </a:pPr>
            <a:r>
              <a:rPr lang="zh-CN" altLang="en-US" dirty="0" smtClean="0"/>
              <a:t>资本</a:t>
            </a:r>
            <a:r>
              <a:rPr lang="zh-CN" altLang="en-US" dirty="0"/>
              <a:t>结构是指企业各种来源的长期资金的构成比例及其比例关系</a:t>
            </a:r>
            <a:r>
              <a:rPr lang="en-US" altLang="zh-CN" dirty="0" smtClean="0"/>
              <a:t>.</a:t>
            </a:r>
          </a:p>
          <a:p>
            <a:pPr marL="0" indent="0">
              <a:buNone/>
            </a:pPr>
            <a:r>
              <a:rPr lang="en-US" altLang="zh-CN" sz="2800" dirty="0" smtClean="0"/>
              <a:t>4.3.2  </a:t>
            </a:r>
            <a:r>
              <a:rPr lang="zh-CN" altLang="en-US" sz="2800" dirty="0" smtClean="0"/>
              <a:t>资本</a:t>
            </a:r>
            <a:r>
              <a:rPr lang="zh-CN" altLang="en-US" sz="2800" dirty="0"/>
              <a:t>结构的</a:t>
            </a:r>
            <a:r>
              <a:rPr lang="zh-CN" altLang="en-US" sz="2800" dirty="0" smtClean="0"/>
              <a:t>优化</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资本结构的优化意在寻求最优资本结构</a:t>
            </a:r>
            <a:r>
              <a:rPr lang="en-US" altLang="zh-CN" dirty="0"/>
              <a:t>,</a:t>
            </a:r>
            <a:r>
              <a:rPr lang="zh-CN" altLang="en-US" dirty="0"/>
              <a:t>使企业综合资本成本最低、企业风险最小、企 业价值最大</a:t>
            </a:r>
            <a:r>
              <a:rPr lang="en-US" altLang="zh-CN" dirty="0" smtClean="0"/>
              <a:t>.</a:t>
            </a:r>
          </a:p>
          <a:p>
            <a:pPr marL="0" indent="0">
              <a:buNone/>
            </a:pPr>
            <a:r>
              <a:rPr lang="en-US" altLang="zh-CN" b="1" dirty="0" smtClean="0"/>
              <a:t> </a:t>
            </a:r>
            <a:r>
              <a:rPr lang="zh-CN" altLang="en-US" b="1" dirty="0"/>
              <a:t>１． 每股收益无差别点法 </a:t>
            </a:r>
            <a:endParaRPr lang="en-US" altLang="zh-CN" b="1" dirty="0"/>
          </a:p>
          <a:p>
            <a:pPr marL="0" indent="0">
              <a:buNone/>
            </a:pPr>
            <a:r>
              <a:rPr lang="zh-CN" altLang="en-US" dirty="0" smtClean="0"/>
              <a:t>       每</a:t>
            </a:r>
            <a:r>
              <a:rPr lang="zh-CN" altLang="en-US" dirty="0"/>
              <a:t>股收益无差别点法又称为“ </a:t>
            </a:r>
            <a:r>
              <a:rPr lang="en-US" altLang="zh-CN" dirty="0"/>
              <a:t>EBIT</a:t>
            </a:r>
            <a:r>
              <a:rPr lang="zh-CN" altLang="en-US" dirty="0"/>
              <a:t>Ｇ</a:t>
            </a:r>
            <a:r>
              <a:rPr lang="en-US" altLang="zh-CN" dirty="0"/>
              <a:t>EPS</a:t>
            </a:r>
            <a:r>
              <a:rPr lang="zh-CN" altLang="en-US" dirty="0"/>
              <a:t>分析法”</a:t>
            </a:r>
            <a:r>
              <a:rPr lang="en-US" altLang="zh-CN" dirty="0"/>
              <a:t>.</a:t>
            </a:r>
            <a:r>
              <a:rPr lang="zh-CN" altLang="en-US" dirty="0"/>
              <a:t>可以用每股收益的变化来判断资本 结构是否合理</a:t>
            </a:r>
            <a:r>
              <a:rPr lang="en-US" altLang="zh-CN" dirty="0"/>
              <a:t>,</a:t>
            </a:r>
            <a:r>
              <a:rPr lang="zh-CN" altLang="en-US" dirty="0"/>
              <a:t>即能够提高普通股每股收益的资本结构</a:t>
            </a:r>
            <a:r>
              <a:rPr lang="en-US" altLang="zh-CN" dirty="0"/>
              <a:t>,</a:t>
            </a:r>
            <a:r>
              <a:rPr lang="zh-CN" altLang="en-US" dirty="0"/>
              <a:t>就是合理的资本结构</a:t>
            </a:r>
            <a:r>
              <a:rPr lang="en-US" altLang="zh-CN" dirty="0" smtClean="0"/>
              <a:t>.</a:t>
            </a:r>
            <a:r>
              <a:rPr lang="zh-CN" altLang="en-US" dirty="0"/>
              <a:t> </a:t>
            </a:r>
            <a:r>
              <a:rPr lang="en-US" altLang="zh-CN" dirty="0"/>
              <a:t>.</a:t>
            </a:r>
            <a:r>
              <a:rPr lang="zh-CN" altLang="en-US" dirty="0"/>
              <a:t>每股收益受 到经营利润水平、债务资本成本水平等因素的影响</a:t>
            </a:r>
            <a:r>
              <a:rPr lang="en-US" altLang="zh-CN" dirty="0"/>
              <a:t>,</a:t>
            </a:r>
            <a:r>
              <a:rPr lang="zh-CN" altLang="en-US" dirty="0"/>
              <a:t>分析每股收益与资本结构的关系</a:t>
            </a:r>
            <a:r>
              <a:rPr lang="en-US" altLang="zh-CN" dirty="0"/>
              <a:t>,</a:t>
            </a:r>
            <a:r>
              <a:rPr lang="zh-CN" altLang="en-US" dirty="0"/>
              <a:t>可以 找到每股收益的无差别点</a:t>
            </a:r>
            <a:r>
              <a:rPr lang="en-US" altLang="zh-CN" dirty="0"/>
              <a:t>. </a:t>
            </a:r>
            <a:endParaRPr lang="zh-CN" altLang="en-US" dirty="0"/>
          </a:p>
        </p:txBody>
      </p:sp>
    </p:spTree>
    <p:extLst>
      <p:ext uri="{BB962C8B-B14F-4D97-AF65-F5344CB8AC3E}">
        <p14:creationId xmlns:p14="http://schemas.microsoft.com/office/powerpoint/2010/main" val="164392665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lnSpcReduction="10000"/>
          </a:bodyPr>
          <a:lstStyle/>
          <a:p>
            <a:pPr marL="0" indent="0">
              <a:lnSpc>
                <a:spcPct val="120000"/>
              </a:lnSpc>
              <a:buNone/>
            </a:pPr>
            <a:r>
              <a:rPr lang="zh-CN" altLang="en-US" b="1" dirty="0"/>
              <a:t>２． 平均资本成本比较法 </a:t>
            </a:r>
            <a:endParaRPr lang="en-US" altLang="zh-CN" b="1" dirty="0" smtClean="0"/>
          </a:p>
          <a:p>
            <a:pPr marL="0" indent="0">
              <a:lnSpc>
                <a:spcPct val="120000"/>
              </a:lnSpc>
              <a:buNone/>
            </a:pPr>
            <a:r>
              <a:rPr lang="en-US" altLang="zh-CN" dirty="0"/>
              <a:t> </a:t>
            </a:r>
            <a:r>
              <a:rPr lang="en-US" altLang="zh-CN" dirty="0" smtClean="0"/>
              <a:t>      </a:t>
            </a:r>
            <a:r>
              <a:rPr lang="zh-CN" altLang="en-US" dirty="0" smtClean="0"/>
              <a:t>平均</a:t>
            </a:r>
            <a:r>
              <a:rPr lang="zh-CN" altLang="en-US" dirty="0"/>
              <a:t>资本成本比较法是通过计算和比较各种可能的筹资组合方案的平均资本成本</a:t>
            </a:r>
            <a:r>
              <a:rPr lang="en-US" altLang="zh-CN" dirty="0"/>
              <a:t>,</a:t>
            </a:r>
            <a:r>
              <a:rPr lang="zh-CN" altLang="en-US" dirty="0"/>
              <a:t>选 择平均资本成本率最低的方案</a:t>
            </a:r>
            <a:r>
              <a:rPr lang="en-US" altLang="zh-CN" dirty="0"/>
              <a:t>,</a:t>
            </a:r>
            <a:r>
              <a:rPr lang="zh-CN" altLang="en-US" dirty="0"/>
              <a:t>即能够降低平均资本成本的资本结构</a:t>
            </a:r>
            <a:r>
              <a:rPr lang="en-US" altLang="zh-CN" dirty="0"/>
              <a:t>,</a:t>
            </a:r>
            <a:r>
              <a:rPr lang="zh-CN" altLang="en-US" dirty="0"/>
              <a:t>就是合理的资本结 构</a:t>
            </a:r>
            <a:r>
              <a:rPr lang="en-US" altLang="zh-CN" dirty="0"/>
              <a:t>.</a:t>
            </a:r>
            <a:r>
              <a:rPr lang="zh-CN" altLang="en-US" dirty="0"/>
              <a:t>这种方法侧重于从资本投入的角度对筹资方案和资本结构进行优化分析</a:t>
            </a:r>
            <a:r>
              <a:rPr lang="en-US" altLang="zh-CN" dirty="0" smtClean="0"/>
              <a:t>.</a:t>
            </a:r>
          </a:p>
          <a:p>
            <a:pPr marL="0" indent="0">
              <a:lnSpc>
                <a:spcPct val="120000"/>
              </a:lnSpc>
              <a:buNone/>
            </a:pPr>
            <a:r>
              <a:rPr lang="zh-CN" altLang="en-US" b="1" dirty="0"/>
              <a:t>３． 公司价值分析法 </a:t>
            </a:r>
            <a:endParaRPr lang="en-US" altLang="zh-CN" b="1" dirty="0" smtClean="0"/>
          </a:p>
          <a:p>
            <a:pPr marL="0" indent="0">
              <a:lnSpc>
                <a:spcPct val="120000"/>
              </a:lnSpc>
              <a:buNone/>
            </a:pPr>
            <a:r>
              <a:rPr lang="en-US" altLang="zh-CN" dirty="0"/>
              <a:t> </a:t>
            </a:r>
            <a:r>
              <a:rPr lang="en-US" altLang="zh-CN" dirty="0" smtClean="0"/>
              <a:t>      </a:t>
            </a:r>
            <a:r>
              <a:rPr lang="zh-CN" altLang="en-US" dirty="0" smtClean="0"/>
              <a:t>公司</a:t>
            </a:r>
            <a:r>
              <a:rPr lang="zh-CN" altLang="en-US" dirty="0"/>
              <a:t>价值分析法是在充分反映公司财务风险的前提下</a:t>
            </a:r>
            <a:r>
              <a:rPr lang="en-US" altLang="zh-CN" dirty="0"/>
              <a:t>,</a:t>
            </a:r>
            <a:r>
              <a:rPr lang="zh-CN" altLang="en-US" dirty="0"/>
              <a:t>以公司市场价值的大小为标准</a:t>
            </a:r>
            <a:r>
              <a:rPr lang="en-US" altLang="zh-CN" dirty="0"/>
              <a:t>,</a:t>
            </a:r>
            <a:r>
              <a:rPr lang="zh-CN" altLang="en-US" dirty="0"/>
              <a:t>经 过测算确定公司最佳资本结构</a:t>
            </a:r>
            <a:r>
              <a:rPr lang="en-US" altLang="zh-CN" dirty="0"/>
              <a:t>.</a:t>
            </a:r>
            <a:r>
              <a:rPr lang="zh-CN" altLang="en-US" dirty="0"/>
              <a:t>即能够提升公司价值的资本结构</a:t>
            </a:r>
            <a:r>
              <a:rPr lang="en-US" altLang="zh-CN" dirty="0"/>
              <a:t>,</a:t>
            </a:r>
            <a:r>
              <a:rPr lang="zh-CN" altLang="en-US" dirty="0"/>
              <a:t>就是合理的资本结构</a:t>
            </a:r>
            <a:r>
              <a:rPr lang="en-US" altLang="zh-CN" dirty="0" smtClean="0"/>
              <a:t>.</a:t>
            </a:r>
          </a:p>
          <a:p>
            <a:pPr marL="0" indent="0">
              <a:lnSpc>
                <a:spcPct val="120000"/>
              </a:lnSpc>
              <a:buNone/>
            </a:pPr>
            <a:r>
              <a:rPr lang="en-US" altLang="zh-CN" dirty="0"/>
              <a:t>( </a:t>
            </a:r>
            <a:r>
              <a:rPr lang="zh-CN" altLang="en-US" dirty="0"/>
              <a:t>１</a:t>
            </a:r>
            <a:r>
              <a:rPr lang="en-US" altLang="zh-CN" dirty="0"/>
              <a:t>)</a:t>
            </a:r>
            <a:r>
              <a:rPr lang="zh-CN" altLang="en-US" dirty="0"/>
              <a:t>公司价值的测算 </a:t>
            </a:r>
            <a:endParaRPr lang="en-US" altLang="zh-CN" dirty="0" smtClean="0"/>
          </a:p>
          <a:p>
            <a:pPr marL="0" indent="0">
              <a:lnSpc>
                <a:spcPct val="120000"/>
              </a:lnSpc>
              <a:buNone/>
            </a:pPr>
            <a:r>
              <a:rPr lang="en-US" altLang="zh-CN" dirty="0" smtClean="0"/>
              <a:t>       ①</a:t>
            </a:r>
            <a:r>
              <a:rPr lang="zh-CN" altLang="en-US" dirty="0"/>
              <a:t>公司价值等于其未来净收益</a:t>
            </a:r>
            <a:r>
              <a:rPr lang="en-US" altLang="zh-CN" dirty="0"/>
              <a:t>(</a:t>
            </a:r>
            <a:r>
              <a:rPr lang="zh-CN" altLang="en-US" dirty="0"/>
              <a:t>或现金流量</a:t>
            </a:r>
            <a:r>
              <a:rPr lang="en-US" altLang="zh-CN" dirty="0"/>
              <a:t>,</a:t>
            </a:r>
            <a:r>
              <a:rPr lang="zh-CN" altLang="en-US" dirty="0"/>
              <a:t>下同</a:t>
            </a:r>
            <a:r>
              <a:rPr lang="en-US" altLang="zh-CN" dirty="0"/>
              <a:t>)</a:t>
            </a:r>
            <a:r>
              <a:rPr lang="zh-CN" altLang="en-US" dirty="0"/>
              <a:t>按照一定的折现率折现的价值</a:t>
            </a:r>
            <a:r>
              <a:rPr lang="en-US" altLang="zh-CN" dirty="0"/>
              <a:t>,</a:t>
            </a:r>
            <a:r>
              <a:rPr lang="zh-CN" altLang="en-US" dirty="0"/>
              <a:t>即公 司未来净收益的折现值</a:t>
            </a:r>
            <a:r>
              <a:rPr lang="en-US" altLang="zh-CN" dirty="0" smtClean="0"/>
              <a:t>.</a:t>
            </a:r>
          </a:p>
          <a:p>
            <a:pPr marL="0" indent="0">
              <a:lnSpc>
                <a:spcPct val="120000"/>
              </a:lnSpc>
              <a:buNone/>
            </a:pPr>
            <a:r>
              <a:rPr lang="en-US" altLang="zh-CN" dirty="0" smtClean="0"/>
              <a:t>       ②</a:t>
            </a:r>
            <a:r>
              <a:rPr lang="zh-CN" altLang="en-US" dirty="0"/>
              <a:t>公司价值是其股票的现行市场价值</a:t>
            </a:r>
            <a:r>
              <a:rPr lang="en-US" altLang="zh-CN" dirty="0" smtClean="0"/>
              <a:t>.</a:t>
            </a:r>
          </a:p>
          <a:p>
            <a:pPr marL="0" indent="0">
              <a:lnSpc>
                <a:spcPct val="120000"/>
              </a:lnSpc>
              <a:buNone/>
            </a:pPr>
            <a:r>
              <a:rPr lang="en-US" altLang="zh-CN" dirty="0" smtClean="0"/>
              <a:t>       ③</a:t>
            </a:r>
            <a:r>
              <a:rPr lang="zh-CN" altLang="en-US" dirty="0"/>
              <a:t>公司价值等于其长期债务和股票的折现值之和</a:t>
            </a:r>
            <a:r>
              <a:rPr lang="en-US" altLang="zh-CN" dirty="0"/>
              <a:t>.</a:t>
            </a:r>
            <a:r>
              <a:rPr lang="zh-CN" altLang="en-US" dirty="0"/>
              <a:t>这</a:t>
            </a:r>
          </a:p>
        </p:txBody>
      </p:sp>
    </p:spTree>
    <p:extLst>
      <p:ext uri="{BB962C8B-B14F-4D97-AF65-F5344CB8AC3E}">
        <p14:creationId xmlns:p14="http://schemas.microsoft.com/office/powerpoint/2010/main" val="350323344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项目５　项目投资管理</a:t>
            </a:r>
          </a:p>
        </p:txBody>
      </p:sp>
    </p:spTree>
    <p:extLst>
      <p:ext uri="{BB962C8B-B14F-4D97-AF65-F5344CB8AC3E}">
        <p14:creationId xmlns:p14="http://schemas.microsoft.com/office/powerpoint/2010/main" val="3844704146"/>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1676400" y="1719133"/>
            <a:ext cx="8369643" cy="3025860"/>
          </a:xfrm>
        </p:spPr>
        <p:txBody>
          <a:bodyPr/>
          <a:lstStyle/>
          <a:p>
            <a:r>
              <a:rPr lang="zh-CN" altLang="en-US" sz="2400" b="1" dirty="0" smtClean="0">
                <a:solidFill>
                  <a:srgbClr val="00B0F0"/>
                </a:solidFill>
              </a:rPr>
              <a:t>学习要点</a:t>
            </a:r>
            <a:endParaRPr lang="en-US" altLang="zh-CN" sz="2400" b="1" dirty="0" smtClean="0">
              <a:solidFill>
                <a:srgbClr val="00B0F0"/>
              </a:solidFill>
            </a:endParaRPr>
          </a:p>
          <a:p>
            <a:pPr marL="0" indent="0">
              <a:buNone/>
            </a:pPr>
            <a:r>
              <a:rPr lang="zh-CN" altLang="en-US" dirty="0"/>
              <a:t>　</a:t>
            </a:r>
            <a:r>
              <a:rPr lang="zh-CN" altLang="en-US" dirty="0" smtClean="0"/>
              <a:t> １</a:t>
            </a:r>
            <a:r>
              <a:rPr lang="zh-CN" altLang="en-US" dirty="0"/>
              <a:t>． 了解项目投资决策的程序</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２</a:t>
            </a:r>
            <a:r>
              <a:rPr lang="zh-CN" altLang="en-US" dirty="0"/>
              <a:t>． 掌握现金净流量、各种贴现与非贴现指标的含义及计算方法</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３</a:t>
            </a:r>
            <a:r>
              <a:rPr lang="zh-CN" altLang="en-US" dirty="0"/>
              <a:t>． 掌握项目投资决策评价指标的应用</a:t>
            </a:r>
            <a:r>
              <a:rPr lang="en-US" altLang="zh-CN" dirty="0"/>
              <a:t>,</a:t>
            </a:r>
            <a:r>
              <a:rPr lang="zh-CN" altLang="en-US" dirty="0"/>
              <a:t>并能做出项目投资决策</a:t>
            </a:r>
            <a:r>
              <a:rPr lang="en-US" altLang="zh-CN" dirty="0"/>
              <a:t>.</a:t>
            </a:r>
          </a:p>
          <a:p>
            <a:pPr marL="0" indent="0">
              <a:buNone/>
            </a:pPr>
            <a:endParaRPr lang="zh-CN" altLang="en-US" dirty="0"/>
          </a:p>
        </p:txBody>
      </p:sp>
      <p:grpSp>
        <p:nvGrpSpPr>
          <p:cNvPr id="4" name="Group 70"/>
          <p:cNvGrpSpPr/>
          <p:nvPr/>
        </p:nvGrpSpPr>
        <p:grpSpPr bwMode="auto">
          <a:xfrm>
            <a:off x="1766625" y="697071"/>
            <a:ext cx="1367367" cy="935567"/>
            <a:chOff x="924" y="1097"/>
            <a:chExt cx="646" cy="442"/>
          </a:xfrm>
          <a:solidFill>
            <a:srgbClr val="F15A29"/>
          </a:solidFill>
        </p:grpSpPr>
        <p:sp>
          <p:nvSpPr>
            <p:cNvPr id="5" name="Freeform 44"/>
            <p:cNvSpPr/>
            <p:nvPr/>
          </p:nvSpPr>
          <p:spPr bwMode="auto">
            <a:xfrm>
              <a:off x="1066" y="1097"/>
              <a:ext cx="380" cy="371"/>
            </a:xfrm>
            <a:custGeom>
              <a:avLst/>
              <a:gdLst>
                <a:gd name="T0" fmla="*/ 357 w 215"/>
                <a:gd name="T1" fmla="*/ 5 h 210"/>
                <a:gd name="T2" fmla="*/ 331 w 215"/>
                <a:gd name="T3" fmla="*/ 2 h 210"/>
                <a:gd name="T4" fmla="*/ 309 w 215"/>
                <a:gd name="T5" fmla="*/ 19 h 210"/>
                <a:gd name="T6" fmla="*/ 168 w 215"/>
                <a:gd name="T7" fmla="*/ 286 h 210"/>
                <a:gd name="T8" fmla="*/ 51 w 215"/>
                <a:gd name="T9" fmla="*/ 224 h 210"/>
                <a:gd name="T10" fmla="*/ 25 w 215"/>
                <a:gd name="T11" fmla="*/ 223 h 210"/>
                <a:gd name="T12" fmla="*/ 5 w 215"/>
                <a:gd name="T13" fmla="*/ 240 h 210"/>
                <a:gd name="T14" fmla="*/ 2 w 215"/>
                <a:gd name="T15" fmla="*/ 267 h 210"/>
                <a:gd name="T16" fmla="*/ 19 w 215"/>
                <a:gd name="T17" fmla="*/ 286 h 210"/>
                <a:gd name="T18" fmla="*/ 164 w 215"/>
                <a:gd name="T19" fmla="*/ 366 h 210"/>
                <a:gd name="T20" fmla="*/ 193 w 215"/>
                <a:gd name="T21" fmla="*/ 367 h 210"/>
                <a:gd name="T22" fmla="*/ 212 w 215"/>
                <a:gd name="T23" fmla="*/ 350 h 210"/>
                <a:gd name="T24" fmla="*/ 371 w 215"/>
                <a:gd name="T25" fmla="*/ 51 h 210"/>
                <a:gd name="T26" fmla="*/ 357 w 215"/>
                <a:gd name="T27" fmla="*/ 5 h 2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5" h="210">
                  <a:moveTo>
                    <a:pt x="202" y="3"/>
                  </a:moveTo>
                  <a:cubicBezTo>
                    <a:pt x="197" y="0"/>
                    <a:pt x="192" y="0"/>
                    <a:pt x="187" y="1"/>
                  </a:cubicBezTo>
                  <a:cubicBezTo>
                    <a:pt x="182" y="3"/>
                    <a:pt x="178" y="6"/>
                    <a:pt x="175" y="11"/>
                  </a:cubicBezTo>
                  <a:cubicBezTo>
                    <a:pt x="95" y="162"/>
                    <a:pt x="95" y="162"/>
                    <a:pt x="95" y="162"/>
                  </a:cubicBezTo>
                  <a:cubicBezTo>
                    <a:pt x="29" y="127"/>
                    <a:pt x="29" y="127"/>
                    <a:pt x="29" y="127"/>
                  </a:cubicBezTo>
                  <a:cubicBezTo>
                    <a:pt x="25" y="125"/>
                    <a:pt x="19" y="124"/>
                    <a:pt x="14" y="126"/>
                  </a:cubicBezTo>
                  <a:cubicBezTo>
                    <a:pt x="9" y="128"/>
                    <a:pt x="5" y="131"/>
                    <a:pt x="3" y="136"/>
                  </a:cubicBezTo>
                  <a:cubicBezTo>
                    <a:pt x="0" y="140"/>
                    <a:pt x="0" y="146"/>
                    <a:pt x="1" y="151"/>
                  </a:cubicBezTo>
                  <a:cubicBezTo>
                    <a:pt x="3" y="156"/>
                    <a:pt x="6" y="160"/>
                    <a:pt x="11" y="162"/>
                  </a:cubicBezTo>
                  <a:cubicBezTo>
                    <a:pt x="93" y="207"/>
                    <a:pt x="93" y="207"/>
                    <a:pt x="93" y="207"/>
                  </a:cubicBezTo>
                  <a:cubicBezTo>
                    <a:pt x="98" y="209"/>
                    <a:pt x="103" y="210"/>
                    <a:pt x="109" y="208"/>
                  </a:cubicBezTo>
                  <a:cubicBezTo>
                    <a:pt x="114" y="206"/>
                    <a:pt x="118" y="203"/>
                    <a:pt x="120" y="198"/>
                  </a:cubicBezTo>
                  <a:cubicBezTo>
                    <a:pt x="210" y="29"/>
                    <a:pt x="210" y="29"/>
                    <a:pt x="210" y="29"/>
                  </a:cubicBezTo>
                  <a:cubicBezTo>
                    <a:pt x="215" y="20"/>
                    <a:pt x="212" y="8"/>
                    <a:pt x="20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 name="Oval 61"/>
            <p:cNvSpPr>
              <a:spLocks noChangeArrowheads="1"/>
            </p:cNvSpPr>
            <p:nvPr/>
          </p:nvSpPr>
          <p:spPr bwMode="auto">
            <a:xfrm>
              <a:off x="924" y="1495"/>
              <a:ext cx="646" cy="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spTree>
    <p:extLst>
      <p:ext uri="{BB962C8B-B14F-4D97-AF65-F5344CB8AC3E}">
        <p14:creationId xmlns:p14="http://schemas.microsoft.com/office/powerpoint/2010/main" val="41248618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EE3F53E5-A41C-4508-93B4-EC9482399F49}"/>
              </a:ext>
            </a:extLst>
          </p:cNvPr>
          <p:cNvSpPr>
            <a:spLocks noGrp="1"/>
          </p:cNvSpPr>
          <p:nvPr>
            <p:ph sz="quarter" idx="13"/>
          </p:nvPr>
        </p:nvSpPr>
        <p:spPr>
          <a:xfrm>
            <a:off x="838199" y="626302"/>
            <a:ext cx="10735849" cy="5699342"/>
          </a:xfrm>
        </p:spPr>
        <p:txBody>
          <a:bodyPr>
            <a:normAutofit/>
          </a:bodyPr>
          <a:lstStyle/>
          <a:p>
            <a:pPr marL="0" indent="0">
              <a:buNone/>
            </a:pPr>
            <a:r>
              <a:rPr lang="zh-CN" altLang="en-US" b="1" dirty="0"/>
              <a:t>４． 相关者利益最大化 </a:t>
            </a:r>
            <a:endParaRPr lang="en-US" altLang="zh-CN" b="1" dirty="0"/>
          </a:p>
          <a:p>
            <a:pPr marL="0" indent="0">
              <a:buNone/>
            </a:pPr>
            <a:r>
              <a:rPr lang="zh-CN" altLang="en-US" dirty="0"/>
              <a:t>　</a:t>
            </a:r>
            <a:r>
              <a:rPr lang="en-US" altLang="zh-CN" dirty="0"/>
              <a:t>( </a:t>
            </a:r>
            <a:r>
              <a:rPr lang="zh-CN" altLang="en-US" dirty="0"/>
              <a:t>１</a:t>
            </a:r>
            <a:r>
              <a:rPr lang="en-US" altLang="zh-CN" dirty="0"/>
              <a:t>)</a:t>
            </a:r>
            <a:r>
              <a:rPr lang="zh-CN" altLang="en-US" dirty="0"/>
              <a:t>相关者利益最大化目标的具体内容</a:t>
            </a:r>
            <a:endParaRPr lang="en-US" altLang="zh-CN" dirty="0"/>
          </a:p>
          <a:p>
            <a:pPr marL="0" indent="0">
              <a:buNone/>
            </a:pPr>
            <a:r>
              <a:rPr lang="en-US" altLang="zh-CN" dirty="0"/>
              <a:t>      </a:t>
            </a:r>
            <a:r>
              <a:rPr lang="zh-CN" altLang="en-US" dirty="0"/>
              <a:t> ①强调风险与报酬的均衡</a:t>
            </a:r>
            <a:r>
              <a:rPr lang="en-US" altLang="zh-CN" dirty="0"/>
              <a:t>,</a:t>
            </a:r>
            <a:r>
              <a:rPr lang="zh-CN" altLang="en-US" dirty="0"/>
              <a:t>将风险限制在企业可以承受的范围内</a:t>
            </a:r>
            <a:r>
              <a:rPr lang="en-US" altLang="zh-CN" dirty="0"/>
              <a:t>. </a:t>
            </a:r>
          </a:p>
          <a:p>
            <a:pPr marL="0" indent="0">
              <a:buNone/>
            </a:pPr>
            <a:r>
              <a:rPr lang="en-US" altLang="zh-CN" dirty="0"/>
              <a:t>       ②</a:t>
            </a:r>
            <a:r>
              <a:rPr lang="zh-CN" altLang="en-US" dirty="0"/>
              <a:t>强调股东的首要地位</a:t>
            </a:r>
            <a:r>
              <a:rPr lang="en-US" altLang="zh-CN" dirty="0"/>
              <a:t>,</a:t>
            </a:r>
            <a:r>
              <a:rPr lang="zh-CN" altLang="en-US" dirty="0"/>
              <a:t>并强调企业与股东之间的协调关系</a:t>
            </a:r>
            <a:r>
              <a:rPr lang="en-US" altLang="zh-CN" dirty="0"/>
              <a:t>. </a:t>
            </a:r>
          </a:p>
          <a:p>
            <a:pPr marL="0" indent="0">
              <a:buNone/>
            </a:pPr>
            <a:r>
              <a:rPr lang="en-US" altLang="zh-CN" dirty="0"/>
              <a:t>       ③</a:t>
            </a:r>
            <a:r>
              <a:rPr lang="zh-CN" altLang="en-US" dirty="0"/>
              <a:t>强调对代理人即企业经营者的监督和控制</a:t>
            </a:r>
            <a:r>
              <a:rPr lang="en-US" altLang="zh-CN" dirty="0"/>
              <a:t>,</a:t>
            </a:r>
            <a:r>
              <a:rPr lang="zh-CN" altLang="en-US" dirty="0"/>
              <a:t>建立有效的激励机制</a:t>
            </a:r>
            <a:r>
              <a:rPr lang="en-US" altLang="zh-CN" dirty="0"/>
              <a:t>,</a:t>
            </a:r>
            <a:r>
              <a:rPr lang="zh-CN" altLang="en-US" dirty="0"/>
              <a:t>以便企业战略目标 顺利实施</a:t>
            </a:r>
            <a:r>
              <a:rPr lang="en-US" altLang="zh-CN" dirty="0"/>
              <a:t>. </a:t>
            </a:r>
          </a:p>
          <a:p>
            <a:pPr marL="0" indent="0">
              <a:buNone/>
            </a:pPr>
            <a:r>
              <a:rPr lang="en-US" altLang="zh-CN" dirty="0"/>
              <a:t>       ④</a:t>
            </a:r>
            <a:r>
              <a:rPr lang="zh-CN" altLang="en-US" dirty="0"/>
              <a:t>关心本企业普通职工的利益</a:t>
            </a:r>
            <a:r>
              <a:rPr lang="en-US" altLang="zh-CN" dirty="0"/>
              <a:t>,</a:t>
            </a:r>
            <a:r>
              <a:rPr lang="zh-CN" altLang="en-US" dirty="0"/>
              <a:t>创造优美和谐的工作环境和提供合理恰当的福利待遇</a:t>
            </a:r>
            <a:r>
              <a:rPr lang="en-US" altLang="zh-CN" dirty="0"/>
              <a:t>, </a:t>
            </a:r>
            <a:r>
              <a:rPr lang="zh-CN" altLang="en-US" dirty="0"/>
              <a:t>促使职工长期努力为企业工作</a:t>
            </a:r>
            <a:r>
              <a:rPr lang="en-US" altLang="zh-CN" dirty="0"/>
              <a:t>.</a:t>
            </a:r>
          </a:p>
          <a:p>
            <a:pPr marL="0" indent="0">
              <a:buNone/>
            </a:pPr>
            <a:r>
              <a:rPr lang="en-US" altLang="zh-CN" dirty="0"/>
              <a:t>       ⑤</a:t>
            </a:r>
            <a:r>
              <a:rPr lang="zh-CN" altLang="en-US" dirty="0"/>
              <a:t>不断加强与债权人的关系</a:t>
            </a:r>
            <a:r>
              <a:rPr lang="en-US" altLang="zh-CN" dirty="0"/>
              <a:t>,</a:t>
            </a:r>
            <a:r>
              <a:rPr lang="zh-CN" altLang="en-US" dirty="0"/>
              <a:t>培养可靠的资金供应者</a:t>
            </a:r>
            <a:r>
              <a:rPr lang="en-US" altLang="zh-CN" dirty="0"/>
              <a:t>. </a:t>
            </a:r>
          </a:p>
          <a:p>
            <a:pPr marL="0" indent="0">
              <a:buNone/>
            </a:pPr>
            <a:r>
              <a:rPr lang="en-US" altLang="zh-CN" dirty="0"/>
              <a:t>       ⑥</a:t>
            </a:r>
            <a:r>
              <a:rPr lang="zh-CN" altLang="en-US" dirty="0"/>
              <a:t>关心客户的长期利益</a:t>
            </a:r>
            <a:r>
              <a:rPr lang="en-US" altLang="zh-CN" dirty="0"/>
              <a:t>,</a:t>
            </a:r>
            <a:r>
              <a:rPr lang="zh-CN" altLang="en-US" dirty="0"/>
              <a:t>以便保持销售收入的长期稳定增长</a:t>
            </a:r>
            <a:r>
              <a:rPr lang="en-US" altLang="zh-CN" dirty="0"/>
              <a:t>. </a:t>
            </a:r>
          </a:p>
          <a:p>
            <a:pPr marL="0" indent="0">
              <a:buNone/>
            </a:pPr>
            <a:r>
              <a:rPr lang="en-US" altLang="zh-CN" dirty="0"/>
              <a:t>       ⑦</a:t>
            </a:r>
            <a:r>
              <a:rPr lang="zh-CN" altLang="en-US" dirty="0"/>
              <a:t>加强与供应商的协作</a:t>
            </a:r>
            <a:r>
              <a:rPr lang="en-US" altLang="zh-CN" dirty="0"/>
              <a:t>,</a:t>
            </a:r>
            <a:r>
              <a:rPr lang="zh-CN" altLang="en-US" dirty="0"/>
              <a:t>共同面对市场竞争</a:t>
            </a:r>
            <a:r>
              <a:rPr lang="en-US" altLang="zh-CN" dirty="0"/>
              <a:t>,</a:t>
            </a:r>
            <a:r>
              <a:rPr lang="zh-CN" altLang="en-US" dirty="0"/>
              <a:t>并注重企业形象的宣传</a:t>
            </a:r>
            <a:r>
              <a:rPr lang="en-US" altLang="zh-CN" dirty="0"/>
              <a:t>,</a:t>
            </a:r>
            <a:r>
              <a:rPr lang="zh-CN" altLang="en-US" dirty="0"/>
              <a:t>遵守承诺</a:t>
            </a:r>
            <a:r>
              <a:rPr lang="en-US" altLang="zh-CN" dirty="0"/>
              <a:t>,</a:t>
            </a:r>
            <a:r>
              <a:rPr lang="zh-CN" altLang="en-US" dirty="0"/>
              <a:t>讲究 信誉</a:t>
            </a:r>
            <a:r>
              <a:rPr lang="en-US" altLang="zh-CN" dirty="0"/>
              <a:t>. </a:t>
            </a:r>
          </a:p>
          <a:p>
            <a:pPr marL="0" indent="0">
              <a:buNone/>
            </a:pPr>
            <a:r>
              <a:rPr lang="en-US" altLang="zh-CN" dirty="0"/>
              <a:t>       ⑧</a:t>
            </a:r>
            <a:r>
              <a:rPr lang="zh-CN" altLang="en-US" dirty="0"/>
              <a:t>保持与政府部门的良好关系</a:t>
            </a:r>
            <a:r>
              <a:rPr lang="en-US" altLang="zh-CN" dirty="0"/>
              <a:t>. </a:t>
            </a:r>
            <a:endParaRPr lang="zh-CN" altLang="en-US" dirty="0"/>
          </a:p>
        </p:txBody>
      </p:sp>
    </p:spTree>
    <p:extLst>
      <p:ext uri="{BB962C8B-B14F-4D97-AF65-F5344CB8AC3E}">
        <p14:creationId xmlns:p14="http://schemas.microsoft.com/office/powerpoint/2010/main" val="89642671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a:bodyPr>
          <a:lstStyle/>
          <a:p>
            <a:pPr marL="0" indent="0" algn="ctr">
              <a:buNone/>
            </a:pPr>
            <a:r>
              <a:rPr lang="en-US" altLang="zh-CN" sz="3200" dirty="0" smtClean="0"/>
              <a:t>5.1 </a:t>
            </a:r>
            <a:r>
              <a:rPr lang="zh-CN" altLang="en-US" sz="3200" dirty="0" smtClean="0"/>
              <a:t>项目</a:t>
            </a:r>
            <a:r>
              <a:rPr lang="zh-CN" altLang="en-US" sz="3200" dirty="0"/>
              <a:t>投资概述</a:t>
            </a:r>
          </a:p>
          <a:p>
            <a:pPr marL="0" indent="0">
              <a:buNone/>
            </a:pPr>
            <a:r>
              <a:rPr lang="en-US" altLang="zh-CN" sz="2800" dirty="0" smtClean="0"/>
              <a:t>5.1.1 </a:t>
            </a:r>
            <a:r>
              <a:rPr lang="zh-CN" altLang="en-US" sz="2800" dirty="0" smtClean="0"/>
              <a:t>项目</a:t>
            </a:r>
            <a:r>
              <a:rPr lang="zh-CN" altLang="en-US" sz="2800" dirty="0"/>
              <a:t>投资的含义与类型 </a:t>
            </a:r>
            <a:endParaRPr lang="en-US" altLang="zh-CN" sz="2800" dirty="0" smtClean="0"/>
          </a:p>
          <a:p>
            <a:pPr marL="457200" indent="-457200">
              <a:buAutoNum type="arabicDbPeriod"/>
            </a:pPr>
            <a:r>
              <a:rPr lang="zh-CN" altLang="en-US" b="1" dirty="0" smtClean="0"/>
              <a:t>项目</a:t>
            </a:r>
            <a:r>
              <a:rPr lang="zh-CN" altLang="en-US" b="1" dirty="0"/>
              <a:t>投资的</a:t>
            </a:r>
            <a:r>
              <a:rPr lang="zh-CN" altLang="en-US" b="1" dirty="0" smtClean="0"/>
              <a:t>含义</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项目投资</a:t>
            </a:r>
            <a:r>
              <a:rPr lang="en-US" altLang="zh-CN" dirty="0"/>
              <a:t>,</a:t>
            </a:r>
            <a:r>
              <a:rPr lang="zh-CN" altLang="en-US" dirty="0"/>
              <a:t>广义地说是指企业为了在未来取得收益而发生的投入财力的行为</a:t>
            </a:r>
            <a:r>
              <a:rPr lang="en-US" altLang="zh-CN" dirty="0"/>
              <a:t>.</a:t>
            </a:r>
            <a:r>
              <a:rPr lang="zh-CN" altLang="en-US" dirty="0"/>
              <a:t>它包括 用于机器、设备、厂房的购建与更新改造等生产性资产的投资</a:t>
            </a:r>
            <a:r>
              <a:rPr lang="en-US" altLang="zh-CN" dirty="0"/>
              <a:t>,</a:t>
            </a:r>
            <a:r>
              <a:rPr lang="zh-CN" altLang="en-US" dirty="0"/>
              <a:t>简称项目投资</a:t>
            </a:r>
            <a:r>
              <a:rPr lang="en-US" altLang="zh-CN" dirty="0"/>
              <a:t>;</a:t>
            </a:r>
            <a:r>
              <a:rPr lang="zh-CN" altLang="en-US" dirty="0"/>
              <a:t>也包括购买债 券、股票等有价证券的投资和其他类型的投资</a:t>
            </a:r>
            <a:r>
              <a:rPr lang="en-US" altLang="zh-CN" dirty="0" smtClean="0"/>
              <a:t>.</a:t>
            </a:r>
          </a:p>
          <a:p>
            <a:pPr marL="0" indent="0">
              <a:buNone/>
            </a:pPr>
            <a:r>
              <a:rPr lang="zh-CN" altLang="en-US" b="1" dirty="0"/>
              <a:t>２． 项目投资的类型 </a:t>
            </a:r>
            <a:endParaRPr lang="en-US" altLang="zh-CN" b="1" dirty="0" smtClean="0"/>
          </a:p>
          <a:p>
            <a:pPr marL="0" indent="0">
              <a:buNone/>
            </a:pPr>
            <a:r>
              <a:rPr lang="en-US" altLang="zh-CN" dirty="0" smtClean="0"/>
              <a:t>( </a:t>
            </a:r>
            <a:r>
              <a:rPr lang="zh-CN" altLang="en-US" dirty="0"/>
              <a:t>１</a:t>
            </a:r>
            <a:r>
              <a:rPr lang="en-US" altLang="zh-CN" dirty="0"/>
              <a:t>)</a:t>
            </a:r>
            <a:r>
              <a:rPr lang="zh-CN" altLang="en-US" dirty="0"/>
              <a:t>新建项目 </a:t>
            </a:r>
            <a:endParaRPr lang="en-US" altLang="zh-CN" dirty="0" smtClean="0"/>
          </a:p>
          <a:p>
            <a:pPr marL="0" indent="0">
              <a:buNone/>
            </a:pPr>
            <a:r>
              <a:rPr lang="zh-CN" altLang="en-US" dirty="0" smtClean="0"/>
              <a:t>       新建</a:t>
            </a:r>
            <a:r>
              <a:rPr lang="zh-CN" altLang="en-US" dirty="0"/>
              <a:t>项目是以新建生产能力为目的的外延式扩大再生产</a:t>
            </a:r>
            <a:r>
              <a:rPr lang="en-US" altLang="zh-CN" dirty="0"/>
              <a:t>.</a:t>
            </a:r>
            <a:r>
              <a:rPr lang="zh-CN" altLang="en-US" dirty="0"/>
              <a:t>新建项目按其涉及内容又可 细分为单纯固定资产投资项目和完整工业投资项目</a:t>
            </a:r>
            <a:r>
              <a:rPr lang="en-US" altLang="zh-CN" dirty="0" smtClean="0"/>
              <a:t>.</a:t>
            </a:r>
            <a:endParaRPr lang="zh-CN" altLang="en-US" dirty="0"/>
          </a:p>
        </p:txBody>
      </p:sp>
    </p:spTree>
    <p:extLst>
      <p:ext uri="{BB962C8B-B14F-4D97-AF65-F5344CB8AC3E}">
        <p14:creationId xmlns:p14="http://schemas.microsoft.com/office/powerpoint/2010/main" val="309897679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dirty="0"/>
              <a:t>( </a:t>
            </a:r>
            <a:r>
              <a:rPr lang="zh-CN" altLang="en-US" dirty="0"/>
              <a:t>２</a:t>
            </a:r>
            <a:r>
              <a:rPr lang="en-US" altLang="zh-CN" dirty="0"/>
              <a:t>)</a:t>
            </a:r>
            <a:r>
              <a:rPr lang="zh-CN" altLang="en-US" dirty="0"/>
              <a:t>更新改造</a:t>
            </a:r>
            <a:r>
              <a:rPr lang="zh-CN" altLang="en-US" dirty="0" smtClean="0"/>
              <a:t>项目</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更新改造项目是以恢复或改善生产能力为目的的内涵式扩大再生产</a:t>
            </a:r>
            <a:r>
              <a:rPr lang="en-US" altLang="zh-CN" dirty="0" smtClean="0"/>
              <a:t>.</a:t>
            </a:r>
          </a:p>
          <a:p>
            <a:pPr marL="0" indent="0">
              <a:buNone/>
            </a:pPr>
            <a:r>
              <a:rPr lang="en-US" altLang="zh-CN" dirty="0"/>
              <a:t> </a:t>
            </a:r>
            <a:r>
              <a:rPr lang="en-US" altLang="zh-CN" dirty="0" smtClean="0"/>
              <a:t>      </a:t>
            </a:r>
            <a:r>
              <a:rPr lang="zh-CN" altLang="en-US" dirty="0" smtClean="0"/>
              <a:t>因此</a:t>
            </a:r>
            <a:r>
              <a:rPr lang="en-US" altLang="zh-CN" dirty="0"/>
              <a:t>,</a:t>
            </a:r>
            <a:r>
              <a:rPr lang="zh-CN" altLang="en-US" dirty="0"/>
              <a:t>不能将项 目投资简单地等同于固定资产投资</a:t>
            </a:r>
            <a:r>
              <a:rPr lang="en-US" altLang="zh-CN" dirty="0"/>
              <a:t>.</a:t>
            </a:r>
            <a:r>
              <a:rPr lang="zh-CN" altLang="en-US" dirty="0"/>
              <a:t>项目投资对企业的生存和发展具有重要意义</a:t>
            </a:r>
            <a:r>
              <a:rPr lang="en-US" altLang="zh-CN" dirty="0"/>
              <a:t>,</a:t>
            </a:r>
            <a:r>
              <a:rPr lang="zh-CN" altLang="en-US" dirty="0"/>
              <a:t>是企业 开展正常生产经营活动的必要前提</a:t>
            </a:r>
            <a:r>
              <a:rPr lang="en-US" altLang="zh-CN" dirty="0"/>
              <a:t>,</a:t>
            </a:r>
            <a:r>
              <a:rPr lang="zh-CN" altLang="en-US" dirty="0"/>
              <a:t>是推动企业生产和发展的重要基础</a:t>
            </a:r>
            <a:r>
              <a:rPr lang="en-US" altLang="zh-CN" dirty="0"/>
              <a:t>,</a:t>
            </a:r>
            <a:r>
              <a:rPr lang="zh-CN" altLang="en-US" dirty="0"/>
              <a:t>是提高产品质量、 降低产品成本不可缺少的条件</a:t>
            </a:r>
            <a:r>
              <a:rPr lang="en-US" altLang="zh-CN" dirty="0"/>
              <a:t>,</a:t>
            </a:r>
            <a:r>
              <a:rPr lang="zh-CN" altLang="en-US" dirty="0"/>
              <a:t>是增加企业市场竞争能力的重要手段</a:t>
            </a:r>
            <a:r>
              <a:rPr lang="en-US" altLang="zh-CN" dirty="0"/>
              <a:t>.</a:t>
            </a:r>
          </a:p>
          <a:p>
            <a:endParaRPr lang="zh-CN" altLang="en-US" dirty="0"/>
          </a:p>
        </p:txBody>
      </p:sp>
    </p:spTree>
    <p:extLst>
      <p:ext uri="{BB962C8B-B14F-4D97-AF65-F5344CB8AC3E}">
        <p14:creationId xmlns:p14="http://schemas.microsoft.com/office/powerpoint/2010/main" val="1040025679"/>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5.1.2 </a:t>
            </a:r>
            <a:r>
              <a:rPr lang="zh-CN" altLang="en-US" sz="2800" dirty="0" smtClean="0"/>
              <a:t>项目</a:t>
            </a:r>
            <a:r>
              <a:rPr lang="zh-CN" altLang="en-US" sz="2800" dirty="0"/>
              <a:t>投资的特点与意义 </a:t>
            </a:r>
            <a:endParaRPr lang="en-US" altLang="zh-CN" sz="2800" dirty="0" smtClean="0"/>
          </a:p>
          <a:p>
            <a:pPr marL="457200" indent="-457200">
              <a:buAutoNum type="arabicDbPeriod"/>
            </a:pPr>
            <a:r>
              <a:rPr lang="zh-CN" altLang="en-US" b="1" dirty="0" smtClean="0"/>
              <a:t>项目</a:t>
            </a:r>
            <a:r>
              <a:rPr lang="zh-CN" altLang="en-US" b="1" dirty="0"/>
              <a:t>投资的特点 </a:t>
            </a:r>
            <a:endParaRPr lang="en-US" altLang="zh-CN" b="1" dirty="0" smtClean="0"/>
          </a:p>
          <a:p>
            <a:pPr marL="0" indent="0">
              <a:buNone/>
            </a:pPr>
            <a:r>
              <a:rPr lang="en-US" altLang="zh-CN" dirty="0"/>
              <a:t> </a:t>
            </a:r>
            <a:r>
              <a:rPr lang="en-US" altLang="zh-CN" dirty="0" smtClean="0"/>
              <a:t>      </a:t>
            </a:r>
            <a:r>
              <a:rPr lang="zh-CN" altLang="en-US" dirty="0" smtClean="0"/>
              <a:t>项目</a:t>
            </a:r>
            <a:r>
              <a:rPr lang="zh-CN" altLang="en-US" dirty="0"/>
              <a:t>投资是指以特定建设项目为投资对象的一种长期投资行为</a:t>
            </a:r>
            <a:r>
              <a:rPr lang="en-US" altLang="zh-CN" dirty="0"/>
              <a:t>.</a:t>
            </a:r>
            <a:r>
              <a:rPr lang="zh-CN" altLang="en-US" dirty="0"/>
              <a:t>与其他形式的投资相 比</a:t>
            </a:r>
            <a:r>
              <a:rPr lang="en-US" altLang="zh-CN" dirty="0"/>
              <a:t>,</a:t>
            </a:r>
            <a:r>
              <a:rPr lang="zh-CN" altLang="en-US" dirty="0"/>
              <a:t>项目投资具有投资内容独特</a:t>
            </a:r>
            <a:r>
              <a:rPr lang="en-US" altLang="zh-CN" dirty="0"/>
              <a:t>(</a:t>
            </a:r>
            <a:r>
              <a:rPr lang="zh-CN" altLang="en-US" dirty="0"/>
              <a:t>每个项目都至少涉及一项形成固定资产的投资</a:t>
            </a:r>
            <a:r>
              <a:rPr lang="en-US" altLang="zh-CN" dirty="0"/>
              <a:t>)</a:t>
            </a:r>
            <a:r>
              <a:rPr lang="zh-CN" altLang="en-US" dirty="0"/>
              <a:t>、投资数额 大、影响时间长</a:t>
            </a:r>
            <a:r>
              <a:rPr lang="en-US" altLang="zh-CN" dirty="0"/>
              <a:t>(</a:t>
            </a:r>
            <a:r>
              <a:rPr lang="zh-CN" altLang="en-US" dirty="0"/>
              <a:t>至少１年或一个营业周期以上</a:t>
            </a:r>
            <a:r>
              <a:rPr lang="en-US" altLang="zh-CN" dirty="0"/>
              <a:t>)</a:t>
            </a:r>
            <a:r>
              <a:rPr lang="zh-CN" altLang="en-US" dirty="0"/>
              <a:t>、发生频率低、变现能力差和投资风险高的 特点</a:t>
            </a:r>
            <a:r>
              <a:rPr lang="en-US" altLang="zh-CN" dirty="0"/>
              <a:t>. </a:t>
            </a:r>
            <a:r>
              <a:rPr lang="zh-CN" altLang="en-US" b="1" dirty="0"/>
              <a:t>２． 项目投资的意义 </a:t>
            </a:r>
            <a:endParaRPr lang="en-US" altLang="zh-CN" b="1" dirty="0" smtClean="0"/>
          </a:p>
          <a:p>
            <a:pPr marL="0" indent="0">
              <a:buNone/>
            </a:pPr>
            <a:r>
              <a:rPr lang="en-US" altLang="zh-CN" dirty="0"/>
              <a:t> </a:t>
            </a:r>
            <a:r>
              <a:rPr lang="en-US" altLang="zh-CN" dirty="0" smtClean="0"/>
              <a:t>      </a:t>
            </a:r>
            <a:r>
              <a:rPr lang="zh-CN" altLang="en-US" dirty="0" smtClean="0"/>
              <a:t>从</a:t>
            </a:r>
            <a:r>
              <a:rPr lang="zh-CN" altLang="en-US" dirty="0"/>
              <a:t>宏观角度看</a:t>
            </a:r>
            <a:r>
              <a:rPr lang="en-US" altLang="zh-CN" dirty="0"/>
              <a:t>,</a:t>
            </a:r>
            <a:r>
              <a:rPr lang="zh-CN" altLang="en-US" dirty="0"/>
              <a:t>项目投资有以下两个方面的积极意义</a:t>
            </a:r>
            <a:r>
              <a:rPr lang="en-US" altLang="zh-CN" dirty="0" smtClean="0"/>
              <a:t>.</a:t>
            </a:r>
          </a:p>
          <a:p>
            <a:pPr marL="0" indent="0">
              <a:buNone/>
            </a:pPr>
            <a:r>
              <a:rPr lang="en-US" altLang="zh-CN" dirty="0"/>
              <a:t> </a:t>
            </a:r>
            <a:r>
              <a:rPr lang="en-US" altLang="zh-CN" dirty="0" smtClean="0"/>
              <a:t>       </a:t>
            </a:r>
            <a:r>
              <a:rPr lang="zh-CN" altLang="en-US" dirty="0"/>
              <a:t>第一</a:t>
            </a:r>
            <a:r>
              <a:rPr lang="en-US" altLang="zh-CN" dirty="0"/>
              <a:t>,</a:t>
            </a:r>
            <a:r>
              <a:rPr lang="zh-CN" altLang="en-US" dirty="0"/>
              <a:t>项目投资是实现社会资本积累功能的主要途径</a:t>
            </a:r>
            <a:r>
              <a:rPr lang="en-US" altLang="zh-CN" dirty="0"/>
              <a:t>,</a:t>
            </a:r>
            <a:r>
              <a:rPr lang="zh-CN" altLang="en-US" dirty="0"/>
              <a:t>也是扩大社会再生产的重要手 段</a:t>
            </a:r>
            <a:r>
              <a:rPr lang="en-US" altLang="zh-CN" dirty="0"/>
              <a:t>,</a:t>
            </a:r>
            <a:r>
              <a:rPr lang="zh-CN" altLang="en-US" dirty="0"/>
              <a:t>有助于促进社会经济的长期可持续发展</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第二</a:t>
            </a:r>
            <a:r>
              <a:rPr lang="en-US" altLang="zh-CN" dirty="0"/>
              <a:t>,</a:t>
            </a:r>
            <a:r>
              <a:rPr lang="zh-CN" altLang="en-US" dirty="0"/>
              <a:t>增加项目投资</a:t>
            </a:r>
            <a:r>
              <a:rPr lang="en-US" altLang="zh-CN" dirty="0"/>
              <a:t>,</a:t>
            </a:r>
            <a:r>
              <a:rPr lang="zh-CN" altLang="en-US" dirty="0"/>
              <a:t>能够为社会提供更多的就业机会</a:t>
            </a:r>
            <a:r>
              <a:rPr lang="en-US" altLang="zh-CN" dirty="0"/>
              <a:t>,</a:t>
            </a:r>
            <a:r>
              <a:rPr lang="zh-CN" altLang="en-US" dirty="0"/>
              <a:t>提高社会总供给量</a:t>
            </a:r>
            <a:r>
              <a:rPr lang="en-US" altLang="zh-CN" dirty="0"/>
              <a:t>,</a:t>
            </a:r>
            <a:r>
              <a:rPr lang="zh-CN" altLang="en-US" dirty="0"/>
              <a:t>不仅可以满 足社会需求的不断增长</a:t>
            </a:r>
            <a:r>
              <a:rPr lang="en-US" altLang="zh-CN" dirty="0"/>
              <a:t>,</a:t>
            </a:r>
            <a:r>
              <a:rPr lang="zh-CN" altLang="en-US" dirty="0"/>
              <a:t>而且会拉动社会消费的增长</a:t>
            </a:r>
            <a:r>
              <a:rPr lang="en-US" altLang="zh-CN" dirty="0"/>
              <a:t>. </a:t>
            </a:r>
            <a:endParaRPr lang="zh-CN" altLang="en-US" dirty="0"/>
          </a:p>
        </p:txBody>
      </p:sp>
    </p:spTree>
    <p:extLst>
      <p:ext uri="{BB962C8B-B14F-4D97-AF65-F5344CB8AC3E}">
        <p14:creationId xmlns:p14="http://schemas.microsoft.com/office/powerpoint/2010/main" val="640574220"/>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dirty="0"/>
              <a:t>从微观角度看</a:t>
            </a:r>
            <a:r>
              <a:rPr lang="en-US" altLang="zh-CN" dirty="0"/>
              <a:t>,</a:t>
            </a:r>
            <a:r>
              <a:rPr lang="zh-CN" altLang="en-US" dirty="0"/>
              <a:t>项目投资有以下三个方面的积极意义</a:t>
            </a:r>
            <a:r>
              <a:rPr lang="en-US" altLang="zh-CN" dirty="0"/>
              <a:t>. </a:t>
            </a:r>
            <a:endParaRPr lang="en-US" altLang="zh-CN" dirty="0" smtClean="0"/>
          </a:p>
          <a:p>
            <a:pPr marL="0" indent="0">
              <a:buNone/>
            </a:pPr>
            <a:r>
              <a:rPr lang="zh-CN" altLang="en-US" dirty="0" smtClean="0"/>
              <a:t>      第一</a:t>
            </a:r>
            <a:r>
              <a:rPr lang="en-US" altLang="zh-CN" dirty="0"/>
              <a:t>,</a:t>
            </a:r>
            <a:r>
              <a:rPr lang="zh-CN" altLang="en-US" dirty="0"/>
              <a:t>增强投资者经济实力</a:t>
            </a:r>
            <a:r>
              <a:rPr lang="en-US" altLang="zh-CN" dirty="0" smtClean="0"/>
              <a:t>.</a:t>
            </a:r>
          </a:p>
          <a:p>
            <a:pPr marL="0" indent="0">
              <a:buNone/>
            </a:pPr>
            <a:r>
              <a:rPr lang="en-US" altLang="zh-CN" dirty="0" smtClean="0"/>
              <a:t>      </a:t>
            </a:r>
            <a:r>
              <a:rPr lang="zh-CN" altLang="en-US" dirty="0" smtClean="0"/>
              <a:t>第二</a:t>
            </a:r>
            <a:r>
              <a:rPr lang="en-US" altLang="zh-CN" dirty="0"/>
              <a:t>,</a:t>
            </a:r>
            <a:r>
              <a:rPr lang="zh-CN" altLang="en-US" dirty="0"/>
              <a:t>提高投资者创新能力</a:t>
            </a:r>
            <a:r>
              <a:rPr lang="en-US" altLang="zh-CN" dirty="0" smtClean="0"/>
              <a:t>.</a:t>
            </a:r>
          </a:p>
          <a:p>
            <a:pPr marL="0" indent="0">
              <a:buNone/>
            </a:pPr>
            <a:r>
              <a:rPr lang="zh-CN" altLang="en-US" dirty="0" smtClean="0"/>
              <a:t>      第三</a:t>
            </a:r>
            <a:r>
              <a:rPr lang="en-US" altLang="zh-CN" dirty="0"/>
              <a:t>,</a:t>
            </a:r>
            <a:r>
              <a:rPr lang="zh-CN" altLang="en-US" dirty="0"/>
              <a:t>提升投资者市场竞争能力</a:t>
            </a:r>
            <a:r>
              <a:rPr lang="en-US" altLang="zh-CN" dirty="0"/>
              <a:t>.</a:t>
            </a:r>
            <a:endParaRPr lang="zh-CN" altLang="en-US" dirty="0"/>
          </a:p>
        </p:txBody>
      </p:sp>
    </p:spTree>
    <p:extLst>
      <p:ext uri="{BB962C8B-B14F-4D97-AF65-F5344CB8AC3E}">
        <p14:creationId xmlns:p14="http://schemas.microsoft.com/office/powerpoint/2010/main" val="2520536471"/>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742950"/>
            <a:ext cx="10515600" cy="5435427"/>
          </a:xfrm>
        </p:spPr>
        <p:txBody>
          <a:bodyPr>
            <a:normAutofit/>
          </a:bodyPr>
          <a:lstStyle/>
          <a:p>
            <a:pPr marL="0" indent="0">
              <a:buNone/>
            </a:pPr>
            <a:r>
              <a:rPr lang="en-US" altLang="zh-CN" sz="2800" dirty="0" smtClean="0"/>
              <a:t>5.1.3 </a:t>
            </a:r>
            <a:r>
              <a:rPr lang="zh-CN" altLang="en-US" sz="2800" dirty="0" smtClean="0"/>
              <a:t>项目</a:t>
            </a:r>
            <a:r>
              <a:rPr lang="zh-CN" altLang="en-US" sz="2800" dirty="0"/>
              <a:t>投资的程序 </a:t>
            </a:r>
            <a:endParaRPr lang="en-US" altLang="zh-CN" sz="2800" dirty="0" smtClean="0"/>
          </a:p>
          <a:p>
            <a:pPr marL="457200" indent="-457200">
              <a:buAutoNum type="arabicDbPeriod"/>
            </a:pPr>
            <a:r>
              <a:rPr lang="zh-CN" altLang="en-US" b="1" dirty="0" smtClean="0"/>
              <a:t>投资</a:t>
            </a:r>
            <a:r>
              <a:rPr lang="zh-CN" altLang="en-US" b="1" dirty="0"/>
              <a:t>项目的设计 </a:t>
            </a:r>
            <a:endParaRPr lang="en-US" altLang="zh-CN" b="1" dirty="0" smtClean="0"/>
          </a:p>
          <a:p>
            <a:pPr marL="0" indent="0">
              <a:buNone/>
            </a:pPr>
            <a:r>
              <a:rPr lang="en-US" altLang="zh-CN" dirty="0"/>
              <a:t> </a:t>
            </a:r>
            <a:r>
              <a:rPr lang="en-US" altLang="zh-CN" dirty="0" smtClean="0"/>
              <a:t>       </a:t>
            </a:r>
            <a:r>
              <a:rPr lang="zh-CN" altLang="en-US" dirty="0" smtClean="0"/>
              <a:t>投资</a:t>
            </a:r>
            <a:r>
              <a:rPr lang="zh-CN" altLang="en-US" dirty="0"/>
              <a:t>规模较大</a:t>
            </a:r>
            <a:r>
              <a:rPr lang="en-US" altLang="zh-CN" dirty="0"/>
              <a:t>,</a:t>
            </a:r>
            <a:r>
              <a:rPr lang="zh-CN" altLang="en-US" dirty="0"/>
              <a:t>所需资金较多的战略性项目</a:t>
            </a:r>
            <a:r>
              <a:rPr lang="en-US" altLang="zh-CN" dirty="0"/>
              <a:t>,</a:t>
            </a:r>
            <a:r>
              <a:rPr lang="zh-CN" altLang="en-US" dirty="0"/>
              <a:t>应由董事会提议</a:t>
            </a:r>
            <a:r>
              <a:rPr lang="en-US" altLang="zh-CN" dirty="0"/>
              <a:t>,</a:t>
            </a:r>
            <a:r>
              <a:rPr lang="zh-CN" altLang="en-US" dirty="0"/>
              <a:t>由各部门专家组成专家 小组提出方案并进行可行性研究</a:t>
            </a:r>
            <a:r>
              <a:rPr lang="en-US" altLang="zh-CN" dirty="0"/>
              <a:t>.</a:t>
            </a:r>
            <a:r>
              <a:rPr lang="zh-CN" altLang="en-US" dirty="0"/>
              <a:t>投资规模较小、投资金额不大的战术性项目</a:t>
            </a:r>
            <a:r>
              <a:rPr lang="en-US" altLang="zh-CN" dirty="0"/>
              <a:t>,</a:t>
            </a:r>
            <a:r>
              <a:rPr lang="zh-CN" altLang="en-US" dirty="0"/>
              <a:t>由主管部门 提议</a:t>
            </a:r>
            <a:r>
              <a:rPr lang="en-US" altLang="zh-CN" dirty="0"/>
              <a:t>,</a:t>
            </a:r>
            <a:r>
              <a:rPr lang="zh-CN" altLang="en-US" dirty="0"/>
              <a:t>并由有关部门组织人员提出方案并做可行性研究</a:t>
            </a:r>
            <a:r>
              <a:rPr lang="en-US" altLang="zh-CN" dirty="0"/>
              <a:t>. </a:t>
            </a:r>
            <a:endParaRPr lang="en-US" altLang="zh-CN" dirty="0" smtClean="0"/>
          </a:p>
          <a:p>
            <a:pPr marL="0" indent="0">
              <a:buNone/>
            </a:pPr>
            <a:r>
              <a:rPr lang="zh-CN" altLang="en-US" b="1" dirty="0"/>
              <a:t>２． 项目投资的决策 项目投资的决策包括以下几点</a:t>
            </a:r>
            <a:r>
              <a:rPr lang="en-US" altLang="zh-CN" b="1" dirty="0" smtClean="0"/>
              <a:t>.</a:t>
            </a:r>
          </a:p>
          <a:p>
            <a:pPr marL="0" indent="0">
              <a:buNone/>
            </a:pPr>
            <a:r>
              <a:rPr lang="en-US" altLang="zh-CN" dirty="0" smtClean="0"/>
              <a:t>       </a:t>
            </a:r>
            <a:r>
              <a:rPr lang="en-US" altLang="zh-CN" dirty="0"/>
              <a:t>( </a:t>
            </a:r>
            <a:r>
              <a:rPr lang="zh-CN" altLang="en-US" dirty="0"/>
              <a:t>１</a:t>
            </a:r>
            <a:r>
              <a:rPr lang="en-US" altLang="zh-CN" dirty="0"/>
              <a:t>)</a:t>
            </a:r>
            <a:r>
              <a:rPr lang="zh-CN" altLang="en-US" dirty="0"/>
              <a:t>估算出投资方案的预期现金流量</a:t>
            </a:r>
            <a:r>
              <a:rPr lang="en-US" altLang="zh-CN" dirty="0"/>
              <a:t>. </a:t>
            </a:r>
            <a:endParaRPr lang="en-US" altLang="zh-CN" dirty="0" smtClean="0"/>
          </a:p>
          <a:p>
            <a:pPr marL="0" indent="0">
              <a:buNone/>
            </a:pPr>
            <a:r>
              <a:rPr lang="en-US" altLang="zh-CN" dirty="0" smtClean="0"/>
              <a:t>       ( </a:t>
            </a:r>
            <a:r>
              <a:rPr lang="zh-CN" altLang="en-US" dirty="0"/>
              <a:t>２</a:t>
            </a:r>
            <a:r>
              <a:rPr lang="en-US" altLang="zh-CN" dirty="0"/>
              <a:t>)</a:t>
            </a:r>
            <a:r>
              <a:rPr lang="zh-CN" altLang="en-US" dirty="0"/>
              <a:t>预计未来现金流量的风险</a:t>
            </a:r>
            <a:r>
              <a:rPr lang="en-US" altLang="zh-CN" dirty="0"/>
              <a:t>,</a:t>
            </a:r>
            <a:r>
              <a:rPr lang="zh-CN" altLang="en-US" dirty="0"/>
              <a:t>并确定预期现金流量的概率分布和期望值</a:t>
            </a:r>
            <a:r>
              <a:rPr lang="en-US" altLang="zh-CN" dirty="0"/>
              <a:t>. </a:t>
            </a:r>
            <a:endParaRPr lang="en-US" altLang="zh-CN" dirty="0" smtClean="0"/>
          </a:p>
          <a:p>
            <a:pPr marL="0" indent="0">
              <a:buNone/>
            </a:pPr>
            <a:r>
              <a:rPr lang="en-US" altLang="zh-CN" dirty="0" smtClean="0"/>
              <a:t>       ( </a:t>
            </a:r>
            <a:r>
              <a:rPr lang="zh-CN" altLang="en-US" dirty="0"/>
              <a:t>３</a:t>
            </a:r>
            <a:r>
              <a:rPr lang="en-US" altLang="zh-CN" dirty="0"/>
              <a:t>)</a:t>
            </a:r>
            <a:r>
              <a:rPr lang="zh-CN" altLang="en-US" dirty="0"/>
              <a:t>确定资本成本的一般水平</a:t>
            </a:r>
            <a:r>
              <a:rPr lang="en-US" altLang="zh-CN" dirty="0"/>
              <a:t>,</a:t>
            </a:r>
            <a:r>
              <a:rPr lang="zh-CN" altLang="en-US" dirty="0"/>
              <a:t>即贴现率</a:t>
            </a:r>
            <a:r>
              <a:rPr lang="en-US" altLang="zh-CN" dirty="0"/>
              <a:t>. </a:t>
            </a:r>
            <a:endParaRPr lang="en-US" altLang="zh-CN" dirty="0" smtClean="0"/>
          </a:p>
          <a:p>
            <a:pPr marL="0" indent="0">
              <a:buNone/>
            </a:pPr>
            <a:r>
              <a:rPr lang="en-US" altLang="zh-CN" dirty="0" smtClean="0"/>
              <a:t>       ( </a:t>
            </a:r>
            <a:r>
              <a:rPr lang="zh-CN" altLang="en-US" dirty="0"/>
              <a:t>４</a:t>
            </a:r>
            <a:r>
              <a:rPr lang="en-US" altLang="zh-CN" dirty="0"/>
              <a:t>)</a:t>
            </a:r>
            <a:r>
              <a:rPr lang="zh-CN" altLang="en-US" dirty="0"/>
              <a:t>计算投资方案现金流入量和流出量的总现值</a:t>
            </a:r>
            <a:r>
              <a:rPr lang="en-US" altLang="zh-CN" dirty="0"/>
              <a:t>. </a:t>
            </a:r>
            <a:endParaRPr lang="en-US" altLang="zh-CN" dirty="0" smtClean="0"/>
          </a:p>
          <a:p>
            <a:pPr marL="0" indent="0">
              <a:buNone/>
            </a:pPr>
            <a:r>
              <a:rPr lang="en-US" altLang="zh-CN" dirty="0" smtClean="0"/>
              <a:t>       ( </a:t>
            </a:r>
            <a:r>
              <a:rPr lang="zh-CN" altLang="en-US" dirty="0"/>
              <a:t>５</a:t>
            </a:r>
            <a:r>
              <a:rPr lang="en-US" altLang="zh-CN" dirty="0"/>
              <a:t>)</a:t>
            </a:r>
            <a:r>
              <a:rPr lang="zh-CN" altLang="en-US" dirty="0"/>
              <a:t>通过项目投资决策评价指标的计算</a:t>
            </a:r>
            <a:r>
              <a:rPr lang="en-US" altLang="zh-CN" dirty="0"/>
              <a:t>,</a:t>
            </a:r>
            <a:r>
              <a:rPr lang="zh-CN" altLang="en-US" dirty="0"/>
              <a:t>做出投资方案是否可行的决策</a:t>
            </a:r>
            <a:r>
              <a:rPr lang="en-US" altLang="zh-CN" dirty="0"/>
              <a:t>. </a:t>
            </a:r>
            <a:endParaRPr lang="zh-CN" altLang="en-US" dirty="0"/>
          </a:p>
        </p:txBody>
      </p:sp>
    </p:spTree>
    <p:extLst>
      <p:ext uri="{BB962C8B-B14F-4D97-AF65-F5344CB8AC3E}">
        <p14:creationId xmlns:p14="http://schemas.microsoft.com/office/powerpoint/2010/main" val="339608881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３． 项目投资的</a:t>
            </a:r>
            <a:r>
              <a:rPr lang="zh-CN" altLang="en-US" b="1" dirty="0" smtClean="0"/>
              <a:t>执行</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对已做出可行决策的投资项目</a:t>
            </a:r>
            <a:r>
              <a:rPr lang="en-US" altLang="zh-CN" dirty="0"/>
              <a:t>,</a:t>
            </a:r>
            <a:r>
              <a:rPr lang="zh-CN" altLang="en-US" dirty="0"/>
              <a:t>企业管理部门要编制资金预算</a:t>
            </a:r>
            <a:r>
              <a:rPr lang="en-US" altLang="zh-CN" dirty="0"/>
              <a:t>,</a:t>
            </a:r>
            <a:r>
              <a:rPr lang="zh-CN" altLang="en-US" dirty="0"/>
              <a:t>并筹措所需要的资金</a:t>
            </a:r>
            <a:r>
              <a:rPr lang="en-US" altLang="zh-CN" dirty="0"/>
              <a:t>, </a:t>
            </a:r>
            <a:r>
              <a:rPr lang="zh-CN" altLang="en-US" dirty="0"/>
              <a:t>在 投资项目实施过程中</a:t>
            </a:r>
            <a:r>
              <a:rPr lang="en-US" altLang="zh-CN" dirty="0"/>
              <a:t>,</a:t>
            </a:r>
            <a:r>
              <a:rPr lang="zh-CN" altLang="en-US" dirty="0"/>
              <a:t>要进行控制和监督</a:t>
            </a:r>
            <a:r>
              <a:rPr lang="en-US" altLang="zh-CN" dirty="0"/>
              <a:t>,</a:t>
            </a:r>
            <a:r>
              <a:rPr lang="zh-CN" altLang="en-US" dirty="0"/>
              <a:t>使之能够按期按质完工</a:t>
            </a:r>
            <a:r>
              <a:rPr lang="en-US" altLang="zh-CN" dirty="0"/>
              <a:t>,</a:t>
            </a:r>
            <a:r>
              <a:rPr lang="zh-CN" altLang="en-US" dirty="0"/>
              <a:t>投入生产</a:t>
            </a:r>
            <a:r>
              <a:rPr lang="en-US" altLang="zh-CN" dirty="0"/>
              <a:t>,</a:t>
            </a:r>
            <a:r>
              <a:rPr lang="zh-CN" altLang="en-US" dirty="0"/>
              <a:t>为企业创造经济 效益</a:t>
            </a:r>
            <a:r>
              <a:rPr lang="en-US" altLang="zh-CN" dirty="0"/>
              <a:t>. </a:t>
            </a:r>
            <a:endParaRPr lang="zh-CN" altLang="en-US" dirty="0"/>
          </a:p>
        </p:txBody>
      </p:sp>
    </p:spTree>
    <p:extLst>
      <p:ext uri="{BB962C8B-B14F-4D97-AF65-F5344CB8AC3E}">
        <p14:creationId xmlns:p14="http://schemas.microsoft.com/office/powerpoint/2010/main" val="63916585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5.1.4 </a:t>
            </a:r>
            <a:r>
              <a:rPr lang="zh-CN" altLang="en-US" sz="2800" dirty="0" smtClean="0"/>
              <a:t>投资</a:t>
            </a:r>
            <a:r>
              <a:rPr lang="zh-CN" altLang="en-US" sz="2800" dirty="0"/>
              <a:t>项目的可行性研究 </a:t>
            </a:r>
            <a:endParaRPr lang="en-US" altLang="zh-CN" sz="2800" dirty="0" smtClean="0"/>
          </a:p>
          <a:p>
            <a:pPr marL="457200" indent="-457200">
              <a:buAutoNum type="arabicDbPeriod"/>
            </a:pPr>
            <a:r>
              <a:rPr lang="zh-CN" altLang="en-US" b="1" dirty="0" smtClean="0"/>
              <a:t>可行性研究</a:t>
            </a:r>
            <a:r>
              <a:rPr lang="zh-CN" altLang="en-US" b="1" dirty="0"/>
              <a:t>的概念 </a:t>
            </a:r>
            <a:endParaRPr lang="en-US" altLang="zh-CN" b="1" dirty="0" smtClean="0"/>
          </a:p>
          <a:p>
            <a:pPr marL="0" indent="0">
              <a:buNone/>
            </a:pPr>
            <a:r>
              <a:rPr lang="zh-CN" altLang="en-US" dirty="0" smtClean="0"/>
              <a:t>       广义</a:t>
            </a:r>
            <a:r>
              <a:rPr lang="zh-CN" altLang="en-US" dirty="0"/>
              <a:t>的可行性研究是指在现代环境中</a:t>
            </a:r>
            <a:r>
              <a:rPr lang="en-US" altLang="zh-CN" dirty="0"/>
              <a:t>,</a:t>
            </a:r>
            <a:r>
              <a:rPr lang="zh-CN" altLang="en-US" dirty="0"/>
              <a:t>组织一个长期投资项目之前</a:t>
            </a:r>
            <a:r>
              <a:rPr lang="en-US" altLang="zh-CN" dirty="0"/>
              <a:t>,</a:t>
            </a:r>
            <a:r>
              <a:rPr lang="zh-CN" altLang="en-US" dirty="0"/>
              <a:t>必须进行的有关该 项目投资必要性的全面考察与系统分析</a:t>
            </a:r>
            <a:r>
              <a:rPr lang="en-US" altLang="zh-CN" dirty="0"/>
              <a:t>,</a:t>
            </a:r>
            <a:r>
              <a:rPr lang="zh-CN" altLang="en-US" dirty="0"/>
              <a:t>以及有关该项目未来在技术、财务乃至国际经济等 诸方面能否实现其投资目标的综合论证与科学评价</a:t>
            </a:r>
            <a:r>
              <a:rPr lang="en-US" altLang="zh-CN" dirty="0"/>
              <a:t>.</a:t>
            </a:r>
            <a:r>
              <a:rPr lang="zh-CN" altLang="en-US" dirty="0"/>
              <a:t>它是有关决策人</a:t>
            </a:r>
            <a:r>
              <a:rPr lang="en-US" altLang="zh-CN" dirty="0"/>
              <a:t>(</a:t>
            </a:r>
            <a:r>
              <a:rPr lang="zh-CN" altLang="en-US" dirty="0"/>
              <a:t>包括宏观投资</a:t>
            </a:r>
            <a:r>
              <a:rPr lang="zh-CN" altLang="en-US" dirty="0" smtClean="0"/>
              <a:t>管理当局</a:t>
            </a:r>
            <a:r>
              <a:rPr lang="zh-CN" altLang="en-US" dirty="0"/>
              <a:t>与投资当事人</a:t>
            </a:r>
            <a:r>
              <a:rPr lang="en-US" altLang="zh-CN" dirty="0"/>
              <a:t>)</a:t>
            </a:r>
            <a:r>
              <a:rPr lang="zh-CN" altLang="en-US" dirty="0"/>
              <a:t>做出正确可靠的投资决策的前提与保证</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狭义</a:t>
            </a:r>
            <a:r>
              <a:rPr lang="zh-CN" altLang="en-US" dirty="0"/>
              <a:t>的可行性研究专指在实施广义可行性研究过程中</a:t>
            </a:r>
            <a:r>
              <a:rPr lang="en-US" altLang="zh-CN" dirty="0"/>
              <a:t>,</a:t>
            </a:r>
            <a:r>
              <a:rPr lang="zh-CN" altLang="en-US" dirty="0"/>
              <a:t>与编制相关研究报告相联系的 有关工作</a:t>
            </a:r>
            <a:r>
              <a:rPr lang="en-US" altLang="zh-CN" dirty="0"/>
              <a:t>. </a:t>
            </a:r>
            <a:endParaRPr lang="zh-CN" altLang="en-US" dirty="0"/>
          </a:p>
        </p:txBody>
      </p:sp>
    </p:spTree>
    <p:extLst>
      <p:ext uri="{BB962C8B-B14F-4D97-AF65-F5344CB8AC3E}">
        <p14:creationId xmlns:p14="http://schemas.microsoft.com/office/powerpoint/2010/main" val="260481650"/>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２． 广义的可行性研究的内容 </a:t>
            </a:r>
            <a:endParaRPr lang="en-US" altLang="zh-CN" b="1" dirty="0" smtClean="0"/>
          </a:p>
          <a:p>
            <a:pPr marL="0" indent="0">
              <a:buNone/>
            </a:pPr>
            <a:r>
              <a:rPr lang="en-US" altLang="zh-CN" dirty="0"/>
              <a:t>( </a:t>
            </a:r>
            <a:r>
              <a:rPr lang="zh-CN" altLang="en-US" dirty="0"/>
              <a:t>１</a:t>
            </a:r>
            <a:r>
              <a:rPr lang="en-US" altLang="zh-CN" dirty="0"/>
              <a:t>)</a:t>
            </a:r>
            <a:r>
              <a:rPr lang="zh-CN" altLang="en-US" dirty="0"/>
              <a:t>环境与市场分析 </a:t>
            </a:r>
            <a:endParaRPr lang="en-US" altLang="zh-CN" dirty="0" smtClean="0"/>
          </a:p>
          <a:p>
            <a:pPr marL="0" indent="0">
              <a:buNone/>
            </a:pPr>
            <a:r>
              <a:rPr lang="en-US" altLang="zh-CN" dirty="0"/>
              <a:t> </a:t>
            </a:r>
            <a:r>
              <a:rPr lang="en-US" altLang="zh-CN" dirty="0" smtClean="0"/>
              <a:t>       </a:t>
            </a:r>
            <a:r>
              <a:rPr lang="zh-CN" altLang="en-US" dirty="0" smtClean="0"/>
              <a:t>①</a:t>
            </a:r>
            <a:r>
              <a:rPr lang="zh-CN" altLang="en-US" dirty="0"/>
              <a:t>建设项目的环境影响评价</a:t>
            </a:r>
            <a:r>
              <a:rPr lang="en-US" altLang="zh-CN" dirty="0" smtClean="0"/>
              <a:t>.</a:t>
            </a:r>
            <a:r>
              <a:rPr lang="zh-CN" altLang="en-US" dirty="0"/>
              <a:t> ②市场分析</a:t>
            </a:r>
            <a:r>
              <a:rPr lang="en-US" altLang="zh-CN" dirty="0" smtClean="0"/>
              <a:t>.</a:t>
            </a:r>
            <a:endParaRPr lang="en-US" altLang="zh-CN" dirty="0"/>
          </a:p>
          <a:p>
            <a:pPr marL="0" indent="0">
              <a:buNone/>
            </a:pPr>
            <a:r>
              <a:rPr lang="en-US" altLang="zh-CN" dirty="0"/>
              <a:t>( </a:t>
            </a:r>
            <a:r>
              <a:rPr lang="zh-CN" altLang="en-US" dirty="0"/>
              <a:t>２</a:t>
            </a:r>
            <a:r>
              <a:rPr lang="en-US" altLang="zh-CN" dirty="0"/>
              <a:t>)</a:t>
            </a:r>
            <a:r>
              <a:rPr lang="zh-CN" altLang="en-US" dirty="0"/>
              <a:t>技术与生产分析 </a:t>
            </a:r>
            <a:endParaRPr lang="en-US" altLang="zh-CN" dirty="0" smtClean="0"/>
          </a:p>
          <a:p>
            <a:pPr marL="0" indent="0">
              <a:buNone/>
            </a:pPr>
            <a:r>
              <a:rPr lang="en-US" altLang="zh-CN" dirty="0"/>
              <a:t> </a:t>
            </a:r>
            <a:r>
              <a:rPr lang="en-US" altLang="zh-CN" dirty="0" smtClean="0"/>
              <a:t>       </a:t>
            </a:r>
            <a:r>
              <a:rPr lang="zh-CN" altLang="en-US" dirty="0" smtClean="0"/>
              <a:t>①</a:t>
            </a:r>
            <a:r>
              <a:rPr lang="zh-CN" altLang="en-US" dirty="0"/>
              <a:t>技术分析</a:t>
            </a:r>
            <a:r>
              <a:rPr lang="en-US" altLang="zh-CN" dirty="0" smtClean="0"/>
              <a:t>.</a:t>
            </a:r>
            <a:r>
              <a:rPr lang="zh-CN" altLang="en-US" dirty="0"/>
              <a:t> ②生产分析</a:t>
            </a:r>
            <a:r>
              <a:rPr lang="en-US" altLang="zh-CN" dirty="0" smtClean="0"/>
              <a:t>.</a:t>
            </a:r>
          </a:p>
          <a:p>
            <a:pPr marL="0" indent="0">
              <a:buNone/>
            </a:pPr>
            <a:r>
              <a:rPr lang="en-US" altLang="zh-CN" dirty="0"/>
              <a:t>( </a:t>
            </a:r>
            <a:r>
              <a:rPr lang="zh-CN" altLang="en-US" dirty="0"/>
              <a:t>３</a:t>
            </a:r>
            <a:r>
              <a:rPr lang="en-US" altLang="zh-CN" dirty="0"/>
              <a:t>)</a:t>
            </a:r>
            <a:r>
              <a:rPr lang="zh-CN" altLang="en-US" dirty="0"/>
              <a:t>财务</a:t>
            </a:r>
            <a:r>
              <a:rPr lang="zh-CN" altLang="en-US" dirty="0" smtClean="0"/>
              <a:t>可行性分析</a:t>
            </a:r>
            <a:endParaRPr lang="zh-CN" altLang="en-US" dirty="0"/>
          </a:p>
        </p:txBody>
      </p:sp>
    </p:spTree>
    <p:extLst>
      <p:ext uri="{BB962C8B-B14F-4D97-AF65-F5344CB8AC3E}">
        <p14:creationId xmlns:p14="http://schemas.microsoft.com/office/powerpoint/2010/main" val="100789523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en-US" altLang="zh-CN" sz="3200" dirty="0" smtClean="0"/>
              <a:t>5.2   </a:t>
            </a:r>
            <a:r>
              <a:rPr lang="zh-CN" altLang="en-US" sz="3200" dirty="0" smtClean="0"/>
              <a:t>财务</a:t>
            </a:r>
            <a:r>
              <a:rPr lang="zh-CN" altLang="en-US" sz="3200" dirty="0"/>
              <a:t>可行性要素的</a:t>
            </a:r>
            <a:r>
              <a:rPr lang="zh-CN" altLang="en-US" sz="3200" dirty="0" smtClean="0"/>
              <a:t>估算</a:t>
            </a:r>
            <a:endParaRPr lang="en-US" altLang="zh-CN" sz="3200" dirty="0" smtClean="0"/>
          </a:p>
          <a:p>
            <a:pPr marL="0" indent="0">
              <a:buNone/>
            </a:pPr>
            <a:r>
              <a:rPr lang="en-US" altLang="zh-CN" sz="2800" dirty="0" smtClean="0"/>
              <a:t>5.2.1 </a:t>
            </a:r>
            <a:r>
              <a:rPr lang="zh-CN" altLang="en-US" sz="2800" dirty="0" smtClean="0"/>
              <a:t>项目</a:t>
            </a:r>
            <a:r>
              <a:rPr lang="zh-CN" altLang="en-US" sz="2800" dirty="0"/>
              <a:t>投资的内容 </a:t>
            </a:r>
            <a:endParaRPr lang="en-US" altLang="zh-CN" sz="2800" dirty="0" smtClean="0"/>
          </a:p>
          <a:p>
            <a:pPr marL="457200" indent="-457200">
              <a:buAutoNum type="arabicDbPeriod"/>
            </a:pPr>
            <a:r>
              <a:rPr lang="zh-CN" altLang="en-US" b="1" dirty="0" smtClean="0"/>
              <a:t>建设</a:t>
            </a:r>
            <a:r>
              <a:rPr lang="zh-CN" altLang="en-US" b="1" dirty="0"/>
              <a:t>投资 建设投资</a:t>
            </a:r>
            <a:r>
              <a:rPr lang="en-US" altLang="zh-CN" b="1" dirty="0" smtClean="0"/>
              <a:t>,</a:t>
            </a:r>
          </a:p>
          <a:p>
            <a:pPr marL="0" indent="0">
              <a:buNone/>
            </a:pPr>
            <a:r>
              <a:rPr lang="en-US" altLang="zh-CN" dirty="0"/>
              <a:t> </a:t>
            </a:r>
            <a:r>
              <a:rPr lang="en-US" altLang="zh-CN" dirty="0" smtClean="0"/>
              <a:t>      </a:t>
            </a:r>
            <a:r>
              <a:rPr lang="zh-CN" altLang="en-US" dirty="0" smtClean="0"/>
              <a:t>是</a:t>
            </a:r>
            <a:r>
              <a:rPr lang="zh-CN" altLang="en-US" dirty="0"/>
              <a:t>指在建设期内按一定生产经营规模和建设内容进行的投资</a:t>
            </a:r>
            <a:r>
              <a:rPr lang="en-US" altLang="zh-CN" dirty="0"/>
              <a:t>,</a:t>
            </a:r>
            <a:r>
              <a:rPr lang="zh-CN" altLang="en-US" dirty="0"/>
              <a:t>具体包括固定 资产投资、无形资产投资和其他资产投资三项内容</a:t>
            </a:r>
            <a:r>
              <a:rPr lang="en-US" altLang="zh-CN" dirty="0"/>
              <a:t>. </a:t>
            </a:r>
            <a:endParaRPr lang="en-US" altLang="zh-CN" dirty="0" smtClean="0"/>
          </a:p>
          <a:p>
            <a:pPr marL="0" indent="0" algn="ctr">
              <a:buNone/>
            </a:pPr>
            <a:r>
              <a:rPr lang="zh-CN" altLang="en-US" dirty="0"/>
              <a:t>固定资产原值＝固定资产投资＋建设期资本化借款利息 </a:t>
            </a:r>
            <a:endParaRPr lang="en-US" altLang="zh-CN" dirty="0" smtClean="0"/>
          </a:p>
          <a:p>
            <a:pPr marL="0" indent="0">
              <a:buNone/>
            </a:pPr>
            <a:r>
              <a:rPr lang="zh-CN" altLang="en-US" b="1" dirty="0"/>
              <a:t>２． 流动资金</a:t>
            </a:r>
            <a:r>
              <a:rPr lang="zh-CN" altLang="en-US" b="1" dirty="0" smtClean="0"/>
              <a:t>投资</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流动资金投资</a:t>
            </a:r>
            <a:r>
              <a:rPr lang="en-US" altLang="zh-CN" dirty="0"/>
              <a:t>,</a:t>
            </a:r>
            <a:r>
              <a:rPr lang="zh-CN" altLang="en-US" dirty="0"/>
              <a:t>是指项目投产前后分次或一次投放于流动资产项目的投资增加额</a:t>
            </a:r>
            <a:r>
              <a:rPr lang="en-US" altLang="zh-CN" dirty="0"/>
              <a:t>,</a:t>
            </a:r>
            <a:r>
              <a:rPr lang="zh-CN" altLang="en-US" dirty="0"/>
              <a:t>又</a:t>
            </a:r>
            <a:r>
              <a:rPr lang="zh-CN" altLang="en-US" dirty="0" smtClean="0"/>
              <a:t>称垫支</a:t>
            </a:r>
            <a:r>
              <a:rPr lang="zh-CN" altLang="en-US" dirty="0"/>
              <a:t>流动资金或营运资金投资</a:t>
            </a:r>
            <a:r>
              <a:rPr lang="en-US" altLang="zh-CN" dirty="0"/>
              <a:t>. </a:t>
            </a:r>
            <a:endParaRPr lang="zh-CN" altLang="en-US" dirty="0"/>
          </a:p>
          <a:p>
            <a:pPr marL="0" indent="0">
              <a:buNone/>
            </a:pPr>
            <a:endParaRPr lang="zh-CN" altLang="en-US" dirty="0"/>
          </a:p>
        </p:txBody>
      </p:sp>
    </p:spTree>
    <p:extLst>
      <p:ext uri="{BB962C8B-B14F-4D97-AF65-F5344CB8AC3E}">
        <p14:creationId xmlns:p14="http://schemas.microsoft.com/office/powerpoint/2010/main" val="1504573227"/>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5.2.2 </a:t>
            </a:r>
            <a:r>
              <a:rPr lang="zh-CN" altLang="en-US" sz="2800" dirty="0" smtClean="0"/>
              <a:t>项目</a:t>
            </a:r>
            <a:r>
              <a:rPr lang="zh-CN" altLang="en-US" sz="2800" dirty="0"/>
              <a:t>投资资金的投入</a:t>
            </a:r>
            <a:r>
              <a:rPr lang="zh-CN" altLang="en-US" sz="2800" dirty="0" smtClean="0"/>
              <a:t>方式</a:t>
            </a:r>
            <a:endParaRPr lang="en-US" altLang="zh-CN" sz="2800" dirty="0" smtClean="0"/>
          </a:p>
          <a:p>
            <a:pPr marL="0" indent="0">
              <a:buNone/>
            </a:pPr>
            <a:r>
              <a:rPr lang="zh-CN" altLang="en-US" dirty="0" smtClean="0"/>
              <a:t> </a:t>
            </a:r>
            <a:r>
              <a:rPr lang="zh-CN" altLang="en-US" dirty="0"/>
              <a:t>原始投资的投入方式包括一次投入和分次投入两种形式</a:t>
            </a:r>
            <a:r>
              <a:rPr lang="en-US" altLang="zh-CN" dirty="0" smtClean="0"/>
              <a:t>.</a:t>
            </a:r>
          </a:p>
          <a:p>
            <a:pPr marL="0" indent="0">
              <a:buNone/>
            </a:pPr>
            <a:r>
              <a:rPr lang="en-US" altLang="zh-CN" dirty="0"/>
              <a:t> </a:t>
            </a:r>
            <a:r>
              <a:rPr lang="en-US" altLang="zh-CN" dirty="0" smtClean="0"/>
              <a:t>      </a:t>
            </a:r>
            <a:r>
              <a:rPr lang="zh-CN" altLang="en-US" dirty="0" smtClean="0"/>
              <a:t>一</a:t>
            </a:r>
            <a:r>
              <a:rPr lang="zh-CN" altLang="en-US" dirty="0"/>
              <a:t>次投入方式是指投资行为 集中一次发生在项目计算期第一个年度的年初或年末</a:t>
            </a:r>
            <a:r>
              <a:rPr lang="en-US" altLang="zh-CN" dirty="0"/>
              <a:t>;</a:t>
            </a:r>
            <a:r>
              <a:rPr lang="zh-CN" altLang="en-US" dirty="0"/>
              <a:t>如果投资行为涉及两个或两个以上 年度</a:t>
            </a:r>
            <a:r>
              <a:rPr lang="en-US" altLang="zh-CN" dirty="0"/>
              <a:t>,</a:t>
            </a:r>
            <a:r>
              <a:rPr lang="zh-CN" altLang="en-US" dirty="0"/>
              <a:t>或虽然只涉及一个年度但同时在该年的年初和年末发生</a:t>
            </a:r>
            <a:r>
              <a:rPr lang="en-US" altLang="zh-CN" dirty="0"/>
              <a:t>,</a:t>
            </a:r>
            <a:r>
              <a:rPr lang="zh-CN" altLang="en-US" dirty="0"/>
              <a:t>则属于分次投入方式</a:t>
            </a:r>
            <a:r>
              <a:rPr lang="en-US" altLang="zh-CN" dirty="0"/>
              <a:t>. </a:t>
            </a:r>
            <a:endParaRPr lang="zh-CN" altLang="en-US" dirty="0"/>
          </a:p>
        </p:txBody>
      </p:sp>
    </p:spTree>
    <p:extLst>
      <p:ext uri="{BB962C8B-B14F-4D97-AF65-F5344CB8AC3E}">
        <p14:creationId xmlns:p14="http://schemas.microsoft.com/office/powerpoint/2010/main" val="14596799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8452B546-8B06-40E1-AEB6-B26E0F03AAAB}"/>
              </a:ext>
            </a:extLst>
          </p:cNvPr>
          <p:cNvSpPr>
            <a:spLocks noGrp="1"/>
          </p:cNvSpPr>
          <p:nvPr>
            <p:ph sz="quarter" idx="13"/>
          </p:nvPr>
        </p:nvSpPr>
        <p:spPr/>
        <p:txBody>
          <a:bodyPr/>
          <a:lstStyle/>
          <a:p>
            <a:pPr marL="0" indent="0">
              <a:buNone/>
            </a:pPr>
            <a:r>
              <a:rPr lang="en-US" altLang="zh-CN" dirty="0"/>
              <a:t>( </a:t>
            </a:r>
            <a:r>
              <a:rPr lang="zh-CN" altLang="en-US" dirty="0"/>
              <a:t>２</a:t>
            </a:r>
            <a:r>
              <a:rPr lang="en-US" altLang="zh-CN" dirty="0"/>
              <a:t>)</a:t>
            </a:r>
            <a:r>
              <a:rPr lang="zh-CN" altLang="en-US" dirty="0"/>
              <a:t>以相关者利益最大化作为财务管理目标的优点 </a:t>
            </a:r>
            <a:endParaRPr lang="en-US" altLang="zh-CN" dirty="0"/>
          </a:p>
          <a:p>
            <a:pPr marL="0" indent="0">
              <a:buNone/>
            </a:pPr>
            <a:r>
              <a:rPr lang="en-US" altLang="zh-CN" dirty="0"/>
              <a:t>       </a:t>
            </a:r>
            <a:r>
              <a:rPr lang="zh-CN" altLang="en-US" dirty="0"/>
              <a:t>①有利于企业长期稳定发展</a:t>
            </a:r>
            <a:r>
              <a:rPr lang="en-US" altLang="zh-CN" dirty="0"/>
              <a:t>.</a:t>
            </a:r>
            <a:r>
              <a:rPr lang="zh-CN" altLang="en-US" dirty="0"/>
              <a:t>这一目标注重企业在发展过程中考虑并满足各利益相关 者的利益关系</a:t>
            </a:r>
            <a:r>
              <a:rPr lang="en-US" altLang="zh-CN" dirty="0"/>
              <a:t>.</a:t>
            </a:r>
          </a:p>
          <a:p>
            <a:pPr marL="0" indent="0">
              <a:buNone/>
            </a:pPr>
            <a:r>
              <a:rPr lang="en-US" altLang="zh-CN" dirty="0"/>
              <a:t>       ②</a:t>
            </a:r>
            <a:r>
              <a:rPr lang="zh-CN" altLang="en-US" dirty="0"/>
              <a:t>体现了合作共赢的价值理念</a:t>
            </a:r>
            <a:r>
              <a:rPr lang="en-US" altLang="zh-CN" dirty="0"/>
              <a:t>,</a:t>
            </a:r>
            <a:r>
              <a:rPr lang="zh-CN" altLang="en-US" dirty="0"/>
              <a:t>有利于实现企业经济效益和社会效益的统一</a:t>
            </a:r>
            <a:r>
              <a:rPr lang="en-US" altLang="zh-CN" dirty="0"/>
              <a:t>. </a:t>
            </a:r>
          </a:p>
          <a:p>
            <a:pPr marL="0" indent="0">
              <a:buNone/>
            </a:pPr>
            <a:r>
              <a:rPr lang="en-US" altLang="zh-CN" dirty="0"/>
              <a:t>       ③</a:t>
            </a:r>
            <a:r>
              <a:rPr lang="zh-CN" altLang="en-US" dirty="0"/>
              <a:t>这一目标本身是一个多元化、多层次的目标体系</a:t>
            </a:r>
            <a:r>
              <a:rPr lang="en-US" altLang="zh-CN" dirty="0"/>
              <a:t>,</a:t>
            </a:r>
            <a:r>
              <a:rPr lang="zh-CN" altLang="en-US" dirty="0"/>
              <a:t>较好地兼顾了各利益主体的利益</a:t>
            </a:r>
            <a:r>
              <a:rPr lang="en-US" altLang="zh-CN" dirty="0"/>
              <a:t>. </a:t>
            </a:r>
          </a:p>
          <a:p>
            <a:pPr marL="0" indent="0">
              <a:buNone/>
            </a:pPr>
            <a:r>
              <a:rPr lang="en-US" altLang="zh-CN" dirty="0"/>
              <a:t>       ④</a:t>
            </a:r>
            <a:r>
              <a:rPr lang="zh-CN" altLang="en-US" dirty="0"/>
              <a:t>体现了前瞻性和现实性的统一</a:t>
            </a:r>
            <a:r>
              <a:rPr lang="en-US" altLang="zh-CN" dirty="0"/>
              <a:t>. </a:t>
            </a:r>
            <a:endParaRPr lang="zh-CN" altLang="en-US" dirty="0"/>
          </a:p>
        </p:txBody>
      </p:sp>
    </p:spTree>
    <p:extLst>
      <p:ext uri="{BB962C8B-B14F-4D97-AF65-F5344CB8AC3E}">
        <p14:creationId xmlns:p14="http://schemas.microsoft.com/office/powerpoint/2010/main" val="1795013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742950"/>
            <a:ext cx="10515600" cy="5423071"/>
          </a:xfrm>
        </p:spPr>
        <p:txBody>
          <a:bodyPr>
            <a:normAutofit/>
          </a:bodyPr>
          <a:lstStyle/>
          <a:p>
            <a:pPr marL="0" indent="0">
              <a:buNone/>
            </a:pPr>
            <a:r>
              <a:rPr lang="en-US" altLang="zh-CN" sz="2800" dirty="0" smtClean="0"/>
              <a:t>5.2.3  </a:t>
            </a:r>
            <a:r>
              <a:rPr lang="zh-CN" altLang="en-US" sz="2800" dirty="0" smtClean="0"/>
              <a:t>现金</a:t>
            </a:r>
            <a:r>
              <a:rPr lang="zh-CN" altLang="en-US" sz="2800" dirty="0"/>
              <a:t>流量 </a:t>
            </a:r>
            <a:endParaRPr lang="en-US" altLang="zh-CN" sz="2800" dirty="0" smtClean="0"/>
          </a:p>
          <a:p>
            <a:pPr marL="457200" indent="-457200">
              <a:buAutoNum type="arabicDbPeriod"/>
            </a:pPr>
            <a:r>
              <a:rPr lang="zh-CN" altLang="en-US" b="1" dirty="0" smtClean="0"/>
              <a:t>现金</a:t>
            </a:r>
            <a:r>
              <a:rPr lang="zh-CN" altLang="en-US" b="1" dirty="0"/>
              <a:t>流量的含义 </a:t>
            </a:r>
            <a:endParaRPr lang="en-US" altLang="zh-CN" b="1" dirty="0" smtClean="0"/>
          </a:p>
          <a:p>
            <a:pPr marL="0" indent="0">
              <a:buNone/>
            </a:pPr>
            <a:r>
              <a:rPr lang="en-US" altLang="zh-CN" dirty="0"/>
              <a:t> </a:t>
            </a:r>
            <a:r>
              <a:rPr lang="en-US" altLang="zh-CN" dirty="0" smtClean="0"/>
              <a:t>      </a:t>
            </a:r>
            <a:r>
              <a:rPr lang="zh-CN" altLang="en-US" dirty="0" smtClean="0"/>
              <a:t>现金</a:t>
            </a:r>
            <a:r>
              <a:rPr lang="zh-CN" altLang="en-US" dirty="0"/>
              <a:t>流量又称现金流动</a:t>
            </a:r>
            <a:r>
              <a:rPr lang="en-US" altLang="zh-CN" dirty="0"/>
              <a:t>,</a:t>
            </a:r>
            <a:r>
              <a:rPr lang="zh-CN" altLang="en-US" dirty="0"/>
              <a:t>在项目投资决策中</a:t>
            </a:r>
            <a:r>
              <a:rPr lang="en-US" altLang="zh-CN" dirty="0"/>
              <a:t>,</a:t>
            </a:r>
            <a:r>
              <a:rPr lang="zh-CN" altLang="en-US" dirty="0"/>
              <a:t>指投资项目在其计算期内因资本循环而可 能或应该发生的各项现金流入与现金流出的统称</a:t>
            </a:r>
            <a:r>
              <a:rPr lang="en-US" altLang="zh-CN" dirty="0"/>
              <a:t>.</a:t>
            </a:r>
            <a:r>
              <a:rPr lang="zh-CN" altLang="en-US" dirty="0"/>
              <a:t>它以收付实现制为基础</a:t>
            </a:r>
            <a:r>
              <a:rPr lang="en-US" altLang="zh-CN" dirty="0"/>
              <a:t>,</a:t>
            </a:r>
            <a:r>
              <a:rPr lang="zh-CN" altLang="en-US" dirty="0"/>
              <a:t>以反映广义现 金</a:t>
            </a:r>
            <a:r>
              <a:rPr lang="en-US" altLang="zh-CN" dirty="0"/>
              <a:t>(</a:t>
            </a:r>
            <a:r>
              <a:rPr lang="zh-CN" altLang="en-US" dirty="0"/>
              <a:t>货币资本</a:t>
            </a:r>
            <a:r>
              <a:rPr lang="en-US" altLang="zh-CN" dirty="0"/>
              <a:t>)</a:t>
            </a:r>
            <a:r>
              <a:rPr lang="zh-CN" altLang="en-US" dirty="0"/>
              <a:t>运动为内容</a:t>
            </a:r>
            <a:r>
              <a:rPr lang="en-US" altLang="zh-CN" dirty="0"/>
              <a:t>,</a:t>
            </a:r>
            <a:r>
              <a:rPr lang="zh-CN" altLang="en-US" dirty="0"/>
              <a:t>是计算投资决策评价指标的主要根据和关键信息之一</a:t>
            </a:r>
            <a:r>
              <a:rPr lang="en-US" altLang="zh-CN" dirty="0"/>
              <a:t>. </a:t>
            </a:r>
            <a:endParaRPr lang="en-US" altLang="zh-CN" dirty="0" smtClean="0"/>
          </a:p>
          <a:p>
            <a:pPr marL="0" indent="0">
              <a:buNone/>
            </a:pPr>
            <a:r>
              <a:rPr lang="zh-CN" altLang="en-US" dirty="0"/>
              <a:t>以现金流量作为长期投资的重要</a:t>
            </a:r>
            <a:r>
              <a:rPr lang="zh-CN" altLang="en-US" dirty="0" smtClean="0"/>
              <a:t>信息的</a:t>
            </a:r>
            <a:r>
              <a:rPr lang="zh-CN" altLang="en-US" dirty="0"/>
              <a:t>优点</a:t>
            </a:r>
            <a:r>
              <a:rPr lang="en-US" altLang="zh-CN" dirty="0" smtClean="0"/>
              <a:t>.</a:t>
            </a:r>
          </a:p>
          <a:p>
            <a:pPr marL="0" indent="0">
              <a:buNone/>
            </a:pPr>
            <a:r>
              <a:rPr lang="en-US" altLang="zh-CN" dirty="0"/>
              <a:t> </a:t>
            </a:r>
            <a:r>
              <a:rPr lang="en-US" altLang="zh-CN" dirty="0" smtClean="0"/>
              <a:t>      ( </a:t>
            </a:r>
            <a:r>
              <a:rPr lang="zh-CN" altLang="en-US" dirty="0"/>
              <a:t>１</a:t>
            </a:r>
            <a:r>
              <a:rPr lang="en-US" altLang="zh-CN" dirty="0"/>
              <a:t>)</a:t>
            </a:r>
            <a:r>
              <a:rPr lang="zh-CN" altLang="en-US" dirty="0"/>
              <a:t>现金的收支运动可以序时动态地反映投资的流向与回收的投入产出关系</a:t>
            </a:r>
            <a:r>
              <a:rPr lang="en-US" altLang="zh-CN" dirty="0"/>
              <a:t>,</a:t>
            </a:r>
            <a:r>
              <a:rPr lang="zh-CN" altLang="en-US" dirty="0"/>
              <a:t>使决策者 处于投资主体的立场上</a:t>
            </a:r>
            <a:r>
              <a:rPr lang="en-US" altLang="zh-CN" dirty="0"/>
              <a:t>,</a:t>
            </a:r>
            <a:r>
              <a:rPr lang="zh-CN" altLang="en-US" dirty="0"/>
              <a:t>便于更完整全面地评价投资的效益</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２</a:t>
            </a:r>
            <a:r>
              <a:rPr lang="en-US" altLang="zh-CN" dirty="0"/>
              <a:t>)</a:t>
            </a:r>
            <a:r>
              <a:rPr lang="zh-CN" altLang="en-US" dirty="0"/>
              <a:t>采用现金流量可以回避在贯彻权责发生制时</a:t>
            </a:r>
            <a:r>
              <a:rPr lang="en-US" altLang="zh-CN" dirty="0"/>
              <a:t>,</a:t>
            </a:r>
            <a:r>
              <a:rPr lang="zh-CN" altLang="en-US" dirty="0"/>
              <a:t>必然要遇到的因存货估价及费用摊配 的会计方法不一致而导致的不同方案利润指标相关性差、透明度不高的缺陷</a:t>
            </a:r>
            <a:r>
              <a:rPr lang="en-US" altLang="zh-CN" dirty="0"/>
              <a:t>,</a:t>
            </a:r>
            <a:r>
              <a:rPr lang="zh-CN" altLang="en-US" dirty="0"/>
              <a:t>使不同投资项 目具有可比性</a:t>
            </a:r>
            <a:r>
              <a:rPr lang="en-US" altLang="zh-CN" dirty="0"/>
              <a:t>.</a:t>
            </a:r>
            <a:r>
              <a:rPr lang="zh-CN" altLang="en-US" dirty="0"/>
              <a:t>另外</a:t>
            </a:r>
            <a:r>
              <a:rPr lang="en-US" altLang="zh-CN" dirty="0"/>
              <a:t>,</a:t>
            </a:r>
            <a:r>
              <a:rPr lang="zh-CN" altLang="en-US" dirty="0"/>
              <a:t>还因排除了非现金收付内部周转的资本运动形式而简化了计算过程</a:t>
            </a:r>
            <a:r>
              <a:rPr lang="en-US" altLang="zh-CN" dirty="0" smtClean="0"/>
              <a:t>.</a:t>
            </a:r>
          </a:p>
          <a:p>
            <a:pPr marL="0" indent="0">
              <a:buNone/>
            </a:pPr>
            <a:r>
              <a:rPr lang="en-US" altLang="zh-CN" dirty="0" smtClean="0"/>
              <a:t>       ( </a:t>
            </a:r>
            <a:r>
              <a:rPr lang="zh-CN" altLang="en-US" dirty="0"/>
              <a:t>３</a:t>
            </a:r>
            <a:r>
              <a:rPr lang="en-US" altLang="zh-CN" dirty="0"/>
              <a:t>)</a:t>
            </a:r>
            <a:r>
              <a:rPr lang="zh-CN" altLang="en-US" dirty="0"/>
              <a:t>利用现金流量使应用货币时间价值的形式进行动态投资效果的综合评价成为可能</a:t>
            </a:r>
            <a:r>
              <a:rPr lang="en-US" altLang="zh-CN" dirty="0"/>
              <a:t>. </a:t>
            </a:r>
            <a:endParaRPr lang="zh-CN" altLang="en-US" dirty="0"/>
          </a:p>
        </p:txBody>
      </p:sp>
    </p:spTree>
    <p:extLst>
      <p:ext uri="{BB962C8B-B14F-4D97-AF65-F5344CB8AC3E}">
        <p14:creationId xmlns:p14="http://schemas.microsoft.com/office/powerpoint/2010/main" val="3663819873"/>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742950"/>
            <a:ext cx="10515600" cy="5398357"/>
          </a:xfrm>
        </p:spPr>
        <p:txBody>
          <a:bodyPr>
            <a:normAutofit/>
          </a:bodyPr>
          <a:lstStyle/>
          <a:p>
            <a:pPr marL="0" indent="0">
              <a:buNone/>
            </a:pPr>
            <a:r>
              <a:rPr lang="zh-CN" altLang="en-US" b="1" dirty="0"/>
              <a:t>２． 现金流量的</a:t>
            </a:r>
            <a:r>
              <a:rPr lang="zh-CN" altLang="en-US" b="1" dirty="0" smtClean="0"/>
              <a:t>内容</a:t>
            </a:r>
            <a:endParaRPr lang="en-US" altLang="zh-CN" b="1" dirty="0"/>
          </a:p>
          <a:p>
            <a:pPr marL="0" indent="0">
              <a:buNone/>
            </a:pPr>
            <a:r>
              <a:rPr lang="zh-CN" altLang="en-US" dirty="0" smtClean="0"/>
              <a:t> </a:t>
            </a:r>
            <a:r>
              <a:rPr lang="en-US" altLang="zh-CN" dirty="0" smtClean="0"/>
              <a:t>( </a:t>
            </a:r>
            <a:r>
              <a:rPr lang="zh-CN" altLang="en-US" dirty="0"/>
              <a:t>１</a:t>
            </a:r>
            <a:r>
              <a:rPr lang="en-US" altLang="zh-CN" dirty="0"/>
              <a:t>)</a:t>
            </a:r>
            <a:r>
              <a:rPr lang="zh-CN" altLang="en-US" dirty="0"/>
              <a:t>单纯固定资产投资项目的现金流量 </a:t>
            </a:r>
            <a:endParaRPr lang="en-US" altLang="zh-CN" dirty="0" smtClean="0"/>
          </a:p>
          <a:p>
            <a:pPr marL="0" indent="0">
              <a:buNone/>
            </a:pPr>
            <a:r>
              <a:rPr lang="en-US" altLang="zh-CN" dirty="0"/>
              <a:t> </a:t>
            </a:r>
            <a:r>
              <a:rPr lang="en-US" altLang="zh-CN" dirty="0" smtClean="0"/>
              <a:t>       </a:t>
            </a:r>
            <a:r>
              <a:rPr lang="zh-CN" altLang="en-US" dirty="0"/>
              <a:t>①现金流入量</a:t>
            </a:r>
            <a:r>
              <a:rPr lang="en-US" altLang="zh-CN" dirty="0"/>
              <a:t>.</a:t>
            </a:r>
            <a:r>
              <a:rPr lang="zh-CN" altLang="en-US" dirty="0"/>
              <a:t>单纯固定资产投资项目的现金流入量包括增加的营业收入和回收固定 资产余值等内容</a:t>
            </a:r>
            <a:r>
              <a:rPr lang="en-US" altLang="zh-CN" dirty="0" smtClean="0"/>
              <a:t>.</a:t>
            </a:r>
          </a:p>
          <a:p>
            <a:pPr marL="0" indent="0">
              <a:buNone/>
            </a:pPr>
            <a:r>
              <a:rPr lang="en-US" altLang="zh-CN" dirty="0"/>
              <a:t> </a:t>
            </a:r>
            <a:r>
              <a:rPr lang="en-US" altLang="zh-CN" dirty="0" smtClean="0"/>
              <a:t>       </a:t>
            </a:r>
            <a:r>
              <a:rPr lang="en-US" altLang="zh-CN" dirty="0"/>
              <a:t>②</a:t>
            </a:r>
            <a:r>
              <a:rPr lang="zh-CN" altLang="en-US" dirty="0"/>
              <a:t>现金流出量</a:t>
            </a:r>
            <a:r>
              <a:rPr lang="en-US" altLang="zh-CN" dirty="0"/>
              <a:t>.</a:t>
            </a:r>
            <a:r>
              <a:rPr lang="zh-CN" altLang="en-US" dirty="0"/>
              <a:t>单纯固定资产投资项目的现金流出量包括固定资产投资、新增经营成 本和增加的各项税款等内容</a:t>
            </a:r>
            <a:r>
              <a:rPr lang="en-US" altLang="zh-CN" dirty="0"/>
              <a:t>. </a:t>
            </a:r>
            <a:endParaRPr lang="en-US" altLang="zh-CN" dirty="0" smtClean="0"/>
          </a:p>
          <a:p>
            <a:pPr marL="0" indent="0">
              <a:buNone/>
            </a:pPr>
            <a:endParaRPr lang="en-US" altLang="zh-CN" dirty="0" smtClean="0"/>
          </a:p>
          <a:p>
            <a:pPr marL="0" indent="0">
              <a:buNone/>
            </a:pPr>
            <a:r>
              <a:rPr lang="en-US" altLang="zh-CN" dirty="0" smtClean="0"/>
              <a:t>( </a:t>
            </a:r>
            <a:r>
              <a:rPr lang="zh-CN" altLang="en-US" dirty="0"/>
              <a:t>２</a:t>
            </a:r>
            <a:r>
              <a:rPr lang="en-US" altLang="zh-CN" dirty="0"/>
              <a:t>)</a:t>
            </a:r>
            <a:r>
              <a:rPr lang="zh-CN" altLang="en-US" dirty="0"/>
              <a:t>完整工业投资项目的现金流量 </a:t>
            </a:r>
            <a:endParaRPr lang="en-US" altLang="zh-CN" dirty="0" smtClean="0"/>
          </a:p>
          <a:p>
            <a:pPr marL="0" indent="0">
              <a:buNone/>
            </a:pPr>
            <a:r>
              <a:rPr lang="en-US" altLang="zh-CN" dirty="0"/>
              <a:t> </a:t>
            </a:r>
            <a:r>
              <a:rPr lang="en-US" altLang="zh-CN" dirty="0" smtClean="0"/>
              <a:t>       ①</a:t>
            </a:r>
            <a:r>
              <a:rPr lang="zh-CN" altLang="en-US" dirty="0"/>
              <a:t>现金流入量</a:t>
            </a:r>
            <a:r>
              <a:rPr lang="en-US" altLang="zh-CN" dirty="0"/>
              <a:t>.</a:t>
            </a:r>
            <a:r>
              <a:rPr lang="zh-CN" altLang="en-US" dirty="0"/>
              <a:t>完整工业投资项目的现金流入量包括营业收入、补贴收入、回收固定资 产余值和回收流动资金</a:t>
            </a:r>
            <a:r>
              <a:rPr lang="en-US" altLang="zh-CN" dirty="0"/>
              <a:t>. </a:t>
            </a:r>
            <a:endParaRPr lang="en-US" altLang="zh-CN" dirty="0" smtClean="0"/>
          </a:p>
          <a:p>
            <a:pPr marL="0" indent="0">
              <a:buNone/>
            </a:pPr>
            <a:r>
              <a:rPr lang="en-US" altLang="zh-CN" dirty="0"/>
              <a:t> </a:t>
            </a:r>
            <a:r>
              <a:rPr lang="en-US" altLang="zh-CN" dirty="0" smtClean="0"/>
              <a:t>       ②</a:t>
            </a:r>
            <a:r>
              <a:rPr lang="zh-CN" altLang="en-US" dirty="0"/>
              <a:t>现金流出量</a:t>
            </a:r>
            <a:r>
              <a:rPr lang="en-US" altLang="zh-CN" dirty="0"/>
              <a:t>.</a:t>
            </a:r>
            <a:r>
              <a:rPr lang="zh-CN" altLang="en-US" dirty="0"/>
              <a:t>完整工业投资项目的现金流出量包括建设投资、流动资金投资、经营成 本、营业税金及附加、维持运营投资和调整所得税</a:t>
            </a:r>
            <a:r>
              <a:rPr lang="en-US" altLang="zh-CN" dirty="0"/>
              <a:t>. </a:t>
            </a:r>
            <a:endParaRPr lang="zh-CN" altLang="en-US" dirty="0"/>
          </a:p>
        </p:txBody>
      </p:sp>
    </p:spTree>
    <p:extLst>
      <p:ext uri="{BB962C8B-B14F-4D97-AF65-F5344CB8AC3E}">
        <p14:creationId xmlns:p14="http://schemas.microsoft.com/office/powerpoint/2010/main" val="3974895105"/>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742951"/>
            <a:ext cx="10567086" cy="5243512"/>
          </a:xfrm>
        </p:spPr>
        <p:txBody>
          <a:bodyPr/>
          <a:lstStyle/>
          <a:p>
            <a:pPr marL="0" indent="0">
              <a:buNone/>
            </a:pPr>
            <a:r>
              <a:rPr lang="en-US" altLang="zh-CN" dirty="0"/>
              <a:t>( </a:t>
            </a:r>
            <a:r>
              <a:rPr lang="zh-CN" altLang="en-US" dirty="0"/>
              <a:t>３</a:t>
            </a:r>
            <a:r>
              <a:rPr lang="en-US" altLang="zh-CN" dirty="0"/>
              <a:t>)</a:t>
            </a:r>
            <a:r>
              <a:rPr lang="zh-CN" altLang="en-US" dirty="0"/>
              <a:t>固定资产更新改造投资项目的现金流量 </a:t>
            </a:r>
            <a:endParaRPr lang="en-US" altLang="zh-CN" dirty="0" smtClean="0"/>
          </a:p>
          <a:p>
            <a:pPr marL="0" indent="0">
              <a:buNone/>
            </a:pPr>
            <a:r>
              <a:rPr lang="en-US" altLang="zh-CN" dirty="0" smtClean="0"/>
              <a:t>       ①</a:t>
            </a:r>
            <a:r>
              <a:rPr lang="zh-CN" altLang="en-US" dirty="0"/>
              <a:t>现金流入量</a:t>
            </a:r>
            <a:r>
              <a:rPr lang="en-US" altLang="zh-CN" dirty="0"/>
              <a:t>.</a:t>
            </a:r>
            <a:r>
              <a:rPr lang="zh-CN" altLang="en-US" dirty="0"/>
              <a:t>固定资产更新改造投资项目的现金流入量包括因使用新固定资产而增加的 营业收入、 处置旧固定资产的变现净收入</a:t>
            </a:r>
            <a:r>
              <a:rPr lang="en-US" altLang="zh-CN" dirty="0"/>
              <a:t>, </a:t>
            </a:r>
            <a:r>
              <a:rPr lang="zh-CN" altLang="en-US" dirty="0"/>
              <a:t>以及新旧固定资产回收固定资产余值的差额等内容</a:t>
            </a:r>
            <a:r>
              <a:rPr lang="en-US" altLang="zh-CN" dirty="0"/>
              <a:t>. </a:t>
            </a:r>
            <a:endParaRPr lang="en-US" altLang="zh-CN" dirty="0" smtClean="0"/>
          </a:p>
          <a:p>
            <a:pPr marL="0" indent="0">
              <a:buNone/>
            </a:pPr>
            <a:r>
              <a:rPr lang="en-US" altLang="zh-CN" dirty="0"/>
              <a:t> </a:t>
            </a:r>
            <a:r>
              <a:rPr lang="en-US" altLang="zh-CN" dirty="0" smtClean="0"/>
              <a:t>      ②</a:t>
            </a:r>
            <a:r>
              <a:rPr lang="zh-CN" altLang="en-US" dirty="0"/>
              <a:t>现金流出量</a:t>
            </a:r>
            <a:r>
              <a:rPr lang="en-US" altLang="zh-CN" dirty="0"/>
              <a:t>.</a:t>
            </a:r>
            <a:r>
              <a:rPr lang="zh-CN" altLang="en-US" dirty="0"/>
              <a:t>固定资产更新改造投资项目的现金流出量包括购置新固定资产的投 资、因使用新固定资产而增加的经营成本、因使用新固定资产而增加的流动资金投资和增加 的各项税款等内容</a:t>
            </a:r>
            <a:r>
              <a:rPr lang="en-US" altLang="zh-CN" dirty="0"/>
              <a:t>.</a:t>
            </a:r>
            <a:r>
              <a:rPr lang="zh-CN" altLang="en-US" dirty="0"/>
              <a:t>其中</a:t>
            </a:r>
            <a:r>
              <a:rPr lang="en-US" altLang="zh-CN" dirty="0"/>
              <a:t>,</a:t>
            </a:r>
            <a:r>
              <a:rPr lang="zh-CN" altLang="en-US" dirty="0"/>
              <a:t>因提前报废旧固定资产所发生的清理净损失而发生的抵减当期 所得税税额用负值表示</a:t>
            </a:r>
            <a:r>
              <a:rPr lang="en-US" altLang="zh-CN" dirty="0"/>
              <a:t>. </a:t>
            </a:r>
            <a:endParaRPr lang="zh-CN" altLang="en-US" dirty="0"/>
          </a:p>
        </p:txBody>
      </p:sp>
    </p:spTree>
    <p:extLst>
      <p:ext uri="{BB962C8B-B14F-4D97-AF65-F5344CB8AC3E}">
        <p14:creationId xmlns:p14="http://schemas.microsoft.com/office/powerpoint/2010/main" val="2467046493"/>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a:bodyPr>
          <a:lstStyle/>
          <a:p>
            <a:pPr marL="0" indent="0">
              <a:buNone/>
            </a:pPr>
            <a:r>
              <a:rPr lang="zh-CN" altLang="en-US" b="1" dirty="0"/>
              <a:t>３． 计算投资项目现金流量的假设 </a:t>
            </a:r>
            <a:endParaRPr lang="en-US" altLang="zh-CN" b="1" dirty="0" smtClean="0"/>
          </a:p>
          <a:p>
            <a:pPr marL="0" indent="0">
              <a:buNone/>
            </a:pPr>
            <a:r>
              <a:rPr lang="en-US" altLang="zh-CN" dirty="0"/>
              <a:t> </a:t>
            </a:r>
            <a:r>
              <a:rPr lang="en-US" altLang="zh-CN" dirty="0" smtClean="0"/>
              <a:t>      ( </a:t>
            </a:r>
            <a:r>
              <a:rPr lang="zh-CN" altLang="en-US" dirty="0"/>
              <a:t>１</a:t>
            </a:r>
            <a:r>
              <a:rPr lang="en-US" altLang="zh-CN" dirty="0"/>
              <a:t>)</a:t>
            </a:r>
            <a:r>
              <a:rPr lang="zh-CN" altLang="en-US" dirty="0"/>
              <a:t>全投资假设 全投资假设即假设在确定项目的现金流量时</a:t>
            </a:r>
            <a:r>
              <a:rPr lang="en-US" altLang="zh-CN" dirty="0"/>
              <a:t>,</a:t>
            </a:r>
            <a:r>
              <a:rPr lang="zh-CN" altLang="en-US" dirty="0"/>
              <a:t>只考虑全部投资的运动情况</a:t>
            </a:r>
            <a:r>
              <a:rPr lang="en-US" altLang="zh-CN" dirty="0"/>
              <a:t>,</a:t>
            </a:r>
            <a:r>
              <a:rPr lang="zh-CN" altLang="en-US" dirty="0"/>
              <a:t>不论是自有 资金还是借入资金等具体形式的现金流量</a:t>
            </a:r>
            <a:r>
              <a:rPr lang="en-US" altLang="zh-CN" dirty="0"/>
              <a:t>,</a:t>
            </a:r>
            <a:r>
              <a:rPr lang="zh-CN" altLang="en-US" dirty="0"/>
              <a:t>都将其视为自有资金</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２</a:t>
            </a:r>
            <a:r>
              <a:rPr lang="en-US" altLang="zh-CN" dirty="0"/>
              <a:t>)</a:t>
            </a:r>
            <a:r>
              <a:rPr lang="zh-CN" altLang="en-US" dirty="0"/>
              <a:t>建设期投入全部资金假设 建设期投入全部资金假设即项目的原始总投资不论是一次投入还是分次投入</a:t>
            </a:r>
            <a:r>
              <a:rPr lang="en-US" altLang="zh-CN" dirty="0"/>
              <a:t>,</a:t>
            </a:r>
            <a:r>
              <a:rPr lang="zh-CN" altLang="en-US" dirty="0"/>
              <a:t>均</a:t>
            </a:r>
            <a:r>
              <a:rPr lang="zh-CN" altLang="en-US" dirty="0" smtClean="0"/>
              <a:t>假设它们</a:t>
            </a:r>
            <a:r>
              <a:rPr lang="zh-CN" altLang="en-US" dirty="0"/>
              <a:t>是在建设期内投入的</a:t>
            </a:r>
            <a:r>
              <a:rPr lang="en-US" altLang="zh-CN" dirty="0"/>
              <a:t>. </a:t>
            </a:r>
            <a:endParaRPr lang="en-US" altLang="zh-CN" dirty="0" smtClean="0"/>
          </a:p>
          <a:p>
            <a:pPr marL="0" indent="0">
              <a:buNone/>
            </a:pPr>
            <a:r>
              <a:rPr lang="en-US" altLang="zh-CN" dirty="0" smtClean="0"/>
              <a:t>       ( </a:t>
            </a:r>
            <a:r>
              <a:rPr lang="zh-CN" altLang="en-US" dirty="0"/>
              <a:t>３</a:t>
            </a:r>
            <a:r>
              <a:rPr lang="en-US" altLang="zh-CN" dirty="0"/>
              <a:t>)</a:t>
            </a:r>
            <a:r>
              <a:rPr lang="zh-CN" altLang="en-US" dirty="0"/>
              <a:t>项目投资的经营期与折旧年限一致假设 项目投资的经营期与折旧年限一致假设</a:t>
            </a:r>
            <a:r>
              <a:rPr lang="en-US" altLang="zh-CN" dirty="0"/>
              <a:t>,</a:t>
            </a:r>
            <a:r>
              <a:rPr lang="zh-CN" altLang="en-US" dirty="0"/>
              <a:t>即指假设项目主要固定资产的折旧年限或使 用年限与其经营期相同</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４</a:t>
            </a:r>
            <a:r>
              <a:rPr lang="en-US" altLang="zh-CN" dirty="0"/>
              <a:t>)</a:t>
            </a:r>
            <a:r>
              <a:rPr lang="zh-CN" altLang="en-US" dirty="0"/>
              <a:t>时点指标假设 时点指标假设即现金流量的具体内容所涉及的价值指标</a:t>
            </a:r>
            <a:r>
              <a:rPr lang="en-US" altLang="zh-CN" dirty="0"/>
              <a:t>,</a:t>
            </a:r>
            <a:r>
              <a:rPr lang="zh-CN" altLang="en-US" dirty="0"/>
              <a:t>不论是时点指标还是时期指 标</a:t>
            </a:r>
            <a:r>
              <a:rPr lang="en-US" altLang="zh-CN" dirty="0"/>
              <a:t>,</a:t>
            </a:r>
            <a:r>
              <a:rPr lang="zh-CN" altLang="en-US" dirty="0"/>
              <a:t>均假设按照年初或年末的时点处理</a:t>
            </a:r>
            <a:r>
              <a:rPr lang="en-US" altLang="zh-CN" dirty="0" smtClean="0"/>
              <a:t>.</a:t>
            </a:r>
          </a:p>
          <a:p>
            <a:pPr marL="0" indent="0">
              <a:buNone/>
            </a:pPr>
            <a:r>
              <a:rPr lang="en-US" altLang="zh-CN" dirty="0"/>
              <a:t> </a:t>
            </a:r>
            <a:r>
              <a:rPr lang="en-US" altLang="zh-CN" dirty="0" smtClean="0"/>
              <a:t>      </a:t>
            </a:r>
            <a:r>
              <a:rPr lang="en-US" altLang="zh-CN" dirty="0"/>
              <a:t>( </a:t>
            </a:r>
            <a:r>
              <a:rPr lang="zh-CN" altLang="en-US" dirty="0"/>
              <a:t>５</a:t>
            </a:r>
            <a:r>
              <a:rPr lang="en-US" altLang="zh-CN" dirty="0"/>
              <a:t>)</a:t>
            </a:r>
            <a:r>
              <a:rPr lang="zh-CN" altLang="en-US" dirty="0"/>
              <a:t>确定性假设 确定性假设即假设与项目现金流量估算有关的价格、产销量、成本水平、所得税率等因 素均为已知常数</a:t>
            </a:r>
            <a:r>
              <a:rPr lang="en-US" altLang="zh-CN" dirty="0"/>
              <a:t>. </a:t>
            </a:r>
            <a:endParaRPr lang="zh-CN" altLang="en-US" dirty="0"/>
          </a:p>
        </p:txBody>
      </p:sp>
    </p:spTree>
    <p:extLst>
      <p:ext uri="{BB962C8B-B14F-4D97-AF65-F5344CB8AC3E}">
        <p14:creationId xmlns:p14="http://schemas.microsoft.com/office/powerpoint/2010/main" val="30077656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４． 完整工业投资项目现金流量的估算 </a:t>
            </a:r>
            <a:endParaRPr lang="en-US" altLang="zh-CN" b="1" dirty="0" smtClean="0"/>
          </a:p>
          <a:p>
            <a:pPr marL="0" indent="0">
              <a:buNone/>
            </a:pPr>
            <a:r>
              <a:rPr lang="en-US" altLang="zh-CN" dirty="0"/>
              <a:t>( </a:t>
            </a:r>
            <a:r>
              <a:rPr lang="zh-CN" altLang="en-US" dirty="0"/>
              <a:t>１</a:t>
            </a:r>
            <a:r>
              <a:rPr lang="en-US" altLang="zh-CN" dirty="0"/>
              <a:t>)</a:t>
            </a:r>
            <a:r>
              <a:rPr lang="zh-CN" altLang="en-US" dirty="0"/>
              <a:t>现金流入量的估算 </a:t>
            </a:r>
            <a:endParaRPr lang="en-US" altLang="zh-CN" dirty="0" smtClean="0"/>
          </a:p>
          <a:p>
            <a:pPr marL="0" indent="0">
              <a:buNone/>
            </a:pPr>
            <a:r>
              <a:rPr lang="en-US" altLang="zh-CN" dirty="0"/>
              <a:t> </a:t>
            </a:r>
            <a:r>
              <a:rPr lang="en-US" altLang="zh-CN" dirty="0" smtClean="0"/>
              <a:t>      </a:t>
            </a:r>
            <a:r>
              <a:rPr lang="zh-CN" altLang="en-US" dirty="0" smtClean="0"/>
              <a:t>①</a:t>
            </a:r>
            <a:r>
              <a:rPr lang="zh-CN" altLang="en-US" dirty="0"/>
              <a:t>营业收入是运营期最主要的现金流入量</a:t>
            </a:r>
            <a:r>
              <a:rPr lang="en-US" altLang="zh-CN" dirty="0"/>
              <a:t>,</a:t>
            </a:r>
            <a:r>
              <a:rPr lang="zh-CN" altLang="en-US" dirty="0"/>
              <a:t>应按项目在经营期内有关产品的各年预计 单价和预测销售量</a:t>
            </a:r>
            <a:r>
              <a:rPr lang="en-US" altLang="zh-CN" dirty="0"/>
              <a:t>(</a:t>
            </a:r>
            <a:r>
              <a:rPr lang="zh-CN" altLang="en-US" dirty="0"/>
              <a:t>假定经营期每期均可以自动实现产销平衡</a:t>
            </a:r>
            <a:r>
              <a:rPr lang="en-US" altLang="zh-CN" dirty="0"/>
              <a:t>)</a:t>
            </a:r>
            <a:r>
              <a:rPr lang="zh-CN" altLang="en-US" dirty="0"/>
              <a:t>进行估算</a:t>
            </a:r>
            <a:r>
              <a:rPr lang="en-US" altLang="zh-CN" dirty="0"/>
              <a:t>. </a:t>
            </a:r>
            <a:endParaRPr lang="en-US" altLang="zh-CN" dirty="0" smtClean="0"/>
          </a:p>
          <a:p>
            <a:pPr marL="0" indent="0">
              <a:buNone/>
            </a:pPr>
            <a:r>
              <a:rPr lang="en-US" altLang="zh-CN" dirty="0"/>
              <a:t> </a:t>
            </a:r>
            <a:r>
              <a:rPr lang="en-US" altLang="zh-CN" dirty="0" smtClean="0"/>
              <a:t>      ②</a:t>
            </a:r>
            <a:r>
              <a:rPr lang="zh-CN" altLang="en-US" dirty="0"/>
              <a:t>补贴收入是与经营期收益有关的政府补贴</a:t>
            </a:r>
            <a:r>
              <a:rPr lang="en-US" altLang="zh-CN" dirty="0"/>
              <a:t>,</a:t>
            </a:r>
            <a:r>
              <a:rPr lang="zh-CN" altLang="en-US" dirty="0"/>
              <a:t>可根据按政策退还的增值税、按销量或工 作量分期计算的定额补贴和财政补贴等予以估算</a:t>
            </a:r>
            <a:r>
              <a:rPr lang="en-US" altLang="zh-CN" dirty="0"/>
              <a:t>. </a:t>
            </a:r>
            <a:endParaRPr lang="en-US" altLang="zh-CN" dirty="0" smtClean="0"/>
          </a:p>
          <a:p>
            <a:pPr marL="0" indent="0">
              <a:buNone/>
            </a:pPr>
            <a:r>
              <a:rPr lang="en-US" altLang="zh-CN" dirty="0"/>
              <a:t> </a:t>
            </a:r>
            <a:r>
              <a:rPr lang="en-US" altLang="zh-CN" dirty="0" smtClean="0"/>
              <a:t>      ③</a:t>
            </a:r>
            <a:r>
              <a:rPr lang="zh-CN" altLang="en-US" dirty="0"/>
              <a:t>在终结点上一次回收的流动资金等于各年垫支的流动资金投资额的合计数</a:t>
            </a:r>
            <a:r>
              <a:rPr lang="en-US" altLang="zh-CN" dirty="0"/>
              <a:t>. </a:t>
            </a:r>
            <a:endParaRPr lang="en-US" altLang="zh-CN" dirty="0" smtClean="0"/>
          </a:p>
          <a:p>
            <a:pPr marL="0" indent="0">
              <a:buNone/>
            </a:pPr>
            <a:r>
              <a:rPr lang="en-US" altLang="zh-CN" dirty="0"/>
              <a:t>( </a:t>
            </a:r>
            <a:r>
              <a:rPr lang="zh-CN" altLang="en-US" dirty="0"/>
              <a:t>２</a:t>
            </a:r>
            <a:r>
              <a:rPr lang="en-US" altLang="zh-CN" dirty="0"/>
              <a:t>)</a:t>
            </a:r>
            <a:r>
              <a:rPr lang="zh-CN" altLang="en-US" dirty="0"/>
              <a:t>现金流出量的</a:t>
            </a:r>
            <a:r>
              <a:rPr lang="zh-CN" altLang="en-US" dirty="0" smtClean="0"/>
              <a:t>估算</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①建设投资的估算</a:t>
            </a:r>
            <a:r>
              <a:rPr lang="en-US" altLang="zh-CN" dirty="0" smtClean="0"/>
              <a:t>.</a:t>
            </a:r>
            <a:r>
              <a:rPr lang="zh-CN" altLang="en-US" dirty="0"/>
              <a:t> ②流动资金投资的估算</a:t>
            </a:r>
            <a:r>
              <a:rPr lang="en-US" altLang="zh-CN" dirty="0"/>
              <a:t>.</a:t>
            </a:r>
            <a:endParaRPr lang="zh-CN" altLang="en-US" dirty="0"/>
          </a:p>
        </p:txBody>
      </p:sp>
    </p:spTree>
    <p:extLst>
      <p:ext uri="{BB962C8B-B14F-4D97-AF65-F5344CB8AC3E}">
        <p14:creationId xmlns:p14="http://schemas.microsoft.com/office/powerpoint/2010/main" val="251707577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normAutofit fontScale="92500"/>
              </a:bodyPr>
              <a:lstStyle/>
              <a:p>
                <a:pPr marL="0" indent="0">
                  <a:buNone/>
                </a:pPr>
                <a:r>
                  <a:rPr lang="en-US" altLang="zh-CN" dirty="0" smtClean="0"/>
                  <a:t>( </a:t>
                </a:r>
                <a:r>
                  <a:rPr lang="zh-CN" altLang="en-US" dirty="0"/>
                  <a:t>３</a:t>
                </a:r>
                <a:r>
                  <a:rPr lang="en-US" altLang="zh-CN" dirty="0"/>
                  <a:t>)</a:t>
                </a:r>
                <a:r>
                  <a:rPr lang="zh-CN" altLang="en-US" dirty="0"/>
                  <a:t>关于增值税因素的</a:t>
                </a:r>
                <a:r>
                  <a:rPr lang="zh-CN" altLang="en-US" dirty="0" smtClean="0"/>
                  <a:t>估算</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增值税属于价外税</a:t>
                </a:r>
                <a:r>
                  <a:rPr lang="en-US" altLang="zh-CN" dirty="0"/>
                  <a:t>,</a:t>
                </a:r>
                <a:r>
                  <a:rPr lang="zh-CN" altLang="en-US" dirty="0"/>
                  <a:t>在估算项目投资的现金流量时</a:t>
                </a:r>
                <a:r>
                  <a:rPr lang="en-US" altLang="zh-CN" dirty="0"/>
                  <a:t>,</a:t>
                </a:r>
                <a:r>
                  <a:rPr lang="zh-CN" altLang="en-US" dirty="0"/>
                  <a:t>实践中可分别采取以下两种方式 处理</a:t>
                </a:r>
                <a:r>
                  <a:rPr lang="en-US" altLang="zh-CN" dirty="0"/>
                  <a:t>. </a:t>
                </a:r>
                <a:r>
                  <a:rPr lang="en-US" altLang="zh-CN" dirty="0" smtClean="0"/>
                  <a:t>   </a:t>
                </a:r>
              </a:p>
              <a:p>
                <a:pPr marL="0" indent="0">
                  <a:buNone/>
                </a:pPr>
                <a:r>
                  <a:rPr lang="en-US" altLang="zh-CN" dirty="0"/>
                  <a:t> </a:t>
                </a:r>
                <a:r>
                  <a:rPr lang="en-US" altLang="zh-CN" dirty="0" smtClean="0"/>
                  <a:t>      </a:t>
                </a:r>
                <a:r>
                  <a:rPr lang="zh-CN" altLang="en-US" dirty="0" smtClean="0"/>
                  <a:t>第一</a:t>
                </a:r>
                <a:r>
                  <a:rPr lang="zh-CN" altLang="en-US" dirty="0"/>
                  <a:t>种方式是销项税额不作为现金流入项目</a:t>
                </a:r>
                <a:r>
                  <a:rPr lang="en-US" altLang="zh-CN" dirty="0"/>
                  <a:t>,</a:t>
                </a:r>
                <a:r>
                  <a:rPr lang="zh-CN" altLang="en-US" dirty="0"/>
                  <a:t>进项税额和应交增值税也不作为现金流 出项目处理</a:t>
                </a:r>
                <a:r>
                  <a:rPr lang="en-US" altLang="zh-CN" dirty="0"/>
                  <a:t>.</a:t>
                </a:r>
                <a:r>
                  <a:rPr lang="zh-CN" altLang="en-US" dirty="0"/>
                  <a:t>这种方式的优点是比较简单</a:t>
                </a:r>
                <a:r>
                  <a:rPr lang="en-US" altLang="zh-CN" dirty="0"/>
                  <a:t>,</a:t>
                </a:r>
                <a:r>
                  <a:rPr lang="zh-CN" altLang="en-US" dirty="0"/>
                  <a:t>也不会影响净现金流量的计算</a:t>
                </a:r>
                <a:r>
                  <a:rPr lang="en-US" altLang="zh-CN" dirty="0"/>
                  <a:t>,</a:t>
                </a:r>
                <a:r>
                  <a:rPr lang="zh-CN" altLang="en-US" dirty="0"/>
                  <a:t>但不利于城市维 护建设税和教育费附加的估算</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第二</a:t>
                </a:r>
                <a:r>
                  <a:rPr lang="zh-CN" altLang="en-US" dirty="0"/>
                  <a:t>种方式是将销项税额单独列作现金流入量</a:t>
                </a:r>
                <a:r>
                  <a:rPr lang="en-US" altLang="zh-CN" dirty="0"/>
                  <a:t>,</a:t>
                </a:r>
                <a:r>
                  <a:rPr lang="zh-CN" altLang="en-US" dirty="0"/>
                  <a:t>同时分别把进项税额和应交增值税分 别列作现金流出量</a:t>
                </a:r>
                <a:r>
                  <a:rPr lang="en-US" altLang="zh-CN" dirty="0"/>
                  <a:t>.</a:t>
                </a:r>
                <a:r>
                  <a:rPr lang="zh-CN" altLang="en-US" dirty="0"/>
                  <a:t>这种方式的优点是有助于城市维护建设税和教育费附加的估算</a:t>
                </a:r>
                <a:r>
                  <a:rPr lang="en-US" altLang="zh-CN" dirty="0"/>
                  <a:t>. </a:t>
                </a:r>
                <a:endParaRPr lang="en-US" altLang="zh-CN" dirty="0" smtClean="0"/>
              </a:p>
              <a:p>
                <a:pPr marL="0" indent="0">
                  <a:buNone/>
                </a:pPr>
                <a:r>
                  <a:rPr lang="zh-CN" altLang="en-US" b="1" dirty="0"/>
                  <a:t>５． 净现金流量的确定 </a:t>
                </a:r>
                <a:endParaRPr lang="en-US" altLang="zh-CN" b="1" dirty="0" smtClean="0"/>
              </a:p>
              <a:p>
                <a:pPr marL="0" indent="0">
                  <a:buNone/>
                </a:pPr>
                <a:r>
                  <a:rPr lang="en-US" altLang="zh-CN" dirty="0"/>
                  <a:t> </a:t>
                </a:r>
                <a:r>
                  <a:rPr lang="en-US" altLang="zh-CN" dirty="0" smtClean="0"/>
                  <a:t>      </a:t>
                </a:r>
                <a:r>
                  <a:rPr lang="zh-CN" altLang="en-US" dirty="0" smtClean="0"/>
                  <a:t>净</a:t>
                </a:r>
                <a:r>
                  <a:rPr lang="zh-CN" altLang="en-US" dirty="0"/>
                  <a:t>现金流量</a:t>
                </a:r>
                <a:r>
                  <a:rPr lang="en-US" altLang="zh-CN" dirty="0"/>
                  <a:t>(</a:t>
                </a:r>
                <a:r>
                  <a:rPr lang="zh-CN" altLang="en-US" dirty="0"/>
                  <a:t>又称现金净流量</a:t>
                </a:r>
                <a:r>
                  <a:rPr lang="en-US" altLang="zh-CN" dirty="0"/>
                  <a:t>),</a:t>
                </a:r>
                <a:r>
                  <a:rPr lang="zh-CN" altLang="en-US" dirty="0"/>
                  <a:t>是指在项目计算期内由该年现金流入量与该年现金流 出量之间的差额所形成的序列指标</a:t>
                </a:r>
                <a:r>
                  <a:rPr lang="en-US" altLang="zh-CN" dirty="0"/>
                  <a:t>.</a:t>
                </a:r>
                <a:r>
                  <a:rPr lang="zh-CN" altLang="en-US" dirty="0"/>
                  <a:t>其理论计算公式为 </a:t>
                </a:r>
                <a:endParaRPr lang="en-US" altLang="zh-CN" dirty="0" smtClean="0"/>
              </a:p>
              <a:p>
                <a:pPr marL="0" indent="0">
                  <a:buNone/>
                </a:pPr>
                <a:r>
                  <a:rPr lang="zh-CN" altLang="en-US" dirty="0" smtClean="0"/>
                  <a:t>某年</a:t>
                </a:r>
                <a:r>
                  <a:rPr lang="zh-CN" altLang="en-US" dirty="0"/>
                  <a:t>净现金流量</a:t>
                </a:r>
                <a:r>
                  <a:rPr lang="en-US" altLang="zh-CN" dirty="0"/>
                  <a:t>( </a:t>
                </a:r>
                <a:r>
                  <a:rPr lang="en-US" altLang="zh-CN" dirty="0" smtClean="0"/>
                  <a:t>NC</a:t>
                </a:r>
                <a14:m>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𝐹</m:t>
                        </m:r>
                      </m:e>
                      <m:sub>
                        <m:r>
                          <a:rPr lang="en-US" altLang="zh-CN" b="0" i="1" smtClean="0">
                            <a:latin typeface="Cambria Math" panose="02040503050406030204" pitchFamily="18" charset="0"/>
                          </a:rPr>
                          <m:t>𝑡</m:t>
                        </m:r>
                      </m:sub>
                    </m:sSub>
                  </m:oMath>
                </a14:m>
                <a:r>
                  <a:rPr lang="en-US" altLang="zh-CN" dirty="0" smtClean="0"/>
                  <a:t>)</a:t>
                </a:r>
                <a:r>
                  <a:rPr lang="zh-CN" altLang="en-US" dirty="0"/>
                  <a:t>＝该年现金流入量－该年现金流出量＝</a:t>
                </a:r>
                <a:r>
                  <a:rPr lang="en-US" altLang="zh-CN" dirty="0" smtClean="0"/>
                  <a:t>C</a:t>
                </a:r>
                <a14:m>
                  <m:oMath xmlns:m="http://schemas.openxmlformats.org/officeDocument/2006/math">
                    <m:sSub>
                      <m:sSubPr>
                        <m:ctrlPr>
                          <a:rPr lang="en-US" altLang="zh-CN" i="1">
                            <a:latin typeface="Cambria Math" panose="02040503050406030204" pitchFamily="18" charset="0"/>
                          </a:rPr>
                        </m:ctrlPr>
                      </m:sSubPr>
                      <m:e>
                        <m:r>
                          <a:rPr lang="en-US" altLang="zh-CN" b="0" i="1" smtClean="0">
                            <a:latin typeface="Cambria Math" panose="02040503050406030204" pitchFamily="18" charset="0"/>
                          </a:rPr>
                          <m:t>𝐼</m:t>
                        </m:r>
                      </m:e>
                      <m:sub>
                        <m:r>
                          <a:rPr lang="en-US" altLang="zh-CN" i="1">
                            <a:latin typeface="Cambria Math" panose="02040503050406030204" pitchFamily="18" charset="0"/>
                          </a:rPr>
                          <m:t>𝑡</m:t>
                        </m:r>
                      </m:sub>
                    </m:sSub>
                  </m:oMath>
                </a14:m>
                <a:r>
                  <a:rPr lang="en-US" altLang="zh-CN" dirty="0" smtClean="0"/>
                  <a:t> </a:t>
                </a:r>
                <a:r>
                  <a:rPr lang="zh-CN" altLang="en-US" dirty="0"/>
                  <a:t>－</a:t>
                </a:r>
                <a:r>
                  <a:rPr lang="en-US" altLang="zh-CN" dirty="0" smtClean="0"/>
                  <a:t>C</a:t>
                </a:r>
                <a14:m>
                  <m:oMath xmlns:m="http://schemas.openxmlformats.org/officeDocument/2006/math">
                    <m:sSub>
                      <m:sSubPr>
                        <m:ctrlPr>
                          <a:rPr lang="en-US" altLang="zh-CN" i="1">
                            <a:latin typeface="Cambria Math" panose="02040503050406030204" pitchFamily="18" charset="0"/>
                          </a:rPr>
                        </m:ctrlPr>
                      </m:sSubPr>
                      <m:e>
                        <m:r>
                          <a:rPr lang="en-US" altLang="zh-CN" b="0" i="1" smtClean="0">
                            <a:latin typeface="Cambria Math" panose="02040503050406030204" pitchFamily="18" charset="0"/>
                          </a:rPr>
                          <m:t>𝑂</m:t>
                        </m:r>
                      </m:e>
                      <m:sub>
                        <m:r>
                          <a:rPr lang="en-US" altLang="zh-CN" i="1">
                            <a:latin typeface="Cambria Math" panose="02040503050406030204" pitchFamily="18" charset="0"/>
                          </a:rPr>
                          <m:t>𝑡</m:t>
                        </m:r>
                      </m:sub>
                    </m:sSub>
                    <m:r>
                      <a:rPr lang="en-US" altLang="zh-CN" i="1">
                        <a:latin typeface="Cambria Math" panose="02040503050406030204" pitchFamily="18" charset="0"/>
                      </a:rPr>
                      <m:t> </m:t>
                    </m:r>
                  </m:oMath>
                </a14:m>
                <a:r>
                  <a:rPr lang="en-US" altLang="zh-CN" dirty="0" smtClean="0"/>
                  <a:t>( </a:t>
                </a:r>
                <a:r>
                  <a:rPr lang="en-US" altLang="zh-CN" dirty="0"/>
                  <a:t>t </a:t>
                </a:r>
                <a:r>
                  <a:rPr lang="zh-CN" altLang="en-US" dirty="0"/>
                  <a:t>＝０</a:t>
                </a:r>
                <a:r>
                  <a:rPr lang="en-US" altLang="zh-CN" dirty="0"/>
                  <a:t>, </a:t>
                </a:r>
                <a:r>
                  <a:rPr lang="zh-CN" altLang="en-US" dirty="0"/>
                  <a:t>１</a:t>
                </a:r>
                <a:r>
                  <a:rPr lang="en-US" altLang="zh-CN" dirty="0"/>
                  <a:t>, </a:t>
                </a:r>
                <a:r>
                  <a:rPr lang="zh-CN" altLang="en-US" dirty="0"/>
                  <a:t>２</a:t>
                </a:r>
                <a:r>
                  <a:rPr lang="en-US" altLang="zh-CN" dirty="0" smtClean="0"/>
                  <a:t>,···) </a:t>
                </a: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580" t="-116" r="-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875587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６． 项目投资净现金流量的简化计算方法 </a:t>
            </a:r>
            <a:endParaRPr lang="en-US" altLang="zh-CN" b="1" dirty="0" smtClean="0"/>
          </a:p>
          <a:p>
            <a:pPr marL="0" indent="0">
              <a:buNone/>
            </a:pPr>
            <a:r>
              <a:rPr lang="en-US" altLang="zh-CN" dirty="0"/>
              <a:t> </a:t>
            </a:r>
            <a:r>
              <a:rPr lang="en-US" altLang="zh-CN" dirty="0" smtClean="0"/>
              <a:t>      </a:t>
            </a:r>
            <a:r>
              <a:rPr lang="zh-CN" altLang="en-US" dirty="0" smtClean="0"/>
              <a:t>为</a:t>
            </a:r>
            <a:r>
              <a:rPr lang="zh-CN" altLang="en-US" dirty="0"/>
              <a:t>简化净现金流量的计算方法</a:t>
            </a:r>
            <a:r>
              <a:rPr lang="en-US" altLang="zh-CN" dirty="0"/>
              <a:t>,</a:t>
            </a:r>
            <a:r>
              <a:rPr lang="zh-CN" altLang="en-US" dirty="0"/>
              <a:t>可以根据项目计算期不同阶段上的现金流入量和现金 流出量的具体内容</a:t>
            </a:r>
            <a:r>
              <a:rPr lang="en-US" altLang="zh-CN" dirty="0"/>
              <a:t>,</a:t>
            </a:r>
            <a:r>
              <a:rPr lang="zh-CN" altLang="en-US" dirty="0"/>
              <a:t>直接计算各阶段净现金流量</a:t>
            </a:r>
            <a:r>
              <a:rPr lang="en-US" altLang="zh-CN" dirty="0"/>
              <a:t>. </a:t>
            </a:r>
            <a:endParaRPr lang="en-US" altLang="zh-CN" dirty="0" smtClean="0"/>
          </a:p>
          <a:p>
            <a:pPr marL="0" indent="0">
              <a:buNone/>
            </a:pPr>
            <a:r>
              <a:rPr lang="zh-CN" altLang="en-US" b="1" dirty="0" smtClean="0"/>
              <a:t>单纯</a:t>
            </a:r>
            <a:r>
              <a:rPr lang="zh-CN" altLang="en-US" b="1" dirty="0"/>
              <a:t>固定资产投资</a:t>
            </a:r>
            <a:r>
              <a:rPr lang="zh-CN" altLang="en-US" b="1" dirty="0" smtClean="0"/>
              <a:t>项目简化</a:t>
            </a:r>
            <a:r>
              <a:rPr lang="zh-CN" altLang="en-US" b="1" dirty="0"/>
              <a:t>公式计算</a:t>
            </a:r>
            <a:r>
              <a:rPr lang="en-US" altLang="zh-CN" b="1" dirty="0" smtClean="0"/>
              <a:t>:</a:t>
            </a:r>
          </a:p>
          <a:p>
            <a:pPr marL="0" indent="0" algn="ctr">
              <a:buNone/>
            </a:pPr>
            <a:r>
              <a:rPr lang="zh-CN" altLang="en-US" dirty="0" smtClean="0"/>
              <a:t>建设</a:t>
            </a:r>
            <a:r>
              <a:rPr lang="zh-CN" altLang="en-US" dirty="0"/>
              <a:t>期某年的净现金流量＝－该年发生的固定资产投资额 </a:t>
            </a:r>
            <a:endParaRPr lang="en-US" altLang="zh-CN" dirty="0" smtClean="0"/>
          </a:p>
          <a:p>
            <a:pPr marL="0" indent="0">
              <a:buNone/>
            </a:pPr>
            <a:r>
              <a:rPr lang="zh-CN" altLang="en-US" b="1" dirty="0" smtClean="0"/>
              <a:t>运营</a:t>
            </a:r>
            <a:r>
              <a:rPr lang="zh-CN" altLang="en-US" b="1" dirty="0"/>
              <a:t>期净现金流量的简化公式为 </a:t>
            </a:r>
            <a:endParaRPr lang="en-US" altLang="zh-CN" b="1" dirty="0" smtClean="0"/>
          </a:p>
          <a:p>
            <a:pPr marL="0" indent="0" algn="ctr">
              <a:buNone/>
            </a:pPr>
            <a:r>
              <a:rPr lang="zh-CN" altLang="en-US" dirty="0"/>
              <a:t>运营期某年所得税前净现金流量＝该年因使用该固定资产新增的息税前利润＋该年</a:t>
            </a:r>
            <a:r>
              <a:rPr lang="zh-CN" altLang="en-US" dirty="0" smtClean="0"/>
              <a:t>因使用</a:t>
            </a:r>
            <a:r>
              <a:rPr lang="zh-CN" altLang="en-US" dirty="0"/>
              <a:t>该固定资产新增的折旧＋该年回收的</a:t>
            </a:r>
            <a:r>
              <a:rPr lang="zh-CN" altLang="en-US" dirty="0" smtClean="0"/>
              <a:t>固定资产净</a:t>
            </a:r>
            <a:r>
              <a:rPr lang="zh-CN" altLang="en-US" dirty="0"/>
              <a:t>残值 </a:t>
            </a:r>
            <a:endParaRPr lang="en-US" altLang="zh-CN" dirty="0" smtClean="0"/>
          </a:p>
          <a:p>
            <a:pPr marL="0" indent="0" algn="ctr">
              <a:buNone/>
            </a:pPr>
            <a:r>
              <a:rPr lang="zh-CN" altLang="en-US" dirty="0" smtClean="0"/>
              <a:t>运营</a:t>
            </a:r>
            <a:r>
              <a:rPr lang="zh-CN" altLang="en-US" dirty="0"/>
              <a:t>期某年所得税后净现金流量＝运营期某年所得税前净现金流量－该年因使用该固 定资产新增的所得税</a:t>
            </a:r>
          </a:p>
          <a:p>
            <a:pPr marL="0" indent="0" algn="ctr">
              <a:buNone/>
            </a:pPr>
            <a:endParaRPr lang="zh-CN" altLang="en-US" dirty="0"/>
          </a:p>
        </p:txBody>
      </p:sp>
    </p:spTree>
    <p:extLst>
      <p:ext uri="{BB962C8B-B14F-4D97-AF65-F5344CB8AC3E}">
        <p14:creationId xmlns:p14="http://schemas.microsoft.com/office/powerpoint/2010/main" val="3153804043"/>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normAutofit/>
              </a:bodyPr>
              <a:lstStyle/>
              <a:p>
                <a:pPr marL="0" indent="0">
                  <a:buNone/>
                </a:pPr>
                <a:r>
                  <a:rPr lang="zh-CN" altLang="en-US" b="1" dirty="0" smtClean="0"/>
                  <a:t>７． 完整工业投资项目 </a:t>
                </a:r>
                <a:endParaRPr lang="en-US" altLang="zh-CN" b="1" dirty="0" smtClean="0"/>
              </a:p>
              <a:p>
                <a:pPr marL="0" indent="0">
                  <a:buNone/>
                </a:pPr>
                <a:r>
                  <a:rPr lang="en-US" altLang="zh-CN" dirty="0"/>
                  <a:t> </a:t>
                </a:r>
                <a:r>
                  <a:rPr lang="en-US" altLang="zh-CN" dirty="0" smtClean="0"/>
                  <a:t>      </a:t>
                </a:r>
                <a:r>
                  <a:rPr lang="zh-CN" altLang="en-US" dirty="0" smtClean="0"/>
                  <a:t>若</a:t>
                </a:r>
                <a:r>
                  <a:rPr lang="zh-CN" altLang="en-US" dirty="0"/>
                  <a:t>完整工业投资项目的全部原始投资均在建设期内投入</a:t>
                </a:r>
                <a:r>
                  <a:rPr lang="en-US" altLang="zh-CN" dirty="0"/>
                  <a:t>,</a:t>
                </a:r>
                <a:r>
                  <a:rPr lang="zh-CN" altLang="en-US" dirty="0"/>
                  <a:t>则建设期净现金流量可按以 下简化公式计算</a:t>
                </a:r>
                <a:r>
                  <a:rPr lang="en-US" altLang="zh-CN" dirty="0"/>
                  <a:t>: </a:t>
                </a:r>
                <a:endParaRPr lang="en-US" altLang="zh-CN" dirty="0" smtClean="0"/>
              </a:p>
              <a:p>
                <a:pPr marL="0" indent="0">
                  <a:buNone/>
                </a:pPr>
                <a:r>
                  <a:rPr lang="zh-CN" altLang="en-US" dirty="0" smtClean="0"/>
                  <a:t>建设</a:t>
                </a:r>
                <a:r>
                  <a:rPr lang="zh-CN" altLang="en-US" dirty="0"/>
                  <a:t>期某年净现金流量</a:t>
                </a:r>
                <a:r>
                  <a:rPr lang="en-US" altLang="zh-CN" dirty="0"/>
                  <a:t>( </a:t>
                </a:r>
                <a:r>
                  <a:rPr lang="en-US" altLang="zh-CN" dirty="0" smtClean="0"/>
                  <a:t>NC</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𝐹</m:t>
                        </m:r>
                      </m:e>
                      <m:sub>
                        <m:r>
                          <a:rPr lang="en-US" altLang="zh-CN" i="1">
                            <a:latin typeface="Cambria Math" panose="02040503050406030204" pitchFamily="18" charset="0"/>
                          </a:rPr>
                          <m:t>𝑡</m:t>
                        </m:r>
                      </m:sub>
                    </m:sSub>
                  </m:oMath>
                </a14:m>
                <a:r>
                  <a:rPr lang="en-US" altLang="zh-CN" dirty="0" smtClean="0"/>
                  <a:t>)</a:t>
                </a:r>
                <a:r>
                  <a:rPr lang="zh-CN" altLang="en-US" dirty="0"/>
                  <a:t>＝－该年原始投资额＝－ </a:t>
                </a:r>
                <a14:m>
                  <m:oMath xmlns:m="http://schemas.openxmlformats.org/officeDocument/2006/math">
                    <m:sSub>
                      <m:sSubPr>
                        <m:ctrlPr>
                          <a:rPr lang="en-US" altLang="zh-CN" i="1">
                            <a:latin typeface="Cambria Math" panose="02040503050406030204" pitchFamily="18" charset="0"/>
                          </a:rPr>
                        </m:ctrlPr>
                      </m:sSubPr>
                      <m:e>
                        <m:r>
                          <a:rPr lang="en-US" altLang="zh-CN" b="0" i="1" smtClean="0">
                            <a:latin typeface="Cambria Math" panose="02040503050406030204" pitchFamily="18" charset="0"/>
                          </a:rPr>
                          <m:t>𝐼</m:t>
                        </m:r>
                      </m:e>
                      <m:sub>
                        <m:r>
                          <a:rPr lang="en-US" altLang="zh-CN" i="1">
                            <a:latin typeface="Cambria Math" panose="02040503050406030204" pitchFamily="18" charset="0"/>
                          </a:rPr>
                          <m:t>𝑡</m:t>
                        </m:r>
                      </m:sub>
                    </m:sSub>
                  </m:oMath>
                </a14:m>
                <a:r>
                  <a:rPr lang="en-US" altLang="zh-CN" dirty="0" smtClean="0"/>
                  <a:t> </a:t>
                </a:r>
                <a:r>
                  <a:rPr lang="en-US" altLang="zh-CN" dirty="0"/>
                  <a:t>( t </a:t>
                </a:r>
                <a:r>
                  <a:rPr lang="zh-CN" altLang="en-US" dirty="0"/>
                  <a:t>＝０</a:t>
                </a:r>
                <a:r>
                  <a:rPr lang="en-US" altLang="zh-CN" dirty="0"/>
                  <a:t>, </a:t>
                </a:r>
                <a:r>
                  <a:rPr lang="zh-CN" altLang="en-US" dirty="0"/>
                  <a:t>１</a:t>
                </a:r>
                <a:r>
                  <a:rPr lang="en-US" altLang="zh-CN" dirty="0"/>
                  <a:t>, </a:t>
                </a:r>
                <a:r>
                  <a:rPr lang="zh-CN" altLang="en-US" dirty="0"/>
                  <a:t>２</a:t>
                </a:r>
                <a:r>
                  <a:rPr lang="en-US" altLang="zh-CN" dirty="0" smtClean="0"/>
                  <a:t>,···, </a:t>
                </a:r>
                <a:r>
                  <a:rPr lang="en-US" altLang="zh-CN" dirty="0"/>
                  <a:t>s , s ≥</a:t>
                </a:r>
                <a:r>
                  <a:rPr lang="zh-CN" altLang="en-US" dirty="0"/>
                  <a:t>０</a:t>
                </a:r>
                <a:r>
                  <a:rPr lang="en-US" altLang="zh-CN" dirty="0"/>
                  <a:t>) </a:t>
                </a:r>
                <a:endParaRPr lang="en-US" altLang="zh-CN" dirty="0" smtClean="0"/>
              </a:p>
              <a:p>
                <a:pPr marL="0" indent="0">
                  <a:buNone/>
                </a:pPr>
                <a:r>
                  <a:rPr lang="zh-CN" altLang="en-US" dirty="0" smtClean="0"/>
                  <a:t>       如果</a:t>
                </a:r>
                <a:r>
                  <a:rPr lang="zh-CN" altLang="en-US" dirty="0"/>
                  <a:t>项目在运营期内不追加流动资金投资</a:t>
                </a:r>
                <a:r>
                  <a:rPr lang="en-US" altLang="zh-CN" dirty="0"/>
                  <a:t>,</a:t>
                </a:r>
                <a:r>
                  <a:rPr lang="zh-CN" altLang="en-US" dirty="0"/>
                  <a:t>则完整工业投资项目的运营期所得税前净 现金流量可按以下简化公式计算</a:t>
                </a:r>
                <a:r>
                  <a:rPr lang="en-US" altLang="zh-CN" dirty="0"/>
                  <a:t>: </a:t>
                </a:r>
                <a:endParaRPr lang="en-US" altLang="zh-CN" dirty="0" smtClean="0"/>
              </a:p>
              <a:p>
                <a:pPr marL="0" indent="0">
                  <a:buNone/>
                </a:pPr>
                <a:r>
                  <a:rPr lang="zh-CN" altLang="en-US" dirty="0"/>
                  <a:t>运营期某年所得税前净现金</a:t>
                </a:r>
                <a:r>
                  <a:rPr lang="en-US" altLang="zh-CN" dirty="0"/>
                  <a:t>( </a:t>
                </a:r>
                <a:r>
                  <a:rPr lang="en-US" altLang="zh-CN" dirty="0" smtClean="0"/>
                  <a:t>NC</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𝐹</m:t>
                        </m:r>
                      </m:e>
                      <m:sub>
                        <m:r>
                          <a:rPr lang="en-US" altLang="zh-CN" i="1">
                            <a:latin typeface="Cambria Math" panose="02040503050406030204" pitchFamily="18" charset="0"/>
                          </a:rPr>
                          <m:t>𝑡</m:t>
                        </m:r>
                      </m:sub>
                    </m:sSub>
                  </m:oMath>
                </a14:m>
                <a:r>
                  <a:rPr lang="en-US" altLang="zh-CN" dirty="0" smtClean="0"/>
                  <a:t> </a:t>
                </a:r>
                <a:r>
                  <a:rPr lang="en-US" altLang="zh-CN" dirty="0"/>
                  <a:t>)</a:t>
                </a:r>
                <a:r>
                  <a:rPr lang="zh-CN" altLang="en-US" dirty="0"/>
                  <a:t>流量＝该年息税前利润＋该年折旧＋该年摊销＋ 该年回收额＋该年维持运营投资 ＝</a:t>
                </a:r>
                <a:r>
                  <a:rPr lang="en-US" altLang="zh-CN" dirty="0"/>
                  <a:t>EB </a:t>
                </a:r>
                <a:r>
                  <a:rPr lang="en-US" altLang="zh-CN" dirty="0" smtClean="0"/>
                  <a:t>I</a:t>
                </a:r>
                <a14:m>
                  <m:oMath xmlns:m="http://schemas.openxmlformats.org/officeDocument/2006/math">
                    <m:sSub>
                      <m:sSubPr>
                        <m:ctrlPr>
                          <a:rPr lang="en-US" altLang="zh-CN" i="1">
                            <a:latin typeface="Cambria Math" panose="02040503050406030204" pitchFamily="18" charset="0"/>
                          </a:rPr>
                        </m:ctrlPr>
                      </m:sSubPr>
                      <m:e>
                        <m:r>
                          <a:rPr lang="en-US" altLang="zh-CN" b="0" i="1" smtClean="0">
                            <a:latin typeface="Cambria Math" panose="02040503050406030204" pitchFamily="18" charset="0"/>
                          </a:rPr>
                          <m:t>𝑇</m:t>
                        </m:r>
                      </m:e>
                      <m:sub>
                        <m:r>
                          <a:rPr lang="en-US" altLang="zh-CN" i="1">
                            <a:latin typeface="Cambria Math" panose="02040503050406030204" pitchFamily="18" charset="0"/>
                          </a:rPr>
                          <m:t>𝑡</m:t>
                        </m:r>
                      </m:sub>
                    </m:sSub>
                  </m:oMath>
                </a14:m>
                <a:r>
                  <a:rPr lang="zh-CN" altLang="en-US" dirty="0" smtClean="0"/>
                  <a:t>＋ </a:t>
                </a:r>
                <a14:m>
                  <m:oMath xmlns:m="http://schemas.openxmlformats.org/officeDocument/2006/math">
                    <m:sSub>
                      <m:sSubPr>
                        <m:ctrlPr>
                          <a:rPr lang="en-US" altLang="zh-CN" i="1">
                            <a:latin typeface="Cambria Math" panose="02040503050406030204" pitchFamily="18" charset="0"/>
                          </a:rPr>
                        </m:ctrlPr>
                      </m:sSubPr>
                      <m:e>
                        <m:r>
                          <a:rPr lang="en-US" altLang="zh-CN" b="0" i="1" smtClean="0">
                            <a:latin typeface="Cambria Math" panose="02040503050406030204" pitchFamily="18" charset="0"/>
                          </a:rPr>
                          <m:t>𝐷</m:t>
                        </m:r>
                      </m:e>
                      <m:sub>
                        <m:r>
                          <a:rPr lang="en-US" altLang="zh-CN" i="1">
                            <a:latin typeface="Cambria Math" panose="02040503050406030204" pitchFamily="18" charset="0"/>
                          </a:rPr>
                          <m:t>𝑡</m:t>
                        </m:r>
                      </m:sub>
                    </m:sSub>
                  </m:oMath>
                </a14:m>
                <a:r>
                  <a:rPr lang="zh-CN" altLang="en-US" dirty="0" smtClean="0"/>
                  <a:t>＋ </a:t>
                </a:r>
                <a14:m>
                  <m:oMath xmlns:m="http://schemas.openxmlformats.org/officeDocument/2006/math">
                    <m:sSub>
                      <m:sSubPr>
                        <m:ctrlPr>
                          <a:rPr lang="en-US" altLang="zh-CN" i="1">
                            <a:latin typeface="Cambria Math" panose="02040503050406030204" pitchFamily="18" charset="0"/>
                          </a:rPr>
                        </m:ctrlPr>
                      </m:sSubPr>
                      <m:e>
                        <m:r>
                          <a:rPr lang="en-US" altLang="zh-CN" b="0" i="1" smtClean="0">
                            <a:latin typeface="Cambria Math" panose="02040503050406030204" pitchFamily="18" charset="0"/>
                          </a:rPr>
                          <m:t>𝑀</m:t>
                        </m:r>
                      </m:e>
                      <m:sub>
                        <m:r>
                          <a:rPr lang="en-US" altLang="zh-CN" i="1">
                            <a:latin typeface="Cambria Math" panose="02040503050406030204" pitchFamily="18" charset="0"/>
                          </a:rPr>
                          <m:t>𝑡</m:t>
                        </m:r>
                      </m:sub>
                    </m:sSub>
                  </m:oMath>
                </a14:m>
                <a:r>
                  <a:rPr lang="zh-CN" altLang="en-US" dirty="0" smtClean="0"/>
                  <a:t>＋ </a:t>
                </a:r>
                <a14:m>
                  <m:oMath xmlns:m="http://schemas.openxmlformats.org/officeDocument/2006/math">
                    <m:sSub>
                      <m:sSubPr>
                        <m:ctrlPr>
                          <a:rPr lang="en-US" altLang="zh-CN" i="1">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i="1">
                            <a:latin typeface="Cambria Math" panose="02040503050406030204" pitchFamily="18" charset="0"/>
                          </a:rPr>
                          <m:t>𝑡</m:t>
                        </m:r>
                      </m:sub>
                    </m:sSub>
                  </m:oMath>
                </a14:m>
                <a:r>
                  <a:rPr lang="zh-CN" altLang="en-US" dirty="0" smtClean="0"/>
                  <a:t>－ </a:t>
                </a:r>
                <a14:m>
                  <m:oMath xmlns:m="http://schemas.openxmlformats.org/officeDocument/2006/math">
                    <m:sSub>
                      <m:sSubPr>
                        <m:ctrlPr>
                          <a:rPr lang="en-US" altLang="zh-CN" i="1">
                            <a:latin typeface="Cambria Math" panose="02040503050406030204" pitchFamily="18" charset="0"/>
                          </a:rPr>
                        </m:ctrlPr>
                      </m:sSubPr>
                      <m:e>
                        <m:r>
                          <a:rPr lang="en-US" altLang="zh-CN" b="0" i="1" smtClean="0">
                            <a:latin typeface="Cambria Math" panose="02040503050406030204" pitchFamily="18" charset="0"/>
                          </a:rPr>
                          <m:t>𝑂</m:t>
                        </m:r>
                      </m:e>
                      <m:sub>
                        <m:r>
                          <a:rPr lang="en-US" altLang="zh-CN" i="1">
                            <a:latin typeface="Cambria Math" panose="02040503050406030204" pitchFamily="18" charset="0"/>
                          </a:rPr>
                          <m:t>𝑡</m:t>
                        </m:r>
                      </m:sub>
                    </m:sSub>
                  </m:oMath>
                </a14:m>
                <a:r>
                  <a:rPr lang="en-US" altLang="zh-CN" dirty="0" smtClean="0"/>
                  <a:t> </a:t>
                </a:r>
                <a:r>
                  <a:rPr lang="en-US" altLang="zh-CN" dirty="0"/>
                  <a:t>( t </a:t>
                </a:r>
                <a:r>
                  <a:rPr lang="zh-CN" altLang="en-US" dirty="0"/>
                  <a:t>＝ </a:t>
                </a:r>
                <a:r>
                  <a:rPr lang="en-US" altLang="zh-CN" dirty="0"/>
                  <a:t>s </a:t>
                </a:r>
                <a:r>
                  <a:rPr lang="zh-CN" altLang="en-US" dirty="0"/>
                  <a:t>＋１</a:t>
                </a:r>
                <a:r>
                  <a:rPr lang="en-US" altLang="zh-CN" dirty="0"/>
                  <a:t>, s </a:t>
                </a:r>
                <a:r>
                  <a:rPr lang="zh-CN" altLang="en-US" dirty="0"/>
                  <a:t>＋２</a:t>
                </a:r>
                <a:r>
                  <a:rPr lang="en-US" altLang="zh-CN" dirty="0"/>
                  <a:t>, </a:t>
                </a:r>
                <a:r>
                  <a:rPr lang="en-US" altLang="zh-CN" dirty="0" smtClean="0"/>
                  <a:t>···, </a:t>
                </a:r>
                <a:r>
                  <a:rPr lang="en-US" altLang="zh-CN" dirty="0"/>
                  <a:t>n </a:t>
                </a:r>
                <a:r>
                  <a:rPr lang="en-US" altLang="zh-CN" dirty="0" smtClean="0"/>
                  <a:t>)</a:t>
                </a:r>
              </a:p>
              <a:p>
                <a:pPr marL="0" indent="0">
                  <a:buNone/>
                </a:pPr>
                <a:r>
                  <a:rPr lang="zh-CN" altLang="en-US" dirty="0"/>
                  <a:t>完整工业投资项目的运营期所得税后净现金流量可按以下简化公式计算</a:t>
                </a:r>
                <a:r>
                  <a:rPr lang="en-US" altLang="zh-CN" dirty="0"/>
                  <a:t>: </a:t>
                </a:r>
              </a:p>
              <a:p>
                <a:pPr marL="0" indent="0">
                  <a:buNone/>
                </a:pPr>
                <a:r>
                  <a:rPr lang="zh-CN" altLang="en-US" dirty="0"/>
                  <a:t>运营期某年所得税前净现金流量</a:t>
                </a:r>
                <a:r>
                  <a:rPr lang="en-US" altLang="zh-CN" dirty="0"/>
                  <a:t>( NC</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𝐹</m:t>
                        </m:r>
                      </m:e>
                      <m:sub>
                        <m:r>
                          <a:rPr lang="en-US" altLang="zh-CN" i="1">
                            <a:latin typeface="Cambria Math" panose="02040503050406030204" pitchFamily="18" charset="0"/>
                          </a:rPr>
                          <m:t>𝑡</m:t>
                        </m:r>
                      </m:sub>
                    </m:sSub>
                  </m:oMath>
                </a14:m>
                <a:r>
                  <a:rPr lang="en-US" altLang="zh-CN" dirty="0"/>
                  <a:t> )</a:t>
                </a:r>
                <a:r>
                  <a:rPr lang="zh-CN" altLang="en-US" dirty="0"/>
                  <a:t>＝该年息税前利润</a:t>
                </a:r>
                <a:r>
                  <a:rPr lang="en-US" altLang="zh-CN" dirty="0"/>
                  <a:t>×( </a:t>
                </a:r>
                <a:r>
                  <a:rPr lang="zh-CN" altLang="en-US" dirty="0"/>
                  <a:t>１－所得税税率</a:t>
                </a:r>
                <a:r>
                  <a:rPr lang="en-US" altLang="zh-CN" dirty="0"/>
                  <a:t>)</a:t>
                </a:r>
                <a:r>
                  <a:rPr lang="zh-CN" altLang="en-US" dirty="0"/>
                  <a:t>＋该年 折旧＋该年摊销＋该年回收额－该年维持 运营投资额＝该年自由现金流量</a:t>
                </a:r>
              </a:p>
              <a:p>
                <a:pPr marL="0" indent="0">
                  <a:buNone/>
                </a:pPr>
                <a:endParaRPr lang="en-US" altLang="zh-CN" dirty="0" smtClean="0"/>
              </a:p>
              <a:p>
                <a:pPr marL="0" indent="0">
                  <a:buNone/>
                </a:pP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r="-46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5955969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en-US" altLang="zh-CN" sz="3200" dirty="0" smtClean="0"/>
              <a:t>5.3   </a:t>
            </a:r>
            <a:r>
              <a:rPr lang="zh-CN" altLang="en-US" sz="3200" dirty="0" smtClean="0"/>
              <a:t>投资</a:t>
            </a:r>
            <a:r>
              <a:rPr lang="zh-CN" altLang="en-US" sz="3200" dirty="0"/>
              <a:t>项目评价的基本方法 </a:t>
            </a:r>
            <a:endParaRPr lang="en-US" altLang="zh-CN" sz="3200" dirty="0" smtClean="0"/>
          </a:p>
          <a:p>
            <a:pPr marL="0" indent="0">
              <a:buNone/>
            </a:pPr>
            <a:r>
              <a:rPr lang="en-US" altLang="zh-CN" sz="2800" dirty="0" smtClean="0"/>
              <a:t>5.3.1 </a:t>
            </a:r>
            <a:r>
              <a:rPr lang="zh-CN" altLang="en-US" sz="2800" dirty="0" smtClean="0"/>
              <a:t>折</a:t>
            </a:r>
            <a:r>
              <a:rPr lang="zh-CN" altLang="en-US" sz="2800" dirty="0"/>
              <a:t>现的分析评价方法 </a:t>
            </a:r>
            <a:endParaRPr lang="en-US" altLang="zh-CN" sz="2800" dirty="0" smtClean="0"/>
          </a:p>
          <a:p>
            <a:pPr marL="0" indent="0">
              <a:buNone/>
            </a:pPr>
            <a:r>
              <a:rPr lang="en-US" altLang="zh-CN" dirty="0"/>
              <a:t> </a:t>
            </a:r>
            <a:r>
              <a:rPr lang="en-US" altLang="zh-CN" dirty="0" smtClean="0"/>
              <a:t>      </a:t>
            </a:r>
            <a:r>
              <a:rPr lang="zh-CN" altLang="en-US" dirty="0" smtClean="0"/>
              <a:t>折</a:t>
            </a:r>
            <a:r>
              <a:rPr lang="zh-CN" altLang="en-US" dirty="0"/>
              <a:t>现的分析评价方法</a:t>
            </a:r>
            <a:r>
              <a:rPr lang="en-US" altLang="zh-CN" dirty="0"/>
              <a:t>,</a:t>
            </a:r>
            <a:r>
              <a:rPr lang="zh-CN" altLang="en-US" dirty="0"/>
              <a:t>是指考虑货币时间价值的分析评价方法</a:t>
            </a:r>
            <a:r>
              <a:rPr lang="en-US" altLang="zh-CN" dirty="0"/>
              <a:t>,</a:t>
            </a:r>
            <a:r>
              <a:rPr lang="zh-CN" altLang="en-US" dirty="0"/>
              <a:t>也被称为折现现金流量 分析技术</a:t>
            </a:r>
            <a:r>
              <a:rPr lang="en-US" altLang="zh-CN" dirty="0" smtClean="0"/>
              <a:t>.</a:t>
            </a:r>
          </a:p>
          <a:p>
            <a:pPr marL="457200" indent="-457200">
              <a:buAutoNum type="arabicDbPeriod"/>
            </a:pPr>
            <a:r>
              <a:rPr lang="zh-CN" altLang="en-US" b="1" dirty="0" smtClean="0"/>
              <a:t>净现值</a:t>
            </a:r>
            <a:r>
              <a:rPr lang="zh-CN" altLang="en-US" b="1" dirty="0"/>
              <a:t>法 </a:t>
            </a:r>
            <a:endParaRPr lang="en-US" altLang="zh-CN" b="1" dirty="0" smtClean="0"/>
          </a:p>
          <a:p>
            <a:pPr marL="0" indent="0">
              <a:buNone/>
            </a:pPr>
            <a:r>
              <a:rPr lang="zh-CN" altLang="en-US" dirty="0"/>
              <a:t>净现值的计算公式为</a:t>
            </a:r>
          </a:p>
          <a:p>
            <a:pPr marL="0" indent="0">
              <a:buNone/>
            </a:pPr>
            <a:endParaRPr lang="en-US" altLang="zh-CN" dirty="0" smtClean="0"/>
          </a:p>
          <a:p>
            <a:pPr marL="0" indent="0">
              <a:buNone/>
            </a:pPr>
            <a:r>
              <a:rPr lang="zh-CN" altLang="en-US" dirty="0"/>
              <a:t>净现值法所依据的</a:t>
            </a:r>
            <a:r>
              <a:rPr lang="zh-CN" altLang="en-US" dirty="0" smtClean="0"/>
              <a:t>原理</a:t>
            </a:r>
            <a:r>
              <a:rPr lang="zh-CN" altLang="en-US" dirty="0"/>
              <a:t>：</a:t>
            </a:r>
            <a:r>
              <a:rPr lang="zh-CN" altLang="en-US" dirty="0" smtClean="0"/>
              <a:t>假设</a:t>
            </a:r>
            <a:r>
              <a:rPr lang="zh-CN" altLang="en-US" dirty="0"/>
              <a:t>预计的现金流入在年末肯定可以实现</a:t>
            </a:r>
            <a:r>
              <a:rPr lang="en-US" altLang="zh-CN" dirty="0"/>
              <a:t>,</a:t>
            </a:r>
            <a:r>
              <a:rPr lang="zh-CN" altLang="en-US" dirty="0"/>
              <a:t>并把原始投资看 成按预定折现率借入的</a:t>
            </a:r>
            <a:r>
              <a:rPr lang="en-US" altLang="zh-CN" dirty="0"/>
              <a:t>.</a:t>
            </a:r>
            <a:r>
              <a:rPr lang="zh-CN" altLang="en-US" dirty="0"/>
              <a:t>当净现值为正数时</a:t>
            </a:r>
            <a:r>
              <a:rPr lang="en-US" altLang="zh-CN" dirty="0"/>
              <a:t>,</a:t>
            </a:r>
            <a:r>
              <a:rPr lang="zh-CN" altLang="en-US" dirty="0"/>
              <a:t>偿还本息后该项目仍有剩余的收益</a:t>
            </a:r>
            <a:r>
              <a:rPr lang="en-US" altLang="zh-CN" dirty="0"/>
              <a:t>;</a:t>
            </a:r>
            <a:r>
              <a:rPr lang="zh-CN" altLang="en-US" dirty="0"/>
              <a:t>当净现值 为０时</a:t>
            </a:r>
            <a:r>
              <a:rPr lang="en-US" altLang="zh-CN" dirty="0"/>
              <a:t>,</a:t>
            </a:r>
            <a:r>
              <a:rPr lang="zh-CN" altLang="en-US" dirty="0"/>
              <a:t>偿还本息后一无所获</a:t>
            </a:r>
            <a:r>
              <a:rPr lang="en-US" altLang="zh-CN" dirty="0"/>
              <a:t>;</a:t>
            </a:r>
            <a:r>
              <a:rPr lang="zh-CN" altLang="en-US" dirty="0"/>
              <a:t>当净现值为负数时</a:t>
            </a:r>
            <a:r>
              <a:rPr lang="en-US" altLang="zh-CN" dirty="0"/>
              <a:t>,</a:t>
            </a:r>
            <a:r>
              <a:rPr lang="zh-CN" altLang="en-US" dirty="0"/>
              <a:t>该项目收益不足以偿还本息</a:t>
            </a:r>
            <a:r>
              <a:rPr lang="en-US" altLang="zh-CN" dirty="0"/>
              <a:t>. </a:t>
            </a:r>
          </a:p>
        </p:txBody>
      </p:sp>
      <p:graphicFrame>
        <p:nvGraphicFramePr>
          <p:cNvPr id="3" name="对象 2"/>
          <p:cNvGraphicFramePr>
            <a:graphicFrameLocks noChangeAspect="1"/>
          </p:cNvGraphicFramePr>
          <p:nvPr>
            <p:extLst>
              <p:ext uri="{D42A27DB-BD31-4B8C-83A1-F6EECF244321}">
                <p14:modId xmlns:p14="http://schemas.microsoft.com/office/powerpoint/2010/main" val="3387765089"/>
              </p:ext>
            </p:extLst>
          </p:nvPr>
        </p:nvGraphicFramePr>
        <p:xfrm>
          <a:off x="3655883" y="3756454"/>
          <a:ext cx="3667369" cy="721112"/>
        </p:xfrm>
        <a:graphic>
          <a:graphicData uri="http://schemas.openxmlformats.org/presentationml/2006/ole">
            <mc:AlternateContent xmlns:mc="http://schemas.openxmlformats.org/markup-compatibility/2006">
              <mc:Choice xmlns:v="urn:schemas-microsoft-com:vml" Requires="v">
                <p:oleObj spid="_x0000_s22612" name="公式" r:id="rId3" imgW="2260440" imgH="444240" progId="Equation.3">
                  <p:embed/>
                </p:oleObj>
              </mc:Choice>
              <mc:Fallback>
                <p:oleObj name="公式" r:id="rId3" imgW="2260440" imgH="444240" progId="Equation.3">
                  <p:embed/>
                  <p:pic>
                    <p:nvPicPr>
                      <p:cNvPr id="0" name=""/>
                      <p:cNvPicPr/>
                      <p:nvPr/>
                    </p:nvPicPr>
                    <p:blipFill>
                      <a:blip r:embed="rId4"/>
                      <a:stretch>
                        <a:fillRect/>
                      </a:stretch>
                    </p:blipFill>
                    <p:spPr>
                      <a:xfrm>
                        <a:off x="3655883" y="3756454"/>
                        <a:ext cx="3667369" cy="721112"/>
                      </a:xfrm>
                      <a:prstGeom prst="rect">
                        <a:avLst/>
                      </a:prstGeom>
                    </p:spPr>
                  </p:pic>
                </p:oleObj>
              </mc:Fallback>
            </mc:AlternateContent>
          </a:graphicData>
        </a:graphic>
      </p:graphicFrame>
    </p:spTree>
    <p:extLst>
      <p:ext uri="{BB962C8B-B14F-4D97-AF65-F5344CB8AC3E}">
        <p14:creationId xmlns:p14="http://schemas.microsoft.com/office/powerpoint/2010/main" val="2625869869"/>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２． 现值指数法 </a:t>
            </a:r>
            <a:endParaRPr lang="en-US" altLang="zh-CN" b="1" dirty="0" smtClean="0"/>
          </a:p>
          <a:p>
            <a:pPr marL="0" indent="0">
              <a:buNone/>
            </a:pPr>
            <a:r>
              <a:rPr lang="en-US" altLang="zh-CN" dirty="0"/>
              <a:t> </a:t>
            </a:r>
            <a:r>
              <a:rPr lang="en-US" altLang="zh-CN" dirty="0" smtClean="0"/>
              <a:t>      </a:t>
            </a:r>
            <a:r>
              <a:rPr lang="zh-CN" altLang="en-US" dirty="0" smtClean="0"/>
              <a:t>现值</a:t>
            </a:r>
            <a:r>
              <a:rPr lang="zh-CN" altLang="en-US" dirty="0"/>
              <a:t>指数法使用现值指数作为评价方案的指标</a:t>
            </a:r>
            <a:r>
              <a:rPr lang="en-US" altLang="zh-CN" dirty="0"/>
              <a:t>.</a:t>
            </a:r>
            <a:r>
              <a:rPr lang="zh-CN" altLang="en-US" dirty="0"/>
              <a:t>所谓现值指数</a:t>
            </a:r>
            <a:r>
              <a:rPr lang="en-US" altLang="zh-CN" dirty="0"/>
              <a:t>,</a:t>
            </a:r>
            <a:r>
              <a:rPr lang="zh-CN" altLang="en-US" dirty="0"/>
              <a:t>也称获利指数</a:t>
            </a:r>
            <a:r>
              <a:rPr lang="en-US" altLang="zh-CN" dirty="0"/>
              <a:t>,</a:t>
            </a:r>
            <a:r>
              <a:rPr lang="zh-CN" altLang="en-US" dirty="0"/>
              <a:t>是未来 现金流入现值与现金流出现值的比率</a:t>
            </a:r>
            <a:r>
              <a:rPr lang="en-US" altLang="zh-CN" dirty="0" smtClean="0"/>
              <a:t>.</a:t>
            </a:r>
          </a:p>
          <a:p>
            <a:pPr marL="0" indent="0">
              <a:buNone/>
            </a:pPr>
            <a:r>
              <a:rPr lang="zh-CN" altLang="en-US" dirty="0"/>
              <a:t>现值指数的计算公式为 </a:t>
            </a:r>
            <a:endParaRPr lang="en-US" altLang="zh-CN" dirty="0" smtClean="0"/>
          </a:p>
          <a:p>
            <a:pPr marL="0" indent="0">
              <a:buNone/>
            </a:pPr>
            <a:endParaRPr lang="en-US" altLang="zh-CN" dirty="0"/>
          </a:p>
          <a:p>
            <a:pPr marL="0" indent="0">
              <a:buNone/>
            </a:pPr>
            <a:r>
              <a:rPr lang="zh-CN" altLang="en-US" dirty="0" smtClean="0"/>
              <a:t>        现值</a:t>
            </a:r>
            <a:r>
              <a:rPr lang="zh-CN" altLang="en-US" dirty="0"/>
              <a:t>指数法的主要</a:t>
            </a:r>
            <a:r>
              <a:rPr lang="zh-CN" altLang="en-US" dirty="0" smtClean="0"/>
              <a:t>优点</a:t>
            </a:r>
            <a:r>
              <a:rPr lang="zh-CN" altLang="en-US" dirty="0"/>
              <a:t>：</a:t>
            </a:r>
            <a:r>
              <a:rPr lang="zh-CN" altLang="en-US" dirty="0" smtClean="0"/>
              <a:t>可以</a:t>
            </a:r>
            <a:r>
              <a:rPr lang="zh-CN" altLang="en-US" dirty="0"/>
              <a:t>从动态的角度反映投资项目的资金投入与净产出之间 的关系</a:t>
            </a:r>
            <a:r>
              <a:rPr lang="en-US" altLang="zh-CN" dirty="0"/>
              <a:t>,</a:t>
            </a:r>
            <a:r>
              <a:rPr lang="zh-CN" altLang="en-US" dirty="0"/>
              <a:t>可进行独立投资机会获利能力的比较</a:t>
            </a:r>
            <a:r>
              <a:rPr lang="en-US" altLang="zh-CN" dirty="0"/>
              <a:t>,</a:t>
            </a:r>
            <a:r>
              <a:rPr lang="zh-CN" altLang="en-US" dirty="0"/>
              <a:t>且计算过程比较</a:t>
            </a:r>
            <a:r>
              <a:rPr lang="zh-CN" altLang="en-US" dirty="0" smtClean="0"/>
              <a:t>简单</a:t>
            </a:r>
            <a:r>
              <a:rPr lang="zh-CN" altLang="en-US" dirty="0"/>
              <a:t>。</a:t>
            </a:r>
            <a:endParaRPr lang="en-US" altLang="zh-CN" dirty="0" smtClean="0"/>
          </a:p>
          <a:p>
            <a:pPr marL="0" indent="0">
              <a:buNone/>
            </a:pPr>
            <a:r>
              <a:rPr lang="zh-CN" altLang="en-US" dirty="0" smtClean="0"/>
              <a:t>      缺点</a:t>
            </a:r>
            <a:r>
              <a:rPr lang="zh-CN" altLang="en-US" dirty="0"/>
              <a:t>是无法直接</a:t>
            </a:r>
            <a:r>
              <a:rPr lang="zh-CN" altLang="en-US" dirty="0" smtClean="0"/>
              <a:t>反映投资</a:t>
            </a:r>
            <a:r>
              <a:rPr lang="zh-CN" altLang="en-US" dirty="0"/>
              <a:t>项目的实际收益率</a:t>
            </a:r>
            <a:r>
              <a:rPr lang="en-US" altLang="zh-CN" dirty="0"/>
              <a:t>.</a:t>
            </a:r>
            <a:endParaRPr lang="en-US" altLang="zh-CN" dirty="0" smtClean="0"/>
          </a:p>
          <a:p>
            <a:pPr marL="0" indent="0">
              <a:buNone/>
            </a:pPr>
            <a:r>
              <a:rPr lang="en-US" altLang="zh-CN" dirty="0" smtClean="0"/>
              <a:t> </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134498298"/>
              </p:ext>
            </p:extLst>
          </p:nvPr>
        </p:nvGraphicFramePr>
        <p:xfrm>
          <a:off x="3700462" y="2357287"/>
          <a:ext cx="4133721" cy="773263"/>
        </p:xfrm>
        <a:graphic>
          <a:graphicData uri="http://schemas.openxmlformats.org/presentationml/2006/ole">
            <mc:AlternateContent xmlns:mc="http://schemas.openxmlformats.org/markup-compatibility/2006">
              <mc:Choice xmlns:v="urn:schemas-microsoft-com:vml" Requires="v">
                <p:oleObj spid="_x0000_s23636" name="公式" r:id="rId3" imgW="2374560" imgH="444240" progId="Equation.3">
                  <p:embed/>
                </p:oleObj>
              </mc:Choice>
              <mc:Fallback>
                <p:oleObj name="公式" r:id="rId3" imgW="2374560" imgH="444240" progId="Equation.3">
                  <p:embed/>
                  <p:pic>
                    <p:nvPicPr>
                      <p:cNvPr id="3" name="对象 2"/>
                      <p:cNvPicPr/>
                      <p:nvPr/>
                    </p:nvPicPr>
                    <p:blipFill>
                      <a:blip r:embed="rId4"/>
                      <a:stretch>
                        <a:fillRect/>
                      </a:stretch>
                    </p:blipFill>
                    <p:spPr>
                      <a:xfrm>
                        <a:off x="3700462" y="2357287"/>
                        <a:ext cx="4133721" cy="773263"/>
                      </a:xfrm>
                      <a:prstGeom prst="rect">
                        <a:avLst/>
                      </a:prstGeom>
                    </p:spPr>
                  </p:pic>
                </p:oleObj>
              </mc:Fallback>
            </mc:AlternateContent>
          </a:graphicData>
        </a:graphic>
      </p:graphicFrame>
    </p:spTree>
    <p:extLst>
      <p:ext uri="{BB962C8B-B14F-4D97-AF65-F5344CB8AC3E}">
        <p14:creationId xmlns:p14="http://schemas.microsoft.com/office/powerpoint/2010/main" val="934150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63A121D1-BE19-43FF-B1EE-E7A4B81A37CF}"/>
              </a:ext>
            </a:extLst>
          </p:cNvPr>
          <p:cNvSpPr>
            <a:spLocks noGrp="1"/>
          </p:cNvSpPr>
          <p:nvPr>
            <p:ph sz="quarter" idx="13"/>
          </p:nvPr>
        </p:nvSpPr>
        <p:spPr/>
        <p:txBody>
          <a:bodyPr>
            <a:normAutofit/>
          </a:bodyPr>
          <a:lstStyle/>
          <a:p>
            <a:pPr marL="0" indent="0">
              <a:buNone/>
            </a:pPr>
            <a:r>
              <a:rPr lang="en-US" altLang="zh-CN" sz="2800" dirty="0"/>
              <a:t>1.2.2</a:t>
            </a:r>
            <a:r>
              <a:rPr lang="zh-CN" altLang="en-US" sz="2800" dirty="0"/>
              <a:t> 利益冲突的协调 </a:t>
            </a:r>
            <a:endParaRPr lang="en-US" altLang="zh-CN" sz="2800" dirty="0"/>
          </a:p>
          <a:p>
            <a:pPr marL="457200" indent="-457200">
              <a:buAutoNum type="arabicDbPeriod"/>
            </a:pPr>
            <a:r>
              <a:rPr lang="zh-CN" altLang="en-US" b="1" dirty="0"/>
              <a:t>所有者与经营者的利益冲突协调</a:t>
            </a:r>
            <a:endParaRPr lang="en-US" altLang="zh-CN" b="1" dirty="0"/>
          </a:p>
          <a:p>
            <a:pPr marL="0" indent="0">
              <a:buNone/>
            </a:pPr>
            <a:r>
              <a:rPr lang="en-US" altLang="zh-CN" dirty="0"/>
              <a:t>( </a:t>
            </a:r>
            <a:r>
              <a:rPr lang="zh-CN" altLang="en-US" dirty="0"/>
              <a:t>１</a:t>
            </a:r>
            <a:r>
              <a:rPr lang="en-US" altLang="zh-CN" dirty="0"/>
              <a:t>)</a:t>
            </a:r>
            <a:r>
              <a:rPr lang="zh-CN" altLang="en-US" dirty="0"/>
              <a:t>解聘</a:t>
            </a:r>
            <a:endParaRPr lang="en-US" altLang="zh-CN" dirty="0"/>
          </a:p>
          <a:p>
            <a:pPr marL="0" indent="0">
              <a:buNone/>
            </a:pPr>
            <a:r>
              <a:rPr lang="zh-CN" altLang="en-US" dirty="0"/>
              <a:t> </a:t>
            </a:r>
            <a:r>
              <a:rPr lang="en-US" altLang="zh-CN" dirty="0"/>
              <a:t>( </a:t>
            </a:r>
            <a:r>
              <a:rPr lang="zh-CN" altLang="en-US" dirty="0"/>
              <a:t>２</a:t>
            </a:r>
            <a:r>
              <a:rPr lang="en-US" altLang="zh-CN" dirty="0"/>
              <a:t>)</a:t>
            </a:r>
            <a:r>
              <a:rPr lang="zh-CN" altLang="en-US" dirty="0"/>
              <a:t>接收 </a:t>
            </a:r>
            <a:endParaRPr lang="en-US" altLang="zh-CN" dirty="0"/>
          </a:p>
          <a:p>
            <a:pPr marL="0" indent="0">
              <a:buNone/>
            </a:pPr>
            <a:r>
              <a:rPr lang="en-US" altLang="zh-CN" dirty="0"/>
              <a:t>( </a:t>
            </a:r>
            <a:r>
              <a:rPr lang="zh-CN" altLang="en-US" dirty="0"/>
              <a:t>３</a:t>
            </a:r>
            <a:r>
              <a:rPr lang="en-US" altLang="zh-CN" dirty="0"/>
              <a:t>)</a:t>
            </a:r>
            <a:r>
              <a:rPr lang="zh-CN" altLang="en-US" dirty="0"/>
              <a:t>激励 ①股票期权</a:t>
            </a:r>
            <a:r>
              <a:rPr lang="en-US" altLang="zh-CN" dirty="0"/>
              <a:t>.</a:t>
            </a:r>
            <a:r>
              <a:rPr lang="zh-CN" altLang="en-US" dirty="0"/>
              <a:t> ②绩效股</a:t>
            </a:r>
            <a:r>
              <a:rPr lang="en-US" altLang="zh-CN" dirty="0"/>
              <a:t>.</a:t>
            </a:r>
          </a:p>
          <a:p>
            <a:pPr marL="0" indent="0">
              <a:buNone/>
            </a:pPr>
            <a:endParaRPr lang="en-US" altLang="zh-CN" dirty="0"/>
          </a:p>
          <a:p>
            <a:pPr marL="0" indent="0">
              <a:buNone/>
            </a:pPr>
            <a:r>
              <a:rPr lang="zh-CN" altLang="en-US" b="1" dirty="0"/>
              <a:t>２． 所有者与债权人的利益冲突协调 </a:t>
            </a:r>
            <a:endParaRPr lang="en-US" altLang="zh-CN" b="1" dirty="0"/>
          </a:p>
          <a:p>
            <a:pPr marL="0" indent="0">
              <a:buNone/>
            </a:pPr>
            <a:r>
              <a:rPr lang="en-US" altLang="zh-CN" dirty="0"/>
              <a:t>( </a:t>
            </a:r>
            <a:r>
              <a:rPr lang="zh-CN" altLang="en-US" dirty="0"/>
              <a:t>１</a:t>
            </a:r>
            <a:r>
              <a:rPr lang="en-US" altLang="zh-CN" dirty="0"/>
              <a:t>)</a:t>
            </a:r>
            <a:r>
              <a:rPr lang="zh-CN" altLang="en-US" dirty="0"/>
              <a:t>限制性借债 </a:t>
            </a:r>
            <a:endParaRPr lang="en-US" altLang="zh-CN" dirty="0"/>
          </a:p>
          <a:p>
            <a:pPr marL="0" indent="0">
              <a:buNone/>
            </a:pPr>
            <a:r>
              <a:rPr lang="en-US" altLang="zh-CN" dirty="0"/>
              <a:t>( </a:t>
            </a:r>
            <a:r>
              <a:rPr lang="zh-CN" altLang="en-US" dirty="0"/>
              <a:t>２</a:t>
            </a:r>
            <a:r>
              <a:rPr lang="en-US" altLang="zh-CN" dirty="0"/>
              <a:t>)</a:t>
            </a:r>
            <a:r>
              <a:rPr lang="zh-CN" altLang="en-US" dirty="0"/>
              <a:t>收回借款或停止借款</a:t>
            </a:r>
            <a:endParaRPr lang="en-US" altLang="zh-CN" dirty="0"/>
          </a:p>
        </p:txBody>
      </p:sp>
    </p:spTree>
    <p:extLst>
      <p:ext uri="{BB962C8B-B14F-4D97-AF65-F5344CB8AC3E}">
        <p14:creationId xmlns:p14="http://schemas.microsoft.com/office/powerpoint/2010/main" val="1068859142"/>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３． 内含报酬率法 </a:t>
            </a:r>
            <a:endParaRPr lang="en-US" altLang="zh-CN" b="1" dirty="0" smtClean="0"/>
          </a:p>
          <a:p>
            <a:pPr marL="0" indent="0">
              <a:buNone/>
            </a:pPr>
            <a:r>
              <a:rPr lang="en-US" altLang="zh-CN" dirty="0"/>
              <a:t> </a:t>
            </a:r>
            <a:r>
              <a:rPr lang="en-US" altLang="zh-CN" dirty="0" smtClean="0"/>
              <a:t>      </a:t>
            </a:r>
            <a:r>
              <a:rPr lang="zh-CN" altLang="en-US" dirty="0" smtClean="0"/>
              <a:t>内含</a:t>
            </a:r>
            <a:r>
              <a:rPr lang="zh-CN" altLang="en-US" dirty="0"/>
              <a:t>报酬率法是根据方案本身内含报酬率来评价方案优劣的一种方法</a:t>
            </a:r>
            <a:r>
              <a:rPr lang="en-US" altLang="zh-CN" dirty="0"/>
              <a:t>.</a:t>
            </a:r>
            <a:r>
              <a:rPr lang="zh-CN" altLang="en-US" dirty="0"/>
              <a:t>所谓内含报酬 率</a:t>
            </a:r>
            <a:r>
              <a:rPr lang="en-US" altLang="zh-CN" dirty="0"/>
              <a:t>,</a:t>
            </a:r>
            <a:r>
              <a:rPr lang="zh-CN" altLang="en-US" dirty="0"/>
              <a:t>是指能够使未来现金流入量现值等于未来现金流出量现值的折现率</a:t>
            </a:r>
            <a:r>
              <a:rPr lang="en-US" altLang="zh-CN" dirty="0"/>
              <a:t>,</a:t>
            </a:r>
            <a:r>
              <a:rPr lang="zh-CN" altLang="en-US" dirty="0"/>
              <a:t>或者说是使投资方 案净现值为零的折现率</a:t>
            </a:r>
            <a:r>
              <a:rPr lang="en-US" altLang="zh-CN" dirty="0" smtClean="0"/>
              <a:t>.  </a:t>
            </a:r>
          </a:p>
          <a:p>
            <a:pPr marL="0" indent="0">
              <a:buNone/>
            </a:pPr>
            <a:r>
              <a:rPr lang="zh-CN" altLang="en-US" dirty="0"/>
              <a:t>  </a:t>
            </a:r>
            <a:r>
              <a:rPr lang="zh-CN" altLang="en-US" dirty="0" smtClean="0"/>
              <a:t>     逐步</a:t>
            </a:r>
            <a:r>
              <a:rPr lang="zh-CN" altLang="en-US" dirty="0"/>
              <a:t>测试</a:t>
            </a:r>
            <a:r>
              <a:rPr lang="zh-CN" altLang="en-US" dirty="0" smtClean="0"/>
              <a:t>法计算内含报酬率法：首先</a:t>
            </a:r>
            <a:r>
              <a:rPr lang="zh-CN" altLang="en-US" dirty="0"/>
              <a:t>估计一个折现率</a:t>
            </a:r>
            <a:r>
              <a:rPr lang="en-US" altLang="zh-CN" dirty="0"/>
              <a:t>,</a:t>
            </a:r>
            <a:r>
              <a:rPr lang="zh-CN" altLang="en-US" dirty="0"/>
              <a:t>用它来计算方案的净 现值</a:t>
            </a:r>
            <a:r>
              <a:rPr lang="en-US" altLang="zh-CN" dirty="0"/>
              <a:t>; </a:t>
            </a:r>
            <a:r>
              <a:rPr lang="zh-CN" altLang="en-US" dirty="0"/>
              <a:t>如果净现值为正数</a:t>
            </a:r>
            <a:r>
              <a:rPr lang="en-US" altLang="zh-CN" dirty="0"/>
              <a:t>, </a:t>
            </a:r>
            <a:r>
              <a:rPr lang="zh-CN" altLang="en-US" dirty="0"/>
              <a:t>说明方案本身的报酬率超过估计的折现率</a:t>
            </a:r>
            <a:r>
              <a:rPr lang="en-US" altLang="zh-CN" dirty="0"/>
              <a:t>,</a:t>
            </a:r>
            <a:r>
              <a:rPr lang="zh-CN" altLang="en-US" dirty="0"/>
              <a:t>应提高折现率后进一步测 试</a:t>
            </a:r>
            <a:r>
              <a:rPr lang="en-US" altLang="zh-CN" dirty="0"/>
              <a:t>; </a:t>
            </a:r>
            <a:r>
              <a:rPr lang="zh-CN" altLang="en-US" dirty="0"/>
              <a:t>如果净现值为负数</a:t>
            </a:r>
            <a:r>
              <a:rPr lang="en-US" altLang="zh-CN" dirty="0"/>
              <a:t>, </a:t>
            </a:r>
            <a:r>
              <a:rPr lang="zh-CN" altLang="en-US" dirty="0"/>
              <a:t>说明方案本身的报酬率低于估计的折现率</a:t>
            </a:r>
            <a:r>
              <a:rPr lang="en-US" altLang="zh-CN" dirty="0"/>
              <a:t>,</a:t>
            </a:r>
            <a:r>
              <a:rPr lang="zh-CN" altLang="en-US" dirty="0"/>
              <a:t>应降低折现率后进一步测试</a:t>
            </a:r>
            <a:r>
              <a:rPr lang="en-US" altLang="zh-CN" dirty="0"/>
              <a:t>. </a:t>
            </a:r>
            <a:r>
              <a:rPr lang="zh-CN" altLang="en-US" dirty="0"/>
              <a:t>经过多次测试</a:t>
            </a:r>
            <a:r>
              <a:rPr lang="en-US" altLang="zh-CN" dirty="0"/>
              <a:t>, </a:t>
            </a:r>
            <a:r>
              <a:rPr lang="zh-CN" altLang="en-US" dirty="0"/>
              <a:t>寻找出使净现值接近于零的折现率</a:t>
            </a:r>
            <a:r>
              <a:rPr lang="en-US" altLang="zh-CN" dirty="0"/>
              <a:t>, </a:t>
            </a:r>
            <a:r>
              <a:rPr lang="zh-CN" altLang="en-US" dirty="0"/>
              <a:t>即为方案本身的内含报酬率</a:t>
            </a:r>
            <a:r>
              <a:rPr lang="en-US" altLang="zh-CN" dirty="0"/>
              <a:t>. </a:t>
            </a:r>
            <a:endParaRPr lang="zh-CN" altLang="en-US" dirty="0"/>
          </a:p>
        </p:txBody>
      </p:sp>
    </p:spTree>
    <p:extLst>
      <p:ext uri="{BB962C8B-B14F-4D97-AF65-F5344CB8AC3E}">
        <p14:creationId xmlns:p14="http://schemas.microsoft.com/office/powerpoint/2010/main" val="273939456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a:xfrm>
                <a:off x="838200" y="742951"/>
                <a:ext cx="10515600" cy="5472498"/>
              </a:xfrm>
            </p:spPr>
            <p:txBody>
              <a:bodyPr>
                <a:normAutofit fontScale="92500" lnSpcReduction="10000"/>
              </a:bodyPr>
              <a:lstStyle/>
              <a:p>
                <a:pPr marL="0" indent="0">
                  <a:buNone/>
                </a:pPr>
                <a:r>
                  <a:rPr lang="en-US" altLang="zh-CN" sz="2800" dirty="0" smtClean="0"/>
                  <a:t>5.3.2   </a:t>
                </a:r>
                <a:r>
                  <a:rPr lang="zh-CN" altLang="en-US" sz="2800" dirty="0" smtClean="0"/>
                  <a:t>非</a:t>
                </a:r>
                <a:r>
                  <a:rPr lang="zh-CN" altLang="en-US" sz="2800" dirty="0"/>
                  <a:t>折现的分析评价方法 </a:t>
                </a:r>
                <a:endParaRPr lang="en-US" altLang="zh-CN" sz="2800" dirty="0" smtClean="0"/>
              </a:p>
              <a:p>
                <a:pPr marL="0" indent="0">
                  <a:buNone/>
                </a:pPr>
                <a:r>
                  <a:rPr lang="en-US" altLang="zh-CN" dirty="0"/>
                  <a:t> </a:t>
                </a:r>
                <a:r>
                  <a:rPr lang="en-US" altLang="zh-CN" dirty="0" smtClean="0"/>
                  <a:t>      </a:t>
                </a:r>
                <a:r>
                  <a:rPr lang="zh-CN" altLang="en-US" dirty="0" smtClean="0"/>
                  <a:t>非</a:t>
                </a:r>
                <a:r>
                  <a:rPr lang="zh-CN" altLang="en-US" dirty="0"/>
                  <a:t>折现的方法不考虑资金时间价值</a:t>
                </a:r>
                <a:r>
                  <a:rPr lang="en-US" altLang="zh-CN" dirty="0"/>
                  <a:t>,</a:t>
                </a:r>
                <a:r>
                  <a:rPr lang="zh-CN" altLang="en-US" dirty="0"/>
                  <a:t>把不同时间的货币收支看成等效的</a:t>
                </a:r>
                <a:r>
                  <a:rPr lang="en-US" altLang="zh-CN" dirty="0"/>
                  <a:t>.</a:t>
                </a:r>
                <a:r>
                  <a:rPr lang="zh-CN" altLang="en-US" dirty="0"/>
                  <a:t>这些方法在 选择方案时起辅助作用</a:t>
                </a:r>
                <a:r>
                  <a:rPr lang="en-US" altLang="zh-CN" dirty="0"/>
                  <a:t>. </a:t>
                </a:r>
                <a:endParaRPr lang="en-US" altLang="zh-CN" dirty="0" smtClean="0"/>
              </a:p>
              <a:p>
                <a:pPr marL="0" indent="0">
                  <a:buNone/>
                </a:pPr>
                <a:r>
                  <a:rPr lang="en-US" altLang="zh-CN" b="1" dirty="0" smtClean="0"/>
                  <a:t>1</a:t>
                </a:r>
                <a:r>
                  <a:rPr lang="zh-CN" altLang="en-US" b="1" dirty="0" smtClean="0"/>
                  <a:t>． 回收期法 </a:t>
                </a:r>
                <a:endParaRPr lang="en-US" altLang="zh-CN" b="1" dirty="0" smtClean="0"/>
              </a:p>
              <a:p>
                <a:pPr marL="0" indent="0">
                  <a:buNone/>
                </a:pPr>
                <a:r>
                  <a:rPr lang="en-US" altLang="zh-CN" dirty="0" smtClean="0"/>
                  <a:t>       </a:t>
                </a:r>
                <a:r>
                  <a:rPr lang="zh-CN" altLang="en-US" dirty="0" smtClean="0"/>
                  <a:t>回收期是指投资引起的现金流入累积到与投资额相等所需要的时间</a:t>
                </a:r>
                <a:r>
                  <a:rPr lang="en-US" altLang="zh-CN" dirty="0" smtClean="0"/>
                  <a:t>.</a:t>
                </a:r>
                <a:r>
                  <a:rPr lang="zh-CN" altLang="en-US" dirty="0" smtClean="0"/>
                  <a:t>它代表收回投资 所需要的年限</a:t>
                </a:r>
                <a:r>
                  <a:rPr lang="en-US" altLang="zh-CN" dirty="0" smtClean="0"/>
                  <a:t>.</a:t>
                </a:r>
                <a:r>
                  <a:rPr lang="zh-CN" altLang="en-US" dirty="0" smtClean="0"/>
                  <a:t>回收年限越短</a:t>
                </a:r>
                <a:r>
                  <a:rPr lang="en-US" altLang="zh-CN" dirty="0" smtClean="0"/>
                  <a:t>,</a:t>
                </a:r>
                <a:r>
                  <a:rPr lang="zh-CN" altLang="en-US" dirty="0" smtClean="0"/>
                  <a:t>方案越有利</a:t>
                </a:r>
                <a:r>
                  <a:rPr lang="en-US" altLang="zh-CN" dirty="0" smtClean="0"/>
                  <a:t>.</a:t>
                </a:r>
                <a:r>
                  <a:rPr lang="zh-CN" altLang="en-US" dirty="0" smtClean="0"/>
                  <a:t>只有回收期指标小于或等于基准投资回收期 的投资项目才具有财务可行性</a:t>
                </a:r>
                <a:endParaRPr lang="en-US" altLang="zh-CN" dirty="0" smtClean="0"/>
              </a:p>
              <a:p>
                <a:pPr marL="0" indent="0">
                  <a:buNone/>
                </a:pPr>
                <a:r>
                  <a:rPr lang="zh-CN" altLang="en-US" dirty="0"/>
                  <a:t>在原始投资一次支出</a:t>
                </a:r>
                <a:r>
                  <a:rPr lang="en-US" altLang="zh-CN" dirty="0"/>
                  <a:t>,</a:t>
                </a:r>
                <a:r>
                  <a:rPr lang="zh-CN" altLang="en-US" dirty="0"/>
                  <a:t>每年现金净流入量相等时</a:t>
                </a:r>
                <a:r>
                  <a:rPr lang="en-US" altLang="zh-CN" dirty="0"/>
                  <a:t>: </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回收期＝</m:t>
                      </m:r>
                      <m:r>
                        <a:rPr lang="zh-CN" altLang="en-US" i="1">
                          <a:latin typeface="Cambria Math" panose="02040503050406030204" pitchFamily="18" charset="0"/>
                        </a:rPr>
                        <m:t> </m:t>
                      </m:r>
                      <m:f>
                        <m:fPr>
                          <m:ctrlPr>
                            <a:rPr lang="en-US" altLang="zh-CN" i="1" smtClean="0">
                              <a:latin typeface="Cambria Math" panose="02040503050406030204" pitchFamily="18" charset="0"/>
                            </a:rPr>
                          </m:ctrlPr>
                        </m:fPr>
                        <m:num>
                          <m:r>
                            <a:rPr lang="zh-CN" altLang="en-US" i="1">
                              <a:latin typeface="Cambria Math" panose="02040503050406030204" pitchFamily="18" charset="0"/>
                            </a:rPr>
                            <m:t> </m:t>
                          </m:r>
                          <m:r>
                            <a:rPr lang="zh-CN" altLang="en-US" i="1">
                              <a:latin typeface="Cambria Math" panose="02040503050406030204" pitchFamily="18" charset="0"/>
                            </a:rPr>
                            <m:t>原始投资额</m:t>
                          </m:r>
                          <m:r>
                            <a:rPr lang="zh-CN" altLang="en-US" i="1">
                              <a:latin typeface="Cambria Math" panose="02040503050406030204" pitchFamily="18" charset="0"/>
                            </a:rPr>
                            <m:t>  </m:t>
                          </m:r>
                        </m:num>
                        <m:den>
                          <m:r>
                            <a:rPr lang="zh-CN" altLang="en-US" i="1">
                              <a:latin typeface="Cambria Math" panose="02040503050406030204" pitchFamily="18" charset="0"/>
                            </a:rPr>
                            <m:t>每年现金净流量</m:t>
                          </m:r>
                          <m:r>
                            <a:rPr lang="zh-CN" altLang="en-US" i="1">
                              <a:latin typeface="Cambria Math" panose="02040503050406030204" pitchFamily="18" charset="0"/>
                            </a:rPr>
                            <m:t> </m:t>
                          </m:r>
                        </m:den>
                      </m:f>
                    </m:oMath>
                  </m:oMathPara>
                </a14:m>
                <a:endParaRPr lang="zh-CN" altLang="en-US" dirty="0"/>
              </a:p>
              <a:p>
                <a:pPr marL="0" indent="0">
                  <a:buNone/>
                </a:pPr>
                <a:r>
                  <a:rPr lang="zh-CN" altLang="en-US" dirty="0"/>
                  <a:t>如果现金流入量每年不等</a:t>
                </a:r>
                <a:r>
                  <a:rPr lang="en-US" altLang="zh-CN" dirty="0" smtClean="0"/>
                  <a:t>,</a:t>
                </a:r>
                <a:r>
                  <a:rPr lang="zh-CN" altLang="en-US" dirty="0"/>
                  <a:t>　投资回收期＝最后一次为负值的累计净现金流量对应的年</a:t>
                </a:r>
                <a:r>
                  <a:rPr lang="zh-CN" altLang="en-US" dirty="0" smtClean="0"/>
                  <a:t>数</a:t>
                </a:r>
                <a:endParaRPr lang="en-US" altLang="zh-CN" dirty="0" smtClean="0"/>
              </a:p>
              <a:p>
                <a:pPr marL="0" indent="0">
                  <a:buNone/>
                </a:pPr>
                <a:r>
                  <a:rPr lang="en-US" altLang="zh-CN" dirty="0" smtClean="0"/>
                  <a:t>				        +</a:t>
                </a:r>
                <a14:m>
                  <m:oMath xmlns:m="http://schemas.openxmlformats.org/officeDocument/2006/math">
                    <m:f>
                      <m:fPr>
                        <m:ctrlPr>
                          <a:rPr lang="en-US" altLang="zh-CN" i="1" smtClean="0">
                            <a:latin typeface="Cambria Math" panose="02040503050406030204" pitchFamily="18" charset="0"/>
                          </a:rPr>
                        </m:ctrlPr>
                      </m:fPr>
                      <m:num>
                        <m:r>
                          <a:rPr lang="zh-CN" altLang="en-US" i="1">
                            <a:latin typeface="Cambria Math" panose="02040503050406030204" pitchFamily="18" charset="0"/>
                          </a:rPr>
                          <m:t>最后一次为负值的累计净现金流量</m:t>
                        </m:r>
                      </m:num>
                      <m:den>
                        <m:r>
                          <a:rPr lang="zh-CN" altLang="en-US" i="1">
                            <a:latin typeface="Cambria Math" panose="02040503050406030204" pitchFamily="18" charset="0"/>
                          </a:rPr>
                          <m:t>下一年净现金流量</m:t>
                        </m:r>
                        <m:r>
                          <a:rPr lang="zh-CN" altLang="en-US" i="1">
                            <a:latin typeface="Cambria Math" panose="02040503050406030204" pitchFamily="18" charset="0"/>
                          </a:rPr>
                          <m:t> </m:t>
                        </m:r>
                      </m:den>
                    </m:f>
                  </m:oMath>
                </a14:m>
                <a:endParaRPr lang="en-US" altLang="zh-CN" dirty="0" smtClean="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xfrm>
                <a:off x="838200" y="742951"/>
                <a:ext cx="10515600" cy="5472498"/>
              </a:xfrm>
              <a:blipFill>
                <a:blip r:embed="rId2"/>
                <a:stretch>
                  <a:fillRect l="-1043" t="-780" r="-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65316382"/>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２． 会计收益率法 </a:t>
                </a:r>
                <a:endParaRPr lang="en-US" altLang="zh-CN" b="1" dirty="0" smtClean="0"/>
              </a:p>
              <a:p>
                <a:pPr marL="0" indent="0">
                  <a:buNone/>
                </a:pPr>
                <a:r>
                  <a:rPr lang="en-US" altLang="zh-CN" dirty="0"/>
                  <a:t> </a:t>
                </a:r>
                <a:r>
                  <a:rPr lang="en-US" altLang="zh-CN" dirty="0" smtClean="0"/>
                  <a:t>     </a:t>
                </a:r>
                <a:r>
                  <a:rPr lang="zh-CN" altLang="en-US" dirty="0" smtClean="0"/>
                  <a:t>会计</a:t>
                </a:r>
                <a:r>
                  <a:rPr lang="zh-CN" altLang="en-US" dirty="0"/>
                  <a:t>收益率法计算简便</a:t>
                </a:r>
                <a:r>
                  <a:rPr lang="en-US" altLang="zh-CN" dirty="0"/>
                  <a:t>,</a:t>
                </a:r>
                <a:r>
                  <a:rPr lang="zh-CN" altLang="en-US" dirty="0"/>
                  <a:t>应用范围很广</a:t>
                </a:r>
                <a:r>
                  <a:rPr lang="en-US" altLang="zh-CN" dirty="0"/>
                  <a:t>.</a:t>
                </a:r>
                <a:r>
                  <a:rPr lang="zh-CN" altLang="en-US" dirty="0"/>
                  <a:t>它在计算时使用会计报表上的数据</a:t>
                </a:r>
                <a:r>
                  <a:rPr lang="en-US" altLang="zh-CN" dirty="0"/>
                  <a:t>,</a:t>
                </a:r>
                <a:r>
                  <a:rPr lang="zh-CN" altLang="en-US" dirty="0"/>
                  <a:t>以及普通 会计的收益和成本观念</a:t>
                </a:r>
                <a:r>
                  <a:rPr lang="en-US" altLang="zh-CN" dirty="0"/>
                  <a:t>.</a:t>
                </a:r>
                <a:r>
                  <a:rPr lang="zh-CN" altLang="en-US" dirty="0"/>
                  <a:t>只有会计收益率指标大于或等于基准收益率的投资项目才具有财 务可行性</a:t>
                </a:r>
                <a:r>
                  <a:rPr lang="en-US" altLang="zh-CN" dirty="0"/>
                  <a:t>.</a:t>
                </a:r>
                <a:r>
                  <a:rPr lang="zh-CN" altLang="en-US" dirty="0"/>
                  <a:t>会计收益率的计算</a:t>
                </a:r>
                <a:r>
                  <a:rPr lang="zh-CN" altLang="en-US" dirty="0" smtClean="0"/>
                  <a:t>公式</a:t>
                </a:r>
                <a:r>
                  <a:rPr lang="en-US" altLang="zh-CN" dirty="0" smtClean="0"/>
                  <a:t>	</a:t>
                </a:r>
              </a:p>
              <a:p>
                <a:pPr marL="0" indent="0">
                  <a:buNone/>
                </a:pPr>
                <a:r>
                  <a:rPr lang="en-US" altLang="zh-CN" dirty="0"/>
                  <a:t>	</a:t>
                </a:r>
                <a:r>
                  <a:rPr lang="en-US" altLang="zh-CN" dirty="0" smtClean="0"/>
                  <a:t>		</a:t>
                </a:r>
                <a:r>
                  <a:rPr lang="zh-CN" altLang="en-US" dirty="0" smtClean="0"/>
                  <a:t>为</a:t>
                </a:r>
                <a:r>
                  <a:rPr lang="zh-CN" altLang="en-US" dirty="0"/>
                  <a:t>会计收益率</a:t>
                </a:r>
                <a:r>
                  <a:rPr lang="zh-CN" altLang="en-US" dirty="0" smtClean="0"/>
                  <a:t>＝</a:t>
                </a:r>
                <a14:m>
                  <m:oMath xmlns:m="http://schemas.openxmlformats.org/officeDocument/2006/math">
                    <m:f>
                      <m:fPr>
                        <m:ctrlPr>
                          <a:rPr lang="en-US" altLang="zh-CN" i="1" smtClean="0">
                            <a:latin typeface="Cambria Math" panose="02040503050406030204" pitchFamily="18" charset="0"/>
                          </a:rPr>
                        </m:ctrlPr>
                      </m:fPr>
                      <m:num>
                        <m:r>
                          <a:rPr lang="zh-CN" altLang="en-US" i="1">
                            <a:latin typeface="Cambria Math" panose="02040503050406030204" pitchFamily="18" charset="0"/>
                          </a:rPr>
                          <m:t>年平均净收益</m:t>
                        </m:r>
                      </m:num>
                      <m:den>
                        <m:r>
                          <a:rPr lang="zh-CN" altLang="en-US" i="1">
                            <a:latin typeface="Cambria Math" panose="02040503050406030204" pitchFamily="18" charset="0"/>
                          </a:rPr>
                          <m:t>原始投资额</m:t>
                        </m:r>
                      </m:den>
                    </m:f>
                    <m:r>
                      <a:rPr lang="en-US" altLang="zh-CN" i="1" smtClean="0">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1</m:t>
                    </m:r>
                    <m:r>
                      <a:rPr lang="en-US" altLang="zh-CN" i="1" smtClean="0">
                        <a:latin typeface="Cambria Math" panose="02040503050406030204" pitchFamily="18" charset="0"/>
                        <a:ea typeface="Cambria Math" panose="02040503050406030204" pitchFamily="18" charset="0"/>
                      </a:rPr>
                      <m:t>0</m:t>
                    </m:r>
                    <m:r>
                      <a:rPr lang="en-US" altLang="zh-CN" i="1">
                        <a:latin typeface="Cambria Math" panose="02040503050406030204" pitchFamily="18" charset="0"/>
                        <a:ea typeface="Cambria Math" panose="02040503050406030204" pitchFamily="18" charset="0"/>
                      </a:rPr>
                      <m:t>0</m:t>
                    </m:r>
                    <m:r>
                      <a:rPr lang="en-US" altLang="zh-CN" i="1" smtClean="0">
                        <a:latin typeface="Cambria Math" panose="02040503050406030204" pitchFamily="18" charset="0"/>
                        <a:ea typeface="Cambria Math" panose="02040503050406030204" pitchFamily="18" charset="0"/>
                      </a:rPr>
                      <m:t>%</m:t>
                    </m:r>
                  </m:oMath>
                </a14:m>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r="-81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38270386"/>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项目６　证券投资</a:t>
            </a:r>
            <a:r>
              <a:rPr lang="zh-CN" altLang="en-US" dirty="0" smtClean="0"/>
              <a:t>管理</a:t>
            </a:r>
            <a:endParaRPr lang="zh-CN" altLang="en-US" dirty="0"/>
          </a:p>
        </p:txBody>
      </p:sp>
    </p:spTree>
    <p:extLst>
      <p:ext uri="{BB962C8B-B14F-4D97-AF65-F5344CB8AC3E}">
        <p14:creationId xmlns:p14="http://schemas.microsoft.com/office/powerpoint/2010/main" val="1025189609"/>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1876167" y="1793276"/>
            <a:ext cx="8775357" cy="2408021"/>
          </a:xfrm>
        </p:spPr>
        <p:txBody>
          <a:bodyPr/>
          <a:lstStyle/>
          <a:p>
            <a:pPr marL="0" indent="0">
              <a:buNone/>
            </a:pPr>
            <a:r>
              <a:rPr lang="zh-CN" altLang="en-US" sz="2400" b="1" dirty="0">
                <a:solidFill>
                  <a:srgbClr val="00B0F0"/>
                </a:solidFill>
              </a:rPr>
              <a:t>学习要点：</a:t>
            </a:r>
            <a:endParaRPr lang="en-US" altLang="zh-CN" sz="2400" b="1" dirty="0">
              <a:solidFill>
                <a:srgbClr val="00B0F0"/>
              </a:solidFill>
            </a:endParaRPr>
          </a:p>
          <a:p>
            <a:pPr marL="0" indent="0">
              <a:buNone/>
            </a:pPr>
            <a:r>
              <a:rPr lang="zh-CN" altLang="en-US" dirty="0"/>
              <a:t>　 １． 理解证券投资的种类、特点与原因</a:t>
            </a:r>
            <a:r>
              <a:rPr lang="en-US" altLang="zh-CN" dirty="0"/>
              <a:t>,</a:t>
            </a:r>
            <a:r>
              <a:rPr lang="zh-CN" altLang="en-US" dirty="0"/>
              <a:t>理解证券投资组合的策略和方法</a:t>
            </a:r>
            <a:r>
              <a:rPr lang="en-US" altLang="zh-CN" dirty="0"/>
              <a:t>; </a:t>
            </a:r>
          </a:p>
          <a:p>
            <a:pPr marL="0" indent="0">
              <a:buNone/>
            </a:pPr>
            <a:r>
              <a:rPr lang="en-US" altLang="zh-CN" dirty="0"/>
              <a:t>    </a:t>
            </a:r>
            <a:r>
              <a:rPr lang="zh-CN" altLang="en-US" dirty="0"/>
              <a:t>２． 掌握股票和债券的价值及收益率的计算方法</a:t>
            </a:r>
            <a:r>
              <a:rPr lang="en-US" altLang="zh-CN" dirty="0"/>
              <a:t>; </a:t>
            </a:r>
          </a:p>
          <a:p>
            <a:pPr marL="0" indent="0">
              <a:buNone/>
            </a:pPr>
            <a:r>
              <a:rPr lang="en-US" altLang="zh-CN" dirty="0"/>
              <a:t>    </a:t>
            </a:r>
            <a:r>
              <a:rPr lang="zh-CN" altLang="en-US" dirty="0"/>
              <a:t>３． 了解证券投资组合的意义、风险与收益率</a:t>
            </a:r>
            <a:r>
              <a:rPr lang="en-US" altLang="zh-CN" dirty="0" smtClean="0"/>
              <a:t>.</a:t>
            </a:r>
            <a:endParaRPr lang="en-US" altLang="zh-CN" dirty="0"/>
          </a:p>
        </p:txBody>
      </p:sp>
      <p:grpSp>
        <p:nvGrpSpPr>
          <p:cNvPr id="4" name="Group 70"/>
          <p:cNvGrpSpPr/>
          <p:nvPr/>
        </p:nvGrpSpPr>
        <p:grpSpPr bwMode="auto">
          <a:xfrm>
            <a:off x="1816053" y="894783"/>
            <a:ext cx="1367367" cy="935567"/>
            <a:chOff x="924" y="1097"/>
            <a:chExt cx="646" cy="442"/>
          </a:xfrm>
          <a:solidFill>
            <a:srgbClr val="F15A29"/>
          </a:solidFill>
        </p:grpSpPr>
        <p:sp>
          <p:nvSpPr>
            <p:cNvPr id="5" name="Freeform 44"/>
            <p:cNvSpPr/>
            <p:nvPr/>
          </p:nvSpPr>
          <p:spPr bwMode="auto">
            <a:xfrm>
              <a:off x="1066" y="1097"/>
              <a:ext cx="380" cy="371"/>
            </a:xfrm>
            <a:custGeom>
              <a:avLst/>
              <a:gdLst>
                <a:gd name="T0" fmla="*/ 357 w 215"/>
                <a:gd name="T1" fmla="*/ 5 h 210"/>
                <a:gd name="T2" fmla="*/ 331 w 215"/>
                <a:gd name="T3" fmla="*/ 2 h 210"/>
                <a:gd name="T4" fmla="*/ 309 w 215"/>
                <a:gd name="T5" fmla="*/ 19 h 210"/>
                <a:gd name="T6" fmla="*/ 168 w 215"/>
                <a:gd name="T7" fmla="*/ 286 h 210"/>
                <a:gd name="T8" fmla="*/ 51 w 215"/>
                <a:gd name="T9" fmla="*/ 224 h 210"/>
                <a:gd name="T10" fmla="*/ 25 w 215"/>
                <a:gd name="T11" fmla="*/ 223 h 210"/>
                <a:gd name="T12" fmla="*/ 5 w 215"/>
                <a:gd name="T13" fmla="*/ 240 h 210"/>
                <a:gd name="T14" fmla="*/ 2 w 215"/>
                <a:gd name="T15" fmla="*/ 267 h 210"/>
                <a:gd name="T16" fmla="*/ 19 w 215"/>
                <a:gd name="T17" fmla="*/ 286 h 210"/>
                <a:gd name="T18" fmla="*/ 164 w 215"/>
                <a:gd name="T19" fmla="*/ 366 h 210"/>
                <a:gd name="T20" fmla="*/ 193 w 215"/>
                <a:gd name="T21" fmla="*/ 367 h 210"/>
                <a:gd name="T22" fmla="*/ 212 w 215"/>
                <a:gd name="T23" fmla="*/ 350 h 210"/>
                <a:gd name="T24" fmla="*/ 371 w 215"/>
                <a:gd name="T25" fmla="*/ 51 h 210"/>
                <a:gd name="T26" fmla="*/ 357 w 215"/>
                <a:gd name="T27" fmla="*/ 5 h 2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5" h="210">
                  <a:moveTo>
                    <a:pt x="202" y="3"/>
                  </a:moveTo>
                  <a:cubicBezTo>
                    <a:pt x="197" y="0"/>
                    <a:pt x="192" y="0"/>
                    <a:pt x="187" y="1"/>
                  </a:cubicBezTo>
                  <a:cubicBezTo>
                    <a:pt x="182" y="3"/>
                    <a:pt x="178" y="6"/>
                    <a:pt x="175" y="11"/>
                  </a:cubicBezTo>
                  <a:cubicBezTo>
                    <a:pt x="95" y="162"/>
                    <a:pt x="95" y="162"/>
                    <a:pt x="95" y="162"/>
                  </a:cubicBezTo>
                  <a:cubicBezTo>
                    <a:pt x="29" y="127"/>
                    <a:pt x="29" y="127"/>
                    <a:pt x="29" y="127"/>
                  </a:cubicBezTo>
                  <a:cubicBezTo>
                    <a:pt x="25" y="125"/>
                    <a:pt x="19" y="124"/>
                    <a:pt x="14" y="126"/>
                  </a:cubicBezTo>
                  <a:cubicBezTo>
                    <a:pt x="9" y="128"/>
                    <a:pt x="5" y="131"/>
                    <a:pt x="3" y="136"/>
                  </a:cubicBezTo>
                  <a:cubicBezTo>
                    <a:pt x="0" y="140"/>
                    <a:pt x="0" y="146"/>
                    <a:pt x="1" y="151"/>
                  </a:cubicBezTo>
                  <a:cubicBezTo>
                    <a:pt x="3" y="156"/>
                    <a:pt x="6" y="160"/>
                    <a:pt x="11" y="162"/>
                  </a:cubicBezTo>
                  <a:cubicBezTo>
                    <a:pt x="93" y="207"/>
                    <a:pt x="93" y="207"/>
                    <a:pt x="93" y="207"/>
                  </a:cubicBezTo>
                  <a:cubicBezTo>
                    <a:pt x="98" y="209"/>
                    <a:pt x="103" y="210"/>
                    <a:pt x="109" y="208"/>
                  </a:cubicBezTo>
                  <a:cubicBezTo>
                    <a:pt x="114" y="206"/>
                    <a:pt x="118" y="203"/>
                    <a:pt x="120" y="198"/>
                  </a:cubicBezTo>
                  <a:cubicBezTo>
                    <a:pt x="210" y="29"/>
                    <a:pt x="210" y="29"/>
                    <a:pt x="210" y="29"/>
                  </a:cubicBezTo>
                  <a:cubicBezTo>
                    <a:pt x="215" y="20"/>
                    <a:pt x="212" y="8"/>
                    <a:pt x="20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 name="Oval 61"/>
            <p:cNvSpPr>
              <a:spLocks noChangeArrowheads="1"/>
            </p:cNvSpPr>
            <p:nvPr/>
          </p:nvSpPr>
          <p:spPr bwMode="auto">
            <a:xfrm>
              <a:off x="924" y="1495"/>
              <a:ext cx="646" cy="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spTree>
    <p:extLst>
      <p:ext uri="{BB962C8B-B14F-4D97-AF65-F5344CB8AC3E}">
        <p14:creationId xmlns:p14="http://schemas.microsoft.com/office/powerpoint/2010/main" val="2574934000"/>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en-US" altLang="zh-CN" sz="3200" dirty="0"/>
              <a:t>6.1   </a:t>
            </a:r>
            <a:r>
              <a:rPr lang="zh-CN" altLang="en-US" sz="3200" dirty="0"/>
              <a:t>证券投资概述</a:t>
            </a:r>
          </a:p>
          <a:p>
            <a:pPr marL="0" indent="0">
              <a:buNone/>
            </a:pPr>
            <a:r>
              <a:rPr lang="en-US" altLang="zh-CN" sz="2800" dirty="0"/>
              <a:t>6.1.1  </a:t>
            </a:r>
            <a:r>
              <a:rPr lang="zh-CN" altLang="en-US" sz="2800" dirty="0"/>
              <a:t>证券和证券投资的内涵 </a:t>
            </a:r>
            <a:endParaRPr lang="en-US" altLang="zh-CN" sz="2800" dirty="0"/>
          </a:p>
          <a:p>
            <a:pPr marL="457200" indent="-457200">
              <a:buAutoNum type="arabicDbPeriod"/>
            </a:pPr>
            <a:r>
              <a:rPr lang="zh-CN" altLang="en-US" b="1" dirty="0"/>
              <a:t>证券</a:t>
            </a:r>
            <a:r>
              <a:rPr lang="zh-CN" altLang="en-US" dirty="0"/>
              <a:t> </a:t>
            </a:r>
            <a:endParaRPr lang="en-US" altLang="zh-CN" dirty="0"/>
          </a:p>
          <a:p>
            <a:pPr marL="0" indent="0">
              <a:buNone/>
            </a:pPr>
            <a:r>
              <a:rPr lang="en-US" altLang="zh-CN" dirty="0"/>
              <a:t>       </a:t>
            </a:r>
            <a:r>
              <a:rPr lang="zh-CN" altLang="en-US" dirty="0"/>
              <a:t>证券是指具有一定票面金券是指具有一定票面金额</a:t>
            </a:r>
            <a:r>
              <a:rPr lang="en-US" altLang="zh-CN" dirty="0"/>
              <a:t>,</a:t>
            </a:r>
            <a:r>
              <a:rPr lang="zh-CN" altLang="en-US" dirty="0"/>
              <a:t>代表财产所有权和债权</a:t>
            </a:r>
            <a:r>
              <a:rPr lang="en-US" altLang="zh-CN" dirty="0"/>
              <a:t>,</a:t>
            </a:r>
            <a:r>
              <a:rPr lang="zh-CN" altLang="en-US" dirty="0"/>
              <a:t>可以有偿转让的凭证</a:t>
            </a:r>
            <a:r>
              <a:rPr lang="en-US" altLang="zh-CN" dirty="0"/>
              <a:t>,</a:t>
            </a:r>
            <a:r>
              <a:rPr lang="zh-CN" altLang="en-US" dirty="0"/>
              <a:t>如股票、债券等</a:t>
            </a:r>
            <a:r>
              <a:rPr lang="en-US" altLang="zh-CN" dirty="0"/>
              <a:t>. </a:t>
            </a:r>
          </a:p>
          <a:p>
            <a:pPr marL="0" indent="0">
              <a:buNone/>
            </a:pPr>
            <a:r>
              <a:rPr lang="en-US" altLang="zh-CN" dirty="0"/>
              <a:t>      </a:t>
            </a:r>
            <a:r>
              <a:rPr lang="zh-CN" altLang="en-US" dirty="0"/>
              <a:t>证券具有流动性、收益性和风险性三个特点</a:t>
            </a:r>
            <a:r>
              <a:rPr lang="en-US" altLang="zh-CN" dirty="0"/>
              <a:t>. </a:t>
            </a:r>
          </a:p>
          <a:p>
            <a:pPr marL="0" indent="0">
              <a:buNone/>
            </a:pPr>
            <a:r>
              <a:rPr lang="en-US" altLang="zh-CN" dirty="0"/>
              <a:t>      </a:t>
            </a:r>
            <a:r>
              <a:rPr lang="zh-CN" altLang="en-US" dirty="0"/>
              <a:t>流动性又称变现性</a:t>
            </a:r>
            <a:r>
              <a:rPr lang="en-US" altLang="zh-CN" dirty="0"/>
              <a:t>,</a:t>
            </a:r>
            <a:r>
              <a:rPr lang="zh-CN" altLang="en-US" dirty="0"/>
              <a:t>是指证券可以随时抛售取得现金</a:t>
            </a:r>
            <a:r>
              <a:rPr lang="en-US" altLang="zh-CN" dirty="0"/>
              <a:t>.</a:t>
            </a:r>
          </a:p>
          <a:p>
            <a:pPr marL="0" indent="0">
              <a:buNone/>
            </a:pPr>
            <a:r>
              <a:rPr lang="zh-CN" altLang="en-US" dirty="0"/>
              <a:t>      流动性与收益性往往成反比</a:t>
            </a:r>
            <a:r>
              <a:rPr lang="en-US" altLang="zh-CN" dirty="0"/>
              <a:t>,</a:t>
            </a:r>
            <a:r>
              <a:rPr lang="zh-CN" altLang="en-US" dirty="0"/>
              <a:t>而风险性则一般与收益性成正比</a:t>
            </a:r>
            <a:r>
              <a:rPr lang="en-US" altLang="zh-CN" dirty="0"/>
              <a:t>. </a:t>
            </a:r>
            <a:endParaRPr lang="zh-CN" altLang="en-US" dirty="0"/>
          </a:p>
          <a:p>
            <a:pPr marL="0" indent="0">
              <a:buNone/>
            </a:pPr>
            <a:endParaRPr lang="zh-CN" altLang="en-US" dirty="0"/>
          </a:p>
        </p:txBody>
      </p:sp>
    </p:spTree>
    <p:extLst>
      <p:ext uri="{BB962C8B-B14F-4D97-AF65-F5344CB8AC3E}">
        <p14:creationId xmlns:p14="http://schemas.microsoft.com/office/powerpoint/2010/main" val="2503733527"/>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a:bodyPr>
          <a:lstStyle/>
          <a:p>
            <a:pPr marL="0" indent="0">
              <a:buNone/>
            </a:pPr>
            <a:r>
              <a:rPr lang="zh-CN" altLang="en-US" b="1" dirty="0"/>
              <a:t>２． 证券投资 </a:t>
            </a:r>
            <a:endParaRPr lang="en-US" altLang="zh-CN" b="1" dirty="0" smtClean="0"/>
          </a:p>
          <a:p>
            <a:pPr marL="0" indent="0">
              <a:buNone/>
            </a:pPr>
            <a:r>
              <a:rPr lang="zh-CN" altLang="en-US" dirty="0" smtClean="0"/>
              <a:t>证券投资</a:t>
            </a:r>
            <a:r>
              <a:rPr lang="zh-CN" altLang="en-US" dirty="0"/>
              <a:t>是指企业为获取投资收益或特定经营目的而买卖有价证券的一种投资行为</a:t>
            </a:r>
            <a:r>
              <a:rPr lang="en-US" altLang="zh-CN" dirty="0"/>
              <a:t>. </a:t>
            </a:r>
            <a:endParaRPr lang="en-US" altLang="zh-CN" dirty="0" smtClean="0"/>
          </a:p>
          <a:p>
            <a:pPr marL="0" indent="0">
              <a:buNone/>
            </a:pPr>
            <a:r>
              <a:rPr lang="zh-CN" altLang="en-US" dirty="0" smtClean="0"/>
              <a:t>证券投资目的</a:t>
            </a:r>
            <a:r>
              <a:rPr lang="zh-CN" altLang="en-US" dirty="0"/>
              <a:t>：</a:t>
            </a:r>
            <a:endParaRPr lang="en-US" altLang="zh-CN" dirty="0"/>
          </a:p>
          <a:p>
            <a:pPr marL="0" indent="0">
              <a:buNone/>
            </a:pPr>
            <a:r>
              <a:rPr lang="en-US" altLang="zh-CN" dirty="0" smtClean="0"/>
              <a:t>      ( </a:t>
            </a:r>
            <a:r>
              <a:rPr lang="zh-CN" altLang="en-US" dirty="0"/>
              <a:t>１</a:t>
            </a:r>
            <a:r>
              <a:rPr lang="en-US" altLang="zh-CN" dirty="0"/>
              <a:t>)</a:t>
            </a:r>
            <a:r>
              <a:rPr lang="zh-CN" altLang="en-US" dirty="0"/>
              <a:t>充分利用闲置资金</a:t>
            </a:r>
            <a:r>
              <a:rPr lang="en-US" altLang="zh-CN" dirty="0"/>
              <a:t>,</a:t>
            </a:r>
            <a:r>
              <a:rPr lang="zh-CN" altLang="en-US" dirty="0"/>
              <a:t>获取投资</a:t>
            </a:r>
            <a:r>
              <a:rPr lang="zh-CN" altLang="en-US" dirty="0" smtClean="0"/>
              <a:t>收益</a:t>
            </a:r>
            <a:endParaRPr lang="en-US" altLang="zh-CN" dirty="0" smtClean="0"/>
          </a:p>
          <a:p>
            <a:pPr marL="0" indent="0">
              <a:buNone/>
            </a:pPr>
            <a:r>
              <a:rPr lang="en-US" altLang="zh-CN" dirty="0" smtClean="0"/>
              <a:t>      </a:t>
            </a:r>
            <a:r>
              <a:rPr lang="en-US" altLang="zh-CN" dirty="0"/>
              <a:t>( </a:t>
            </a:r>
            <a:r>
              <a:rPr lang="zh-CN" altLang="en-US" dirty="0"/>
              <a:t>２</a:t>
            </a:r>
            <a:r>
              <a:rPr lang="en-US" altLang="zh-CN" dirty="0"/>
              <a:t>)</a:t>
            </a:r>
            <a:r>
              <a:rPr lang="zh-CN" altLang="en-US" dirty="0"/>
              <a:t>为了控制相关企业</a:t>
            </a:r>
            <a:r>
              <a:rPr lang="en-US" altLang="zh-CN" dirty="0"/>
              <a:t>,</a:t>
            </a:r>
            <a:r>
              <a:rPr lang="zh-CN" altLang="en-US" dirty="0"/>
              <a:t>增强企业</a:t>
            </a:r>
            <a:r>
              <a:rPr lang="zh-CN" altLang="en-US" dirty="0" smtClean="0"/>
              <a:t>竞争能力</a:t>
            </a:r>
            <a:endParaRPr lang="en-US" altLang="zh-CN" dirty="0" smtClean="0"/>
          </a:p>
          <a:p>
            <a:pPr marL="0" indent="0">
              <a:buNone/>
            </a:pPr>
            <a:r>
              <a:rPr lang="en-US" altLang="zh-CN" dirty="0" smtClean="0"/>
              <a:t>      ( </a:t>
            </a:r>
            <a:r>
              <a:rPr lang="zh-CN" altLang="en-US" dirty="0"/>
              <a:t>３</a:t>
            </a:r>
            <a:r>
              <a:rPr lang="en-US" altLang="zh-CN" dirty="0"/>
              <a:t>)</a:t>
            </a:r>
            <a:r>
              <a:rPr lang="zh-CN" altLang="en-US" dirty="0"/>
              <a:t>为了积累发展基金或偿债基金</a:t>
            </a:r>
            <a:r>
              <a:rPr lang="en-US" altLang="zh-CN" dirty="0"/>
              <a:t>,</a:t>
            </a:r>
            <a:r>
              <a:rPr lang="zh-CN" altLang="en-US" dirty="0"/>
              <a:t>满足未来的财务需求 </a:t>
            </a:r>
            <a:endParaRPr lang="en-US" altLang="zh-CN" dirty="0" smtClean="0"/>
          </a:p>
          <a:p>
            <a:pPr marL="0" indent="0">
              <a:buNone/>
            </a:pPr>
            <a:r>
              <a:rPr lang="en-US" altLang="zh-CN" dirty="0" smtClean="0"/>
              <a:t>      ( </a:t>
            </a:r>
            <a:r>
              <a:rPr lang="zh-CN" altLang="en-US" dirty="0"/>
              <a:t>４</a:t>
            </a:r>
            <a:r>
              <a:rPr lang="en-US" altLang="zh-CN" dirty="0"/>
              <a:t>)</a:t>
            </a:r>
            <a:r>
              <a:rPr lang="zh-CN" altLang="en-US" dirty="0"/>
              <a:t>满足季节性经营对现金的</a:t>
            </a:r>
            <a:r>
              <a:rPr lang="zh-CN" altLang="en-US" dirty="0" smtClean="0"/>
              <a:t>需求</a:t>
            </a:r>
            <a:endParaRPr lang="zh-CN" altLang="en-US" dirty="0"/>
          </a:p>
        </p:txBody>
      </p:sp>
    </p:spTree>
    <p:extLst>
      <p:ext uri="{BB962C8B-B14F-4D97-AF65-F5344CB8AC3E}">
        <p14:creationId xmlns:p14="http://schemas.microsoft.com/office/powerpoint/2010/main" val="150869906"/>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6.1.2  </a:t>
            </a:r>
            <a:r>
              <a:rPr lang="zh-CN" altLang="en-US" sz="2800" dirty="0" smtClean="0"/>
              <a:t>证券</a:t>
            </a:r>
            <a:r>
              <a:rPr lang="zh-CN" altLang="en-US" sz="2800" dirty="0"/>
              <a:t>和证券投资的</a:t>
            </a:r>
            <a:r>
              <a:rPr lang="zh-CN" altLang="en-US" sz="2800" dirty="0" smtClean="0"/>
              <a:t>分类</a:t>
            </a:r>
            <a:endParaRPr lang="en-US" altLang="zh-CN" sz="2800" dirty="0"/>
          </a:p>
          <a:p>
            <a:pPr marL="457200" indent="-457200">
              <a:buAutoNum type="arabicDbPeriod"/>
            </a:pPr>
            <a:r>
              <a:rPr lang="zh-CN" altLang="en-US" b="1" dirty="0"/>
              <a:t>证券的分类 </a:t>
            </a:r>
            <a:endParaRPr lang="en-US" altLang="zh-CN" b="1" dirty="0"/>
          </a:p>
          <a:p>
            <a:pPr marL="0" indent="0">
              <a:buNone/>
            </a:pPr>
            <a:r>
              <a:rPr lang="en-US" altLang="zh-CN" dirty="0"/>
              <a:t>( </a:t>
            </a:r>
            <a:r>
              <a:rPr lang="zh-CN" altLang="en-US" dirty="0"/>
              <a:t>１</a:t>
            </a:r>
            <a:r>
              <a:rPr lang="en-US" altLang="zh-CN" dirty="0"/>
              <a:t>)</a:t>
            </a:r>
            <a:r>
              <a:rPr lang="zh-CN" altLang="en-US" dirty="0"/>
              <a:t>按证券体现的权益关系分类：所有权证券、信托投资证券和债权证券</a:t>
            </a:r>
            <a:r>
              <a:rPr lang="en-US" altLang="zh-CN" dirty="0"/>
              <a:t>.</a:t>
            </a:r>
          </a:p>
          <a:p>
            <a:pPr marL="0" indent="0">
              <a:buNone/>
            </a:pPr>
            <a:r>
              <a:rPr lang="en-US" altLang="zh-CN" dirty="0"/>
              <a:t>( </a:t>
            </a:r>
            <a:r>
              <a:rPr lang="zh-CN" altLang="en-US" dirty="0"/>
              <a:t>２</a:t>
            </a:r>
            <a:r>
              <a:rPr lang="en-US" altLang="zh-CN" dirty="0"/>
              <a:t>)</a:t>
            </a:r>
            <a:r>
              <a:rPr lang="zh-CN" altLang="en-US" dirty="0"/>
              <a:t>按证券的收益状况分类 ：固定收益证券和变动收益证券</a:t>
            </a:r>
            <a:r>
              <a:rPr lang="en-US" altLang="zh-CN" dirty="0"/>
              <a:t>.</a:t>
            </a:r>
          </a:p>
          <a:p>
            <a:pPr marL="0" indent="0">
              <a:buNone/>
            </a:pPr>
            <a:r>
              <a:rPr lang="en-US" altLang="zh-CN" dirty="0"/>
              <a:t>( </a:t>
            </a:r>
            <a:r>
              <a:rPr lang="zh-CN" altLang="en-US" dirty="0"/>
              <a:t>３</a:t>
            </a:r>
            <a:r>
              <a:rPr lang="en-US" altLang="zh-CN" dirty="0"/>
              <a:t>)</a:t>
            </a:r>
            <a:r>
              <a:rPr lang="zh-CN" altLang="en-US" dirty="0"/>
              <a:t>按证券的发行主体分类 ：政府证券、金融证券和公司证券三种</a:t>
            </a:r>
            <a:r>
              <a:rPr lang="en-US" altLang="zh-CN" dirty="0" smtClean="0"/>
              <a:t>.</a:t>
            </a:r>
          </a:p>
          <a:p>
            <a:pPr marL="0" indent="0">
              <a:buNone/>
            </a:pPr>
            <a:r>
              <a:rPr lang="en-US" altLang="zh-CN" dirty="0"/>
              <a:t>( </a:t>
            </a:r>
            <a:r>
              <a:rPr lang="zh-CN" altLang="en-US" dirty="0"/>
              <a:t>４</a:t>
            </a:r>
            <a:r>
              <a:rPr lang="en-US" altLang="zh-CN" dirty="0"/>
              <a:t>)</a:t>
            </a:r>
            <a:r>
              <a:rPr lang="zh-CN" altLang="en-US" dirty="0"/>
              <a:t>按证券到期日的长短分类 </a:t>
            </a:r>
            <a:r>
              <a:rPr lang="en-US" altLang="zh-CN" dirty="0"/>
              <a:t>:</a:t>
            </a:r>
            <a:r>
              <a:rPr lang="zh-CN" altLang="en-US" dirty="0" smtClean="0"/>
              <a:t>短期</a:t>
            </a:r>
            <a:r>
              <a:rPr lang="zh-CN" altLang="en-US" dirty="0"/>
              <a:t>证券和长期证券</a:t>
            </a:r>
            <a:r>
              <a:rPr lang="en-US" altLang="zh-CN" dirty="0"/>
              <a:t>.</a:t>
            </a:r>
          </a:p>
          <a:p>
            <a:pPr marL="0" indent="0">
              <a:buNone/>
            </a:pPr>
            <a:endParaRPr lang="zh-CN" altLang="en-US" dirty="0"/>
          </a:p>
        </p:txBody>
      </p:sp>
    </p:spTree>
    <p:extLst>
      <p:ext uri="{BB962C8B-B14F-4D97-AF65-F5344CB8AC3E}">
        <p14:creationId xmlns:p14="http://schemas.microsoft.com/office/powerpoint/2010/main" val="2040642837"/>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742951"/>
            <a:ext cx="10515600" cy="5373644"/>
          </a:xfrm>
        </p:spPr>
        <p:txBody>
          <a:bodyPr>
            <a:normAutofit fontScale="92500" lnSpcReduction="10000"/>
          </a:bodyPr>
          <a:lstStyle/>
          <a:p>
            <a:pPr marL="0" indent="0">
              <a:buNone/>
            </a:pPr>
            <a:r>
              <a:rPr lang="zh-CN" altLang="en-US" b="1" dirty="0"/>
              <a:t>２． 证券投资的分类 </a:t>
            </a:r>
            <a:endParaRPr lang="en-US" altLang="zh-CN" b="1" dirty="0" smtClean="0"/>
          </a:p>
          <a:p>
            <a:pPr marL="0" indent="0">
              <a:buNone/>
            </a:pPr>
            <a:r>
              <a:rPr lang="en-US" altLang="zh-CN" dirty="0" smtClean="0"/>
              <a:t>( </a:t>
            </a:r>
            <a:r>
              <a:rPr lang="zh-CN" altLang="en-US" dirty="0"/>
              <a:t>１</a:t>
            </a:r>
            <a:r>
              <a:rPr lang="en-US" altLang="zh-CN" dirty="0"/>
              <a:t>)</a:t>
            </a:r>
            <a:r>
              <a:rPr lang="zh-CN" altLang="en-US" dirty="0"/>
              <a:t>债券</a:t>
            </a:r>
            <a:r>
              <a:rPr lang="zh-CN" altLang="en-US" dirty="0" smtClean="0"/>
              <a:t>投资</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债券投资是指企业将资金投入各种债券</a:t>
            </a:r>
            <a:r>
              <a:rPr lang="en-US" altLang="zh-CN" dirty="0"/>
              <a:t>,</a:t>
            </a:r>
            <a:r>
              <a:rPr lang="zh-CN" altLang="en-US" dirty="0"/>
              <a:t>如国债、公司债券和短期融资券等</a:t>
            </a:r>
            <a:r>
              <a:rPr lang="en-US" altLang="zh-CN" dirty="0"/>
              <a:t>,</a:t>
            </a:r>
            <a:r>
              <a:rPr lang="zh-CN" altLang="en-US" dirty="0"/>
              <a:t>相对于股 票投资</a:t>
            </a:r>
            <a:r>
              <a:rPr lang="en-US" altLang="zh-CN" dirty="0"/>
              <a:t>,</a:t>
            </a:r>
            <a:r>
              <a:rPr lang="zh-CN" altLang="en-US" dirty="0"/>
              <a:t>债券投资一般风险较小</a:t>
            </a:r>
            <a:r>
              <a:rPr lang="en-US" altLang="zh-CN" dirty="0"/>
              <a:t>,</a:t>
            </a:r>
            <a:r>
              <a:rPr lang="zh-CN" altLang="en-US" dirty="0"/>
              <a:t>能获得稳定收益</a:t>
            </a:r>
            <a:r>
              <a:rPr lang="en-US" altLang="zh-CN" dirty="0"/>
              <a:t>,</a:t>
            </a:r>
            <a:r>
              <a:rPr lang="zh-CN" altLang="en-US" dirty="0"/>
              <a:t>但要注意投资对象的信用等级</a:t>
            </a:r>
            <a:r>
              <a:rPr lang="en-US" altLang="zh-CN" dirty="0"/>
              <a:t>. </a:t>
            </a:r>
          </a:p>
          <a:p>
            <a:pPr marL="0" indent="0">
              <a:buNone/>
            </a:pPr>
            <a:r>
              <a:rPr lang="en-US" altLang="zh-CN" dirty="0" smtClean="0"/>
              <a:t>( </a:t>
            </a:r>
            <a:r>
              <a:rPr lang="zh-CN" altLang="en-US" dirty="0"/>
              <a:t>２</a:t>
            </a:r>
            <a:r>
              <a:rPr lang="en-US" altLang="zh-CN" dirty="0"/>
              <a:t>)</a:t>
            </a:r>
            <a:r>
              <a:rPr lang="zh-CN" altLang="en-US" dirty="0"/>
              <a:t>股票投资 </a:t>
            </a:r>
            <a:endParaRPr lang="en-US" altLang="zh-CN" dirty="0" smtClean="0"/>
          </a:p>
          <a:p>
            <a:pPr marL="0" indent="0">
              <a:buNone/>
            </a:pPr>
            <a:r>
              <a:rPr lang="en-US" altLang="zh-CN" dirty="0"/>
              <a:t> </a:t>
            </a:r>
            <a:r>
              <a:rPr lang="en-US" altLang="zh-CN" dirty="0" smtClean="0"/>
              <a:t>      </a:t>
            </a:r>
            <a:r>
              <a:rPr lang="zh-CN" altLang="en-US" dirty="0" smtClean="0"/>
              <a:t>股票</a:t>
            </a:r>
            <a:r>
              <a:rPr lang="zh-CN" altLang="en-US" dirty="0"/>
              <a:t>投资是指企业购买其他企业发行的股票作为投资</a:t>
            </a:r>
            <a:r>
              <a:rPr lang="en-US" altLang="zh-CN" dirty="0"/>
              <a:t>,</a:t>
            </a:r>
            <a:r>
              <a:rPr lang="zh-CN" altLang="en-US" dirty="0"/>
              <a:t>如普通股股票、优先股股票</a:t>
            </a:r>
            <a:r>
              <a:rPr lang="en-US" altLang="zh-CN" dirty="0"/>
              <a:t>.</a:t>
            </a:r>
            <a:r>
              <a:rPr lang="zh-CN" altLang="en-US" dirty="0"/>
              <a:t>股 票投资风险较大</a:t>
            </a:r>
            <a:r>
              <a:rPr lang="en-US" altLang="zh-CN" dirty="0"/>
              <a:t>,</a:t>
            </a:r>
            <a:r>
              <a:rPr lang="zh-CN" altLang="en-US" dirty="0"/>
              <a:t>收益也相对较高</a:t>
            </a:r>
            <a:r>
              <a:rPr lang="en-US" altLang="zh-CN" dirty="0"/>
              <a:t>. </a:t>
            </a:r>
          </a:p>
          <a:p>
            <a:pPr marL="0" indent="0">
              <a:buNone/>
            </a:pPr>
            <a:r>
              <a:rPr lang="en-US" altLang="zh-CN" dirty="0" smtClean="0"/>
              <a:t>( </a:t>
            </a:r>
            <a:r>
              <a:rPr lang="zh-CN" altLang="en-US" dirty="0"/>
              <a:t>３</a:t>
            </a:r>
            <a:r>
              <a:rPr lang="en-US" altLang="zh-CN" dirty="0"/>
              <a:t>)</a:t>
            </a:r>
            <a:r>
              <a:rPr lang="zh-CN" altLang="en-US" dirty="0"/>
              <a:t>组合投资 </a:t>
            </a:r>
            <a:endParaRPr lang="en-US" altLang="zh-CN" dirty="0" smtClean="0"/>
          </a:p>
          <a:p>
            <a:pPr marL="0" indent="0">
              <a:buNone/>
            </a:pPr>
            <a:r>
              <a:rPr lang="en-US" altLang="zh-CN" dirty="0"/>
              <a:t> </a:t>
            </a:r>
            <a:r>
              <a:rPr lang="en-US" altLang="zh-CN" dirty="0" smtClean="0"/>
              <a:t>      </a:t>
            </a:r>
            <a:r>
              <a:rPr lang="zh-CN" altLang="en-US" dirty="0" smtClean="0"/>
              <a:t>组合</a:t>
            </a:r>
            <a:r>
              <a:rPr lang="zh-CN" altLang="en-US" dirty="0"/>
              <a:t>投资是指企业将资金同时投放于债券、股票等多种证券</a:t>
            </a:r>
            <a:r>
              <a:rPr lang="en-US" altLang="zh-CN" dirty="0"/>
              <a:t>,</a:t>
            </a:r>
            <a:r>
              <a:rPr lang="zh-CN" altLang="en-US" dirty="0"/>
              <a:t>这样可分散证券投资风 险</a:t>
            </a:r>
            <a:r>
              <a:rPr lang="en-US" altLang="zh-CN" dirty="0"/>
              <a:t>,</a:t>
            </a:r>
            <a:r>
              <a:rPr lang="zh-CN" altLang="en-US" dirty="0"/>
              <a:t>组合投资是企业证券投资的常用投资方式</a:t>
            </a:r>
            <a:r>
              <a:rPr lang="en-US" altLang="zh-CN" dirty="0" smtClean="0"/>
              <a:t>.</a:t>
            </a:r>
          </a:p>
          <a:p>
            <a:pPr marL="0" indent="0">
              <a:buNone/>
            </a:pPr>
            <a:r>
              <a:rPr lang="en-US" altLang="zh-CN" dirty="0" smtClean="0"/>
              <a:t>( </a:t>
            </a:r>
            <a:r>
              <a:rPr lang="zh-CN" altLang="en-US" dirty="0"/>
              <a:t>４</a:t>
            </a:r>
            <a:r>
              <a:rPr lang="en-US" altLang="zh-CN" dirty="0"/>
              <a:t>)</a:t>
            </a:r>
            <a:r>
              <a:rPr lang="zh-CN" altLang="en-US" dirty="0"/>
              <a:t>基金投资 </a:t>
            </a:r>
            <a:endParaRPr lang="en-US" altLang="zh-CN" dirty="0" smtClean="0"/>
          </a:p>
          <a:p>
            <a:pPr marL="0" indent="0">
              <a:buNone/>
            </a:pPr>
            <a:r>
              <a:rPr lang="zh-CN" altLang="en-US" dirty="0" smtClean="0"/>
              <a:t>       基金</a:t>
            </a:r>
            <a:r>
              <a:rPr lang="zh-CN" altLang="en-US" dirty="0"/>
              <a:t>就是投资者的资金和其他人的资金合在一起</a:t>
            </a:r>
            <a:r>
              <a:rPr lang="en-US" altLang="zh-CN" dirty="0"/>
              <a:t>,</a:t>
            </a:r>
            <a:r>
              <a:rPr lang="zh-CN" altLang="en-US" dirty="0"/>
              <a:t>由基金公司的专家负责管理</a:t>
            </a:r>
            <a:r>
              <a:rPr lang="en-US" altLang="zh-CN" dirty="0"/>
              <a:t>,</a:t>
            </a:r>
            <a:r>
              <a:rPr lang="zh-CN" altLang="en-US" dirty="0"/>
              <a:t>用来投 资于多家公司的股票或者债券</a:t>
            </a:r>
            <a:r>
              <a:rPr lang="en-US" altLang="zh-CN" dirty="0"/>
              <a:t>.</a:t>
            </a:r>
            <a:endParaRPr lang="zh-CN" altLang="en-US" dirty="0"/>
          </a:p>
        </p:txBody>
      </p:sp>
    </p:spTree>
    <p:extLst>
      <p:ext uri="{BB962C8B-B14F-4D97-AF65-F5344CB8AC3E}">
        <p14:creationId xmlns:p14="http://schemas.microsoft.com/office/powerpoint/2010/main" val="3297617100"/>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6.1.3   </a:t>
            </a:r>
            <a:r>
              <a:rPr lang="zh-CN" altLang="en-US" sz="2800" dirty="0" smtClean="0"/>
              <a:t>证券投资</a:t>
            </a:r>
            <a:r>
              <a:rPr lang="zh-CN" altLang="en-US" sz="2800" dirty="0"/>
              <a:t>的一般</a:t>
            </a:r>
            <a:r>
              <a:rPr lang="zh-CN" altLang="en-US" sz="2800" dirty="0" smtClean="0"/>
              <a:t>程序</a:t>
            </a:r>
            <a:endParaRPr lang="en-US" altLang="zh-CN" sz="2800" dirty="0" smtClean="0"/>
          </a:p>
          <a:p>
            <a:pPr marL="0" indent="0">
              <a:buNone/>
            </a:pPr>
            <a:r>
              <a:rPr lang="zh-CN" altLang="en-US" dirty="0" smtClean="0"/>
              <a:t> </a:t>
            </a:r>
            <a:r>
              <a:rPr lang="zh-CN" altLang="en-US" dirty="0"/>
              <a:t>１． 合理选择投资对象 </a:t>
            </a:r>
            <a:endParaRPr lang="en-US" altLang="zh-CN" dirty="0" smtClean="0"/>
          </a:p>
          <a:p>
            <a:pPr marL="0" indent="0">
              <a:buNone/>
            </a:pPr>
            <a:r>
              <a:rPr lang="zh-CN" altLang="en-US" dirty="0" smtClean="0"/>
              <a:t>２</a:t>
            </a:r>
            <a:r>
              <a:rPr lang="zh-CN" altLang="en-US" dirty="0"/>
              <a:t>． 委托</a:t>
            </a:r>
            <a:r>
              <a:rPr lang="zh-CN" altLang="en-US" dirty="0" smtClean="0"/>
              <a:t>买卖</a:t>
            </a:r>
            <a:endParaRPr lang="en-US" altLang="zh-CN" dirty="0" smtClean="0"/>
          </a:p>
          <a:p>
            <a:pPr marL="0" indent="0">
              <a:buNone/>
            </a:pPr>
            <a:r>
              <a:rPr lang="zh-CN" altLang="en-US" dirty="0"/>
              <a:t>３． 成交 </a:t>
            </a:r>
            <a:endParaRPr lang="en-US" altLang="zh-CN" dirty="0" smtClean="0"/>
          </a:p>
          <a:p>
            <a:pPr marL="0" indent="0">
              <a:buNone/>
            </a:pPr>
            <a:r>
              <a:rPr lang="zh-CN" altLang="en-US" dirty="0" smtClean="0"/>
              <a:t>４</a:t>
            </a:r>
            <a:r>
              <a:rPr lang="zh-CN" altLang="en-US" dirty="0"/>
              <a:t>． 清算与交割 </a:t>
            </a:r>
            <a:endParaRPr lang="en-US" altLang="zh-CN" dirty="0" smtClean="0"/>
          </a:p>
          <a:p>
            <a:pPr marL="0" indent="0">
              <a:buNone/>
            </a:pPr>
            <a:r>
              <a:rPr lang="zh-CN" altLang="en-US" dirty="0" smtClean="0"/>
              <a:t>５</a:t>
            </a:r>
            <a:r>
              <a:rPr lang="zh-CN" altLang="en-US" dirty="0"/>
              <a:t>． 办理证券</a:t>
            </a:r>
            <a:r>
              <a:rPr lang="zh-CN" altLang="en-US" dirty="0" smtClean="0"/>
              <a:t>过户</a:t>
            </a:r>
            <a:endParaRPr lang="zh-CN" altLang="en-US" dirty="0"/>
          </a:p>
        </p:txBody>
      </p:sp>
    </p:spTree>
    <p:extLst>
      <p:ext uri="{BB962C8B-B14F-4D97-AF65-F5344CB8AC3E}">
        <p14:creationId xmlns:p14="http://schemas.microsoft.com/office/powerpoint/2010/main" val="21413226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5BCC2067-06F6-458C-92CE-E4B3E6AC71B4}"/>
              </a:ext>
            </a:extLst>
          </p:cNvPr>
          <p:cNvSpPr>
            <a:spLocks noGrp="1"/>
          </p:cNvSpPr>
          <p:nvPr>
            <p:ph sz="quarter" idx="13"/>
          </p:nvPr>
        </p:nvSpPr>
        <p:spPr/>
        <p:txBody>
          <a:bodyPr/>
          <a:lstStyle/>
          <a:p>
            <a:pPr marL="0" indent="0" algn="ctr">
              <a:buNone/>
            </a:pPr>
            <a:r>
              <a:rPr lang="en-US" altLang="zh-CN" sz="3200" b="1" dirty="0"/>
              <a:t>1.3 </a:t>
            </a:r>
            <a:r>
              <a:rPr lang="zh-CN" altLang="en-US" sz="3200" b="1" dirty="0"/>
              <a:t>财务管理的环节</a:t>
            </a:r>
            <a:endParaRPr lang="en-US" altLang="zh-CN" b="1" dirty="0"/>
          </a:p>
          <a:p>
            <a:pPr marL="0" indent="0">
              <a:buNone/>
            </a:pPr>
            <a:r>
              <a:rPr lang="en-US" altLang="zh-CN" sz="2800" dirty="0"/>
              <a:t>1.3.1 </a:t>
            </a:r>
            <a:r>
              <a:rPr lang="zh-CN" altLang="en-US" sz="2800" dirty="0"/>
              <a:t>财务预测、计划与预算 </a:t>
            </a:r>
            <a:endParaRPr lang="en-US" altLang="zh-CN" sz="2800" dirty="0"/>
          </a:p>
          <a:p>
            <a:pPr marL="457200" indent="-457200">
              <a:buAutoNum type="arabicDbPeriod"/>
            </a:pPr>
            <a:r>
              <a:rPr lang="zh-CN" altLang="en-US" b="1" dirty="0"/>
              <a:t>财务预测 </a:t>
            </a:r>
            <a:endParaRPr lang="en-US" altLang="zh-CN" b="1" dirty="0"/>
          </a:p>
          <a:p>
            <a:pPr marL="0" indent="0">
              <a:buNone/>
            </a:pPr>
            <a:r>
              <a:rPr lang="en-US" altLang="zh-CN" dirty="0"/>
              <a:t>       </a:t>
            </a:r>
            <a:r>
              <a:rPr lang="zh-CN" altLang="en-US" dirty="0"/>
              <a:t>财务预测是根据企业财务活动的历史资料</a:t>
            </a:r>
            <a:r>
              <a:rPr lang="en-US" altLang="zh-CN" dirty="0"/>
              <a:t>,</a:t>
            </a:r>
            <a:r>
              <a:rPr lang="zh-CN" altLang="en-US" dirty="0"/>
              <a:t>考虑现实的要求和条件</a:t>
            </a:r>
            <a:r>
              <a:rPr lang="en-US" altLang="zh-CN" dirty="0"/>
              <a:t>,</a:t>
            </a:r>
            <a:r>
              <a:rPr lang="zh-CN" altLang="en-US" dirty="0"/>
              <a:t>对企业未来的财务 活动做出较为具体的预计和测算的过程</a:t>
            </a:r>
            <a:r>
              <a:rPr lang="en-US" altLang="zh-CN" dirty="0"/>
              <a:t>. </a:t>
            </a:r>
          </a:p>
          <a:p>
            <a:pPr marL="0" indent="0">
              <a:buNone/>
            </a:pPr>
            <a:r>
              <a:rPr lang="zh-CN" altLang="en-US" b="1" dirty="0"/>
              <a:t>财务预测的主要方法：</a:t>
            </a:r>
            <a:endParaRPr lang="en-US" altLang="zh-CN" b="1" dirty="0"/>
          </a:p>
          <a:p>
            <a:pPr marL="0" indent="0">
              <a:buNone/>
            </a:pPr>
            <a:r>
              <a:rPr lang="zh-CN" altLang="en-US" dirty="0"/>
              <a:t>       定性预测法</a:t>
            </a:r>
            <a:r>
              <a:rPr lang="en-US" altLang="zh-CN" dirty="0"/>
              <a:t>,</a:t>
            </a:r>
            <a:r>
              <a:rPr lang="zh-CN" altLang="en-US" dirty="0"/>
              <a:t>主要是利用直观 材料</a:t>
            </a:r>
            <a:r>
              <a:rPr lang="en-US" altLang="zh-CN" dirty="0"/>
              <a:t>,</a:t>
            </a:r>
            <a:r>
              <a:rPr lang="zh-CN" altLang="en-US" dirty="0"/>
              <a:t>依靠个人的主观判断和综合分析能力</a:t>
            </a:r>
            <a:r>
              <a:rPr lang="en-US" altLang="zh-CN" dirty="0"/>
              <a:t>,</a:t>
            </a:r>
            <a:r>
              <a:rPr lang="zh-CN" altLang="en-US" dirty="0"/>
              <a:t>对事物未来的状况和趋势做出预测的一种方法</a:t>
            </a:r>
            <a:r>
              <a:rPr lang="en-US" altLang="zh-CN" dirty="0"/>
              <a:t>;</a:t>
            </a:r>
          </a:p>
          <a:p>
            <a:pPr marL="0" indent="0">
              <a:buNone/>
            </a:pPr>
            <a:r>
              <a:rPr lang="zh-CN" altLang="en-US" dirty="0"/>
              <a:t>      定量预测法</a:t>
            </a:r>
            <a:r>
              <a:rPr lang="en-US" altLang="zh-CN" dirty="0"/>
              <a:t>,</a:t>
            </a:r>
            <a:r>
              <a:rPr lang="zh-CN" altLang="en-US" dirty="0"/>
              <a:t>主要是根据变量之间存在的数量关系建立数学模型来进行预测的方法</a:t>
            </a:r>
            <a:r>
              <a:rPr lang="en-US" altLang="zh-CN" dirty="0"/>
              <a:t>. </a:t>
            </a:r>
            <a:endParaRPr lang="zh-CN" altLang="en-US" dirty="0"/>
          </a:p>
        </p:txBody>
      </p:sp>
    </p:spTree>
    <p:extLst>
      <p:ext uri="{BB962C8B-B14F-4D97-AF65-F5344CB8AC3E}">
        <p14:creationId xmlns:p14="http://schemas.microsoft.com/office/powerpoint/2010/main" val="2695543467"/>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zh-CN" altLang="en-US" sz="3200" dirty="0" smtClean="0"/>
              <a:t>６</a:t>
            </a:r>
            <a:r>
              <a:rPr lang="en-US" altLang="zh-CN" sz="3200" dirty="0"/>
              <a:t>.</a:t>
            </a:r>
            <a:r>
              <a:rPr lang="zh-CN" altLang="en-US" sz="3200" dirty="0" smtClean="0"/>
              <a:t>２债券</a:t>
            </a:r>
            <a:r>
              <a:rPr lang="zh-CN" altLang="en-US" sz="3200" dirty="0"/>
              <a:t>投资</a:t>
            </a:r>
          </a:p>
          <a:p>
            <a:pPr marL="0" indent="0">
              <a:buNone/>
            </a:pPr>
            <a:r>
              <a:rPr lang="en-US" altLang="zh-CN" sz="2800" dirty="0" smtClean="0"/>
              <a:t>6.2.1 </a:t>
            </a:r>
            <a:r>
              <a:rPr lang="zh-CN" altLang="en-US" sz="2800" dirty="0" smtClean="0"/>
              <a:t>债券</a:t>
            </a:r>
            <a:r>
              <a:rPr lang="zh-CN" altLang="en-US" sz="2800" dirty="0"/>
              <a:t>投资的目的 </a:t>
            </a:r>
            <a:endParaRPr lang="en-US" altLang="zh-CN" dirty="0" smtClean="0"/>
          </a:p>
          <a:p>
            <a:pPr marL="0" indent="0">
              <a:buNone/>
            </a:pPr>
            <a:r>
              <a:rPr lang="zh-CN" altLang="en-US" dirty="0" smtClean="0"/>
              <a:t>      企业</a:t>
            </a:r>
            <a:r>
              <a:rPr lang="zh-CN" altLang="en-US" dirty="0"/>
              <a:t>进行短期债券投资的目的主要是合理利用暂时闲置资金</a:t>
            </a:r>
            <a:r>
              <a:rPr lang="en-US" altLang="zh-CN" dirty="0"/>
              <a:t>,</a:t>
            </a:r>
            <a:r>
              <a:rPr lang="zh-CN" altLang="en-US" dirty="0"/>
              <a:t>调节现金余额</a:t>
            </a:r>
            <a:r>
              <a:rPr lang="en-US" altLang="zh-CN" dirty="0"/>
              <a:t>,</a:t>
            </a:r>
            <a:r>
              <a:rPr lang="zh-CN" altLang="en-US" dirty="0"/>
              <a:t>获得</a:t>
            </a:r>
            <a:r>
              <a:rPr lang="zh-CN" altLang="en-US" dirty="0" smtClean="0"/>
              <a:t>收益</a:t>
            </a:r>
            <a:r>
              <a:rPr lang="en-US" altLang="zh-CN" dirty="0" smtClean="0"/>
              <a:t>.</a:t>
            </a:r>
          </a:p>
          <a:p>
            <a:pPr marL="0" indent="0">
              <a:buNone/>
            </a:pPr>
            <a:r>
              <a:rPr lang="zh-CN" altLang="en-US" dirty="0" smtClean="0"/>
              <a:t>      企业</a:t>
            </a:r>
            <a:r>
              <a:rPr lang="zh-CN" altLang="en-US" dirty="0"/>
              <a:t>进行长期债券投资的目的主要是获得 稳定的收益</a:t>
            </a:r>
            <a:r>
              <a:rPr lang="en-US" altLang="zh-CN" dirty="0" smtClean="0"/>
              <a:t>.</a:t>
            </a:r>
          </a:p>
          <a:p>
            <a:pPr marL="0" indent="0">
              <a:buNone/>
            </a:pPr>
            <a:r>
              <a:rPr lang="en-US" altLang="zh-CN" sz="2800" dirty="0" smtClean="0"/>
              <a:t>6.2.2  </a:t>
            </a:r>
            <a:r>
              <a:rPr lang="zh-CN" altLang="en-US" sz="2800" dirty="0" smtClean="0"/>
              <a:t>债券</a:t>
            </a:r>
            <a:r>
              <a:rPr lang="zh-CN" altLang="en-US" sz="2800" dirty="0"/>
              <a:t>的价值 </a:t>
            </a:r>
            <a:endParaRPr lang="en-US" altLang="zh-CN" sz="2800" dirty="0" smtClean="0"/>
          </a:p>
          <a:p>
            <a:pPr marL="0" indent="0">
              <a:buNone/>
            </a:pPr>
            <a:r>
              <a:rPr lang="zh-CN" altLang="en-US" dirty="0" smtClean="0"/>
              <a:t>       债券</a:t>
            </a:r>
            <a:r>
              <a:rPr lang="zh-CN" altLang="en-US" dirty="0"/>
              <a:t>的价值</a:t>
            </a:r>
            <a:r>
              <a:rPr lang="en-US" altLang="zh-CN" dirty="0"/>
              <a:t>,</a:t>
            </a:r>
            <a:r>
              <a:rPr lang="zh-CN" altLang="en-US" dirty="0"/>
              <a:t>又称债券的内在价值</a:t>
            </a:r>
            <a:r>
              <a:rPr lang="en-US" altLang="zh-CN" dirty="0" smtClean="0"/>
              <a:t>.</a:t>
            </a:r>
            <a:r>
              <a:rPr lang="zh-CN" altLang="en-US" dirty="0" smtClean="0"/>
              <a:t> 债券</a:t>
            </a:r>
            <a:r>
              <a:rPr lang="zh-CN" altLang="en-US" dirty="0"/>
              <a:t>的价值是指进行债券投资时投资者预期可获得的现金流入的现值</a:t>
            </a:r>
            <a:r>
              <a:rPr lang="en-US" altLang="zh-CN" dirty="0"/>
              <a:t>.</a:t>
            </a:r>
            <a:r>
              <a:rPr lang="zh-CN" altLang="en-US" dirty="0"/>
              <a:t>债券的现金流 入主要包括利息和到期收回的本金或出售时获得的现金两部分</a:t>
            </a:r>
            <a:r>
              <a:rPr lang="en-US" altLang="zh-CN" dirty="0"/>
              <a:t>.</a:t>
            </a:r>
            <a:r>
              <a:rPr lang="zh-CN" altLang="en-US" dirty="0"/>
              <a:t>当债券的购买价格低于债 券价值时</a:t>
            </a:r>
            <a:r>
              <a:rPr lang="en-US" altLang="zh-CN" dirty="0"/>
              <a:t>,</a:t>
            </a:r>
            <a:r>
              <a:rPr lang="zh-CN" altLang="en-US" dirty="0"/>
              <a:t>才值得购买</a:t>
            </a:r>
            <a:r>
              <a:rPr lang="en-US" altLang="zh-CN" dirty="0"/>
              <a:t>. </a:t>
            </a:r>
            <a:endParaRPr lang="zh-CN" altLang="en-US" dirty="0"/>
          </a:p>
        </p:txBody>
      </p:sp>
    </p:spTree>
    <p:extLst>
      <p:ext uri="{BB962C8B-B14F-4D97-AF65-F5344CB8AC3E}">
        <p14:creationId xmlns:p14="http://schemas.microsoft.com/office/powerpoint/2010/main" val="1262168905"/>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457200" indent="-457200">
                  <a:buAutoNum type="arabicDbPeriod"/>
                </a:pPr>
                <a:r>
                  <a:rPr lang="zh-CN" altLang="en-US" b="1" dirty="0" smtClean="0"/>
                  <a:t>债券</a:t>
                </a:r>
                <a:r>
                  <a:rPr lang="zh-CN" altLang="en-US" b="1" dirty="0"/>
                  <a:t>价值计算的基本模型 </a:t>
                </a:r>
                <a:endParaRPr lang="en-US" altLang="zh-CN" b="1" dirty="0" smtClean="0"/>
              </a:p>
              <a:p>
                <a:pPr marL="0" indent="0">
                  <a:buNone/>
                </a:pPr>
                <a:r>
                  <a:rPr lang="zh-CN" altLang="en-US" dirty="0" smtClean="0"/>
                  <a:t>      债券</a:t>
                </a:r>
                <a:r>
                  <a:rPr lang="zh-CN" altLang="en-US" dirty="0"/>
                  <a:t>价值的基本模型主要是指按复利方式计算的每年定期付息、到期一次还本情况下 的债券的估价模型</a:t>
                </a:r>
                <a:r>
                  <a:rPr lang="en-US" altLang="zh-CN" dirty="0"/>
                  <a:t>.</a:t>
                </a:r>
                <a:r>
                  <a:rPr lang="zh-CN" altLang="en-US" dirty="0"/>
                  <a:t>其基本模型为 </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𝑉</m:t>
                      </m:r>
                      <m:r>
                        <a:rPr lang="en-US" altLang="zh-CN" b="0" i="1" smtClean="0">
                          <a:latin typeface="Cambria Math" panose="02040503050406030204" pitchFamily="18" charset="0"/>
                        </a:rPr>
                        <m:t>=</m:t>
                      </m:r>
                      <m:nary>
                        <m:naryPr>
                          <m:chr m:val="∑"/>
                          <m:ctrlPr>
                            <a:rPr lang="en-US" altLang="zh-CN" b="0" i="1" smtClean="0">
                              <a:latin typeface="Cambria Math" panose="02040503050406030204" pitchFamily="18" charset="0"/>
                            </a:rPr>
                          </m:ctrlPr>
                        </m:naryPr>
                        <m:sub>
                          <m:r>
                            <m:rPr>
                              <m:brk m:alnAt="23"/>
                            </m:rPr>
                            <a:rPr lang="en-US" altLang="zh-CN" b="0" i="1" smtClean="0">
                              <a:latin typeface="Cambria Math" panose="02040503050406030204" pitchFamily="18" charset="0"/>
                            </a:rPr>
                            <m:t>𝑡</m:t>
                          </m:r>
                          <m:r>
                            <a:rPr lang="en-US" altLang="zh-CN" b="0" i="1" smtClean="0">
                              <a:latin typeface="Cambria Math" panose="02040503050406030204" pitchFamily="18" charset="0"/>
                            </a:rPr>
                            <m:t>=1</m:t>
                          </m:r>
                        </m:sub>
                        <m:sup>
                          <m:r>
                            <m:rPr>
                              <m:sty m:val="p"/>
                            </m:rPr>
                            <a:rPr lang="en-US" altLang="zh-CN" i="1">
                              <a:latin typeface="Cambria Math" panose="02040503050406030204" pitchFamily="18" charset="0"/>
                            </a:rPr>
                            <m:t>n</m:t>
                          </m:r>
                        </m:sup>
                        <m:e>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𝑖</m:t>
                              </m:r>
                              <m:r>
                                <a:rPr lang="en-US" altLang="zh-CN" b="0"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𝐹</m:t>
                              </m:r>
                            </m:num>
                            <m:den>
                              <m:sSup>
                                <m:sSupPr>
                                  <m:ctrlPr>
                                    <a:rPr lang="en-US" altLang="zh-CN" b="0" i="1" smtClean="0">
                                      <a:latin typeface="Cambria Math" panose="02040503050406030204" pitchFamily="18" charset="0"/>
                                    </a:rPr>
                                  </m:ctrlPr>
                                </m:sSupPr>
                                <m:e>
                                  <m:r>
                                    <a:rPr lang="en-US" altLang="zh-CN" i="1">
                                      <a:latin typeface="Cambria Math" panose="02040503050406030204" pitchFamily="18" charset="0"/>
                                    </a:rPr>
                                    <m:t>(1+</m:t>
                                  </m:r>
                                  <m:r>
                                    <a:rPr lang="en-US" altLang="zh-CN" i="1">
                                      <a:latin typeface="Cambria Math" panose="02040503050406030204" pitchFamily="18" charset="0"/>
                                    </a:rPr>
                                    <m:t>𝐾</m:t>
                                  </m:r>
                                  <m:r>
                                    <a:rPr lang="en-US" altLang="zh-CN" i="1">
                                      <a:latin typeface="Cambria Math" panose="02040503050406030204" pitchFamily="18" charset="0"/>
                                    </a:rPr>
                                    <m:t>)</m:t>
                                  </m:r>
                                </m:e>
                                <m:sup>
                                  <m:r>
                                    <m:rPr>
                                      <m:sty m:val="p"/>
                                    </m:rPr>
                                    <a:rPr lang="en-US" altLang="zh-CN" i="1">
                                      <a:latin typeface="Cambria Math" panose="02040503050406030204" pitchFamily="18" charset="0"/>
                                    </a:rPr>
                                    <m:t>t</m:t>
                                  </m:r>
                                </m:sup>
                              </m:sSup>
                            </m:den>
                          </m:f>
                          <m:r>
                            <a:rPr lang="en-US" altLang="zh-CN" b="0" i="1" smtClean="0">
                              <a:latin typeface="Cambria Math" panose="02040503050406030204" pitchFamily="18" charset="0"/>
                            </a:rPr>
                            <m:t>+</m:t>
                          </m:r>
                        </m:e>
                      </m:nary>
                      <m:f>
                        <m:fPr>
                          <m:ctrlPr>
                            <a:rPr lang="en-US" altLang="zh-CN" i="1">
                              <a:latin typeface="Cambria Math" panose="02040503050406030204" pitchFamily="18" charset="0"/>
                            </a:rPr>
                          </m:ctrlPr>
                        </m:fPr>
                        <m:num>
                          <m:r>
                            <a:rPr lang="en-US" altLang="zh-CN" i="1">
                              <a:latin typeface="Cambria Math" panose="02040503050406030204" pitchFamily="18" charset="0"/>
                              <a:ea typeface="Cambria Math" panose="02040503050406030204" pitchFamily="18" charset="0"/>
                            </a:rPr>
                            <m:t>𝐹</m:t>
                          </m:r>
                        </m:num>
                        <m:den>
                          <m:sSup>
                            <m:sSupPr>
                              <m:ctrlPr>
                                <a:rPr lang="en-US" altLang="zh-CN" i="1">
                                  <a:latin typeface="Cambria Math" panose="02040503050406030204" pitchFamily="18" charset="0"/>
                                </a:rPr>
                              </m:ctrlPr>
                            </m:sSupPr>
                            <m:e>
                              <m:r>
                                <a:rPr lang="en-US" altLang="zh-CN" i="1">
                                  <a:latin typeface="Cambria Math" panose="02040503050406030204" pitchFamily="18" charset="0"/>
                                </a:rPr>
                                <m:t>(1+</m:t>
                              </m:r>
                              <m:r>
                                <a:rPr lang="en-US" altLang="zh-CN" i="1">
                                  <a:latin typeface="Cambria Math" panose="02040503050406030204" pitchFamily="18" charset="0"/>
                                </a:rPr>
                                <m:t>𝐾</m:t>
                              </m:r>
                              <m:r>
                                <a:rPr lang="en-US" altLang="zh-CN" i="1">
                                  <a:latin typeface="Cambria Math" panose="02040503050406030204" pitchFamily="18" charset="0"/>
                                </a:rPr>
                                <m:t>)</m:t>
                              </m:r>
                            </m:e>
                            <m:sup>
                              <m:r>
                                <m:rPr>
                                  <m:sty m:val="p"/>
                                </m:rPr>
                                <a:rPr lang="en-US" altLang="zh-CN" i="1">
                                  <a:latin typeface="Cambria Math" panose="02040503050406030204" pitchFamily="18" charset="0"/>
                                </a:rPr>
                                <m:t>n</m:t>
                              </m:r>
                            </m:sup>
                          </m:sSup>
                        </m:den>
                      </m:f>
                      <m:r>
                        <a:rPr lang="en-US" altLang="zh-CN" b="0" i="1" smtClean="0">
                          <a:latin typeface="Cambria Math" panose="02040503050406030204" pitchFamily="18" charset="0"/>
                        </a:rPr>
                        <m:t>  </m:t>
                      </m:r>
                    </m:oMath>
                  </m:oMathPara>
                </a14:m>
                <a:endParaRPr lang="en-US" altLang="zh-CN" dirty="0" smtClean="0"/>
              </a:p>
              <a:p>
                <a:pPr marL="0" indent="0">
                  <a:buNone/>
                </a:pPr>
                <a:r>
                  <a:rPr lang="en-US" altLang="zh-CN" dirty="0"/>
                  <a:t>	</a:t>
                </a:r>
                <a:r>
                  <a:rPr lang="en-US" altLang="zh-CN" dirty="0" smtClean="0"/>
                  <a:t>			  =</a:t>
                </a:r>
                <a:r>
                  <a:rPr lang="en-US" altLang="zh-CN" dirty="0" err="1" smtClean="0"/>
                  <a:t>i</a:t>
                </a:r>
                <a14:m>
                  <m:oMath xmlns:m="http://schemas.openxmlformats.org/officeDocument/2006/math">
                    <m:r>
                      <a:rPr lang="en-US" altLang="zh-CN"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𝐹</m:t>
                    </m:r>
                    <m:d>
                      <m:dPr>
                        <m:ctrlPr>
                          <a:rPr lang="en-US" altLang="zh-CN" b="0" i="1" smtClean="0">
                            <a:latin typeface="Cambria Math" panose="02040503050406030204" pitchFamily="18" charset="0"/>
                            <a:ea typeface="Cambria Math" panose="02040503050406030204" pitchFamily="18" charset="0"/>
                          </a:rPr>
                        </m:ctrlPr>
                      </m:dPr>
                      <m:e>
                        <m:f>
                          <m:fPr>
                            <m:ctrlPr>
                              <a:rPr lang="en-US" altLang="zh-CN" b="0" i="1" smtClean="0">
                                <a:latin typeface="Cambria Math" panose="02040503050406030204" pitchFamily="18" charset="0"/>
                                <a:ea typeface="Cambria Math" panose="02040503050406030204" pitchFamily="18" charset="0"/>
                              </a:rPr>
                            </m:ctrlPr>
                          </m:fPr>
                          <m:num>
                            <m:r>
                              <a:rPr lang="en-US" altLang="zh-CN" b="0" i="1" smtClean="0">
                                <a:latin typeface="Cambria Math" panose="02040503050406030204" pitchFamily="18" charset="0"/>
                                <a:ea typeface="Cambria Math" panose="02040503050406030204" pitchFamily="18" charset="0"/>
                              </a:rPr>
                              <m:t>𝑃</m:t>
                            </m:r>
                          </m:num>
                          <m:den>
                            <m:r>
                              <a:rPr lang="en-US" altLang="zh-CN" b="0" i="1" smtClean="0">
                                <a:latin typeface="Cambria Math" panose="02040503050406030204" pitchFamily="18" charset="0"/>
                                <a:ea typeface="Cambria Math" panose="02040503050406030204" pitchFamily="18" charset="0"/>
                              </a:rPr>
                              <m:t>𝐴</m:t>
                            </m:r>
                          </m:den>
                        </m:f>
                        <m:r>
                          <a:rPr lang="en-US" altLang="zh-CN" b="0"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𝐾</m:t>
                        </m:r>
                        <m:r>
                          <a:rPr lang="en-US" altLang="zh-CN" b="0"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𝑛</m:t>
                        </m:r>
                      </m:e>
                    </m:d>
                    <m:r>
                      <a:rPr lang="en-US" altLang="zh-CN" b="0"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𝐹</m:t>
                    </m:r>
                    <m:r>
                      <a:rPr lang="en-US" altLang="zh-CN" b="0" i="1" smtClean="0">
                        <a:latin typeface="Cambria Math" panose="02040503050406030204" pitchFamily="18" charset="0"/>
                        <a:ea typeface="Cambria Math" panose="02040503050406030204" pitchFamily="18" charset="0"/>
                      </a:rPr>
                      <m:t>∙(</m:t>
                    </m:r>
                    <m:d>
                      <m:dPr>
                        <m:ctrlPr>
                          <a:rPr lang="en-US" altLang="zh-CN" i="1">
                            <a:latin typeface="Cambria Math" panose="02040503050406030204" pitchFamily="18" charset="0"/>
                            <a:ea typeface="Cambria Math" panose="02040503050406030204" pitchFamily="18" charset="0"/>
                          </a:rPr>
                        </m:ctrlPr>
                      </m:dPr>
                      <m:e>
                        <m:f>
                          <m:fPr>
                            <m:ctrlPr>
                              <a:rPr lang="en-US" altLang="zh-CN" i="1">
                                <a:latin typeface="Cambria Math" panose="02040503050406030204" pitchFamily="18" charset="0"/>
                                <a:ea typeface="Cambria Math" panose="02040503050406030204" pitchFamily="18" charset="0"/>
                              </a:rPr>
                            </m:ctrlPr>
                          </m:fPr>
                          <m:num>
                            <m:r>
                              <a:rPr lang="en-US" altLang="zh-CN" i="1">
                                <a:latin typeface="Cambria Math" panose="02040503050406030204" pitchFamily="18" charset="0"/>
                                <a:ea typeface="Cambria Math" panose="02040503050406030204" pitchFamily="18" charset="0"/>
                              </a:rPr>
                              <m:t>𝑃</m:t>
                            </m:r>
                          </m:num>
                          <m:den>
                            <m:r>
                              <a:rPr lang="en-US" altLang="zh-CN" b="0" i="1" smtClean="0">
                                <a:latin typeface="Cambria Math" panose="02040503050406030204" pitchFamily="18" charset="0"/>
                                <a:ea typeface="Cambria Math" panose="02040503050406030204" pitchFamily="18" charset="0"/>
                              </a:rPr>
                              <m:t>𝐹</m:t>
                            </m:r>
                          </m:den>
                        </m:f>
                        <m:r>
                          <a:rPr lang="en-US" altLang="zh-CN" i="1">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𝐾</m:t>
                        </m:r>
                        <m:r>
                          <a:rPr lang="en-US" altLang="zh-CN" i="1">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𝑛</m:t>
                        </m:r>
                      </m:e>
                    </m:d>
                  </m:oMath>
                </a14:m>
                <a:endParaRPr lang="en-US" altLang="zh-CN" dirty="0" smtClean="0"/>
              </a:p>
              <a:p>
                <a:pPr marL="0" indent="0">
                  <a:buNone/>
                </a:pPr>
                <a:r>
                  <a:rPr lang="en-US" altLang="zh-CN" dirty="0"/>
                  <a:t>	</a:t>
                </a:r>
                <a:r>
                  <a:rPr lang="en-US" altLang="zh-CN" dirty="0" smtClean="0"/>
                  <a:t>			 =I</a:t>
                </a:r>
                <a14:m>
                  <m:oMath xmlns:m="http://schemas.openxmlformats.org/officeDocument/2006/math">
                    <m:r>
                      <a:rPr lang="en-US" altLang="zh-CN" i="1">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𝐹</m:t>
                    </m:r>
                    <m:d>
                      <m:dPr>
                        <m:ctrlPr>
                          <a:rPr lang="en-US" altLang="zh-CN" i="1">
                            <a:latin typeface="Cambria Math" panose="02040503050406030204" pitchFamily="18" charset="0"/>
                            <a:ea typeface="Cambria Math" panose="02040503050406030204" pitchFamily="18" charset="0"/>
                          </a:rPr>
                        </m:ctrlPr>
                      </m:dPr>
                      <m:e>
                        <m:f>
                          <m:fPr>
                            <m:ctrlPr>
                              <a:rPr lang="en-US" altLang="zh-CN" i="1">
                                <a:latin typeface="Cambria Math" panose="02040503050406030204" pitchFamily="18" charset="0"/>
                                <a:ea typeface="Cambria Math" panose="02040503050406030204" pitchFamily="18" charset="0"/>
                              </a:rPr>
                            </m:ctrlPr>
                          </m:fPr>
                          <m:num>
                            <m:r>
                              <a:rPr lang="en-US" altLang="zh-CN" i="1">
                                <a:latin typeface="Cambria Math" panose="02040503050406030204" pitchFamily="18" charset="0"/>
                                <a:ea typeface="Cambria Math" panose="02040503050406030204" pitchFamily="18" charset="0"/>
                              </a:rPr>
                              <m:t>𝑃</m:t>
                            </m:r>
                          </m:num>
                          <m:den>
                            <m:r>
                              <a:rPr lang="en-US" altLang="zh-CN" i="1">
                                <a:latin typeface="Cambria Math" panose="02040503050406030204" pitchFamily="18" charset="0"/>
                                <a:ea typeface="Cambria Math" panose="02040503050406030204" pitchFamily="18" charset="0"/>
                              </a:rPr>
                              <m:t>𝐴</m:t>
                            </m:r>
                          </m:den>
                        </m:f>
                        <m:r>
                          <a:rPr lang="en-US" altLang="zh-CN" i="1">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𝐾</m:t>
                        </m:r>
                        <m:r>
                          <a:rPr lang="en-US" altLang="zh-CN" i="1">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𝑛</m:t>
                        </m:r>
                      </m:e>
                    </m:d>
                    <m:r>
                      <a:rPr lang="en-US" altLang="zh-CN" i="1">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𝐹</m:t>
                    </m:r>
                    <m:r>
                      <a:rPr lang="en-US" altLang="zh-CN" i="1">
                        <a:latin typeface="Cambria Math" panose="02040503050406030204" pitchFamily="18" charset="0"/>
                        <a:ea typeface="Cambria Math" panose="02040503050406030204" pitchFamily="18" charset="0"/>
                      </a:rPr>
                      <m:t>∙(</m:t>
                    </m:r>
                    <m:d>
                      <m:dPr>
                        <m:ctrlPr>
                          <a:rPr lang="en-US" altLang="zh-CN" i="1">
                            <a:latin typeface="Cambria Math" panose="02040503050406030204" pitchFamily="18" charset="0"/>
                            <a:ea typeface="Cambria Math" panose="02040503050406030204" pitchFamily="18" charset="0"/>
                          </a:rPr>
                        </m:ctrlPr>
                      </m:dPr>
                      <m:e>
                        <m:f>
                          <m:fPr>
                            <m:ctrlPr>
                              <a:rPr lang="en-US" altLang="zh-CN" i="1">
                                <a:latin typeface="Cambria Math" panose="02040503050406030204" pitchFamily="18" charset="0"/>
                                <a:ea typeface="Cambria Math" panose="02040503050406030204" pitchFamily="18" charset="0"/>
                              </a:rPr>
                            </m:ctrlPr>
                          </m:fPr>
                          <m:num>
                            <m:r>
                              <a:rPr lang="en-US" altLang="zh-CN" i="1">
                                <a:latin typeface="Cambria Math" panose="02040503050406030204" pitchFamily="18" charset="0"/>
                                <a:ea typeface="Cambria Math" panose="02040503050406030204" pitchFamily="18" charset="0"/>
                              </a:rPr>
                              <m:t>𝑃</m:t>
                            </m:r>
                          </m:num>
                          <m:den>
                            <m:r>
                              <a:rPr lang="en-US" altLang="zh-CN" i="1">
                                <a:latin typeface="Cambria Math" panose="02040503050406030204" pitchFamily="18" charset="0"/>
                                <a:ea typeface="Cambria Math" panose="02040503050406030204" pitchFamily="18" charset="0"/>
                              </a:rPr>
                              <m:t>𝐹</m:t>
                            </m:r>
                          </m:den>
                        </m:f>
                        <m:r>
                          <a:rPr lang="en-US" altLang="zh-CN" i="1">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𝐾</m:t>
                        </m:r>
                        <m:r>
                          <a:rPr lang="en-US" altLang="zh-CN" i="1">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𝑛</m:t>
                        </m:r>
                      </m:e>
                    </m:d>
                  </m:oMath>
                </a14:m>
                <a:endParaRPr lang="en-US" altLang="zh-CN" dirty="0" smtClean="0"/>
              </a:p>
              <a:p>
                <a:pPr marL="0" indent="0">
                  <a:buNone/>
                </a:pPr>
                <a:r>
                  <a:rPr lang="zh-CN" altLang="en-US" dirty="0"/>
                  <a:t>式中</a:t>
                </a:r>
                <a:r>
                  <a:rPr lang="en-US" altLang="zh-CN" dirty="0"/>
                  <a:t>, V ———</a:t>
                </a:r>
                <a:r>
                  <a:rPr lang="zh-CN" altLang="en-US" dirty="0"/>
                  <a:t>债券价值</a:t>
                </a:r>
                <a:r>
                  <a:rPr lang="en-US" altLang="zh-CN" dirty="0"/>
                  <a:t>; </a:t>
                </a:r>
                <a:r>
                  <a:rPr lang="en-US" altLang="zh-CN" dirty="0" err="1"/>
                  <a:t>i</a:t>
                </a:r>
                <a:r>
                  <a:rPr lang="en-US" altLang="zh-CN" dirty="0"/>
                  <a:t> ———</a:t>
                </a:r>
                <a:r>
                  <a:rPr lang="zh-CN" altLang="en-US" dirty="0"/>
                  <a:t>债券票面利息率</a:t>
                </a:r>
                <a:r>
                  <a:rPr lang="en-US" altLang="zh-CN" dirty="0"/>
                  <a:t>; I ———</a:t>
                </a:r>
                <a:r>
                  <a:rPr lang="zh-CN" altLang="en-US" dirty="0"/>
                  <a:t>债券利息</a:t>
                </a:r>
                <a:r>
                  <a:rPr lang="en-US" altLang="zh-CN" dirty="0"/>
                  <a:t>; F ——— </a:t>
                </a:r>
                <a:r>
                  <a:rPr lang="zh-CN" altLang="en-US" dirty="0"/>
                  <a:t>债券面值</a:t>
                </a:r>
                <a:r>
                  <a:rPr lang="en-US" altLang="zh-CN" dirty="0"/>
                  <a:t>; K ——— </a:t>
                </a:r>
                <a:r>
                  <a:rPr lang="zh-CN" altLang="en-US" dirty="0"/>
                  <a:t>市 场利率或投资人要求的必要收益率</a:t>
                </a:r>
                <a:r>
                  <a:rPr lang="en-US" altLang="zh-CN" dirty="0"/>
                  <a:t>; n ———</a:t>
                </a:r>
                <a:r>
                  <a:rPr lang="zh-CN" altLang="en-US" dirty="0"/>
                  <a:t>付息总期数</a:t>
                </a:r>
                <a:r>
                  <a:rPr lang="en-US" altLang="zh-CN" dirty="0"/>
                  <a:t>. </a:t>
                </a:r>
                <a:endParaRPr lang="en-US" altLang="zh-CN" dirty="0" smtClean="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754" t="-69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16655635"/>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２． 一次还本付息的单利债券价值模型 </a:t>
                </a:r>
                <a:endParaRPr lang="en-US" altLang="zh-CN" b="1" dirty="0" smtClean="0"/>
              </a:p>
              <a:p>
                <a:pPr marL="0" indent="0">
                  <a:buNone/>
                </a:pPr>
                <a:r>
                  <a:rPr lang="en-US" altLang="zh-CN" dirty="0"/>
                  <a:t> </a:t>
                </a:r>
                <a:r>
                  <a:rPr lang="en-US" altLang="zh-CN" dirty="0" smtClean="0"/>
                  <a:t>       </a:t>
                </a:r>
                <a:r>
                  <a:rPr lang="zh-CN" altLang="en-US" dirty="0" smtClean="0"/>
                  <a:t>我国</a:t>
                </a:r>
                <a:r>
                  <a:rPr lang="zh-CN" altLang="en-US" dirty="0"/>
                  <a:t>很多债券属于一次还本付息、单利计算的存单式债券</a:t>
                </a:r>
                <a:r>
                  <a:rPr lang="en-US" altLang="zh-CN" dirty="0"/>
                  <a:t>,</a:t>
                </a:r>
                <a:r>
                  <a:rPr lang="zh-CN" altLang="en-US" dirty="0"/>
                  <a:t>其价值模型为 </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𝑉</m:t>
                      </m:r>
                      <m:r>
                        <a:rPr lang="en-US" altLang="zh-CN" b="0" i="1" smtClean="0">
                          <a:latin typeface="Cambria Math" panose="02040503050406030204" pitchFamily="18" charset="0"/>
                        </a:rPr>
                        <m:t>=</m:t>
                      </m:r>
                      <m:f>
                        <m:fPr>
                          <m:ctrlPr>
                            <a:rPr lang="en-US" altLang="zh-CN" b="0" i="1" smtClean="0">
                              <a:latin typeface="Cambria Math" panose="02040503050406030204" pitchFamily="18" charset="0"/>
                              <a:ea typeface="Cambria Math" panose="02040503050406030204" pitchFamily="18" charset="0"/>
                            </a:rPr>
                          </m:ctrlPr>
                        </m:fPr>
                        <m:num>
                          <m:r>
                            <a:rPr lang="en-US" altLang="zh-CN" b="0" i="1" smtClean="0">
                              <a:latin typeface="Cambria Math" panose="02040503050406030204" pitchFamily="18" charset="0"/>
                            </a:rPr>
                            <m:t>𝐹</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1+</m:t>
                              </m:r>
                              <m:r>
                                <a:rPr lang="en-US" altLang="zh-CN" b="0" i="1" smtClean="0">
                                  <a:latin typeface="Cambria Math" panose="02040503050406030204" pitchFamily="18" charset="0"/>
                                </a:rPr>
                                <m:t>𝑖</m:t>
                              </m:r>
                              <m:r>
                                <a:rPr lang="en-US" altLang="zh-CN" b="0"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𝑛</m:t>
                              </m:r>
                            </m:e>
                          </m:d>
                        </m:num>
                        <m:den>
                          <m:sSup>
                            <m:sSupPr>
                              <m:ctrlPr>
                                <a:rPr lang="en-US" altLang="zh-CN" b="0" i="1" smtClean="0">
                                  <a:latin typeface="Cambria Math" panose="02040503050406030204" pitchFamily="18" charset="0"/>
                                  <a:ea typeface="Cambria Math" panose="02040503050406030204" pitchFamily="18" charset="0"/>
                                </a:rPr>
                              </m:ctrlPr>
                            </m:sSupPr>
                            <m:e>
                              <m:d>
                                <m:dPr>
                                  <m:ctrlPr>
                                    <a:rPr lang="en-US" altLang="zh-CN" b="0" i="1" smtClean="0">
                                      <a:latin typeface="Cambria Math" panose="02040503050406030204" pitchFamily="18" charset="0"/>
                                      <a:ea typeface="Cambria Math" panose="02040503050406030204" pitchFamily="18" charset="0"/>
                                    </a:rPr>
                                  </m:ctrlPr>
                                </m:dPr>
                                <m:e>
                                  <m:r>
                                    <a:rPr lang="en-US" altLang="zh-CN" b="0" i="1" smtClean="0">
                                      <a:latin typeface="Cambria Math" panose="02040503050406030204" pitchFamily="18" charset="0"/>
                                      <a:ea typeface="Cambria Math" panose="02040503050406030204" pitchFamily="18" charset="0"/>
                                    </a:rPr>
                                    <m:t>1+</m:t>
                                  </m:r>
                                  <m:r>
                                    <a:rPr lang="en-US" altLang="zh-CN" b="0" i="1" smtClean="0">
                                      <a:latin typeface="Cambria Math" panose="02040503050406030204" pitchFamily="18" charset="0"/>
                                      <a:ea typeface="Cambria Math" panose="02040503050406030204" pitchFamily="18" charset="0"/>
                                    </a:rPr>
                                    <m:t>𝐾</m:t>
                                  </m:r>
                                </m:e>
                              </m:d>
                            </m:e>
                            <m:sup>
                              <m:r>
                                <a:rPr lang="en-US" altLang="zh-CN" b="0" i="1" smtClean="0">
                                  <a:latin typeface="Cambria Math" panose="02040503050406030204" pitchFamily="18" charset="0"/>
                                  <a:ea typeface="Cambria Math" panose="02040503050406030204" pitchFamily="18" charset="0"/>
                                </a:rPr>
                                <m:t>𝑛</m:t>
                              </m:r>
                            </m:sup>
                          </m:sSup>
                        </m:den>
                      </m:f>
                    </m:oMath>
                  </m:oMathPara>
                </a14:m>
                <a:endParaRPr lang="en-US" altLang="zh-CN" b="0" dirty="0" smtClean="0">
                  <a:ea typeface="Cambria Math" panose="02040503050406030204" pitchFamily="18" charset="0"/>
                </a:endParaRPr>
              </a:p>
              <a:p>
                <a:pPr marL="0" indent="0">
                  <a:buNone/>
                </a:pPr>
                <a:r>
                  <a:rPr lang="en-US" altLang="zh-CN" dirty="0" smtClean="0"/>
                  <a:t>					=</a:t>
                </a:r>
                <a14:m>
                  <m:oMath xmlns:m="http://schemas.openxmlformats.org/officeDocument/2006/math">
                    <m:r>
                      <a:rPr lang="en-US" altLang="zh-CN" i="1">
                        <a:latin typeface="Cambria Math" panose="02040503050406030204" pitchFamily="18" charset="0"/>
                      </a:rPr>
                      <m:t>𝐹</m:t>
                    </m:r>
                    <m:d>
                      <m:dPr>
                        <m:ctrlPr>
                          <a:rPr lang="en-US" altLang="zh-CN" i="1">
                            <a:latin typeface="Cambria Math" panose="02040503050406030204" pitchFamily="18" charset="0"/>
                          </a:rPr>
                        </m:ctrlPr>
                      </m:dPr>
                      <m:e>
                        <m:r>
                          <a:rPr lang="en-US" altLang="zh-CN" i="1">
                            <a:latin typeface="Cambria Math" panose="02040503050406030204" pitchFamily="18" charset="0"/>
                          </a:rPr>
                          <m:t>1+</m:t>
                        </m:r>
                        <m:r>
                          <a:rPr lang="en-US" altLang="zh-CN" i="1">
                            <a:latin typeface="Cambria Math" panose="02040503050406030204" pitchFamily="18" charset="0"/>
                          </a:rPr>
                          <m:t>𝑖</m:t>
                        </m:r>
                        <m:r>
                          <a:rPr lang="en-US" altLang="zh-CN" i="1">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𝑛</m:t>
                        </m:r>
                      </m:e>
                    </m:d>
                    <m:r>
                      <a:rPr lang="en-US" altLang="zh-CN" i="1" smtClean="0">
                        <a:latin typeface="Cambria Math" panose="02040503050406030204" pitchFamily="18" charset="0"/>
                        <a:ea typeface="Cambria Math" panose="02040503050406030204" pitchFamily="18" charset="0"/>
                      </a:rPr>
                      <m:t>∙</m:t>
                    </m:r>
                    <m:d>
                      <m:dPr>
                        <m:ctrlPr>
                          <a:rPr lang="en-US" altLang="zh-CN" i="1">
                            <a:latin typeface="Cambria Math" panose="02040503050406030204" pitchFamily="18" charset="0"/>
                            <a:ea typeface="Cambria Math" panose="02040503050406030204" pitchFamily="18" charset="0"/>
                          </a:rPr>
                        </m:ctrlPr>
                      </m:dPr>
                      <m:e>
                        <m:f>
                          <m:fPr>
                            <m:ctrlPr>
                              <a:rPr lang="en-US" altLang="zh-CN" i="1">
                                <a:latin typeface="Cambria Math" panose="02040503050406030204" pitchFamily="18" charset="0"/>
                                <a:ea typeface="Cambria Math" panose="02040503050406030204" pitchFamily="18" charset="0"/>
                              </a:rPr>
                            </m:ctrlPr>
                          </m:fPr>
                          <m:num>
                            <m:r>
                              <a:rPr lang="en-US" altLang="zh-CN" i="1">
                                <a:latin typeface="Cambria Math" panose="02040503050406030204" pitchFamily="18" charset="0"/>
                                <a:ea typeface="Cambria Math" panose="02040503050406030204" pitchFamily="18" charset="0"/>
                              </a:rPr>
                              <m:t>𝑃</m:t>
                            </m:r>
                          </m:num>
                          <m:den>
                            <m:r>
                              <a:rPr lang="en-US" altLang="zh-CN" i="1">
                                <a:latin typeface="Cambria Math" panose="02040503050406030204" pitchFamily="18" charset="0"/>
                                <a:ea typeface="Cambria Math" panose="02040503050406030204" pitchFamily="18" charset="0"/>
                              </a:rPr>
                              <m:t>𝐹</m:t>
                            </m:r>
                          </m:den>
                        </m:f>
                        <m:r>
                          <a:rPr lang="en-US" altLang="zh-CN" i="1">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𝐾</m:t>
                        </m:r>
                        <m:r>
                          <a:rPr lang="en-US" altLang="zh-CN" i="1">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𝑛</m:t>
                        </m:r>
                      </m:e>
                    </m:d>
                  </m:oMath>
                </a14:m>
                <a:endParaRPr lang="en-US" altLang="zh-CN" dirty="0" smtClean="0"/>
              </a:p>
              <a:p>
                <a:pPr marL="0" indent="0">
                  <a:buNone/>
                </a:pPr>
                <a:r>
                  <a:rPr lang="zh-CN" altLang="en-US" b="1" dirty="0"/>
                  <a:t>３． 零息债券的价值模型 </a:t>
                </a:r>
                <a:endParaRPr lang="en-US" altLang="zh-CN" b="1" dirty="0" smtClean="0"/>
              </a:p>
              <a:p>
                <a:pPr marL="0" indent="0">
                  <a:buNone/>
                </a:pPr>
                <a:r>
                  <a:rPr lang="en-US" altLang="zh-CN" dirty="0"/>
                  <a:t> </a:t>
                </a:r>
                <a:r>
                  <a:rPr lang="en-US" altLang="zh-CN" dirty="0" smtClean="0"/>
                  <a:t>     </a:t>
                </a:r>
                <a:r>
                  <a:rPr lang="zh-CN" altLang="en-US" dirty="0" smtClean="0"/>
                  <a:t>零</a:t>
                </a:r>
                <a:r>
                  <a:rPr lang="zh-CN" altLang="en-US" dirty="0"/>
                  <a:t>息债券的价值模型是指到期只能按面值收回</a:t>
                </a:r>
                <a:r>
                  <a:rPr lang="en-US" altLang="zh-CN" dirty="0"/>
                  <a:t>,</a:t>
                </a:r>
                <a:r>
                  <a:rPr lang="zh-CN" altLang="en-US" dirty="0"/>
                  <a:t>期内不计息债券的估价模型</a:t>
                </a:r>
                <a:r>
                  <a:rPr lang="en-US" altLang="zh-CN" dirty="0"/>
                  <a:t>.</a:t>
                </a:r>
                <a:r>
                  <a:rPr lang="zh-CN" altLang="en-US" dirty="0"/>
                  <a:t>其</a:t>
                </a:r>
                <a:r>
                  <a:rPr lang="zh-CN" altLang="en-US" dirty="0" smtClean="0"/>
                  <a:t>计算公式为</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𝑃</m:t>
                      </m:r>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𝐹</m:t>
                          </m:r>
                        </m:num>
                        <m:den>
                          <m:sSup>
                            <m:sSupPr>
                              <m:ctrlPr>
                                <a:rPr lang="en-US" altLang="zh-CN" b="0" i="1" smtClean="0">
                                  <a:latin typeface="Cambria Math" panose="02040503050406030204" pitchFamily="18" charset="0"/>
                                </a:rPr>
                              </m:ctrlPr>
                            </m:sSupPr>
                            <m:e>
                              <m:d>
                                <m:dPr>
                                  <m:begChr m:val="（"/>
                                  <m:endChr m:val="）"/>
                                  <m:ctrlPr>
                                    <a:rPr lang="zh-CN" altLang="en-US" i="1" smtClean="0">
                                      <a:latin typeface="Cambria Math" panose="02040503050406030204" pitchFamily="18" charset="0"/>
                                    </a:rPr>
                                  </m:ctrlPr>
                                </m:dPr>
                                <m:e>
                                  <m:r>
                                    <a:rPr lang="en-US" altLang="zh-CN" i="1" smtClean="0">
                                      <a:latin typeface="Cambria Math" panose="02040503050406030204" pitchFamily="18" charset="0"/>
                                    </a:rPr>
                                    <m:t>1</m:t>
                                  </m:r>
                                  <m:r>
                                    <a:rPr lang="en-US" altLang="zh-CN" i="1">
                                      <a:latin typeface="Cambria Math" panose="02040503050406030204" pitchFamily="18" charset="0"/>
                                    </a:rPr>
                                    <m:t>+</m:t>
                                  </m:r>
                                  <m:r>
                                    <a:rPr lang="en-US" altLang="zh-CN" b="0" i="1" smtClean="0">
                                      <a:latin typeface="Cambria Math" panose="02040503050406030204" pitchFamily="18" charset="0"/>
                                    </a:rPr>
                                    <m:t>𝐾</m:t>
                                  </m:r>
                                </m:e>
                              </m:d>
                            </m:e>
                            <m:sup>
                              <m:r>
                                <m:rPr>
                                  <m:sty m:val="p"/>
                                </m:rPr>
                                <a:rPr lang="en-US" altLang="zh-CN" i="1">
                                  <a:latin typeface="Cambria Math" panose="02040503050406030204" pitchFamily="18" charset="0"/>
                                </a:rPr>
                                <m:t>n</m:t>
                              </m:r>
                            </m:sup>
                          </m:sSup>
                        </m:den>
                      </m:f>
                      <m:r>
                        <a:rPr lang="en-US" altLang="zh-CN" b="0" i="1" smtClean="0">
                          <a:latin typeface="Cambria Math" panose="02040503050406030204" pitchFamily="18" charset="0"/>
                        </a:rPr>
                        <m:t>=</m:t>
                      </m:r>
                      <m:r>
                        <a:rPr lang="en-US" altLang="zh-CN" b="0" i="1" smtClean="0">
                          <a:latin typeface="Cambria Math" panose="02040503050406030204" pitchFamily="18" charset="0"/>
                        </a:rPr>
                        <m:t>𝐹</m:t>
                      </m:r>
                      <m:r>
                        <a:rPr lang="en-US" altLang="zh-CN" b="0" i="1" smtClean="0">
                          <a:latin typeface="Cambria Math" panose="02040503050406030204" pitchFamily="18" charset="0"/>
                          <a:ea typeface="Cambria Math" panose="02040503050406030204" pitchFamily="18" charset="0"/>
                        </a:rPr>
                        <m:t>×</m:t>
                      </m:r>
                      <m:d>
                        <m:dPr>
                          <m:ctrlPr>
                            <a:rPr lang="en-US" altLang="zh-CN" i="1">
                              <a:latin typeface="Cambria Math" panose="02040503050406030204" pitchFamily="18" charset="0"/>
                              <a:ea typeface="Cambria Math" panose="02040503050406030204" pitchFamily="18" charset="0"/>
                            </a:rPr>
                          </m:ctrlPr>
                        </m:dPr>
                        <m:e>
                          <m:f>
                            <m:fPr>
                              <m:ctrlPr>
                                <a:rPr lang="en-US" altLang="zh-CN" i="1">
                                  <a:latin typeface="Cambria Math" panose="02040503050406030204" pitchFamily="18" charset="0"/>
                                  <a:ea typeface="Cambria Math" panose="02040503050406030204" pitchFamily="18" charset="0"/>
                                </a:rPr>
                              </m:ctrlPr>
                            </m:fPr>
                            <m:num>
                              <m:r>
                                <a:rPr lang="en-US" altLang="zh-CN" i="1">
                                  <a:latin typeface="Cambria Math" panose="02040503050406030204" pitchFamily="18" charset="0"/>
                                  <a:ea typeface="Cambria Math" panose="02040503050406030204" pitchFamily="18" charset="0"/>
                                </a:rPr>
                                <m:t>𝑃</m:t>
                              </m:r>
                            </m:num>
                            <m:den>
                              <m:r>
                                <a:rPr lang="en-US" altLang="zh-CN" i="1">
                                  <a:latin typeface="Cambria Math" panose="02040503050406030204" pitchFamily="18" charset="0"/>
                                  <a:ea typeface="Cambria Math" panose="02040503050406030204" pitchFamily="18" charset="0"/>
                                </a:rPr>
                                <m:t>𝐹</m:t>
                              </m:r>
                            </m:den>
                          </m:f>
                          <m:r>
                            <a:rPr lang="en-US" altLang="zh-CN" i="1">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𝐾</m:t>
                          </m:r>
                          <m:r>
                            <a:rPr lang="en-US" altLang="zh-CN" i="1">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𝑛</m:t>
                          </m:r>
                        </m:e>
                      </m:d>
                    </m:oMath>
                  </m:oMathPara>
                </a14:m>
                <a:endParaRPr lang="en-US" altLang="zh-CN" dirty="0" smtClean="0"/>
              </a:p>
              <a:p>
                <a:pPr marL="0" indent="0">
                  <a:buNone/>
                </a:pPr>
                <a:endParaRPr lang="en-US" altLang="zh-CN"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96958556"/>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a:xfrm>
                <a:off x="838200" y="742951"/>
                <a:ext cx="10515600" cy="5373644"/>
              </a:xfrm>
            </p:spPr>
            <p:txBody>
              <a:bodyPr>
                <a:normAutofit lnSpcReduction="10000"/>
              </a:bodyPr>
              <a:lstStyle/>
              <a:p>
                <a:pPr marL="0" indent="0">
                  <a:buNone/>
                </a:pPr>
                <a:r>
                  <a:rPr lang="en-US" altLang="zh-CN" sz="2800" dirty="0" smtClean="0"/>
                  <a:t>6.2.3   </a:t>
                </a:r>
                <a:r>
                  <a:rPr lang="zh-CN" altLang="en-US" sz="2800" dirty="0" smtClean="0"/>
                  <a:t>债券收益率</a:t>
                </a:r>
                <a:r>
                  <a:rPr lang="zh-CN" altLang="en-US" sz="2800" dirty="0"/>
                  <a:t>的计算 </a:t>
                </a:r>
                <a:endParaRPr lang="en-US" altLang="zh-CN" sz="2800" dirty="0" smtClean="0"/>
              </a:p>
              <a:p>
                <a:pPr marL="457200" indent="-457200">
                  <a:buAutoNum type="arabicDbPeriod"/>
                </a:pPr>
                <a:r>
                  <a:rPr lang="zh-CN" altLang="en-US" b="1" dirty="0" smtClean="0"/>
                  <a:t>短期债券</a:t>
                </a:r>
                <a:r>
                  <a:rPr lang="zh-CN" altLang="en-US" b="1" dirty="0"/>
                  <a:t>收益率的计算 </a:t>
                </a:r>
                <a:endParaRPr lang="en-US" altLang="zh-CN" b="1" dirty="0" smtClean="0"/>
              </a:p>
              <a:p>
                <a:pPr marL="0" indent="0">
                  <a:buNone/>
                </a:pPr>
                <a:r>
                  <a:rPr lang="en-US" altLang="zh-CN" dirty="0"/>
                  <a:t> </a:t>
                </a:r>
                <a:r>
                  <a:rPr lang="en-US" altLang="zh-CN" dirty="0" smtClean="0"/>
                  <a:t>      </a:t>
                </a:r>
                <a:r>
                  <a:rPr lang="zh-CN" altLang="en-US" dirty="0" smtClean="0"/>
                  <a:t>短期债券</a:t>
                </a:r>
                <a:r>
                  <a:rPr lang="zh-CN" altLang="en-US" dirty="0"/>
                  <a:t>由于期限较短</a:t>
                </a:r>
                <a:r>
                  <a:rPr lang="en-US" altLang="zh-CN" dirty="0"/>
                  <a:t>,</a:t>
                </a:r>
                <a:r>
                  <a:rPr lang="zh-CN" altLang="en-US" dirty="0"/>
                  <a:t>一般不用考虑货币时间价值因素</a:t>
                </a:r>
                <a:r>
                  <a:rPr lang="en-US" altLang="zh-CN" dirty="0"/>
                  <a:t>,</a:t>
                </a:r>
                <a:r>
                  <a:rPr lang="zh-CN" altLang="en-US" dirty="0"/>
                  <a:t>只需考虑债券价差及利息</a:t>
                </a:r>
                <a:r>
                  <a:rPr lang="en-US" altLang="zh-CN" dirty="0"/>
                  <a:t>, </a:t>
                </a:r>
                <a:r>
                  <a:rPr lang="zh-CN" altLang="en-US" dirty="0"/>
                  <a:t>将其与投资额相比</a:t>
                </a:r>
                <a:r>
                  <a:rPr lang="en-US" altLang="zh-CN" dirty="0"/>
                  <a:t>,</a:t>
                </a:r>
                <a:r>
                  <a:rPr lang="zh-CN" altLang="en-US" dirty="0"/>
                  <a:t>即可求出短期债券收益率</a:t>
                </a:r>
                <a:r>
                  <a:rPr lang="en-US" altLang="zh-CN" dirty="0"/>
                  <a:t>.</a:t>
                </a:r>
                <a:r>
                  <a:rPr lang="zh-CN" altLang="en-US" dirty="0"/>
                  <a:t>其基本计算公式为 </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𝐾</m:t>
                      </m:r>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1</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0</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𝐼</m:t>
                          </m:r>
                        </m:num>
                        <m:den>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0</m:t>
                              </m:r>
                            </m:sub>
                          </m:sSub>
                        </m:den>
                      </m:f>
                    </m:oMath>
                  </m:oMathPara>
                </a14:m>
                <a:endParaRPr lang="en-US" altLang="zh-CN" b="0" dirty="0" smtClean="0"/>
              </a:p>
              <a:p>
                <a:pPr marL="0" indent="0">
                  <a:buNone/>
                </a:pPr>
                <a:r>
                  <a:rPr lang="zh-CN" altLang="en-US" dirty="0"/>
                  <a:t>式中</a:t>
                </a:r>
                <a:r>
                  <a:rPr lang="en-US" altLang="zh-CN" dirty="0"/>
                  <a:t>, </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0</m:t>
                        </m:r>
                      </m:sub>
                    </m:sSub>
                  </m:oMath>
                </a14:m>
                <a:r>
                  <a:rPr lang="en-US" altLang="zh-CN" dirty="0" smtClean="0"/>
                  <a:t>——</a:t>
                </a:r>
                <a:r>
                  <a:rPr lang="zh-CN" altLang="en-US" dirty="0"/>
                  <a:t>债券购买价格</a:t>
                </a:r>
                <a:r>
                  <a:rPr lang="en-US" altLang="zh-CN" dirty="0"/>
                  <a:t>; </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b="0" i="1" smtClean="0">
                            <a:latin typeface="Cambria Math" panose="02040503050406030204" pitchFamily="18" charset="0"/>
                          </a:rPr>
                          <m:t>1</m:t>
                        </m:r>
                      </m:sub>
                    </m:sSub>
                  </m:oMath>
                </a14:m>
                <a:r>
                  <a:rPr lang="en-US" altLang="zh-CN" dirty="0" smtClean="0"/>
                  <a:t>——</a:t>
                </a:r>
                <a:r>
                  <a:rPr lang="zh-CN" altLang="en-US" dirty="0"/>
                  <a:t>债券出售价格</a:t>
                </a:r>
                <a:r>
                  <a:rPr lang="en-US" altLang="zh-CN" dirty="0"/>
                  <a:t>; I </a:t>
                </a:r>
                <a:r>
                  <a:rPr lang="en-US" altLang="zh-CN" dirty="0" smtClean="0"/>
                  <a:t>——</a:t>
                </a:r>
                <a:r>
                  <a:rPr lang="zh-CN" altLang="en-US" dirty="0"/>
                  <a:t>债券利息</a:t>
                </a:r>
                <a:r>
                  <a:rPr lang="en-US" altLang="zh-CN" dirty="0"/>
                  <a:t>; K </a:t>
                </a:r>
                <a:r>
                  <a:rPr lang="en-US" altLang="zh-CN" dirty="0" smtClean="0"/>
                  <a:t>——</a:t>
                </a:r>
                <a:r>
                  <a:rPr lang="zh-CN" altLang="en-US" dirty="0"/>
                  <a:t>债券投资收益率</a:t>
                </a:r>
                <a:r>
                  <a:rPr lang="en-US" altLang="zh-CN" dirty="0"/>
                  <a:t>. </a:t>
                </a:r>
                <a:endParaRPr lang="en-US" altLang="zh-CN" dirty="0" smtClean="0"/>
              </a:p>
              <a:p>
                <a:pPr marL="0" indent="0">
                  <a:buNone/>
                </a:pPr>
                <a:r>
                  <a:rPr lang="zh-CN" altLang="en-US" b="1" dirty="0"/>
                  <a:t>２． 长期债券收益率的</a:t>
                </a:r>
                <a:r>
                  <a:rPr lang="zh-CN" altLang="en-US" b="1" dirty="0" smtClean="0"/>
                  <a:t>计算</a:t>
                </a:r>
                <a:endParaRPr lang="en-US" altLang="zh-CN" b="1" dirty="0" smtClean="0"/>
              </a:p>
              <a:p>
                <a:pPr marL="0" indent="0">
                  <a:buNone/>
                </a:pPr>
                <a:r>
                  <a:rPr lang="en-US" altLang="zh-CN" dirty="0"/>
                  <a:t>( </a:t>
                </a:r>
                <a:r>
                  <a:rPr lang="zh-CN" altLang="en-US" dirty="0"/>
                  <a:t>１</a:t>
                </a:r>
                <a:r>
                  <a:rPr lang="en-US" altLang="zh-CN" dirty="0"/>
                  <a:t>)</a:t>
                </a:r>
                <a:r>
                  <a:rPr lang="zh-CN" altLang="en-US" dirty="0"/>
                  <a:t>一般债券收益率的计算 </a:t>
                </a:r>
                <a:endParaRPr lang="en-US" altLang="zh-CN" dirty="0" smtClean="0"/>
              </a:p>
              <a:p>
                <a:pPr marL="0" indent="0" algn="ctr">
                  <a:buNone/>
                </a:pPr>
                <a:r>
                  <a:rPr lang="pt-BR" altLang="zh-CN" dirty="0"/>
                  <a:t>V </a:t>
                </a:r>
                <a:r>
                  <a:rPr lang="zh-CN" altLang="pt-BR" dirty="0"/>
                  <a:t>＝ </a:t>
                </a:r>
                <a:r>
                  <a:rPr lang="pt-BR" altLang="zh-CN" dirty="0"/>
                  <a:t>I </a:t>
                </a:r>
                <a:r>
                  <a:rPr lang="en-US" altLang="zh-CN" dirty="0" smtClean="0"/>
                  <a:t>·</a:t>
                </a:r>
                <a:r>
                  <a:rPr lang="pt-BR" altLang="zh-CN" dirty="0" smtClean="0"/>
                  <a:t>( </a:t>
                </a:r>
                <a:r>
                  <a:rPr lang="pt-BR" altLang="zh-CN" dirty="0"/>
                  <a:t>P / A , K , n )</a:t>
                </a:r>
                <a:r>
                  <a:rPr lang="zh-CN" altLang="pt-BR" dirty="0"/>
                  <a:t>＋ </a:t>
                </a:r>
                <a:r>
                  <a:rPr lang="pt-BR" altLang="zh-CN" dirty="0"/>
                  <a:t>F </a:t>
                </a:r>
                <a:r>
                  <a:rPr lang="en-US" altLang="zh-CN" dirty="0" smtClean="0"/>
                  <a:t>·</a:t>
                </a:r>
                <a:r>
                  <a:rPr lang="pt-BR" altLang="zh-CN" dirty="0" smtClean="0"/>
                  <a:t>( </a:t>
                </a:r>
                <a:r>
                  <a:rPr lang="pt-BR" altLang="zh-CN" dirty="0"/>
                  <a:t>P / F , K , n </a:t>
                </a:r>
                <a:r>
                  <a:rPr lang="pt-BR" altLang="zh-CN" dirty="0" smtClean="0"/>
                  <a:t>)</a:t>
                </a:r>
              </a:p>
              <a:p>
                <a:pPr marL="0" indent="0">
                  <a:buNone/>
                </a:pPr>
                <a:r>
                  <a:rPr lang="zh-CN" altLang="en-US" dirty="0"/>
                  <a:t>式中</a:t>
                </a:r>
                <a:r>
                  <a:rPr lang="en-US" altLang="zh-CN" dirty="0"/>
                  <a:t>, V </a:t>
                </a:r>
                <a:r>
                  <a:rPr lang="en-US" altLang="zh-CN" dirty="0" smtClean="0"/>
                  <a:t>——</a:t>
                </a:r>
                <a:r>
                  <a:rPr lang="zh-CN" altLang="en-US" dirty="0"/>
                  <a:t>债券的购买价格</a:t>
                </a:r>
                <a:r>
                  <a:rPr lang="en-US" altLang="zh-CN" dirty="0"/>
                  <a:t>; I </a:t>
                </a:r>
                <a:r>
                  <a:rPr lang="en-US" altLang="zh-CN" dirty="0" smtClean="0"/>
                  <a:t>——</a:t>
                </a:r>
                <a:r>
                  <a:rPr lang="zh-CN" altLang="en-US" dirty="0"/>
                  <a:t>每年获得的固定利息</a:t>
                </a:r>
                <a:r>
                  <a:rPr lang="en-US" altLang="zh-CN" dirty="0"/>
                  <a:t>; F </a:t>
                </a:r>
                <a:r>
                  <a:rPr lang="en-US" altLang="zh-CN" dirty="0" smtClean="0"/>
                  <a:t>——</a:t>
                </a:r>
                <a:r>
                  <a:rPr lang="zh-CN" altLang="en-US" dirty="0"/>
                  <a:t>债券到期收回的本金或中 途出售收回的资金</a:t>
                </a:r>
                <a:r>
                  <a:rPr lang="en-US" altLang="zh-CN" dirty="0"/>
                  <a:t>; K </a:t>
                </a:r>
                <a:r>
                  <a:rPr lang="en-US" altLang="zh-CN" dirty="0" smtClean="0"/>
                  <a:t>——</a:t>
                </a:r>
                <a:r>
                  <a:rPr lang="zh-CN" altLang="en-US" dirty="0"/>
                  <a:t>债券的投资收益率</a:t>
                </a:r>
                <a:r>
                  <a:rPr lang="en-US" altLang="zh-CN" dirty="0"/>
                  <a:t>; n </a:t>
                </a:r>
                <a:r>
                  <a:rPr lang="en-US" altLang="zh-CN" dirty="0" smtClean="0"/>
                  <a:t>——</a:t>
                </a:r>
                <a:r>
                  <a:rPr lang="zh-CN" altLang="en-US" dirty="0"/>
                  <a:t>投资期限</a:t>
                </a:r>
                <a:r>
                  <a:rPr lang="en-US" altLang="zh-CN" dirty="0"/>
                  <a:t>. </a:t>
                </a:r>
                <a:endParaRPr lang="pt-BR" altLang="zh-CN"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xfrm>
                <a:off x="838200" y="742951"/>
                <a:ext cx="10515600" cy="5373644"/>
              </a:xfrm>
              <a:blipFill>
                <a:blip r:embed="rId2"/>
                <a:stretch>
                  <a:fillRect l="-1217" t="-10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13966975"/>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6.2.4   </a:t>
            </a:r>
            <a:r>
              <a:rPr lang="zh-CN" altLang="en-US" sz="2800" dirty="0" smtClean="0"/>
              <a:t>债券</a:t>
            </a:r>
            <a:r>
              <a:rPr lang="zh-CN" altLang="en-US" sz="2800" dirty="0"/>
              <a:t>投资的优缺点 </a:t>
            </a:r>
            <a:endParaRPr lang="en-US" altLang="zh-CN" sz="2800" dirty="0" smtClean="0"/>
          </a:p>
          <a:p>
            <a:pPr marL="457200" indent="-457200">
              <a:buAutoNum type="arabicDbPeriod"/>
            </a:pPr>
            <a:r>
              <a:rPr lang="zh-CN" altLang="en-US" b="1" dirty="0" smtClean="0"/>
              <a:t>债券</a:t>
            </a:r>
            <a:r>
              <a:rPr lang="zh-CN" altLang="en-US" b="1" dirty="0"/>
              <a:t>投资的优点 </a:t>
            </a:r>
            <a:endParaRPr lang="en-US" altLang="zh-CN" b="1" dirty="0" smtClean="0"/>
          </a:p>
          <a:p>
            <a:pPr marL="0" indent="0">
              <a:buNone/>
            </a:pPr>
            <a:r>
              <a:rPr lang="en-US" altLang="zh-CN" dirty="0" smtClean="0"/>
              <a:t>       ( </a:t>
            </a:r>
            <a:r>
              <a:rPr lang="zh-CN" altLang="en-US" dirty="0"/>
              <a:t>１</a:t>
            </a:r>
            <a:r>
              <a:rPr lang="en-US" altLang="zh-CN" dirty="0"/>
              <a:t>)</a:t>
            </a:r>
            <a:r>
              <a:rPr lang="zh-CN" altLang="en-US" dirty="0"/>
              <a:t>投资收益稳定 </a:t>
            </a:r>
            <a:endParaRPr lang="en-US" altLang="zh-CN" dirty="0" smtClean="0"/>
          </a:p>
          <a:p>
            <a:pPr marL="0" indent="0">
              <a:buNone/>
            </a:pPr>
            <a:r>
              <a:rPr lang="en-US" altLang="zh-CN" dirty="0" smtClean="0"/>
              <a:t>       ( </a:t>
            </a:r>
            <a:r>
              <a:rPr lang="zh-CN" altLang="en-US" dirty="0"/>
              <a:t>２</a:t>
            </a:r>
            <a:r>
              <a:rPr lang="en-US" altLang="zh-CN" dirty="0"/>
              <a:t>)</a:t>
            </a:r>
            <a:r>
              <a:rPr lang="zh-CN" altLang="en-US" dirty="0"/>
              <a:t>投资</a:t>
            </a:r>
            <a:r>
              <a:rPr lang="zh-CN" altLang="en-US" dirty="0" smtClean="0"/>
              <a:t>风险</a:t>
            </a:r>
            <a:r>
              <a:rPr lang="zh-CN" altLang="en-US" dirty="0"/>
              <a:t>较低</a:t>
            </a:r>
            <a:endParaRPr lang="en-US" altLang="zh-CN" dirty="0" smtClean="0"/>
          </a:p>
          <a:p>
            <a:pPr marL="0" indent="0">
              <a:buNone/>
            </a:pPr>
            <a:r>
              <a:rPr lang="en-US" altLang="zh-CN" dirty="0" smtClean="0"/>
              <a:t>       </a:t>
            </a:r>
            <a:r>
              <a:rPr lang="en-US" altLang="zh-CN" dirty="0"/>
              <a:t>( </a:t>
            </a:r>
            <a:r>
              <a:rPr lang="zh-CN" altLang="en-US" dirty="0"/>
              <a:t>３</a:t>
            </a:r>
            <a:r>
              <a:rPr lang="en-US" altLang="zh-CN" dirty="0"/>
              <a:t>)</a:t>
            </a:r>
            <a:r>
              <a:rPr lang="zh-CN" altLang="en-US" dirty="0"/>
              <a:t>流动性强 </a:t>
            </a:r>
            <a:endParaRPr lang="en-US" altLang="zh-CN" dirty="0" smtClean="0"/>
          </a:p>
          <a:p>
            <a:pPr marL="0" indent="0">
              <a:buNone/>
            </a:pPr>
            <a:r>
              <a:rPr lang="zh-CN" altLang="en-US" b="1" dirty="0"/>
              <a:t>２． 债券投资的</a:t>
            </a:r>
            <a:r>
              <a:rPr lang="zh-CN" altLang="en-US" b="1" dirty="0" smtClean="0"/>
              <a:t>缺点</a:t>
            </a:r>
            <a:endParaRPr lang="en-US" altLang="zh-CN" b="1" dirty="0" smtClean="0"/>
          </a:p>
          <a:p>
            <a:pPr marL="0" indent="0">
              <a:buNone/>
            </a:pPr>
            <a:r>
              <a:rPr lang="zh-CN" altLang="en-US" dirty="0" smtClean="0"/>
              <a:t>      </a:t>
            </a:r>
            <a:r>
              <a:rPr lang="en-US" altLang="zh-CN" dirty="0"/>
              <a:t>( </a:t>
            </a:r>
            <a:r>
              <a:rPr lang="zh-CN" altLang="en-US" dirty="0"/>
              <a:t>１</a:t>
            </a:r>
            <a:r>
              <a:rPr lang="en-US" altLang="zh-CN" dirty="0"/>
              <a:t>)</a:t>
            </a:r>
            <a:r>
              <a:rPr lang="zh-CN" altLang="en-US" dirty="0"/>
              <a:t>无经营</a:t>
            </a:r>
            <a:r>
              <a:rPr lang="zh-CN" altLang="en-US" dirty="0" smtClean="0"/>
              <a:t>管理权</a:t>
            </a:r>
            <a:endParaRPr lang="en-US" altLang="zh-CN" dirty="0" smtClean="0"/>
          </a:p>
          <a:p>
            <a:pPr marL="0" indent="0">
              <a:buNone/>
            </a:pPr>
            <a:r>
              <a:rPr lang="en-US" altLang="zh-CN" dirty="0" smtClean="0"/>
              <a:t>      ( </a:t>
            </a:r>
            <a:r>
              <a:rPr lang="zh-CN" altLang="en-US" dirty="0"/>
              <a:t>２</a:t>
            </a:r>
            <a:r>
              <a:rPr lang="en-US" altLang="zh-CN" dirty="0"/>
              <a:t>)</a:t>
            </a:r>
            <a:r>
              <a:rPr lang="zh-CN" altLang="en-US" dirty="0"/>
              <a:t>购买力风险</a:t>
            </a:r>
            <a:r>
              <a:rPr lang="zh-CN" altLang="en-US" dirty="0" smtClean="0"/>
              <a:t>较大</a:t>
            </a:r>
            <a:endParaRPr lang="en-US" altLang="zh-CN" dirty="0"/>
          </a:p>
          <a:p>
            <a:pPr marL="0" indent="0">
              <a:buNone/>
            </a:pPr>
            <a:endParaRPr lang="zh-CN" altLang="en-US" dirty="0"/>
          </a:p>
        </p:txBody>
      </p:sp>
    </p:spTree>
    <p:extLst>
      <p:ext uri="{BB962C8B-B14F-4D97-AF65-F5344CB8AC3E}">
        <p14:creationId xmlns:p14="http://schemas.microsoft.com/office/powerpoint/2010/main" val="3884139692"/>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en-US" altLang="zh-CN" sz="3200" dirty="0" smtClean="0"/>
              <a:t>6.3  </a:t>
            </a:r>
            <a:r>
              <a:rPr lang="zh-CN" altLang="en-US" sz="3200" dirty="0" smtClean="0"/>
              <a:t>股票</a:t>
            </a:r>
            <a:r>
              <a:rPr lang="zh-CN" altLang="en-US" sz="3200" dirty="0"/>
              <a:t>投资</a:t>
            </a:r>
          </a:p>
          <a:p>
            <a:pPr marL="0" indent="0">
              <a:buNone/>
            </a:pPr>
            <a:r>
              <a:rPr lang="en-US" altLang="zh-CN" sz="2800" dirty="0" smtClean="0"/>
              <a:t>6.3.1  </a:t>
            </a:r>
            <a:r>
              <a:rPr lang="zh-CN" altLang="en-US" sz="2800" dirty="0" smtClean="0"/>
              <a:t>股票</a:t>
            </a:r>
            <a:r>
              <a:rPr lang="zh-CN" altLang="en-US" sz="2800" dirty="0"/>
              <a:t>投资的目的 </a:t>
            </a:r>
            <a:endParaRPr lang="en-US" altLang="zh-CN" sz="2800" dirty="0" smtClean="0"/>
          </a:p>
          <a:p>
            <a:pPr marL="0" indent="0">
              <a:buNone/>
            </a:pPr>
            <a:r>
              <a:rPr lang="en-US" altLang="zh-CN" dirty="0"/>
              <a:t> </a:t>
            </a:r>
            <a:r>
              <a:rPr lang="en-US" altLang="zh-CN" dirty="0" smtClean="0"/>
              <a:t>      </a:t>
            </a:r>
            <a:r>
              <a:rPr lang="zh-CN" altLang="en-US" dirty="0" smtClean="0"/>
              <a:t>企业</a:t>
            </a:r>
            <a:r>
              <a:rPr lang="zh-CN" altLang="en-US" dirty="0"/>
              <a:t>进行股票投资的目的主要有两种</a:t>
            </a:r>
            <a:r>
              <a:rPr lang="en-US" altLang="zh-CN" dirty="0"/>
              <a:t>:</a:t>
            </a:r>
            <a:r>
              <a:rPr lang="zh-CN" altLang="en-US" dirty="0"/>
              <a:t>一是获利</a:t>
            </a:r>
            <a:r>
              <a:rPr lang="en-US" altLang="zh-CN" dirty="0"/>
              <a:t>,</a:t>
            </a:r>
            <a:r>
              <a:rPr lang="zh-CN" altLang="en-US" dirty="0"/>
              <a:t>即作为一般的证券投资</a:t>
            </a:r>
            <a:r>
              <a:rPr lang="en-US" altLang="zh-CN" dirty="0"/>
              <a:t>,</a:t>
            </a:r>
            <a:r>
              <a:rPr lang="zh-CN" altLang="en-US" dirty="0"/>
              <a:t>获取股利收 入及买卖差价</a:t>
            </a:r>
            <a:r>
              <a:rPr lang="en-US" altLang="zh-CN" dirty="0"/>
              <a:t>;</a:t>
            </a:r>
            <a:r>
              <a:rPr lang="zh-CN" altLang="en-US" dirty="0"/>
              <a:t>二是控股</a:t>
            </a:r>
            <a:r>
              <a:rPr lang="en-US" altLang="zh-CN" dirty="0"/>
              <a:t>,</a:t>
            </a:r>
            <a:r>
              <a:rPr lang="zh-CN" altLang="en-US" dirty="0"/>
              <a:t>即通过购买某一企业的大量股票达到控制该企业的目的</a:t>
            </a:r>
            <a:r>
              <a:rPr lang="en-US" altLang="zh-CN" dirty="0"/>
              <a:t>.</a:t>
            </a:r>
          </a:p>
          <a:p>
            <a:pPr marL="0" indent="0">
              <a:buNone/>
            </a:pPr>
            <a:r>
              <a:rPr lang="en-US" altLang="zh-CN" sz="2800" dirty="0" smtClean="0"/>
              <a:t>6.3.2 </a:t>
            </a:r>
            <a:r>
              <a:rPr lang="zh-CN" altLang="en-US" sz="2800" dirty="0" smtClean="0"/>
              <a:t>股票</a:t>
            </a:r>
            <a:r>
              <a:rPr lang="zh-CN" altLang="en-US" sz="2800" dirty="0"/>
              <a:t>的</a:t>
            </a:r>
            <a:r>
              <a:rPr lang="zh-CN" altLang="en-US" sz="2800" dirty="0" smtClean="0"/>
              <a:t>价值</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股票的价值又称股票的内在价值</a:t>
            </a:r>
            <a:r>
              <a:rPr lang="en-US" altLang="zh-CN" dirty="0"/>
              <a:t>,</a:t>
            </a:r>
            <a:r>
              <a:rPr lang="zh-CN" altLang="en-US" dirty="0"/>
              <a:t>是进行股票投资所获得的现金流入的现值</a:t>
            </a:r>
            <a:r>
              <a:rPr lang="en-US" altLang="zh-CN" dirty="0"/>
              <a:t>.</a:t>
            </a:r>
            <a:r>
              <a:rPr lang="zh-CN" altLang="en-US" dirty="0"/>
              <a:t>股票带 给投资者的现金流入包括两部分</a:t>
            </a:r>
            <a:r>
              <a:rPr lang="en-US" altLang="zh-CN" dirty="0"/>
              <a:t>:</a:t>
            </a:r>
            <a:r>
              <a:rPr lang="zh-CN" altLang="en-US" dirty="0"/>
              <a:t>股利收入和股票出售时的资本利得</a:t>
            </a:r>
            <a:r>
              <a:rPr lang="en-US" altLang="zh-CN" dirty="0"/>
              <a:t>.</a:t>
            </a:r>
            <a:r>
              <a:rPr lang="zh-CN" altLang="en-US" dirty="0"/>
              <a:t>因此股票的价值由 一系列的股利和将来出售股票时售价的现值所构成</a:t>
            </a:r>
            <a:r>
              <a:rPr lang="en-US" altLang="zh-CN" dirty="0"/>
              <a:t>,</a:t>
            </a:r>
            <a:r>
              <a:rPr lang="zh-CN" altLang="en-US" dirty="0"/>
              <a:t>通常当股票的市场价格低于股票内在 价值时才适宜投资</a:t>
            </a:r>
            <a:r>
              <a:rPr lang="en-US" altLang="zh-CN" dirty="0"/>
              <a:t>. </a:t>
            </a:r>
            <a:endParaRPr lang="zh-CN" altLang="en-US" dirty="0"/>
          </a:p>
        </p:txBody>
      </p:sp>
    </p:spTree>
    <p:extLst>
      <p:ext uri="{BB962C8B-B14F-4D97-AF65-F5344CB8AC3E}">
        <p14:creationId xmlns:p14="http://schemas.microsoft.com/office/powerpoint/2010/main" val="746262682"/>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a:xfrm>
                <a:off x="838199" y="742951"/>
                <a:ext cx="10604157" cy="5243512"/>
              </a:xfrm>
            </p:spPr>
            <p:txBody>
              <a:bodyPr/>
              <a:lstStyle/>
              <a:p>
                <a:pPr marL="457200" indent="-457200">
                  <a:buAutoNum type="arabicDbPeriod"/>
                </a:pPr>
                <a:r>
                  <a:rPr lang="zh-CN" altLang="en-US" b="1" dirty="0" smtClean="0"/>
                  <a:t>股票</a:t>
                </a:r>
                <a:r>
                  <a:rPr lang="zh-CN" altLang="en-US" b="1" dirty="0"/>
                  <a:t>价值的基本</a:t>
                </a:r>
                <a:r>
                  <a:rPr lang="zh-CN" altLang="en-US" b="1" dirty="0" smtClean="0"/>
                  <a:t>模型</a:t>
                </a:r>
                <a:endParaRPr lang="en-US" altLang="zh-CN" b="1" dirty="0" smtClean="0"/>
              </a:p>
              <a:p>
                <a:pPr marL="0" indent="0">
                  <a:buNone/>
                </a:pPr>
                <a:r>
                  <a:rPr lang="zh-CN" altLang="en-US" dirty="0" smtClean="0"/>
                  <a:t> </a:t>
                </a:r>
                <a:r>
                  <a:rPr lang="zh-CN" altLang="en-US" dirty="0"/>
                  <a:t>股票价值的基本模型</a:t>
                </a:r>
                <a:r>
                  <a:rPr lang="zh-CN" altLang="en-US" dirty="0" smtClean="0"/>
                  <a:t>为</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rPr>
                        <m:t>𝑉</m:t>
                      </m:r>
                      <m:r>
                        <a:rPr lang="en-US" altLang="zh-CN" i="1">
                          <a:latin typeface="Cambria Math" panose="02040503050406030204" pitchFamily="18" charset="0"/>
                        </a:rPr>
                        <m:t>=</m:t>
                      </m:r>
                      <m:nary>
                        <m:naryPr>
                          <m:chr m:val="∑"/>
                          <m:ctrlPr>
                            <a:rPr lang="en-US" altLang="zh-CN" i="1">
                              <a:latin typeface="Cambria Math" panose="02040503050406030204" pitchFamily="18" charset="0"/>
                            </a:rPr>
                          </m:ctrlPr>
                        </m:naryPr>
                        <m:sub>
                          <m:r>
                            <a:rPr lang="en-US" altLang="zh-CN" b="0" i="1" smtClean="0">
                              <a:latin typeface="Cambria Math" panose="02040503050406030204" pitchFamily="18" charset="0"/>
                            </a:rPr>
                            <m:t>𝑡</m:t>
                          </m:r>
                          <m:r>
                            <a:rPr lang="en-US" altLang="zh-CN" i="1">
                              <a:latin typeface="Cambria Math" panose="02040503050406030204" pitchFamily="18" charset="0"/>
                            </a:rPr>
                            <m:t>=1</m:t>
                          </m:r>
                        </m:sub>
                        <m:sup>
                          <m:r>
                            <m:rPr>
                              <m:sty m:val="p"/>
                            </m:rPr>
                            <a:rPr lang="en-US" altLang="zh-CN" i="1">
                              <a:latin typeface="Cambria Math" panose="02040503050406030204" pitchFamily="18" charset="0"/>
                            </a:rPr>
                            <m:t>n</m:t>
                          </m:r>
                        </m:sup>
                        <m:e>
                          <m:f>
                            <m:fPr>
                              <m:ctrlPr>
                                <a:rPr lang="en-US" altLang="zh-CN" i="1">
                                  <a:latin typeface="Cambria Math" panose="02040503050406030204" pitchFamily="18" charset="0"/>
                                </a:rPr>
                              </m:ctrlPr>
                            </m:fPr>
                            <m:num>
                              <m:sSup>
                                <m:sSupPr>
                                  <m:ctrlPr>
                                    <a:rPr lang="en-US" altLang="zh-CN" i="1" smtClean="0">
                                      <a:latin typeface="Cambria Math" panose="02040503050406030204" pitchFamily="18" charset="0"/>
                                    </a:rPr>
                                  </m:ctrlPr>
                                </m:sSupPr>
                                <m:e>
                                  <m:r>
                                    <m:rPr>
                                      <m:sty m:val="p"/>
                                    </m:rPr>
                                    <a:rPr lang="en-US" altLang="zh-CN" i="1">
                                      <a:latin typeface="Cambria Math" panose="02040503050406030204" pitchFamily="18" charset="0"/>
                                    </a:rPr>
                                    <m:t>d</m:t>
                                  </m:r>
                                </m:e>
                                <m:sup>
                                  <m:r>
                                    <a:rPr lang="en-US" altLang="zh-CN" b="0" i="1" smtClean="0">
                                      <a:latin typeface="Cambria Math" panose="02040503050406030204" pitchFamily="18" charset="0"/>
                                    </a:rPr>
                                    <m:t>𝑡</m:t>
                                  </m:r>
                                </m:sup>
                              </m:sSup>
                            </m:num>
                            <m:den>
                              <m:sSup>
                                <m:sSupPr>
                                  <m:ctrlPr>
                                    <a:rPr lang="en-US" altLang="zh-CN" i="1">
                                      <a:latin typeface="Cambria Math" panose="02040503050406030204" pitchFamily="18" charset="0"/>
                                    </a:rPr>
                                  </m:ctrlPr>
                                </m:sSupPr>
                                <m:e>
                                  <m:r>
                                    <a:rPr lang="en-US" altLang="zh-CN" i="1">
                                      <a:latin typeface="Cambria Math" panose="02040503050406030204" pitchFamily="18" charset="0"/>
                                    </a:rPr>
                                    <m:t>(1+</m:t>
                                  </m:r>
                                  <m:r>
                                    <a:rPr lang="en-US" altLang="zh-CN" i="1">
                                      <a:latin typeface="Cambria Math" panose="02040503050406030204" pitchFamily="18" charset="0"/>
                                    </a:rPr>
                                    <m:t>𝐾</m:t>
                                  </m:r>
                                  <m:r>
                                    <a:rPr lang="en-US" altLang="zh-CN" i="1">
                                      <a:latin typeface="Cambria Math" panose="02040503050406030204" pitchFamily="18" charset="0"/>
                                    </a:rPr>
                                    <m:t>)</m:t>
                                  </m:r>
                                </m:e>
                                <m:sup>
                                  <m:r>
                                    <m:rPr>
                                      <m:sty m:val="p"/>
                                    </m:rPr>
                                    <a:rPr lang="en-US" altLang="zh-CN" i="1">
                                      <a:latin typeface="Cambria Math" panose="02040503050406030204" pitchFamily="18" charset="0"/>
                                    </a:rPr>
                                    <m:t>t</m:t>
                                  </m:r>
                                </m:sup>
                              </m:sSup>
                            </m:den>
                          </m:f>
                          <m:r>
                            <a:rPr lang="en-US" altLang="zh-CN" i="1">
                              <a:latin typeface="Cambria Math" panose="02040503050406030204" pitchFamily="18" charset="0"/>
                            </a:rPr>
                            <m:t>+</m:t>
                          </m:r>
                        </m:e>
                      </m:nary>
                      <m:f>
                        <m:fPr>
                          <m:ctrlPr>
                            <a:rPr lang="en-US" altLang="zh-CN" i="1">
                              <a:latin typeface="Cambria Math" panose="02040503050406030204" pitchFamily="18" charset="0"/>
                            </a:rPr>
                          </m:ctrlPr>
                        </m:fPr>
                        <m:num>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𝑉</m:t>
                              </m:r>
                            </m:e>
                            <m:sub>
                              <m:r>
                                <a:rPr lang="en-US" altLang="zh-CN" b="0" i="1" smtClean="0">
                                  <a:latin typeface="Cambria Math" panose="02040503050406030204" pitchFamily="18" charset="0"/>
                                </a:rPr>
                                <m:t>𝑛</m:t>
                              </m:r>
                            </m:sub>
                          </m:sSub>
                        </m:num>
                        <m:den>
                          <m:sSup>
                            <m:sSupPr>
                              <m:ctrlPr>
                                <a:rPr lang="en-US" altLang="zh-CN" i="1">
                                  <a:latin typeface="Cambria Math" panose="02040503050406030204" pitchFamily="18" charset="0"/>
                                </a:rPr>
                              </m:ctrlPr>
                            </m:sSupPr>
                            <m:e>
                              <m:r>
                                <a:rPr lang="en-US" altLang="zh-CN" i="1">
                                  <a:latin typeface="Cambria Math" panose="02040503050406030204" pitchFamily="18" charset="0"/>
                                </a:rPr>
                                <m:t>(1+</m:t>
                              </m:r>
                              <m:r>
                                <a:rPr lang="en-US" altLang="zh-CN" i="1">
                                  <a:latin typeface="Cambria Math" panose="02040503050406030204" pitchFamily="18" charset="0"/>
                                </a:rPr>
                                <m:t>𝐾</m:t>
                              </m:r>
                              <m:r>
                                <a:rPr lang="en-US" altLang="zh-CN" i="1">
                                  <a:latin typeface="Cambria Math" panose="02040503050406030204" pitchFamily="18" charset="0"/>
                                </a:rPr>
                                <m:t>)</m:t>
                              </m:r>
                            </m:e>
                            <m:sup>
                              <m:r>
                                <m:rPr>
                                  <m:sty m:val="p"/>
                                </m:rPr>
                                <a:rPr lang="en-US" altLang="zh-CN" i="1">
                                  <a:latin typeface="Cambria Math" panose="02040503050406030204" pitchFamily="18" charset="0"/>
                                </a:rPr>
                                <m:t>n</m:t>
                              </m:r>
                            </m:sup>
                          </m:sSup>
                        </m:den>
                      </m:f>
                    </m:oMath>
                  </m:oMathPara>
                </a14:m>
                <a:endParaRPr lang="en-US" altLang="zh-CN" dirty="0" smtClean="0"/>
              </a:p>
              <a:p>
                <a:pPr marL="0" indent="0">
                  <a:buNone/>
                </a:pPr>
                <a:r>
                  <a:rPr lang="zh-CN" altLang="en-US" dirty="0"/>
                  <a:t>式中</a:t>
                </a:r>
                <a:r>
                  <a:rPr lang="en-US" altLang="zh-CN" dirty="0"/>
                  <a:t>, V </a:t>
                </a:r>
                <a:r>
                  <a:rPr lang="en-US" altLang="zh-CN" dirty="0" smtClean="0"/>
                  <a:t>——</a:t>
                </a:r>
                <a:r>
                  <a:rPr lang="zh-CN" altLang="en-US" dirty="0"/>
                  <a:t>股票内在价值</a:t>
                </a:r>
                <a:r>
                  <a:rPr lang="en-US" altLang="zh-CN" dirty="0" smtClean="0"/>
                  <a:t>;</a:t>
                </a:r>
                <a:r>
                  <a:rPr lang="en-US" altLang="zh-CN" dirty="0"/>
                  <a:t> </a:t>
                </a:r>
                <a14:m>
                  <m:oMath xmlns:m="http://schemas.openxmlformats.org/officeDocument/2006/math">
                    <m:sSup>
                      <m:sSupPr>
                        <m:ctrlPr>
                          <a:rPr lang="en-US" altLang="zh-CN" i="1">
                            <a:latin typeface="Cambria Math" panose="02040503050406030204" pitchFamily="18" charset="0"/>
                          </a:rPr>
                        </m:ctrlPr>
                      </m:sSupPr>
                      <m:e>
                        <m:r>
                          <m:rPr>
                            <m:sty m:val="p"/>
                          </m:rPr>
                          <a:rPr lang="en-US" altLang="zh-CN" i="1">
                            <a:latin typeface="Cambria Math" panose="02040503050406030204" pitchFamily="18" charset="0"/>
                          </a:rPr>
                          <m:t>d</m:t>
                        </m:r>
                      </m:e>
                      <m:sup>
                        <m:r>
                          <a:rPr lang="en-US" altLang="zh-CN" i="1">
                            <a:latin typeface="Cambria Math" panose="02040503050406030204" pitchFamily="18" charset="0"/>
                          </a:rPr>
                          <m:t>𝑡</m:t>
                        </m:r>
                      </m:sup>
                    </m:sSup>
                  </m:oMath>
                </a14:m>
                <a:r>
                  <a:rPr lang="en-US" altLang="zh-CN" dirty="0" smtClean="0"/>
                  <a:t>——</a:t>
                </a:r>
                <a:r>
                  <a:rPr lang="zh-CN" altLang="en-US" dirty="0"/>
                  <a:t>第 </a:t>
                </a:r>
                <a:r>
                  <a:rPr lang="en-US" altLang="zh-CN" dirty="0"/>
                  <a:t>t </a:t>
                </a:r>
                <a:r>
                  <a:rPr lang="zh-CN" altLang="en-US" dirty="0"/>
                  <a:t>期的预期股利</a:t>
                </a:r>
                <a:r>
                  <a:rPr lang="en-US" altLang="zh-CN" dirty="0"/>
                  <a:t>; K </a:t>
                </a:r>
                <a:r>
                  <a:rPr lang="en-US" altLang="zh-CN" dirty="0" smtClean="0"/>
                  <a:t>—— </a:t>
                </a:r>
                <a:r>
                  <a:rPr lang="zh-CN" altLang="en-US" dirty="0"/>
                  <a:t>投资人要求的必要资金</a:t>
                </a:r>
                <a:r>
                  <a:rPr lang="zh-CN" altLang="en-US" dirty="0" smtClean="0"/>
                  <a:t>收益率</a:t>
                </a:r>
                <a:r>
                  <a:rPr lang="en-US" altLang="zh-CN" dirty="0"/>
                  <a:t>; </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𝑉</m:t>
                        </m:r>
                      </m:e>
                      <m:sub>
                        <m:r>
                          <a:rPr lang="en-US" altLang="zh-CN" i="1">
                            <a:latin typeface="Cambria Math" panose="02040503050406030204" pitchFamily="18" charset="0"/>
                          </a:rPr>
                          <m:t>𝑛</m:t>
                        </m:r>
                      </m:sub>
                    </m:sSub>
                  </m:oMath>
                </a14:m>
                <a:r>
                  <a:rPr lang="en-US" altLang="zh-CN" dirty="0" smtClean="0"/>
                  <a:t>——</a:t>
                </a:r>
                <a:r>
                  <a:rPr lang="zh-CN" altLang="en-US" dirty="0"/>
                  <a:t>未来出售第几期股票时预计的股票价格</a:t>
                </a:r>
                <a:r>
                  <a:rPr lang="en-US" altLang="zh-CN" dirty="0"/>
                  <a:t>; n </a:t>
                </a:r>
                <a:r>
                  <a:rPr lang="en-US" altLang="zh-CN" dirty="0" smtClean="0"/>
                  <a:t>——</a:t>
                </a:r>
                <a:r>
                  <a:rPr lang="zh-CN" altLang="en-US" dirty="0"/>
                  <a:t>预计持有股票的期数</a:t>
                </a:r>
                <a:r>
                  <a:rPr lang="en-US" altLang="zh-CN" dirty="0"/>
                  <a:t>. </a:t>
                </a:r>
                <a:endParaRPr lang="zh-CN" altLang="en-US" dirty="0"/>
              </a:p>
              <a:p>
                <a:pPr marL="0" indent="0">
                  <a:buNone/>
                </a:pPr>
                <a:r>
                  <a:rPr lang="zh-CN" altLang="en-US" b="1" dirty="0"/>
                  <a:t>２． 股利零增长、长期持有的股票价值模型 </a:t>
                </a:r>
                <a:endParaRPr lang="en-US" altLang="zh-CN" b="1" dirty="0" smtClean="0"/>
              </a:p>
              <a:p>
                <a:pPr marL="0" indent="0">
                  <a:buNone/>
                </a:pPr>
                <a:r>
                  <a:rPr lang="zh-CN" altLang="en-US" dirty="0" smtClean="0"/>
                  <a:t>股利</a:t>
                </a:r>
                <a:r>
                  <a:rPr lang="zh-CN" altLang="en-US" dirty="0"/>
                  <a:t>零增长、长期持有的股票价值模型</a:t>
                </a:r>
                <a:r>
                  <a:rPr lang="zh-CN" altLang="en-US" dirty="0" smtClean="0"/>
                  <a:t>为</a:t>
                </a:r>
                <a:endParaRPr lang="en-US" altLang="zh-CN" dirty="0" smtClean="0"/>
              </a:p>
              <a:p>
                <a:pPr marL="0" indent="0" algn="ctr">
                  <a:buNone/>
                </a:pPr>
                <a:r>
                  <a:rPr lang="zh-CN" altLang="en-US" dirty="0" smtClean="0"/>
                  <a:t> </a:t>
                </a:r>
                <a:r>
                  <a:rPr lang="en-US" altLang="zh-CN" dirty="0"/>
                  <a:t>V </a:t>
                </a:r>
                <a:r>
                  <a:rPr lang="zh-CN" altLang="en-US" dirty="0"/>
                  <a:t>＝ </a:t>
                </a:r>
                <a:r>
                  <a:rPr lang="en-US" altLang="zh-CN" dirty="0"/>
                  <a:t>d / </a:t>
                </a:r>
                <a:r>
                  <a:rPr lang="en-US" altLang="zh-CN" dirty="0" smtClean="0"/>
                  <a:t>K</a:t>
                </a:r>
              </a:p>
              <a:p>
                <a:pPr marL="0" indent="0" algn="ctr">
                  <a:buNone/>
                </a:pPr>
                <a:r>
                  <a:rPr lang="zh-CN" altLang="en-US" dirty="0"/>
                  <a:t>式中</a:t>
                </a:r>
                <a:r>
                  <a:rPr lang="en-US" altLang="zh-CN" dirty="0"/>
                  <a:t>, V </a:t>
                </a:r>
                <a:r>
                  <a:rPr lang="en-US" altLang="zh-CN" dirty="0" smtClean="0"/>
                  <a:t>——</a:t>
                </a:r>
                <a:r>
                  <a:rPr lang="zh-CN" altLang="en-US" dirty="0"/>
                  <a:t>股票内在价值</a:t>
                </a:r>
                <a:r>
                  <a:rPr lang="en-US" altLang="zh-CN" dirty="0"/>
                  <a:t>; d </a:t>
                </a:r>
                <a:r>
                  <a:rPr lang="en-US" altLang="zh-CN" dirty="0" smtClean="0"/>
                  <a:t>——</a:t>
                </a:r>
                <a:r>
                  <a:rPr lang="zh-CN" altLang="en-US" dirty="0"/>
                  <a:t>每年固定股利</a:t>
                </a:r>
                <a:r>
                  <a:rPr lang="en-US" altLang="zh-CN" dirty="0"/>
                  <a:t>; K </a:t>
                </a:r>
                <a:r>
                  <a:rPr lang="en-US" altLang="zh-CN" dirty="0" smtClean="0"/>
                  <a:t>——</a:t>
                </a:r>
                <a:r>
                  <a:rPr lang="zh-CN" altLang="en-US" dirty="0"/>
                  <a:t>投资人要求的资金收益率</a:t>
                </a:r>
                <a:r>
                  <a:rPr lang="en-US" altLang="zh-CN" dirty="0"/>
                  <a:t>. </a:t>
                </a: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xfrm>
                <a:off x="838199" y="742951"/>
                <a:ext cx="10604157" cy="5243512"/>
              </a:xfrm>
              <a:blipFill>
                <a:blip r:embed="rId2"/>
                <a:stretch>
                  <a:fillRect l="-690" t="-69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46372278"/>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３． 长期持有股票</a:t>
                </a:r>
                <a:r>
                  <a:rPr lang="en-US" altLang="zh-CN" b="1" dirty="0"/>
                  <a:t>,</a:t>
                </a:r>
                <a:r>
                  <a:rPr lang="zh-CN" altLang="en-US" b="1" dirty="0"/>
                  <a:t>股利固定增长的股票价值模型 </a:t>
                </a:r>
                <a:endParaRPr lang="en-US" altLang="zh-CN" b="1" dirty="0" smtClean="0"/>
              </a:p>
              <a:p>
                <a:pPr marL="0" indent="0">
                  <a:buNone/>
                </a:pPr>
                <a:r>
                  <a:rPr lang="zh-CN" altLang="en-US" dirty="0" smtClean="0"/>
                  <a:t>设</a:t>
                </a:r>
                <a:r>
                  <a:rPr lang="zh-CN" altLang="en-US" dirty="0"/>
                  <a:t>上年股利为 </a:t>
                </a:r>
                <a14:m>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𝑑</m:t>
                        </m:r>
                      </m:e>
                      <m:sub>
                        <m:r>
                          <a:rPr lang="en-US" altLang="zh-CN" b="0" i="1" smtClean="0">
                            <a:latin typeface="Cambria Math" panose="02040503050406030204" pitchFamily="18" charset="0"/>
                          </a:rPr>
                          <m:t>0</m:t>
                        </m:r>
                      </m:sub>
                    </m:sSub>
                  </m:oMath>
                </a14:m>
                <a:r>
                  <a:rPr lang="en-US" altLang="zh-CN" dirty="0" smtClean="0"/>
                  <a:t>,</a:t>
                </a:r>
                <a:r>
                  <a:rPr lang="zh-CN" altLang="en-US" dirty="0"/>
                  <a:t>本年股利为 </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𝑑</m:t>
                        </m:r>
                      </m:e>
                      <m:sub>
                        <m:r>
                          <a:rPr lang="en-US" altLang="zh-CN" i="1" smtClean="0">
                            <a:latin typeface="Cambria Math" panose="02040503050406030204" pitchFamily="18" charset="0"/>
                          </a:rPr>
                          <m:t>1</m:t>
                        </m:r>
                      </m:sub>
                    </m:sSub>
                  </m:oMath>
                </a14:m>
                <a:r>
                  <a:rPr lang="en-US" altLang="zh-CN" dirty="0" smtClean="0"/>
                  <a:t>,</a:t>
                </a:r>
                <a:r>
                  <a:rPr lang="zh-CN" altLang="en-US" dirty="0"/>
                  <a:t>每年股利增长率</a:t>
                </a:r>
                <a:r>
                  <a:rPr lang="zh-CN" altLang="en-US" dirty="0" smtClean="0"/>
                  <a:t>为</a:t>
                </a:r>
                <a:r>
                  <a:rPr lang="en-US" altLang="zh-CN" dirty="0" smtClean="0"/>
                  <a:t>g </a:t>
                </a:r>
                <a:r>
                  <a:rPr lang="en-US" altLang="zh-CN" dirty="0"/>
                  <a:t>,</a:t>
                </a:r>
                <a:r>
                  <a:rPr lang="zh-CN" altLang="en-US" dirty="0"/>
                  <a:t>则股票价值模型</a:t>
                </a:r>
                <a:r>
                  <a:rPr lang="zh-CN" altLang="en-US" dirty="0" smtClean="0"/>
                  <a:t>为</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𝑉</m:t>
                      </m:r>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sSub>
                            <m:sSubPr>
                              <m:ctrlPr>
                                <a:rPr lang="en-US" altLang="zh-CN" b="0" i="1" smtClean="0">
                                  <a:latin typeface="Cambria Math" panose="02040503050406030204" pitchFamily="18" charset="0"/>
                                </a:rPr>
                              </m:ctrlPr>
                            </m:sSubPr>
                            <m:e>
                              <m:r>
                                <m:rPr>
                                  <m:sty m:val="p"/>
                                </m:rPr>
                                <a:rPr lang="en-US" altLang="zh-CN" i="1">
                                  <a:latin typeface="Cambria Math" panose="02040503050406030204" pitchFamily="18" charset="0"/>
                                </a:rPr>
                                <m:t>d</m:t>
                              </m:r>
                            </m:e>
                            <m:sub>
                              <m:r>
                                <a:rPr lang="en-US" altLang="zh-CN" b="0" i="1" smtClean="0">
                                  <a:latin typeface="Cambria Math" panose="02040503050406030204" pitchFamily="18" charset="0"/>
                                </a:rPr>
                                <m:t>0</m:t>
                              </m:r>
                            </m:sub>
                          </m:sSub>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1+</m:t>
                              </m:r>
                              <m:r>
                                <a:rPr lang="en-US" altLang="zh-CN" b="0" i="1" smtClean="0">
                                  <a:latin typeface="Cambria Math" panose="02040503050406030204" pitchFamily="18" charset="0"/>
                                </a:rPr>
                                <m:t>𝑔</m:t>
                              </m:r>
                            </m:e>
                          </m:d>
                        </m:num>
                        <m:den>
                          <m:r>
                            <a:rPr lang="en-US" altLang="zh-CN" b="0" i="1" smtClean="0">
                              <a:latin typeface="Cambria Math" panose="02040503050406030204" pitchFamily="18" charset="0"/>
                            </a:rPr>
                            <m:t>𝐾</m:t>
                          </m:r>
                          <m:r>
                            <a:rPr lang="en-US" altLang="zh-CN" b="0" i="1" smtClean="0">
                              <a:latin typeface="Cambria Math" panose="02040503050406030204" pitchFamily="18" charset="0"/>
                            </a:rPr>
                            <m:t>−</m:t>
                          </m:r>
                          <m:r>
                            <a:rPr lang="en-US" altLang="zh-CN" b="0" i="1" smtClean="0">
                              <a:latin typeface="Cambria Math" panose="02040503050406030204" pitchFamily="18" charset="0"/>
                            </a:rPr>
                            <m:t>𝑔</m:t>
                          </m:r>
                        </m:den>
                      </m:f>
                    </m:oMath>
                  </m:oMathPara>
                </a14:m>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rPr>
                        <m:t>=</m:t>
                      </m:r>
                      <m:f>
                        <m:fPr>
                          <m:ctrlPr>
                            <a:rPr lang="en-US" altLang="zh-CN" i="1">
                              <a:latin typeface="Cambria Math" panose="02040503050406030204" pitchFamily="18" charset="0"/>
                            </a:rPr>
                          </m:ctrlPr>
                        </m:fPr>
                        <m:num>
                          <m:sSub>
                            <m:sSubPr>
                              <m:ctrlPr>
                                <a:rPr lang="en-US" altLang="zh-CN" i="1">
                                  <a:latin typeface="Cambria Math" panose="02040503050406030204" pitchFamily="18" charset="0"/>
                                </a:rPr>
                              </m:ctrlPr>
                            </m:sSubPr>
                            <m:e>
                              <m:r>
                                <m:rPr>
                                  <m:sty m:val="p"/>
                                </m:rPr>
                                <a:rPr lang="en-US" altLang="zh-CN" i="1">
                                  <a:latin typeface="Cambria Math" panose="02040503050406030204" pitchFamily="18" charset="0"/>
                                </a:rPr>
                                <m:t>d</m:t>
                              </m:r>
                            </m:e>
                            <m:sub>
                              <m:r>
                                <a:rPr lang="en-US" altLang="zh-CN" i="1">
                                  <a:latin typeface="Cambria Math" panose="02040503050406030204" pitchFamily="18" charset="0"/>
                                </a:rPr>
                                <m:t>1</m:t>
                              </m:r>
                            </m:sub>
                          </m:sSub>
                        </m:num>
                        <m:den>
                          <m:r>
                            <a:rPr lang="en-US" altLang="zh-CN" i="1">
                              <a:latin typeface="Cambria Math" panose="02040503050406030204" pitchFamily="18" charset="0"/>
                            </a:rPr>
                            <m:t>𝐾</m:t>
                          </m:r>
                          <m:r>
                            <a:rPr lang="en-US" altLang="zh-CN" i="1">
                              <a:latin typeface="Cambria Math" panose="02040503050406030204" pitchFamily="18" charset="0"/>
                            </a:rPr>
                            <m:t>−</m:t>
                          </m:r>
                          <m:r>
                            <a:rPr lang="en-US" altLang="zh-CN" i="1">
                              <a:latin typeface="Cambria Math" panose="02040503050406030204" pitchFamily="18" charset="0"/>
                            </a:rPr>
                            <m:t>𝑔</m:t>
                          </m:r>
                        </m:den>
                      </m:f>
                    </m:oMath>
                  </m:oMathPara>
                </a14:m>
                <a:endParaRPr lang="zh-CN" altLang="en-US" dirty="0"/>
              </a:p>
              <a:p>
                <a:pPr marL="0" indent="0">
                  <a:buNone/>
                </a:pPr>
                <a:endParaRPr lang="en-US" altLang="zh-CN" b="1" dirty="0" smtClean="0"/>
              </a:p>
              <a:p>
                <a:pPr marL="0" indent="0">
                  <a:buNone/>
                </a:pPr>
                <a:r>
                  <a:rPr lang="zh-CN" altLang="en-US" b="1" dirty="0" smtClean="0"/>
                  <a:t>４</a:t>
                </a:r>
                <a:r>
                  <a:rPr lang="zh-CN" altLang="en-US" b="1" dirty="0"/>
                  <a:t>． 非固定成长股票的价值 </a:t>
                </a:r>
                <a:endParaRPr lang="en-US" altLang="zh-CN" b="1" dirty="0" smtClean="0"/>
              </a:p>
              <a:p>
                <a:pPr marL="0" indent="0">
                  <a:buNone/>
                </a:pPr>
                <a:r>
                  <a:rPr lang="en-US" altLang="zh-CN" dirty="0"/>
                  <a:t> </a:t>
                </a:r>
                <a:r>
                  <a:rPr lang="en-US" altLang="zh-CN" dirty="0" smtClean="0"/>
                  <a:t>      </a:t>
                </a:r>
                <a:r>
                  <a:rPr lang="zh-CN" altLang="en-US" dirty="0" smtClean="0"/>
                  <a:t>有些</a:t>
                </a:r>
                <a:r>
                  <a:rPr lang="zh-CN" altLang="en-US" dirty="0"/>
                  <a:t>公司的股票在一段时间里高速增长</a:t>
                </a:r>
                <a:r>
                  <a:rPr lang="en-US" altLang="zh-CN" dirty="0"/>
                  <a:t>,</a:t>
                </a:r>
                <a:r>
                  <a:rPr lang="zh-CN" altLang="en-US" dirty="0"/>
                  <a:t>在另一段时间里又正常固定增长或固定不变</a:t>
                </a:r>
                <a:r>
                  <a:rPr lang="en-US" altLang="zh-CN" dirty="0"/>
                  <a:t>, </a:t>
                </a:r>
                <a:r>
                  <a:rPr lang="zh-CN" altLang="en-US" dirty="0"/>
                  <a:t>这样我们就要分段计算</a:t>
                </a:r>
                <a:r>
                  <a:rPr lang="en-US" altLang="zh-CN" dirty="0"/>
                  <a:t>,</a:t>
                </a:r>
                <a:r>
                  <a:rPr lang="zh-CN" altLang="en-US" dirty="0"/>
                  <a:t>才能确定股票的价值</a:t>
                </a:r>
                <a:r>
                  <a:rPr lang="en-US" altLang="zh-CN" dirty="0"/>
                  <a:t>. </a:t>
                </a: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196835076"/>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normAutofit/>
              </a:bodyPr>
              <a:lstStyle/>
              <a:p>
                <a:pPr marL="0" indent="0">
                  <a:buNone/>
                </a:pPr>
                <a:r>
                  <a:rPr lang="en-US" altLang="zh-CN" sz="2800" dirty="0" smtClean="0"/>
                  <a:t>6.3.3  </a:t>
                </a:r>
                <a:r>
                  <a:rPr lang="zh-CN" altLang="en-US" sz="2800" dirty="0" smtClean="0"/>
                  <a:t>股票</a:t>
                </a:r>
                <a:r>
                  <a:rPr lang="zh-CN" altLang="en-US" sz="2800" dirty="0"/>
                  <a:t>投资收益率的</a:t>
                </a:r>
                <a:r>
                  <a:rPr lang="zh-CN" altLang="en-US" sz="2800" dirty="0" smtClean="0"/>
                  <a:t>计算</a:t>
                </a:r>
                <a:endParaRPr lang="en-US" altLang="zh-CN" sz="2800" dirty="0" smtClean="0"/>
              </a:p>
              <a:p>
                <a:pPr marL="0" indent="0">
                  <a:buNone/>
                </a:pPr>
                <a:r>
                  <a:rPr lang="zh-CN" altLang="en-US" b="1" dirty="0" smtClean="0"/>
                  <a:t> </a:t>
                </a:r>
                <a:r>
                  <a:rPr lang="zh-CN" altLang="en-US" b="1" dirty="0"/>
                  <a:t>１． 短期股票收益率的计算 </a:t>
                </a:r>
                <a:endParaRPr lang="en-US" altLang="zh-CN" b="1" dirty="0" smtClean="0"/>
              </a:p>
              <a:p>
                <a:pPr marL="0" indent="0">
                  <a:buNone/>
                </a:pPr>
                <a:r>
                  <a:rPr lang="en-US" altLang="zh-CN" dirty="0"/>
                  <a:t> </a:t>
                </a:r>
                <a:r>
                  <a:rPr lang="en-US" altLang="zh-CN" dirty="0" smtClean="0"/>
                  <a:t>      </a:t>
                </a:r>
                <a:r>
                  <a:rPr lang="zh-CN" altLang="en-US" dirty="0" smtClean="0"/>
                  <a:t>如果</a:t>
                </a:r>
                <a:r>
                  <a:rPr lang="zh-CN" altLang="en-US" dirty="0"/>
                  <a:t>企业购买的股票在一年内出售</a:t>
                </a:r>
                <a:r>
                  <a:rPr lang="en-US" altLang="zh-CN" dirty="0"/>
                  <a:t>,</a:t>
                </a:r>
                <a:r>
                  <a:rPr lang="zh-CN" altLang="en-US" dirty="0"/>
                  <a:t>其投资收益主要包括股票投资价差及股利两部分</a:t>
                </a:r>
                <a:r>
                  <a:rPr lang="en-US" altLang="zh-CN" dirty="0"/>
                  <a:t>, </a:t>
                </a:r>
                <a:r>
                  <a:rPr lang="zh-CN" altLang="en-US" dirty="0"/>
                  <a:t>不需考虑货币时间价值</a:t>
                </a:r>
                <a:r>
                  <a:rPr lang="en-US" altLang="zh-CN" dirty="0"/>
                  <a:t>,</a:t>
                </a:r>
                <a:r>
                  <a:rPr lang="zh-CN" altLang="en-US" dirty="0"/>
                  <a:t>其收益率计算公式为 </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𝐾</m:t>
                      </m:r>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1</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0</m:t>
                              </m:r>
                            </m:sub>
                          </m:sSub>
                          <m:r>
                            <a:rPr lang="en-US" altLang="zh-CN" b="0" i="1" smtClean="0">
                              <a:latin typeface="Cambria Math" panose="02040503050406030204" pitchFamily="18" charset="0"/>
                            </a:rPr>
                            <m:t>+</m:t>
                          </m:r>
                          <m:r>
                            <m:rPr>
                              <m:sty m:val="p"/>
                            </m:rPr>
                            <a:rPr lang="en-US" altLang="zh-CN" i="1">
                              <a:latin typeface="Cambria Math" panose="02040503050406030204" pitchFamily="18" charset="0"/>
                            </a:rPr>
                            <m:t>d</m:t>
                          </m:r>
                        </m:num>
                        <m:den>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0</m:t>
                              </m:r>
                            </m:sub>
                          </m:sSub>
                        </m:den>
                      </m:f>
                      <m:r>
                        <a:rPr lang="en-US" altLang="zh-CN" b="0" i="1" smtClean="0">
                          <a:latin typeface="Cambria Math" panose="02040503050406030204" pitchFamily="18" charset="0"/>
                          <a:ea typeface="Cambria Math" panose="02040503050406030204" pitchFamily="18" charset="0"/>
                        </a:rPr>
                        <m:t>×100%</m:t>
                      </m:r>
                      <m:r>
                        <a:rPr lang="en-US" altLang="zh-CN" i="1">
                          <a:latin typeface="Cambria Math" panose="02040503050406030204" pitchFamily="18" charset="0"/>
                        </a:rPr>
                        <m:t>=</m:t>
                      </m:r>
                      <m:f>
                        <m:fPr>
                          <m:ctrlPr>
                            <a:rPr lang="en-US" altLang="zh-CN" i="1">
                              <a:latin typeface="Cambria Math" panose="02040503050406030204" pitchFamily="18" charset="0"/>
                            </a:rPr>
                          </m:ctrlPr>
                        </m:fPr>
                        <m:num>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0</m:t>
                              </m:r>
                            </m:sub>
                          </m:sSub>
                        </m:num>
                        <m:den>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0</m:t>
                              </m:r>
                            </m:sub>
                          </m:sSub>
                        </m:den>
                      </m:f>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𝑑</m:t>
                          </m:r>
                        </m:num>
                        <m:den>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0</m:t>
                              </m:r>
                            </m:sub>
                          </m:sSub>
                        </m:den>
                      </m:f>
                      <m:r>
                        <a:rPr lang="en-US" altLang="zh-CN" i="1">
                          <a:latin typeface="Cambria Math" panose="02040503050406030204" pitchFamily="18" charset="0"/>
                        </a:rPr>
                        <m:t>=</m:t>
                      </m:r>
                      <m:r>
                        <a:rPr lang="zh-CN" altLang="en-US" i="1">
                          <a:latin typeface="Cambria Math" panose="02040503050406030204" pitchFamily="18" charset="0"/>
                        </a:rPr>
                        <m:t>预期资本利得收益率＋股利收益率</m:t>
                      </m:r>
                    </m:oMath>
                  </m:oMathPara>
                </a14:m>
                <a:endParaRPr lang="en-US" altLang="zh-CN" dirty="0" smtClean="0"/>
              </a:p>
              <a:p>
                <a:pPr marL="0" indent="0">
                  <a:buNone/>
                </a:pPr>
                <a:r>
                  <a:rPr lang="zh-CN" altLang="en-US" dirty="0"/>
                  <a:t>式中</a:t>
                </a:r>
                <a:r>
                  <a:rPr lang="en-US" altLang="zh-CN" dirty="0"/>
                  <a:t>, K </a:t>
                </a:r>
                <a:r>
                  <a:rPr lang="en-US" altLang="zh-CN" dirty="0" smtClean="0"/>
                  <a:t>——</a:t>
                </a:r>
                <a:r>
                  <a:rPr lang="zh-CN" altLang="en-US" dirty="0"/>
                  <a:t>短期股票收益率</a:t>
                </a:r>
                <a:r>
                  <a:rPr lang="en-US" altLang="zh-CN" dirty="0"/>
                  <a:t>; </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1</m:t>
                        </m:r>
                      </m:sub>
                    </m:sSub>
                  </m:oMath>
                </a14:m>
                <a:r>
                  <a:rPr lang="en-US" altLang="zh-CN" dirty="0" smtClean="0"/>
                  <a:t>——</a:t>
                </a:r>
                <a:r>
                  <a:rPr lang="zh-CN" altLang="en-US" dirty="0"/>
                  <a:t>股票出售价格</a:t>
                </a:r>
                <a:r>
                  <a:rPr lang="en-US" altLang="zh-CN" dirty="0" smtClean="0"/>
                  <a:t>;</a:t>
                </a:r>
                <a:r>
                  <a:rPr lang="en-US" altLang="zh-CN" dirty="0"/>
                  <a:t> </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b="0" i="1" smtClean="0">
                            <a:latin typeface="Cambria Math" panose="02040503050406030204" pitchFamily="18" charset="0"/>
                          </a:rPr>
                          <m:t>0</m:t>
                        </m:r>
                      </m:sub>
                    </m:sSub>
                  </m:oMath>
                </a14:m>
                <a:r>
                  <a:rPr lang="en-US" altLang="zh-CN" dirty="0" smtClean="0"/>
                  <a:t>——</a:t>
                </a:r>
                <a:r>
                  <a:rPr lang="zh-CN" altLang="en-US" dirty="0"/>
                  <a:t>股票购买价格</a:t>
                </a:r>
                <a:r>
                  <a:rPr lang="en-US" altLang="zh-CN" dirty="0"/>
                  <a:t>; d </a:t>
                </a:r>
                <a:r>
                  <a:rPr lang="en-US" altLang="zh-CN" dirty="0" smtClean="0"/>
                  <a:t>——</a:t>
                </a:r>
                <a:r>
                  <a:rPr lang="zh-CN" altLang="en-US" dirty="0" smtClean="0"/>
                  <a:t>股利</a:t>
                </a:r>
                <a:endParaRPr lang="en-US" altLang="zh-CN" dirty="0" smtClean="0"/>
              </a:p>
              <a:p>
                <a:pPr marL="0" indent="0">
                  <a:buNone/>
                </a:pPr>
                <a:endParaRPr lang="en-US" altLang="zh-CN" b="1" dirty="0" smtClean="0"/>
              </a:p>
              <a:p>
                <a:pPr marL="0" indent="0">
                  <a:buNone/>
                </a:pPr>
                <a:r>
                  <a:rPr lang="zh-CN" altLang="en-US" b="1" dirty="0" smtClean="0"/>
                  <a:t>２</a:t>
                </a:r>
                <a:r>
                  <a:rPr lang="zh-CN" altLang="en-US" b="1" dirty="0"/>
                  <a:t>． 股票长期持有</a:t>
                </a:r>
                <a:r>
                  <a:rPr lang="en-US" altLang="zh-CN" b="1" dirty="0"/>
                  <a:t>,</a:t>
                </a:r>
                <a:r>
                  <a:rPr lang="zh-CN" altLang="en-US" b="1" dirty="0"/>
                  <a:t>股利固定增长的收益率的</a:t>
                </a:r>
                <a:r>
                  <a:rPr lang="zh-CN" altLang="en-US" b="1" dirty="0" smtClean="0"/>
                  <a:t>计算</a:t>
                </a:r>
                <a:endParaRPr lang="en-US" altLang="zh-CN" b="1" dirty="0" smtClean="0"/>
              </a:p>
              <a:p>
                <a:pPr marL="0" indent="0" algn="ctr">
                  <a:buNone/>
                </a:pPr>
                <a:r>
                  <a:rPr lang="en-US" altLang="zh-CN" dirty="0"/>
                  <a:t>K </a:t>
                </a:r>
                <a:r>
                  <a:rPr lang="zh-CN" altLang="en-US" dirty="0"/>
                  <a:t>＝ </a:t>
                </a:r>
                <a14:m>
                  <m:oMath xmlns:m="http://schemas.openxmlformats.org/officeDocument/2006/math">
                    <m:sSub>
                      <m:sSubPr>
                        <m:ctrlPr>
                          <a:rPr lang="en-US" altLang="zh-CN" i="1">
                            <a:latin typeface="Cambria Math" panose="02040503050406030204" pitchFamily="18" charset="0"/>
                          </a:rPr>
                        </m:ctrlPr>
                      </m:sSubPr>
                      <m:e>
                        <m:r>
                          <m:rPr>
                            <m:sty m:val="p"/>
                          </m:rPr>
                          <a:rPr lang="en-US" altLang="zh-CN" i="1" smtClean="0">
                            <a:latin typeface="Cambria Math" panose="02040503050406030204" pitchFamily="18" charset="0"/>
                          </a:rPr>
                          <m:t>d</m:t>
                        </m:r>
                      </m:e>
                      <m:sub>
                        <m:r>
                          <a:rPr lang="en-US" altLang="zh-CN" i="1">
                            <a:latin typeface="Cambria Math" panose="02040503050406030204" pitchFamily="18" charset="0"/>
                          </a:rPr>
                          <m:t>1</m:t>
                        </m:r>
                      </m:sub>
                    </m:sSub>
                  </m:oMath>
                </a14:m>
                <a:r>
                  <a:rPr lang="en-US" altLang="zh-CN" dirty="0" smtClean="0"/>
                  <a:t>/ V</a:t>
                </a:r>
                <a:r>
                  <a:rPr lang="zh-CN" altLang="en-US" dirty="0" smtClean="0"/>
                  <a:t>＋</a:t>
                </a:r>
                <a:r>
                  <a:rPr lang="en-US" altLang="zh-CN" dirty="0" smtClean="0"/>
                  <a:t>g		      </a:t>
                </a: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1217" t="-46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6555479"/>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３． 一般情况下股票投资收益率的计算</a:t>
                </a:r>
                <a:endParaRPr lang="en-US" altLang="zh-CN" b="1" dirty="0" smtClean="0"/>
              </a:p>
              <a:p>
                <a:pPr marL="0" indent="0" algn="ctr">
                  <a:buNone/>
                </a:pPr>
                <a14:m>
                  <m:oMath xmlns:m="http://schemas.openxmlformats.org/officeDocument/2006/math">
                    <m:r>
                      <a:rPr lang="en-US" altLang="zh-CN" i="1">
                        <a:latin typeface="Cambria Math" panose="02040503050406030204" pitchFamily="18" charset="0"/>
                      </a:rPr>
                      <m:t>𝑉</m:t>
                    </m:r>
                    <m:r>
                      <a:rPr lang="en-US" altLang="zh-CN" i="1">
                        <a:latin typeface="Cambria Math" panose="02040503050406030204" pitchFamily="18" charset="0"/>
                      </a:rPr>
                      <m:t>=</m:t>
                    </m:r>
                    <m:nary>
                      <m:naryPr>
                        <m:chr m:val="∑"/>
                        <m:ctrlPr>
                          <a:rPr lang="en-US" altLang="zh-CN" i="1">
                            <a:latin typeface="Cambria Math" panose="02040503050406030204" pitchFamily="18" charset="0"/>
                          </a:rPr>
                        </m:ctrlPr>
                      </m:naryPr>
                      <m:sub>
                        <m:r>
                          <a:rPr lang="en-US" altLang="zh-CN" b="0" i="1" smtClean="0">
                            <a:latin typeface="Cambria Math" panose="02040503050406030204" pitchFamily="18" charset="0"/>
                          </a:rPr>
                          <m:t>𝑡</m:t>
                        </m:r>
                        <m:r>
                          <a:rPr lang="en-US" altLang="zh-CN" i="1">
                            <a:latin typeface="Cambria Math" panose="02040503050406030204" pitchFamily="18" charset="0"/>
                          </a:rPr>
                          <m:t>=1</m:t>
                        </m:r>
                      </m:sub>
                      <m:sup>
                        <m:r>
                          <m:rPr>
                            <m:sty m:val="p"/>
                          </m:rPr>
                          <a:rPr lang="en-US" altLang="zh-CN" i="1">
                            <a:latin typeface="Cambria Math" panose="02040503050406030204" pitchFamily="18" charset="0"/>
                          </a:rPr>
                          <m:t>n</m:t>
                        </m:r>
                      </m:sup>
                      <m:e>
                        <m:f>
                          <m:fPr>
                            <m:ctrlPr>
                              <a:rPr lang="en-US" altLang="zh-CN" i="1">
                                <a:latin typeface="Cambria Math" panose="02040503050406030204" pitchFamily="18" charset="0"/>
                              </a:rPr>
                            </m:ctrlPr>
                          </m:fPr>
                          <m:num>
                            <m:sSup>
                              <m:sSupPr>
                                <m:ctrlPr>
                                  <a:rPr lang="en-US" altLang="zh-CN" i="1">
                                    <a:latin typeface="Cambria Math" panose="02040503050406030204" pitchFamily="18" charset="0"/>
                                  </a:rPr>
                                </m:ctrlPr>
                              </m:sSupPr>
                              <m:e>
                                <m:r>
                                  <m:rPr>
                                    <m:sty m:val="p"/>
                                  </m:rPr>
                                  <a:rPr lang="en-US" altLang="zh-CN" i="1">
                                    <a:latin typeface="Cambria Math" panose="02040503050406030204" pitchFamily="18" charset="0"/>
                                  </a:rPr>
                                  <m:t>d</m:t>
                                </m:r>
                              </m:e>
                              <m:sup>
                                <m:r>
                                  <a:rPr lang="en-US" altLang="zh-CN" i="1">
                                    <a:latin typeface="Cambria Math" panose="02040503050406030204" pitchFamily="18" charset="0"/>
                                  </a:rPr>
                                  <m:t>𝑡</m:t>
                                </m:r>
                              </m:sup>
                            </m:sSup>
                          </m:num>
                          <m:den>
                            <m:sSup>
                              <m:sSupPr>
                                <m:ctrlPr>
                                  <a:rPr lang="en-US" altLang="zh-CN" i="1">
                                    <a:latin typeface="Cambria Math" panose="02040503050406030204" pitchFamily="18" charset="0"/>
                                  </a:rPr>
                                </m:ctrlPr>
                              </m:sSupPr>
                              <m:e>
                                <m:r>
                                  <a:rPr lang="en-US" altLang="zh-CN" i="1">
                                    <a:latin typeface="Cambria Math" panose="02040503050406030204" pitchFamily="18" charset="0"/>
                                  </a:rPr>
                                  <m:t>(1+</m:t>
                                </m:r>
                                <m:r>
                                  <a:rPr lang="en-US" altLang="zh-CN" i="1">
                                    <a:latin typeface="Cambria Math" panose="02040503050406030204" pitchFamily="18" charset="0"/>
                                  </a:rPr>
                                  <m:t>𝐾</m:t>
                                </m:r>
                                <m:r>
                                  <a:rPr lang="en-US" altLang="zh-CN" i="1">
                                    <a:latin typeface="Cambria Math" panose="02040503050406030204" pitchFamily="18" charset="0"/>
                                  </a:rPr>
                                  <m:t>)</m:t>
                                </m:r>
                              </m:e>
                              <m:sup>
                                <m:r>
                                  <m:rPr>
                                    <m:sty m:val="p"/>
                                  </m:rPr>
                                  <a:rPr lang="en-US" altLang="zh-CN" i="1">
                                    <a:latin typeface="Cambria Math" panose="02040503050406030204" pitchFamily="18" charset="0"/>
                                  </a:rPr>
                                  <m:t>t</m:t>
                                </m:r>
                              </m:sup>
                            </m:sSup>
                          </m:den>
                        </m:f>
                        <m:r>
                          <a:rPr lang="en-US" altLang="zh-CN" i="1">
                            <a:latin typeface="Cambria Math" panose="02040503050406030204" pitchFamily="18" charset="0"/>
                          </a:rPr>
                          <m:t>+</m:t>
                        </m:r>
                      </m:e>
                    </m:nary>
                    <m:f>
                      <m:fPr>
                        <m:ctrlPr>
                          <a:rPr lang="en-US" altLang="zh-CN" i="1">
                            <a:latin typeface="Cambria Math" panose="02040503050406030204" pitchFamily="18" charset="0"/>
                          </a:rPr>
                        </m:ctrlPr>
                      </m:fPr>
                      <m:num>
                        <m:sSub>
                          <m:sSubPr>
                            <m:ctrlPr>
                              <a:rPr lang="en-US" altLang="zh-CN" i="1">
                                <a:latin typeface="Cambria Math" panose="02040503050406030204" pitchFamily="18" charset="0"/>
                              </a:rPr>
                            </m:ctrlPr>
                          </m:sSubPr>
                          <m:e>
                            <m:r>
                              <a:rPr lang="en-US" altLang="zh-CN" i="1">
                                <a:latin typeface="Cambria Math" panose="02040503050406030204" pitchFamily="18" charset="0"/>
                              </a:rPr>
                              <m:t>𝑉</m:t>
                            </m:r>
                          </m:e>
                          <m:sub>
                            <m:r>
                              <a:rPr lang="en-US" altLang="zh-CN" i="1">
                                <a:latin typeface="Cambria Math" panose="02040503050406030204" pitchFamily="18" charset="0"/>
                              </a:rPr>
                              <m:t>𝑛</m:t>
                            </m:r>
                          </m:sub>
                        </m:sSub>
                      </m:num>
                      <m:den>
                        <m:sSup>
                          <m:sSupPr>
                            <m:ctrlPr>
                              <a:rPr lang="en-US" altLang="zh-CN" i="1">
                                <a:latin typeface="Cambria Math" panose="02040503050406030204" pitchFamily="18" charset="0"/>
                              </a:rPr>
                            </m:ctrlPr>
                          </m:sSupPr>
                          <m:e>
                            <m:r>
                              <a:rPr lang="en-US" altLang="zh-CN" i="1">
                                <a:latin typeface="Cambria Math" panose="02040503050406030204" pitchFamily="18" charset="0"/>
                              </a:rPr>
                              <m:t>(1+</m:t>
                            </m:r>
                            <m:r>
                              <a:rPr lang="en-US" altLang="zh-CN" i="1">
                                <a:latin typeface="Cambria Math" panose="02040503050406030204" pitchFamily="18" charset="0"/>
                              </a:rPr>
                              <m:t>𝐾</m:t>
                            </m:r>
                            <m:r>
                              <a:rPr lang="en-US" altLang="zh-CN" i="1">
                                <a:latin typeface="Cambria Math" panose="02040503050406030204" pitchFamily="18" charset="0"/>
                              </a:rPr>
                              <m:t>)</m:t>
                            </m:r>
                          </m:e>
                          <m:sup>
                            <m:r>
                              <m:rPr>
                                <m:sty m:val="p"/>
                              </m:rPr>
                              <a:rPr lang="en-US" altLang="zh-CN" i="1">
                                <a:latin typeface="Cambria Math" panose="02040503050406030204" pitchFamily="18" charset="0"/>
                              </a:rPr>
                              <m:t>n</m:t>
                            </m:r>
                          </m:sup>
                        </m:sSup>
                      </m:den>
                    </m:f>
                  </m:oMath>
                </a14:m>
                <a:r>
                  <a:rPr lang="zh-CN" altLang="en-US" dirty="0" smtClean="0"/>
                  <a:t> </a:t>
                </a:r>
                <a:endParaRPr lang="en-US" altLang="zh-CN" dirty="0"/>
              </a:p>
              <a:p>
                <a:pPr marL="0" indent="0">
                  <a:buNone/>
                </a:pPr>
                <a:r>
                  <a:rPr lang="zh-CN" altLang="en-US" dirty="0"/>
                  <a:t>式中</a:t>
                </a:r>
                <a:r>
                  <a:rPr lang="en-US" altLang="zh-CN" dirty="0"/>
                  <a:t>, V </a:t>
                </a:r>
                <a:r>
                  <a:rPr lang="en-US" altLang="zh-CN" dirty="0" smtClean="0"/>
                  <a:t>——</a:t>
                </a:r>
                <a:r>
                  <a:rPr lang="zh-CN" altLang="en-US" dirty="0"/>
                  <a:t>股票的买价</a:t>
                </a:r>
                <a:r>
                  <a:rPr lang="en-US" altLang="zh-CN" dirty="0"/>
                  <a:t>; </a:t>
                </a:r>
                <a:r>
                  <a:rPr lang="en-US" altLang="zh-CN" dirty="0" err="1"/>
                  <a:t>dt</a:t>
                </a:r>
                <a:r>
                  <a:rPr lang="en-US" altLang="zh-CN" dirty="0"/>
                  <a:t> </a:t>
                </a:r>
                <a:r>
                  <a:rPr lang="en-US" altLang="zh-CN" dirty="0" smtClean="0"/>
                  <a:t>——</a:t>
                </a:r>
                <a:r>
                  <a:rPr lang="zh-CN" altLang="en-US" dirty="0"/>
                  <a:t>第 </a:t>
                </a:r>
                <a:r>
                  <a:rPr lang="en-US" altLang="zh-CN" dirty="0"/>
                  <a:t>t </a:t>
                </a:r>
                <a:r>
                  <a:rPr lang="zh-CN" altLang="en-US" dirty="0"/>
                  <a:t>期的股利</a:t>
                </a:r>
                <a:r>
                  <a:rPr lang="en-US" altLang="zh-CN" dirty="0"/>
                  <a:t>; K </a:t>
                </a:r>
                <a:r>
                  <a:rPr lang="en-US" altLang="zh-CN" dirty="0" smtClean="0"/>
                  <a:t>——</a:t>
                </a:r>
                <a:r>
                  <a:rPr lang="zh-CN" altLang="en-US" dirty="0"/>
                  <a:t>投资收益率</a:t>
                </a:r>
                <a:r>
                  <a:rPr lang="en-US" altLang="zh-CN" dirty="0"/>
                  <a:t>; </a:t>
                </a:r>
                <a:r>
                  <a:rPr lang="en-US" altLang="zh-CN" dirty="0" err="1"/>
                  <a:t>Vn</a:t>
                </a:r>
                <a:r>
                  <a:rPr lang="en-US" altLang="zh-CN" dirty="0"/>
                  <a:t> </a:t>
                </a:r>
                <a:r>
                  <a:rPr lang="en-US" altLang="zh-CN" dirty="0" smtClean="0"/>
                  <a:t>——</a:t>
                </a:r>
                <a:r>
                  <a:rPr lang="zh-CN" altLang="en-US" dirty="0"/>
                  <a:t>股票出售价格</a:t>
                </a:r>
                <a:r>
                  <a:rPr lang="en-US" altLang="zh-CN" dirty="0"/>
                  <a:t>; n </a:t>
                </a:r>
                <a:r>
                  <a:rPr lang="en-US" altLang="zh-CN" dirty="0" smtClean="0"/>
                  <a:t>——</a:t>
                </a:r>
                <a:r>
                  <a:rPr lang="zh-CN" altLang="en-US" dirty="0"/>
                  <a:t>持有股票的期数</a:t>
                </a:r>
                <a:r>
                  <a:rPr lang="en-US" altLang="zh-CN" dirty="0"/>
                  <a:t>. </a:t>
                </a:r>
                <a:endParaRPr lang="en-US" altLang="zh-CN" dirty="0" smtClean="0"/>
              </a:p>
              <a:p>
                <a:pPr marL="0" indent="0">
                  <a:buNone/>
                </a:pPr>
                <a:endParaRPr lang="zh-CN" altLang="en-US" b="1"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275456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ED14789A-785F-431E-ACEE-06F136F83E62}"/>
              </a:ext>
            </a:extLst>
          </p:cNvPr>
          <p:cNvSpPr>
            <a:spLocks noGrp="1"/>
          </p:cNvSpPr>
          <p:nvPr>
            <p:ph sz="quarter" idx="13"/>
          </p:nvPr>
        </p:nvSpPr>
        <p:spPr/>
        <p:txBody>
          <a:bodyPr/>
          <a:lstStyle/>
          <a:p>
            <a:pPr marL="0" indent="0">
              <a:buNone/>
            </a:pPr>
            <a:r>
              <a:rPr lang="zh-CN" altLang="en-US" b="1" dirty="0"/>
              <a:t>２． 财务计划</a:t>
            </a:r>
            <a:endParaRPr lang="en-US" altLang="zh-CN" b="1" dirty="0"/>
          </a:p>
          <a:p>
            <a:pPr marL="0" indent="0">
              <a:buNone/>
            </a:pPr>
            <a:r>
              <a:rPr lang="en-US" altLang="zh-CN" dirty="0"/>
              <a:t>      </a:t>
            </a:r>
            <a:r>
              <a:rPr lang="zh-CN" altLang="en-US" dirty="0"/>
              <a:t> 财务计划是根据企业整体战略目标和规划</a:t>
            </a:r>
            <a:r>
              <a:rPr lang="en-US" altLang="zh-CN" dirty="0"/>
              <a:t>,</a:t>
            </a:r>
            <a:r>
              <a:rPr lang="zh-CN" altLang="en-US" dirty="0"/>
              <a:t>结合财务预测的结果</a:t>
            </a:r>
            <a:r>
              <a:rPr lang="en-US" altLang="zh-CN" dirty="0"/>
              <a:t>,</a:t>
            </a:r>
            <a:r>
              <a:rPr lang="zh-CN" altLang="en-US" dirty="0"/>
              <a:t>对财务活动进行规 划</a:t>
            </a:r>
            <a:r>
              <a:rPr lang="en-US" altLang="zh-CN" dirty="0"/>
              <a:t>,</a:t>
            </a:r>
            <a:r>
              <a:rPr lang="zh-CN" altLang="en-US" dirty="0"/>
              <a:t>并以指标形式落实到每一计划期间的过程</a:t>
            </a:r>
            <a:r>
              <a:rPr lang="en-US" altLang="zh-CN" dirty="0"/>
              <a:t>. </a:t>
            </a:r>
          </a:p>
          <a:p>
            <a:pPr marL="0" indent="0">
              <a:buNone/>
            </a:pPr>
            <a:r>
              <a:rPr lang="en-US" altLang="zh-CN" dirty="0"/>
              <a:t>       </a:t>
            </a:r>
            <a:r>
              <a:rPr lang="zh-CN" altLang="en-US" dirty="0"/>
              <a:t>确定财务计划指标的方法一般有平衡法、因素法、比例法和定额法等</a:t>
            </a:r>
            <a:r>
              <a:rPr lang="en-US" altLang="zh-CN" dirty="0"/>
              <a:t>. </a:t>
            </a:r>
          </a:p>
          <a:p>
            <a:pPr marL="0" indent="0">
              <a:buNone/>
            </a:pPr>
            <a:endParaRPr lang="en-US" altLang="zh-CN" dirty="0"/>
          </a:p>
          <a:p>
            <a:pPr marL="0" indent="0">
              <a:buNone/>
            </a:pPr>
            <a:r>
              <a:rPr lang="zh-CN" altLang="en-US" b="1" dirty="0"/>
              <a:t>３． 财务预算 </a:t>
            </a:r>
            <a:endParaRPr lang="en-US" altLang="zh-CN" b="1" dirty="0"/>
          </a:p>
          <a:p>
            <a:pPr marL="0" indent="0">
              <a:buNone/>
            </a:pPr>
            <a:r>
              <a:rPr lang="en-US" altLang="zh-CN" dirty="0"/>
              <a:t>       </a:t>
            </a:r>
            <a:r>
              <a:rPr lang="zh-CN" altLang="en-US" dirty="0"/>
              <a:t>财务预算是根据财务战略、财务计划和各种预测信息</a:t>
            </a:r>
            <a:r>
              <a:rPr lang="en-US" altLang="zh-CN" dirty="0"/>
              <a:t>,</a:t>
            </a:r>
            <a:r>
              <a:rPr lang="zh-CN" altLang="en-US" dirty="0"/>
              <a:t>确定预算期内各种预算指标的过 程</a:t>
            </a:r>
            <a:r>
              <a:rPr lang="en-US" altLang="zh-CN" dirty="0"/>
              <a:t>.</a:t>
            </a:r>
            <a:r>
              <a:rPr lang="zh-CN" altLang="en-US" dirty="0"/>
              <a:t>它是财务战略的具体化</a:t>
            </a:r>
            <a:r>
              <a:rPr lang="en-US" altLang="zh-CN" dirty="0"/>
              <a:t>,</a:t>
            </a:r>
            <a:r>
              <a:rPr lang="zh-CN" altLang="en-US" dirty="0"/>
              <a:t>是财务计划的分解和落实</a:t>
            </a:r>
            <a:r>
              <a:rPr lang="en-US" altLang="zh-CN" dirty="0"/>
              <a:t>.</a:t>
            </a:r>
          </a:p>
          <a:p>
            <a:pPr marL="0" indent="0">
              <a:buNone/>
            </a:pPr>
            <a:r>
              <a:rPr lang="en-US" altLang="zh-CN" dirty="0"/>
              <a:t>       </a:t>
            </a:r>
            <a:r>
              <a:rPr lang="zh-CN" altLang="en-US" dirty="0"/>
              <a:t>财务预算的方法通常包括固定预算与弹性预算、增量预算与零基预算、定期预算和滚动 预算等</a:t>
            </a:r>
            <a:r>
              <a:rPr lang="en-US" altLang="zh-CN" dirty="0"/>
              <a:t>. </a:t>
            </a:r>
            <a:endParaRPr lang="zh-CN" altLang="en-US" dirty="0"/>
          </a:p>
        </p:txBody>
      </p:sp>
    </p:spTree>
    <p:extLst>
      <p:ext uri="{BB962C8B-B14F-4D97-AF65-F5344CB8AC3E}">
        <p14:creationId xmlns:p14="http://schemas.microsoft.com/office/powerpoint/2010/main" val="2527889382"/>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6.3.4  </a:t>
            </a:r>
            <a:r>
              <a:rPr lang="zh-CN" altLang="en-US" sz="2800" dirty="0" smtClean="0"/>
              <a:t>股票</a:t>
            </a:r>
            <a:r>
              <a:rPr lang="zh-CN" altLang="en-US" sz="2800" dirty="0"/>
              <a:t>投资的优缺点 </a:t>
            </a:r>
            <a:endParaRPr lang="en-US" altLang="zh-CN" sz="2800" dirty="0" smtClean="0"/>
          </a:p>
          <a:p>
            <a:pPr marL="457200" indent="-457200">
              <a:buAutoNum type="arabicDbPeriod"/>
            </a:pPr>
            <a:r>
              <a:rPr lang="zh-CN" altLang="en-US" b="1" dirty="0" smtClean="0"/>
              <a:t>股票</a:t>
            </a:r>
            <a:r>
              <a:rPr lang="zh-CN" altLang="en-US" b="1" dirty="0"/>
              <a:t>投资的优点 </a:t>
            </a:r>
            <a:endParaRPr lang="en-US" altLang="zh-CN" b="1" dirty="0" smtClean="0"/>
          </a:p>
          <a:p>
            <a:pPr marL="0" indent="0">
              <a:buNone/>
            </a:pPr>
            <a:r>
              <a:rPr lang="en-US" altLang="zh-CN" dirty="0" smtClean="0"/>
              <a:t>( </a:t>
            </a:r>
            <a:r>
              <a:rPr lang="zh-CN" altLang="en-US" dirty="0"/>
              <a:t>１</a:t>
            </a:r>
            <a:r>
              <a:rPr lang="en-US" altLang="zh-CN" dirty="0"/>
              <a:t>)</a:t>
            </a:r>
            <a:r>
              <a:rPr lang="zh-CN" altLang="en-US" dirty="0"/>
              <a:t>投资收益高 </a:t>
            </a:r>
            <a:endParaRPr lang="en-US" altLang="zh-CN" dirty="0" smtClean="0"/>
          </a:p>
          <a:p>
            <a:pPr marL="0" indent="0">
              <a:buNone/>
            </a:pPr>
            <a:r>
              <a:rPr lang="en-US" altLang="zh-CN" dirty="0" smtClean="0"/>
              <a:t>( </a:t>
            </a:r>
            <a:r>
              <a:rPr lang="zh-CN" altLang="en-US" dirty="0"/>
              <a:t>２</a:t>
            </a:r>
            <a:r>
              <a:rPr lang="en-US" altLang="zh-CN" dirty="0"/>
              <a:t>)</a:t>
            </a:r>
            <a:r>
              <a:rPr lang="zh-CN" altLang="en-US" dirty="0"/>
              <a:t>购买力风险低 </a:t>
            </a:r>
            <a:endParaRPr lang="en-US" altLang="zh-CN" dirty="0" smtClean="0"/>
          </a:p>
          <a:p>
            <a:pPr marL="0" indent="0">
              <a:buNone/>
            </a:pPr>
            <a:r>
              <a:rPr lang="en-US" altLang="zh-CN" dirty="0" smtClean="0"/>
              <a:t>( </a:t>
            </a:r>
            <a:r>
              <a:rPr lang="zh-CN" altLang="en-US" dirty="0"/>
              <a:t>３</a:t>
            </a:r>
            <a:r>
              <a:rPr lang="en-US" altLang="zh-CN" dirty="0"/>
              <a:t>)</a:t>
            </a:r>
            <a:r>
              <a:rPr lang="zh-CN" altLang="en-US" dirty="0"/>
              <a:t>拥有经营</a:t>
            </a:r>
            <a:r>
              <a:rPr lang="zh-CN" altLang="en-US" dirty="0" smtClean="0"/>
              <a:t>控制权</a:t>
            </a:r>
            <a:endParaRPr lang="en-US" altLang="zh-CN" dirty="0" smtClean="0"/>
          </a:p>
          <a:p>
            <a:pPr marL="0" indent="0">
              <a:buNone/>
            </a:pPr>
            <a:r>
              <a:rPr lang="zh-CN" altLang="en-US" b="1" dirty="0"/>
              <a:t>２． 股票投资的缺点 </a:t>
            </a:r>
            <a:endParaRPr lang="en-US" altLang="zh-CN" b="1" dirty="0" smtClean="0"/>
          </a:p>
          <a:p>
            <a:pPr marL="0" indent="0">
              <a:buNone/>
            </a:pPr>
            <a:r>
              <a:rPr lang="en-US" altLang="zh-CN" dirty="0" smtClean="0"/>
              <a:t>( </a:t>
            </a:r>
            <a:r>
              <a:rPr lang="zh-CN" altLang="en-US" dirty="0"/>
              <a:t>１</a:t>
            </a:r>
            <a:r>
              <a:rPr lang="en-US" altLang="zh-CN" dirty="0"/>
              <a:t>)</a:t>
            </a:r>
            <a:r>
              <a:rPr lang="zh-CN" altLang="en-US" dirty="0"/>
              <a:t>收入不稳定 </a:t>
            </a:r>
            <a:endParaRPr lang="en-US" altLang="zh-CN" dirty="0" smtClean="0"/>
          </a:p>
          <a:p>
            <a:pPr marL="0" indent="0">
              <a:buNone/>
            </a:pPr>
            <a:r>
              <a:rPr lang="en-US" altLang="zh-CN" dirty="0" smtClean="0"/>
              <a:t>( </a:t>
            </a:r>
            <a:r>
              <a:rPr lang="zh-CN" altLang="en-US" dirty="0"/>
              <a:t>２</a:t>
            </a:r>
            <a:r>
              <a:rPr lang="en-US" altLang="zh-CN" dirty="0"/>
              <a:t>)</a:t>
            </a:r>
            <a:r>
              <a:rPr lang="zh-CN" altLang="en-US" dirty="0"/>
              <a:t>价格不稳定 </a:t>
            </a:r>
            <a:endParaRPr lang="en-US" altLang="zh-CN" dirty="0"/>
          </a:p>
          <a:p>
            <a:pPr marL="0" indent="0">
              <a:buNone/>
            </a:pPr>
            <a:r>
              <a:rPr lang="en-US" altLang="zh-CN" dirty="0" smtClean="0"/>
              <a:t>( </a:t>
            </a:r>
            <a:r>
              <a:rPr lang="zh-CN" altLang="en-US" dirty="0"/>
              <a:t>３</a:t>
            </a:r>
            <a:r>
              <a:rPr lang="en-US" altLang="zh-CN" dirty="0"/>
              <a:t>)</a:t>
            </a:r>
            <a:r>
              <a:rPr lang="zh-CN" altLang="en-US" dirty="0"/>
              <a:t>求偿权居</a:t>
            </a:r>
            <a:r>
              <a:rPr lang="zh-CN" altLang="en-US" dirty="0" smtClean="0"/>
              <a:t>后</a:t>
            </a:r>
            <a:endParaRPr lang="en-US" altLang="zh-CN" dirty="0"/>
          </a:p>
        </p:txBody>
      </p:sp>
    </p:spTree>
    <p:extLst>
      <p:ext uri="{BB962C8B-B14F-4D97-AF65-F5344CB8AC3E}">
        <p14:creationId xmlns:p14="http://schemas.microsoft.com/office/powerpoint/2010/main" val="3561053439"/>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zh-CN" altLang="en-US" sz="3200" dirty="0"/>
              <a:t>６</a:t>
            </a:r>
            <a:r>
              <a:rPr lang="zh-CN" altLang="en-US" sz="3200" dirty="0" smtClean="0"/>
              <a:t>．４基金</a:t>
            </a:r>
            <a:r>
              <a:rPr lang="zh-CN" altLang="en-US" sz="3200" dirty="0"/>
              <a:t>投资</a:t>
            </a:r>
          </a:p>
          <a:p>
            <a:pPr marL="0" indent="0">
              <a:buNone/>
            </a:pPr>
            <a:r>
              <a:rPr lang="en-US" altLang="zh-CN" sz="2800" dirty="0" smtClean="0"/>
              <a:t>6.4.1 </a:t>
            </a:r>
            <a:r>
              <a:rPr lang="zh-CN" altLang="en-US" sz="2800" dirty="0" smtClean="0"/>
              <a:t>基金</a:t>
            </a:r>
            <a:r>
              <a:rPr lang="zh-CN" altLang="en-US" sz="2800" dirty="0"/>
              <a:t>投资的含义 </a:t>
            </a:r>
            <a:endParaRPr lang="en-US" altLang="zh-CN" sz="2800" dirty="0" smtClean="0"/>
          </a:p>
          <a:p>
            <a:pPr marL="0" indent="0">
              <a:buNone/>
            </a:pPr>
            <a:r>
              <a:rPr lang="en-US" altLang="zh-CN" dirty="0"/>
              <a:t> </a:t>
            </a:r>
            <a:r>
              <a:rPr lang="en-US" altLang="zh-CN" dirty="0" smtClean="0"/>
              <a:t>      </a:t>
            </a:r>
            <a:r>
              <a:rPr lang="zh-CN" altLang="en-US" dirty="0" smtClean="0"/>
              <a:t>基金</a:t>
            </a:r>
            <a:r>
              <a:rPr lang="zh-CN" altLang="en-US" dirty="0"/>
              <a:t>投资</a:t>
            </a:r>
            <a:r>
              <a:rPr lang="en-US" altLang="zh-CN" dirty="0"/>
              <a:t>,</a:t>
            </a:r>
            <a:r>
              <a:rPr lang="zh-CN" altLang="en-US" dirty="0"/>
              <a:t>是一种利益共享、风险共担的集合投资方式</a:t>
            </a:r>
            <a:r>
              <a:rPr lang="en-US" altLang="zh-CN" dirty="0"/>
              <a:t>,</a:t>
            </a:r>
            <a:r>
              <a:rPr lang="zh-CN" altLang="en-US" dirty="0"/>
              <a:t>即通过发行基金股份或受益凭 证等有价证券聚集众多的不确定投资者的出资</a:t>
            </a:r>
            <a:r>
              <a:rPr lang="en-US" altLang="zh-CN" dirty="0"/>
              <a:t>,</a:t>
            </a:r>
            <a:r>
              <a:rPr lang="zh-CN" altLang="en-US" dirty="0"/>
              <a:t>交由专业投资机构经营运作</a:t>
            </a:r>
            <a:r>
              <a:rPr lang="en-US" altLang="zh-CN" dirty="0"/>
              <a:t>,</a:t>
            </a:r>
            <a:r>
              <a:rPr lang="zh-CN" altLang="en-US" dirty="0"/>
              <a:t>以规避投资风 险并谋取投资收益的证券投资工具</a:t>
            </a:r>
            <a:r>
              <a:rPr lang="en-US" altLang="zh-CN" dirty="0"/>
              <a:t>. </a:t>
            </a:r>
            <a:endParaRPr lang="en-US" altLang="zh-CN" dirty="0" smtClean="0"/>
          </a:p>
          <a:p>
            <a:pPr marL="0" indent="0">
              <a:buNone/>
            </a:pPr>
            <a:r>
              <a:rPr lang="en-US" altLang="zh-CN" sz="2800" dirty="0" smtClean="0"/>
              <a:t>6.4.2 </a:t>
            </a:r>
            <a:r>
              <a:rPr lang="zh-CN" altLang="en-US" sz="2800" dirty="0" smtClean="0"/>
              <a:t>基金</a:t>
            </a:r>
            <a:r>
              <a:rPr lang="zh-CN" altLang="en-US" sz="2800" dirty="0"/>
              <a:t>投资的种类 </a:t>
            </a:r>
            <a:endParaRPr lang="en-US" altLang="zh-CN" dirty="0" smtClean="0"/>
          </a:p>
          <a:p>
            <a:pPr marL="457200" indent="-457200">
              <a:buAutoNum type="arabicDbPeriod"/>
            </a:pPr>
            <a:r>
              <a:rPr lang="zh-CN" altLang="en-US" b="1" dirty="0" smtClean="0"/>
              <a:t>根据</a:t>
            </a:r>
            <a:r>
              <a:rPr lang="zh-CN" altLang="en-US" b="1" dirty="0"/>
              <a:t>组织形态的不同</a:t>
            </a:r>
            <a:r>
              <a:rPr lang="zh-CN" altLang="en-US" b="1" dirty="0" smtClean="0"/>
              <a:t>划分</a:t>
            </a:r>
            <a:endParaRPr lang="en-US" altLang="zh-CN" b="1" dirty="0" smtClean="0"/>
          </a:p>
          <a:p>
            <a:pPr marL="0" indent="0">
              <a:buNone/>
            </a:pPr>
            <a:r>
              <a:rPr lang="zh-CN" altLang="en-US" dirty="0" smtClean="0"/>
              <a:t> </a:t>
            </a:r>
            <a:r>
              <a:rPr lang="en-US" altLang="zh-CN" dirty="0"/>
              <a:t>( </a:t>
            </a:r>
            <a:r>
              <a:rPr lang="zh-CN" altLang="en-US" dirty="0"/>
              <a:t>１</a:t>
            </a:r>
            <a:r>
              <a:rPr lang="en-US" altLang="zh-CN" dirty="0"/>
              <a:t>)</a:t>
            </a:r>
            <a:r>
              <a:rPr lang="zh-CN" altLang="en-US" dirty="0"/>
              <a:t>契约型基金 </a:t>
            </a:r>
            <a:endParaRPr lang="en-US" altLang="zh-CN" dirty="0" smtClean="0"/>
          </a:p>
          <a:p>
            <a:pPr marL="0" indent="0">
              <a:buNone/>
            </a:pPr>
            <a:r>
              <a:rPr lang="en-US" altLang="zh-CN" dirty="0"/>
              <a:t> </a:t>
            </a:r>
            <a:r>
              <a:rPr lang="en-US" altLang="zh-CN" dirty="0" smtClean="0"/>
              <a:t>      </a:t>
            </a:r>
            <a:r>
              <a:rPr lang="zh-CN" altLang="en-US" dirty="0" smtClean="0"/>
              <a:t>契约型</a:t>
            </a:r>
            <a:r>
              <a:rPr lang="zh-CN" altLang="en-US" dirty="0"/>
              <a:t>基金</a:t>
            </a:r>
            <a:r>
              <a:rPr lang="en-US" altLang="zh-CN" dirty="0"/>
              <a:t>,</a:t>
            </a:r>
            <a:r>
              <a:rPr lang="zh-CN" altLang="en-US" dirty="0"/>
              <a:t>又称为单位信托基金</a:t>
            </a:r>
            <a:r>
              <a:rPr lang="en-US" altLang="zh-CN" dirty="0"/>
              <a:t>,</a:t>
            </a:r>
            <a:r>
              <a:rPr lang="zh-CN" altLang="en-US" dirty="0"/>
              <a:t>是指把受益人</a:t>
            </a:r>
            <a:r>
              <a:rPr lang="en-US" altLang="zh-CN" dirty="0"/>
              <a:t>(</a:t>
            </a:r>
            <a:r>
              <a:rPr lang="zh-CN" altLang="en-US" dirty="0"/>
              <a:t>投资者</a:t>
            </a:r>
            <a:r>
              <a:rPr lang="en-US" altLang="zh-CN" dirty="0"/>
              <a:t>)</a:t>
            </a:r>
            <a:r>
              <a:rPr lang="zh-CN" altLang="en-US" dirty="0"/>
              <a:t>、管理人、托管人三者作为基 金的当事人</a:t>
            </a:r>
            <a:r>
              <a:rPr lang="en-US" altLang="zh-CN" dirty="0"/>
              <a:t>,</a:t>
            </a:r>
            <a:r>
              <a:rPr lang="zh-CN" altLang="en-US" dirty="0"/>
              <a:t>由管理人与托管人通过签订信托契约的形式发行受益凭证而设立的一种基金</a:t>
            </a:r>
            <a:r>
              <a:rPr lang="en-US" altLang="zh-CN" dirty="0"/>
              <a:t>. </a:t>
            </a:r>
            <a:endParaRPr lang="zh-CN" altLang="en-US" dirty="0"/>
          </a:p>
        </p:txBody>
      </p:sp>
    </p:spTree>
    <p:extLst>
      <p:ext uri="{BB962C8B-B14F-4D97-AF65-F5344CB8AC3E}">
        <p14:creationId xmlns:p14="http://schemas.microsoft.com/office/powerpoint/2010/main" val="1958089357"/>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dirty="0"/>
              <a:t>( </a:t>
            </a:r>
            <a:r>
              <a:rPr lang="zh-CN" altLang="en-US" dirty="0"/>
              <a:t>２</a:t>
            </a:r>
            <a:r>
              <a:rPr lang="en-US" altLang="zh-CN" dirty="0"/>
              <a:t>)</a:t>
            </a:r>
            <a:r>
              <a:rPr lang="zh-CN" altLang="en-US" dirty="0"/>
              <a:t>公司型基金 </a:t>
            </a:r>
            <a:endParaRPr lang="en-US" altLang="zh-CN" dirty="0" smtClean="0"/>
          </a:p>
          <a:p>
            <a:pPr marL="0" indent="0">
              <a:buNone/>
            </a:pPr>
            <a:r>
              <a:rPr lang="en-US" altLang="zh-CN" dirty="0"/>
              <a:t> </a:t>
            </a:r>
            <a:r>
              <a:rPr lang="en-US" altLang="zh-CN" dirty="0" smtClean="0"/>
              <a:t>      </a:t>
            </a:r>
            <a:r>
              <a:rPr lang="zh-CN" altLang="en-US" dirty="0" smtClean="0"/>
              <a:t>公司型</a:t>
            </a:r>
            <a:r>
              <a:rPr lang="zh-CN" altLang="en-US" dirty="0"/>
              <a:t>基金</a:t>
            </a:r>
            <a:r>
              <a:rPr lang="en-US" altLang="zh-CN" dirty="0"/>
              <a:t>,</a:t>
            </a:r>
            <a:r>
              <a:rPr lang="zh-CN" altLang="en-US" dirty="0"/>
              <a:t>是按照</a:t>
            </a:r>
            <a:r>
              <a:rPr lang="en-US" altLang="zh-CN" dirty="0"/>
              <a:t>«</a:t>
            </a:r>
            <a:r>
              <a:rPr lang="zh-CN" altLang="en-US" dirty="0"/>
              <a:t>中华人民共和国公司法</a:t>
            </a:r>
            <a:r>
              <a:rPr lang="en-US" altLang="zh-CN" dirty="0"/>
              <a:t>»</a:t>
            </a:r>
            <a:r>
              <a:rPr lang="zh-CN" altLang="en-US" dirty="0"/>
              <a:t>以公司形态组成的</a:t>
            </a:r>
            <a:r>
              <a:rPr lang="en-US" altLang="zh-CN" dirty="0"/>
              <a:t>,</a:t>
            </a:r>
            <a:r>
              <a:rPr lang="zh-CN" altLang="en-US" dirty="0"/>
              <a:t>它以发行股份的方式 募集资金</a:t>
            </a:r>
            <a:r>
              <a:rPr lang="en-US" altLang="zh-CN" dirty="0"/>
              <a:t>,</a:t>
            </a:r>
            <a:r>
              <a:rPr lang="zh-CN" altLang="en-US" dirty="0"/>
              <a:t>一般投资者购买该公司的股份即为认购基金</a:t>
            </a:r>
            <a:r>
              <a:rPr lang="en-US" altLang="zh-CN" dirty="0"/>
              <a:t>,</a:t>
            </a:r>
            <a:r>
              <a:rPr lang="zh-CN" altLang="en-US" dirty="0"/>
              <a:t>也就成为该公司的股东</a:t>
            </a:r>
            <a:r>
              <a:rPr lang="en-US" altLang="zh-CN" dirty="0"/>
              <a:t>,</a:t>
            </a:r>
            <a:r>
              <a:rPr lang="zh-CN" altLang="en-US" dirty="0"/>
              <a:t>凭其持有 的基金份额依法享有投资收益</a:t>
            </a:r>
            <a:r>
              <a:rPr lang="en-US" altLang="zh-CN" dirty="0"/>
              <a:t>. </a:t>
            </a:r>
            <a:endParaRPr lang="en-US" altLang="zh-CN" dirty="0" smtClean="0"/>
          </a:p>
          <a:p>
            <a:pPr marL="0" indent="0">
              <a:buNone/>
            </a:pPr>
            <a:r>
              <a:rPr lang="en-US" altLang="zh-CN" dirty="0"/>
              <a:t>( </a:t>
            </a:r>
            <a:r>
              <a:rPr lang="zh-CN" altLang="en-US" dirty="0"/>
              <a:t>３</a:t>
            </a:r>
            <a:r>
              <a:rPr lang="en-US" altLang="zh-CN" dirty="0"/>
              <a:t>)</a:t>
            </a:r>
            <a:r>
              <a:rPr lang="zh-CN" altLang="en-US" dirty="0"/>
              <a:t>契约型基金与公司型基金的</a:t>
            </a:r>
            <a:r>
              <a:rPr lang="zh-CN" altLang="en-US" dirty="0" smtClean="0"/>
              <a:t>比较</a:t>
            </a:r>
            <a:endParaRPr lang="en-US" altLang="zh-CN" dirty="0" smtClean="0"/>
          </a:p>
          <a:p>
            <a:pPr marL="0" indent="0">
              <a:buNone/>
            </a:pPr>
            <a:r>
              <a:rPr lang="zh-CN" altLang="en-US" dirty="0" smtClean="0"/>
              <a:t>       ①</a:t>
            </a:r>
            <a:r>
              <a:rPr lang="zh-CN" altLang="en-US" dirty="0"/>
              <a:t>资金的性质不同</a:t>
            </a:r>
            <a:r>
              <a:rPr lang="en-US" altLang="zh-CN" dirty="0" smtClean="0"/>
              <a:t>.</a:t>
            </a:r>
            <a:r>
              <a:rPr lang="zh-CN" altLang="en-US" dirty="0"/>
              <a:t> ②投资者的地位不同</a:t>
            </a:r>
            <a:r>
              <a:rPr lang="en-US" altLang="zh-CN" dirty="0" smtClean="0"/>
              <a:t>.</a:t>
            </a:r>
            <a:r>
              <a:rPr lang="zh-CN" altLang="en-US" dirty="0"/>
              <a:t> ③基金的运营依据不同</a:t>
            </a:r>
            <a:r>
              <a:rPr lang="en-US" altLang="zh-CN" dirty="0" smtClean="0"/>
              <a:t>.</a:t>
            </a:r>
          </a:p>
          <a:p>
            <a:pPr marL="0" indent="0">
              <a:buNone/>
            </a:pPr>
            <a:endParaRPr lang="zh-CN" altLang="en-US" dirty="0"/>
          </a:p>
        </p:txBody>
      </p:sp>
    </p:spTree>
    <p:extLst>
      <p:ext uri="{BB962C8B-B14F-4D97-AF65-F5344CB8AC3E}">
        <p14:creationId xmlns:p14="http://schemas.microsoft.com/office/powerpoint/2010/main" val="2488508579"/>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742951"/>
            <a:ext cx="10515600" cy="5348930"/>
          </a:xfrm>
        </p:spPr>
        <p:txBody>
          <a:bodyPr>
            <a:normAutofit lnSpcReduction="10000"/>
          </a:bodyPr>
          <a:lstStyle/>
          <a:p>
            <a:pPr marL="0" indent="0">
              <a:buNone/>
            </a:pPr>
            <a:r>
              <a:rPr lang="zh-CN" altLang="en-US" b="1" dirty="0"/>
              <a:t>２． 根据变现方式的不同</a:t>
            </a:r>
            <a:r>
              <a:rPr lang="zh-CN" altLang="en-US" b="1" dirty="0" smtClean="0"/>
              <a:t>划分</a:t>
            </a:r>
            <a:endParaRPr lang="en-US" altLang="zh-CN" b="1" dirty="0" smtClean="0"/>
          </a:p>
          <a:p>
            <a:pPr marL="0" indent="0">
              <a:buNone/>
            </a:pPr>
            <a:r>
              <a:rPr lang="zh-CN" altLang="en-US" dirty="0" smtClean="0"/>
              <a:t> </a:t>
            </a:r>
            <a:r>
              <a:rPr lang="en-US" altLang="zh-CN" dirty="0"/>
              <a:t>( </a:t>
            </a:r>
            <a:r>
              <a:rPr lang="zh-CN" altLang="en-US" dirty="0"/>
              <a:t>１</a:t>
            </a:r>
            <a:r>
              <a:rPr lang="en-US" altLang="zh-CN" dirty="0"/>
              <a:t>)</a:t>
            </a:r>
            <a:r>
              <a:rPr lang="zh-CN" altLang="en-US" dirty="0"/>
              <a:t>封闭式基金 </a:t>
            </a:r>
            <a:endParaRPr lang="en-US" altLang="zh-CN" dirty="0" smtClean="0"/>
          </a:p>
          <a:p>
            <a:pPr marL="0" indent="0">
              <a:buNone/>
            </a:pPr>
            <a:r>
              <a:rPr lang="en-US" altLang="zh-CN" dirty="0"/>
              <a:t> </a:t>
            </a:r>
            <a:r>
              <a:rPr lang="en-US" altLang="zh-CN" dirty="0" smtClean="0"/>
              <a:t>      </a:t>
            </a:r>
            <a:r>
              <a:rPr lang="zh-CN" altLang="en-US" dirty="0" smtClean="0"/>
              <a:t>封闭式</a:t>
            </a:r>
            <a:r>
              <a:rPr lang="zh-CN" altLang="en-US" dirty="0"/>
              <a:t>基金</a:t>
            </a:r>
            <a:r>
              <a:rPr lang="en-US" altLang="zh-CN" dirty="0"/>
              <a:t>,</a:t>
            </a:r>
            <a:r>
              <a:rPr lang="zh-CN" altLang="en-US" dirty="0"/>
              <a:t>是指基金的发起人在设立基金时</a:t>
            </a:r>
            <a:r>
              <a:rPr lang="en-US" altLang="zh-CN" dirty="0"/>
              <a:t>,</a:t>
            </a:r>
            <a:r>
              <a:rPr lang="zh-CN" altLang="en-US" dirty="0"/>
              <a:t>限定了基金单位的发行总额</a:t>
            </a:r>
            <a:r>
              <a:rPr lang="en-US" altLang="zh-CN" dirty="0"/>
              <a:t>,</a:t>
            </a:r>
            <a:r>
              <a:rPr lang="zh-CN" altLang="en-US" dirty="0"/>
              <a:t>筹集到这 个总额后</a:t>
            </a:r>
            <a:r>
              <a:rPr lang="en-US" altLang="zh-CN" dirty="0"/>
              <a:t>,</a:t>
            </a:r>
            <a:r>
              <a:rPr lang="zh-CN" altLang="en-US" dirty="0"/>
              <a:t>基金即宣告成立</a:t>
            </a:r>
            <a:r>
              <a:rPr lang="en-US" altLang="zh-CN" dirty="0"/>
              <a:t>,</a:t>
            </a:r>
            <a:r>
              <a:rPr lang="zh-CN" altLang="en-US" dirty="0"/>
              <a:t>并进行封闭</a:t>
            </a:r>
            <a:r>
              <a:rPr lang="en-US" altLang="zh-CN" dirty="0"/>
              <a:t>,</a:t>
            </a:r>
            <a:r>
              <a:rPr lang="zh-CN" altLang="en-US" dirty="0"/>
              <a:t>在一定时期内不再接受新的投资</a:t>
            </a:r>
            <a:r>
              <a:rPr lang="en-US" altLang="zh-CN" dirty="0" smtClean="0"/>
              <a:t>.</a:t>
            </a:r>
          </a:p>
          <a:p>
            <a:pPr marL="0" indent="0">
              <a:buNone/>
            </a:pPr>
            <a:r>
              <a:rPr lang="en-US" altLang="zh-CN" dirty="0"/>
              <a:t>( </a:t>
            </a:r>
            <a:r>
              <a:rPr lang="zh-CN" altLang="en-US" dirty="0"/>
              <a:t>２</a:t>
            </a:r>
            <a:r>
              <a:rPr lang="en-US" altLang="zh-CN" dirty="0"/>
              <a:t>)</a:t>
            </a:r>
            <a:r>
              <a:rPr lang="zh-CN" altLang="en-US" dirty="0"/>
              <a:t>开放式基金 </a:t>
            </a:r>
            <a:endParaRPr lang="en-US" altLang="zh-CN" dirty="0" smtClean="0"/>
          </a:p>
          <a:p>
            <a:pPr marL="0" indent="0">
              <a:buNone/>
            </a:pPr>
            <a:r>
              <a:rPr lang="en-US" altLang="zh-CN" dirty="0"/>
              <a:t> </a:t>
            </a:r>
            <a:r>
              <a:rPr lang="en-US" altLang="zh-CN" dirty="0" smtClean="0"/>
              <a:t>      </a:t>
            </a:r>
            <a:r>
              <a:rPr lang="zh-CN" altLang="en-US" dirty="0" smtClean="0"/>
              <a:t>开放式</a:t>
            </a:r>
            <a:r>
              <a:rPr lang="zh-CN" altLang="en-US" dirty="0"/>
              <a:t>基金</a:t>
            </a:r>
            <a:r>
              <a:rPr lang="en-US" altLang="zh-CN" dirty="0"/>
              <a:t>,</a:t>
            </a:r>
            <a:r>
              <a:rPr lang="zh-CN" altLang="en-US" dirty="0"/>
              <a:t>是指基金发起人在设立基金时</a:t>
            </a:r>
            <a:r>
              <a:rPr lang="en-US" altLang="zh-CN" dirty="0"/>
              <a:t>,</a:t>
            </a:r>
            <a:r>
              <a:rPr lang="zh-CN" altLang="en-US" dirty="0"/>
              <a:t>基金单位的总数是不固定的</a:t>
            </a:r>
            <a:r>
              <a:rPr lang="en-US" altLang="zh-CN" dirty="0"/>
              <a:t>,</a:t>
            </a:r>
            <a:r>
              <a:rPr lang="zh-CN" altLang="en-US" dirty="0"/>
              <a:t>可视经营策 略和发展需要追加发行</a:t>
            </a:r>
            <a:r>
              <a:rPr lang="en-US" altLang="zh-CN" dirty="0"/>
              <a:t>.</a:t>
            </a:r>
            <a:r>
              <a:rPr lang="zh-CN" altLang="en-US" dirty="0"/>
              <a:t>投资者也可根据市场状况和各自的投资决策</a:t>
            </a:r>
            <a:r>
              <a:rPr lang="en-US" altLang="zh-CN" dirty="0"/>
              <a:t>,</a:t>
            </a:r>
            <a:r>
              <a:rPr lang="zh-CN" altLang="en-US" dirty="0"/>
              <a:t>或者要求发行机构 按现期净资产值扣除手续费赎回股份或受益凭证</a:t>
            </a:r>
            <a:r>
              <a:rPr lang="en-US" altLang="zh-CN" dirty="0"/>
              <a:t>,</a:t>
            </a:r>
            <a:r>
              <a:rPr lang="zh-CN" altLang="en-US" dirty="0"/>
              <a:t>或者再买入股份或受益凭证</a:t>
            </a:r>
            <a:r>
              <a:rPr lang="en-US" altLang="zh-CN" dirty="0"/>
              <a:t>,</a:t>
            </a:r>
            <a:r>
              <a:rPr lang="zh-CN" altLang="en-US" dirty="0"/>
              <a:t>增加基金单 位份额的持有比例</a:t>
            </a:r>
            <a:r>
              <a:rPr lang="en-US" altLang="zh-CN" dirty="0" smtClean="0"/>
              <a:t>.</a:t>
            </a:r>
          </a:p>
          <a:p>
            <a:pPr marL="0" indent="0">
              <a:buNone/>
            </a:pPr>
            <a:r>
              <a:rPr lang="en-US" altLang="zh-CN" dirty="0"/>
              <a:t>( </a:t>
            </a:r>
            <a:r>
              <a:rPr lang="zh-CN" altLang="en-US" dirty="0"/>
              <a:t>３</a:t>
            </a:r>
            <a:r>
              <a:rPr lang="en-US" altLang="zh-CN" dirty="0"/>
              <a:t>)</a:t>
            </a:r>
            <a:r>
              <a:rPr lang="zh-CN" altLang="en-US" dirty="0"/>
              <a:t>封闭式基金与开放式基金的</a:t>
            </a:r>
            <a:r>
              <a:rPr lang="zh-CN" altLang="en-US" dirty="0" smtClean="0"/>
              <a:t>比较</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①期限不同</a:t>
            </a:r>
            <a:r>
              <a:rPr lang="en-US" altLang="zh-CN" dirty="0" smtClean="0"/>
              <a:t>.</a:t>
            </a:r>
            <a:r>
              <a:rPr lang="zh-CN" altLang="en-US" dirty="0" smtClean="0"/>
              <a:t> </a:t>
            </a:r>
            <a:r>
              <a:rPr lang="en-US" altLang="zh-CN" dirty="0" smtClean="0"/>
              <a:t>②</a:t>
            </a:r>
            <a:r>
              <a:rPr lang="zh-CN" altLang="en-US" dirty="0"/>
              <a:t>基金单位的发行规模要求不同</a:t>
            </a:r>
            <a:r>
              <a:rPr lang="en-US" altLang="zh-CN" dirty="0" smtClean="0"/>
              <a:t>. </a:t>
            </a:r>
            <a:r>
              <a:rPr lang="en-US" altLang="zh-CN" dirty="0"/>
              <a:t>③</a:t>
            </a:r>
            <a:r>
              <a:rPr lang="zh-CN" altLang="en-US" dirty="0"/>
              <a:t>基金单位转让方式不同</a:t>
            </a:r>
            <a:r>
              <a:rPr lang="en-US" altLang="zh-CN" dirty="0" smtClean="0"/>
              <a:t>.</a:t>
            </a:r>
          </a:p>
          <a:p>
            <a:pPr marL="0" indent="0">
              <a:buNone/>
            </a:pPr>
            <a:r>
              <a:rPr lang="zh-CN" altLang="en-US" dirty="0" smtClean="0"/>
              <a:t>        ④</a:t>
            </a:r>
            <a:r>
              <a:rPr lang="zh-CN" altLang="en-US" dirty="0"/>
              <a:t>基金单位的交易价格计算标准不同</a:t>
            </a:r>
            <a:r>
              <a:rPr lang="en-US" altLang="zh-CN" dirty="0" smtClean="0"/>
              <a:t>.</a:t>
            </a:r>
            <a:r>
              <a:rPr lang="zh-CN" altLang="en-US" dirty="0"/>
              <a:t> ⑤投资策略不同</a:t>
            </a:r>
            <a:r>
              <a:rPr lang="en-US" altLang="zh-CN" dirty="0"/>
              <a:t>.</a:t>
            </a:r>
            <a:endParaRPr lang="zh-CN" altLang="en-US" dirty="0"/>
          </a:p>
        </p:txBody>
      </p:sp>
    </p:spTree>
    <p:extLst>
      <p:ext uri="{BB962C8B-B14F-4D97-AF65-F5344CB8AC3E}">
        <p14:creationId xmlns:p14="http://schemas.microsoft.com/office/powerpoint/2010/main" val="282179276"/>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dirty="0"/>
              <a:t>３． 根据投资标的不同划分 </a:t>
            </a:r>
            <a:endParaRPr lang="en-US" altLang="zh-CN" dirty="0" smtClean="0"/>
          </a:p>
          <a:p>
            <a:pPr marL="0" indent="0">
              <a:buNone/>
            </a:pPr>
            <a:r>
              <a:rPr lang="en-US" altLang="zh-CN" dirty="0" smtClean="0"/>
              <a:t>( </a:t>
            </a:r>
            <a:r>
              <a:rPr lang="zh-CN" altLang="en-US" dirty="0"/>
              <a:t>１</a:t>
            </a:r>
            <a:r>
              <a:rPr lang="en-US" altLang="zh-CN" dirty="0"/>
              <a:t>)</a:t>
            </a:r>
            <a:r>
              <a:rPr lang="zh-CN" altLang="en-US" dirty="0"/>
              <a:t>股票基金 </a:t>
            </a:r>
            <a:endParaRPr lang="en-US" altLang="zh-CN" dirty="0" smtClean="0"/>
          </a:p>
          <a:p>
            <a:pPr marL="0" indent="0">
              <a:buNone/>
            </a:pPr>
            <a:r>
              <a:rPr lang="en-US" altLang="zh-CN" dirty="0"/>
              <a:t> </a:t>
            </a:r>
            <a:r>
              <a:rPr lang="en-US" altLang="zh-CN" dirty="0" smtClean="0"/>
              <a:t>      </a:t>
            </a:r>
            <a:r>
              <a:rPr lang="zh-CN" altLang="en-US" dirty="0" smtClean="0"/>
              <a:t>股票</a:t>
            </a:r>
            <a:r>
              <a:rPr lang="zh-CN" altLang="en-US" dirty="0"/>
              <a:t>基金</a:t>
            </a:r>
            <a:r>
              <a:rPr lang="en-US" altLang="zh-CN" dirty="0"/>
              <a:t>,</a:t>
            </a:r>
            <a:r>
              <a:rPr lang="zh-CN" altLang="en-US" dirty="0"/>
              <a:t>是所有基金品种中最为流行的一种类型</a:t>
            </a:r>
            <a:r>
              <a:rPr lang="en-US" altLang="zh-CN" dirty="0"/>
              <a:t>,</a:t>
            </a:r>
            <a:r>
              <a:rPr lang="zh-CN" altLang="en-US" dirty="0"/>
              <a:t>它是指投资于股票的投资基金</a:t>
            </a:r>
            <a:r>
              <a:rPr lang="en-US" altLang="zh-CN" dirty="0"/>
              <a:t>,</a:t>
            </a:r>
            <a:r>
              <a:rPr lang="zh-CN" altLang="en-US" dirty="0"/>
              <a:t>其 投资对象通常包括普通股和优先股</a:t>
            </a:r>
            <a:r>
              <a:rPr lang="en-US" altLang="zh-CN" dirty="0"/>
              <a:t>,</a:t>
            </a:r>
            <a:r>
              <a:rPr lang="zh-CN" altLang="en-US" dirty="0"/>
              <a:t>其风险程度较个人投资股票市场小得多</a:t>
            </a:r>
            <a:r>
              <a:rPr lang="en-US" altLang="zh-CN" dirty="0"/>
              <a:t>,</a:t>
            </a:r>
            <a:r>
              <a:rPr lang="zh-CN" altLang="en-US" dirty="0"/>
              <a:t>且具有较强的变现性和流动性</a:t>
            </a:r>
            <a:r>
              <a:rPr lang="en-US" altLang="zh-CN" dirty="0"/>
              <a:t>,</a:t>
            </a:r>
            <a:r>
              <a:rPr lang="zh-CN" altLang="en-US" dirty="0"/>
              <a:t>因此它也是一种比较受欢迎的基金类型</a:t>
            </a:r>
            <a:r>
              <a:rPr lang="en-US" altLang="zh-CN" dirty="0" smtClean="0"/>
              <a:t>.</a:t>
            </a:r>
          </a:p>
          <a:p>
            <a:pPr marL="0" indent="0">
              <a:buNone/>
            </a:pPr>
            <a:r>
              <a:rPr lang="en-US" altLang="zh-CN" dirty="0" smtClean="0"/>
              <a:t> </a:t>
            </a:r>
            <a:r>
              <a:rPr lang="en-US" altLang="zh-CN" dirty="0"/>
              <a:t>( </a:t>
            </a:r>
            <a:r>
              <a:rPr lang="zh-CN" altLang="en-US" dirty="0"/>
              <a:t>２</a:t>
            </a:r>
            <a:r>
              <a:rPr lang="en-US" altLang="zh-CN" dirty="0"/>
              <a:t>)</a:t>
            </a:r>
            <a:r>
              <a:rPr lang="zh-CN" altLang="en-US" dirty="0"/>
              <a:t>债券基金 </a:t>
            </a:r>
            <a:endParaRPr lang="en-US" altLang="zh-CN" dirty="0" smtClean="0"/>
          </a:p>
          <a:p>
            <a:pPr marL="0" indent="0">
              <a:buNone/>
            </a:pPr>
            <a:r>
              <a:rPr lang="en-US" altLang="zh-CN" dirty="0"/>
              <a:t> </a:t>
            </a:r>
            <a:r>
              <a:rPr lang="en-US" altLang="zh-CN" dirty="0" smtClean="0"/>
              <a:t>      </a:t>
            </a:r>
            <a:r>
              <a:rPr lang="zh-CN" altLang="en-US" dirty="0" smtClean="0"/>
              <a:t>债券</a:t>
            </a:r>
            <a:r>
              <a:rPr lang="zh-CN" altLang="en-US" dirty="0"/>
              <a:t>基金</a:t>
            </a:r>
            <a:r>
              <a:rPr lang="en-US" altLang="zh-CN" dirty="0"/>
              <a:t>,</a:t>
            </a:r>
            <a:r>
              <a:rPr lang="zh-CN" altLang="en-US" dirty="0"/>
              <a:t>是指投资管理公司为稳健型投资者设计的</a:t>
            </a:r>
            <a:r>
              <a:rPr lang="en-US" altLang="zh-CN" dirty="0"/>
              <a:t>,</a:t>
            </a:r>
            <a:r>
              <a:rPr lang="zh-CN" altLang="en-US" dirty="0"/>
              <a:t>投资于政府债券、市政公债、企业 债券等各类债券品种的投资基金</a:t>
            </a:r>
            <a:r>
              <a:rPr lang="en-US" altLang="zh-CN" dirty="0"/>
              <a:t>.</a:t>
            </a:r>
            <a:r>
              <a:rPr lang="zh-CN" altLang="en-US" dirty="0"/>
              <a:t>债券基金一般情况下定期派息</a:t>
            </a:r>
            <a:r>
              <a:rPr lang="en-US" altLang="zh-CN" dirty="0"/>
              <a:t>,</a:t>
            </a:r>
            <a:r>
              <a:rPr lang="zh-CN" altLang="en-US" dirty="0"/>
              <a:t>其风险和收益水平通常 较股票基金低</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３</a:t>
            </a:r>
            <a:r>
              <a:rPr lang="en-US" altLang="zh-CN" dirty="0"/>
              <a:t>)</a:t>
            </a:r>
            <a:r>
              <a:rPr lang="zh-CN" altLang="en-US" dirty="0"/>
              <a:t>货币基金 货币基金</a:t>
            </a:r>
            <a:r>
              <a:rPr lang="en-US" altLang="zh-CN" dirty="0"/>
              <a:t>,</a:t>
            </a:r>
            <a:r>
              <a:rPr lang="zh-CN" altLang="en-US" dirty="0"/>
              <a:t>是指由货币存款构成投资组合</a:t>
            </a:r>
            <a:r>
              <a:rPr lang="en-US" altLang="zh-CN" dirty="0"/>
              <a:t>,</a:t>
            </a:r>
            <a:r>
              <a:rPr lang="zh-CN" altLang="en-US" dirty="0"/>
              <a:t>协助投资者参与外汇市场投资</a:t>
            </a:r>
            <a:r>
              <a:rPr lang="en-US" altLang="zh-CN" dirty="0"/>
              <a:t>,</a:t>
            </a:r>
            <a:r>
              <a:rPr lang="zh-CN" altLang="en-US" dirty="0"/>
              <a:t>赚取较高利 息的投资基金</a:t>
            </a:r>
            <a:r>
              <a:rPr lang="en-US" altLang="zh-CN" dirty="0"/>
              <a:t>.</a:t>
            </a:r>
            <a:endParaRPr lang="zh-CN" altLang="en-US" dirty="0"/>
          </a:p>
        </p:txBody>
      </p:sp>
    </p:spTree>
    <p:extLst>
      <p:ext uri="{BB962C8B-B14F-4D97-AF65-F5344CB8AC3E}">
        <p14:creationId xmlns:p14="http://schemas.microsoft.com/office/powerpoint/2010/main" val="283717204"/>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dirty="0"/>
              <a:t>( </a:t>
            </a:r>
            <a:r>
              <a:rPr lang="zh-CN" altLang="en-US" dirty="0"/>
              <a:t>４</a:t>
            </a:r>
            <a:r>
              <a:rPr lang="en-US" altLang="zh-CN" dirty="0"/>
              <a:t>)</a:t>
            </a:r>
            <a:r>
              <a:rPr lang="zh-CN" altLang="en-US" dirty="0"/>
              <a:t>期货基金 </a:t>
            </a:r>
            <a:endParaRPr lang="en-US" altLang="zh-CN" dirty="0" smtClean="0"/>
          </a:p>
          <a:p>
            <a:pPr marL="0" indent="0">
              <a:buNone/>
            </a:pPr>
            <a:r>
              <a:rPr lang="en-US" altLang="zh-CN" dirty="0"/>
              <a:t> </a:t>
            </a:r>
            <a:r>
              <a:rPr lang="en-US" altLang="zh-CN" dirty="0" smtClean="0"/>
              <a:t>       </a:t>
            </a:r>
            <a:r>
              <a:rPr lang="zh-CN" altLang="en-US" dirty="0" smtClean="0"/>
              <a:t>期货</a:t>
            </a:r>
            <a:r>
              <a:rPr lang="zh-CN" altLang="en-US" dirty="0"/>
              <a:t>基金</a:t>
            </a:r>
            <a:r>
              <a:rPr lang="en-US" altLang="zh-CN" dirty="0"/>
              <a:t>,</a:t>
            </a:r>
            <a:r>
              <a:rPr lang="zh-CN" altLang="en-US" dirty="0"/>
              <a:t>是指投资于期货市场以获取较高投资回报的投资基金</a:t>
            </a:r>
            <a:r>
              <a:rPr lang="en-US" altLang="zh-CN" dirty="0" smtClean="0"/>
              <a:t>.</a:t>
            </a:r>
            <a:r>
              <a:rPr lang="zh-CN" altLang="en-US" dirty="0"/>
              <a:t> </a:t>
            </a:r>
            <a:endParaRPr lang="en-US" altLang="zh-CN" dirty="0" smtClean="0"/>
          </a:p>
          <a:p>
            <a:pPr marL="0" indent="0">
              <a:buNone/>
            </a:pPr>
            <a:r>
              <a:rPr lang="en-US" altLang="zh-CN" dirty="0" smtClean="0"/>
              <a:t>( </a:t>
            </a:r>
            <a:r>
              <a:rPr lang="zh-CN" altLang="en-US" dirty="0"/>
              <a:t>５</a:t>
            </a:r>
            <a:r>
              <a:rPr lang="en-US" altLang="zh-CN" dirty="0"/>
              <a:t>)</a:t>
            </a:r>
            <a:r>
              <a:rPr lang="zh-CN" altLang="en-US" dirty="0"/>
              <a:t>期权</a:t>
            </a:r>
            <a:r>
              <a:rPr lang="zh-CN" altLang="en-US" dirty="0" smtClean="0"/>
              <a:t>基金</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期权基金</a:t>
            </a:r>
            <a:r>
              <a:rPr lang="en-US" altLang="zh-CN" dirty="0"/>
              <a:t>,</a:t>
            </a:r>
            <a:r>
              <a:rPr lang="zh-CN" altLang="en-US" dirty="0"/>
              <a:t>是指以期权作为主要投资对象的基金</a:t>
            </a:r>
            <a:r>
              <a:rPr lang="en-US" altLang="zh-CN" dirty="0" smtClean="0"/>
              <a:t>.</a:t>
            </a:r>
          </a:p>
          <a:p>
            <a:pPr marL="0" indent="0">
              <a:buNone/>
            </a:pPr>
            <a:r>
              <a:rPr lang="en-US" altLang="zh-CN" dirty="0"/>
              <a:t>( </a:t>
            </a:r>
            <a:r>
              <a:rPr lang="zh-CN" altLang="en-US" dirty="0"/>
              <a:t>６</a:t>
            </a:r>
            <a:r>
              <a:rPr lang="en-US" altLang="zh-CN" dirty="0"/>
              <a:t>)</a:t>
            </a:r>
            <a:r>
              <a:rPr lang="zh-CN" altLang="en-US" dirty="0"/>
              <a:t>认股权证</a:t>
            </a:r>
            <a:r>
              <a:rPr lang="zh-CN" altLang="en-US" dirty="0" smtClean="0"/>
              <a:t>基金</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认股权证基金</a:t>
            </a:r>
            <a:r>
              <a:rPr lang="en-US" altLang="zh-CN" dirty="0"/>
              <a:t>,</a:t>
            </a:r>
            <a:r>
              <a:rPr lang="zh-CN" altLang="en-US" dirty="0"/>
              <a:t>是指以认股权证为主要投资对象的基金</a:t>
            </a:r>
            <a:r>
              <a:rPr lang="en-US" altLang="zh-CN" dirty="0" smtClean="0"/>
              <a:t>.</a:t>
            </a:r>
          </a:p>
          <a:p>
            <a:pPr marL="0" indent="0">
              <a:buNone/>
            </a:pPr>
            <a:r>
              <a:rPr lang="en-US" altLang="zh-CN" dirty="0"/>
              <a:t>( </a:t>
            </a:r>
            <a:r>
              <a:rPr lang="zh-CN" altLang="en-US" dirty="0"/>
              <a:t>７</a:t>
            </a:r>
            <a:r>
              <a:rPr lang="en-US" altLang="zh-CN" dirty="0"/>
              <a:t>)</a:t>
            </a:r>
            <a:r>
              <a:rPr lang="zh-CN" altLang="en-US" dirty="0"/>
              <a:t>专门基金 </a:t>
            </a:r>
            <a:endParaRPr lang="en-US" altLang="zh-CN" dirty="0" smtClean="0"/>
          </a:p>
          <a:p>
            <a:pPr marL="0" indent="0">
              <a:buNone/>
            </a:pPr>
            <a:r>
              <a:rPr lang="en-US" altLang="zh-CN" dirty="0"/>
              <a:t> </a:t>
            </a:r>
            <a:r>
              <a:rPr lang="en-US" altLang="zh-CN" dirty="0" smtClean="0"/>
              <a:t>     </a:t>
            </a:r>
            <a:r>
              <a:rPr lang="zh-CN" altLang="en-US" dirty="0" smtClean="0"/>
              <a:t>专门</a:t>
            </a:r>
            <a:r>
              <a:rPr lang="zh-CN" altLang="en-US" dirty="0"/>
              <a:t>基金</a:t>
            </a:r>
            <a:r>
              <a:rPr lang="en-US" altLang="zh-CN" dirty="0"/>
              <a:t>,</a:t>
            </a:r>
            <a:r>
              <a:rPr lang="zh-CN" altLang="en-US" dirty="0"/>
              <a:t>是由股票基金发展演化而成的</a:t>
            </a:r>
            <a:r>
              <a:rPr lang="en-US" altLang="zh-CN" dirty="0"/>
              <a:t>,</a:t>
            </a:r>
            <a:r>
              <a:rPr lang="zh-CN" altLang="en-US" dirty="0"/>
              <a:t>属于分类行业股票基金或次级股票基金</a:t>
            </a:r>
            <a:r>
              <a:rPr lang="en-US" altLang="zh-CN" dirty="0"/>
              <a:t>,</a:t>
            </a:r>
            <a:r>
              <a:rPr lang="zh-CN" altLang="en-US" dirty="0"/>
              <a:t>包 括黄金基金、资源基金、科技基金、地产基金等</a:t>
            </a:r>
            <a:r>
              <a:rPr lang="en-US" altLang="zh-CN" dirty="0"/>
              <a:t>,</a:t>
            </a:r>
            <a:r>
              <a:rPr lang="zh-CN" altLang="en-US" dirty="0"/>
              <a:t>这类基金的投资风险较大</a:t>
            </a:r>
            <a:r>
              <a:rPr lang="en-US" altLang="zh-CN" dirty="0"/>
              <a:t>,</a:t>
            </a:r>
            <a:r>
              <a:rPr lang="zh-CN" altLang="en-US" dirty="0"/>
              <a:t>收益水平较易受 到市场行情的影响</a:t>
            </a:r>
            <a:r>
              <a:rPr lang="en-US" altLang="zh-CN" dirty="0" smtClean="0"/>
              <a:t>.</a:t>
            </a:r>
            <a:endParaRPr lang="en-US" altLang="zh-CN" dirty="0"/>
          </a:p>
        </p:txBody>
      </p:sp>
    </p:spTree>
    <p:extLst>
      <p:ext uri="{BB962C8B-B14F-4D97-AF65-F5344CB8AC3E}">
        <p14:creationId xmlns:p14="http://schemas.microsoft.com/office/powerpoint/2010/main" val="3883658785"/>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en-US" altLang="zh-CN" sz="2800" dirty="0" smtClean="0"/>
                  <a:t>6.4.3   </a:t>
                </a:r>
                <a:r>
                  <a:rPr lang="zh-CN" altLang="en-US" sz="2800" dirty="0" smtClean="0"/>
                  <a:t>基金</a:t>
                </a:r>
                <a:r>
                  <a:rPr lang="zh-CN" altLang="en-US" sz="2800" dirty="0"/>
                  <a:t>投资的</a:t>
                </a:r>
                <a:r>
                  <a:rPr lang="zh-CN" altLang="en-US" sz="2800" dirty="0" smtClean="0"/>
                  <a:t>估价</a:t>
                </a:r>
                <a:endParaRPr lang="en-US" altLang="zh-CN" sz="2800" dirty="0" smtClean="0"/>
              </a:p>
              <a:p>
                <a:pPr marL="0" indent="0">
                  <a:buNone/>
                </a:pPr>
                <a:r>
                  <a:rPr lang="zh-CN" altLang="en-US" dirty="0" smtClean="0"/>
                  <a:t>两种</a:t>
                </a:r>
                <a:r>
                  <a:rPr lang="zh-CN" altLang="en-US" dirty="0"/>
                  <a:t>报价形式</a:t>
                </a:r>
                <a:r>
                  <a:rPr lang="en-US" altLang="zh-CN" dirty="0" smtClean="0"/>
                  <a:t>:</a:t>
                </a:r>
                <a:r>
                  <a:rPr lang="zh-CN" altLang="en-US" dirty="0" smtClean="0"/>
                  <a:t>认购</a:t>
                </a:r>
                <a:r>
                  <a:rPr lang="zh-CN" altLang="en-US" dirty="0"/>
                  <a:t>价</a:t>
                </a:r>
                <a:r>
                  <a:rPr lang="en-US" altLang="zh-CN" dirty="0"/>
                  <a:t>(</a:t>
                </a:r>
                <a:r>
                  <a:rPr lang="zh-CN" altLang="en-US" dirty="0"/>
                  <a:t>卖出价</a:t>
                </a:r>
                <a:r>
                  <a:rPr lang="en-US" altLang="zh-CN" dirty="0"/>
                  <a:t>)</a:t>
                </a:r>
                <a:r>
                  <a:rPr lang="zh-CN" altLang="en-US" dirty="0"/>
                  <a:t>和赎回价</a:t>
                </a:r>
                <a:r>
                  <a:rPr lang="en-US" altLang="zh-CN" dirty="0"/>
                  <a:t>(</a:t>
                </a:r>
                <a:r>
                  <a:rPr lang="zh-CN" altLang="en-US" dirty="0"/>
                  <a:t>买入价</a:t>
                </a:r>
                <a:r>
                  <a:rPr lang="en-US" altLang="zh-CN" dirty="0"/>
                  <a:t>). </a:t>
                </a:r>
                <a:endParaRPr lang="en-US" altLang="zh-CN" dirty="0" smtClean="0"/>
              </a:p>
              <a:p>
                <a:pPr marL="0" indent="0" algn="ctr">
                  <a:buNone/>
                </a:pPr>
                <a:r>
                  <a:rPr lang="zh-CN" altLang="en-US" dirty="0" smtClean="0"/>
                  <a:t>基金</a:t>
                </a:r>
                <a:r>
                  <a:rPr lang="zh-CN" altLang="en-US" dirty="0"/>
                  <a:t>认购价＝基金单位净值＋首次认购费 </a:t>
                </a:r>
                <a:endParaRPr lang="en-US" altLang="zh-CN" dirty="0" smtClean="0"/>
              </a:p>
              <a:p>
                <a:pPr marL="0" indent="0" algn="ctr">
                  <a:buNone/>
                </a:pPr>
                <a:r>
                  <a:rPr lang="zh-CN" altLang="en-US" dirty="0" smtClean="0"/>
                  <a:t>基金</a:t>
                </a:r>
                <a:r>
                  <a:rPr lang="zh-CN" altLang="en-US" dirty="0"/>
                  <a:t>赎回价＝基金单位净值－基金赎回</a:t>
                </a:r>
                <a:r>
                  <a:rPr lang="zh-CN" altLang="en-US" dirty="0" smtClean="0"/>
                  <a:t>费</a:t>
                </a:r>
                <a:endParaRPr lang="en-US" altLang="zh-CN" dirty="0"/>
              </a:p>
              <a:p>
                <a:pPr marL="0" indent="0">
                  <a:buNone/>
                </a:pPr>
                <a:r>
                  <a:rPr lang="en-US" altLang="zh-CN" sz="2800" dirty="0" smtClean="0"/>
                  <a:t>6.4.4 </a:t>
                </a:r>
                <a:r>
                  <a:rPr lang="zh-CN" altLang="en-US" sz="2800" dirty="0" smtClean="0"/>
                  <a:t>基金</a:t>
                </a:r>
                <a:r>
                  <a:rPr lang="zh-CN" altLang="en-US" sz="2800" dirty="0"/>
                  <a:t>收益率 </a:t>
                </a:r>
                <a:endParaRPr lang="en-US" altLang="zh-CN" sz="2800" dirty="0" smtClean="0"/>
              </a:p>
              <a:p>
                <a:pPr marL="0" indent="0">
                  <a:buNone/>
                </a:pPr>
                <a:r>
                  <a:rPr lang="en-US" altLang="zh-CN" dirty="0"/>
                  <a:t> </a:t>
                </a:r>
                <a:r>
                  <a:rPr lang="en-US" altLang="zh-CN" dirty="0" smtClean="0"/>
                  <a:t>       </a:t>
                </a:r>
                <a:r>
                  <a:rPr lang="zh-CN" altLang="en-US" dirty="0" smtClean="0"/>
                  <a:t>基金</a:t>
                </a:r>
                <a:r>
                  <a:rPr lang="zh-CN" altLang="en-US" dirty="0"/>
                  <a:t>收益率是反映基金增值情况的指标</a:t>
                </a:r>
                <a:r>
                  <a:rPr lang="en-US" altLang="zh-CN" dirty="0"/>
                  <a:t>,</a:t>
                </a:r>
                <a:r>
                  <a:rPr lang="zh-CN" altLang="en-US" dirty="0"/>
                  <a:t>它通过基金净资产的价值变化来衡量</a:t>
                </a:r>
                <a:r>
                  <a:rPr lang="en-US" altLang="zh-CN" dirty="0" smtClean="0"/>
                  <a:t>.</a:t>
                </a:r>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基金收益率＝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年末持有份数</m:t>
                          </m:r>
                          <m:r>
                            <a:rPr lang="en-US" altLang="zh-CN" i="1">
                              <a:latin typeface="Cambria Math" panose="02040503050406030204" pitchFamily="18" charset="0"/>
                            </a:rPr>
                            <m:t>×</m:t>
                          </m:r>
                          <m:r>
                            <a:rPr lang="zh-CN" altLang="en-US" i="1">
                              <a:latin typeface="Cambria Math" panose="02040503050406030204" pitchFamily="18" charset="0"/>
                            </a:rPr>
                            <m:t>基金单位净值年末数－年初持有份数</m:t>
                          </m:r>
                          <m:r>
                            <a:rPr lang="en-US" altLang="zh-CN" i="1">
                              <a:latin typeface="Cambria Math" panose="02040503050406030204" pitchFamily="18" charset="0"/>
                            </a:rPr>
                            <m:t>×</m:t>
                          </m:r>
                          <m:r>
                            <a:rPr lang="zh-CN" altLang="en-US" i="1">
                              <a:latin typeface="Cambria Math" panose="02040503050406030204" pitchFamily="18" charset="0"/>
                            </a:rPr>
                            <m:t>基金单位净值年初数</m:t>
                          </m:r>
                          <m:r>
                            <a:rPr lang="en-US" altLang="zh-CN" i="1">
                              <a:latin typeface="Cambria Math" panose="02040503050406030204" pitchFamily="18" charset="0"/>
                            </a:rPr>
                            <m:t>)</m:t>
                          </m:r>
                        </m:num>
                        <m:den>
                          <m:r>
                            <a:rPr lang="en-US" altLang="zh-CN" b="0" i="1" smtClean="0">
                              <a:latin typeface="Cambria Math" panose="02040503050406030204" pitchFamily="18" charset="0"/>
                            </a:rPr>
                            <m:t>(</m:t>
                          </m:r>
                          <m:r>
                            <a:rPr lang="zh-CN" altLang="en-US" i="1">
                              <a:latin typeface="Cambria Math" panose="02040503050406030204" pitchFamily="18" charset="0"/>
                            </a:rPr>
                            <m:t>年初持有份数</m:t>
                          </m:r>
                          <m:r>
                            <a:rPr lang="en-US" altLang="zh-CN" i="1">
                              <a:latin typeface="Cambria Math" panose="02040503050406030204" pitchFamily="18" charset="0"/>
                            </a:rPr>
                            <m:t>×</m:t>
                          </m:r>
                          <m:r>
                            <a:rPr lang="zh-CN" altLang="en-US" i="1">
                              <a:latin typeface="Cambria Math" panose="02040503050406030204" pitchFamily="18" charset="0"/>
                            </a:rPr>
                            <m:t>基金单位净值年初数</m:t>
                          </m:r>
                          <m:r>
                            <a:rPr lang="en-US" altLang="zh-CN" i="1">
                              <a:latin typeface="Cambria Math" panose="02040503050406030204" pitchFamily="18" charset="0"/>
                            </a:rPr>
                            <m:t>)</m:t>
                          </m:r>
                        </m:den>
                      </m:f>
                    </m:oMath>
                  </m:oMathPara>
                </a14:m>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1217" t="-46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322429366"/>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6.4.5   </a:t>
            </a:r>
            <a:r>
              <a:rPr lang="zh-CN" altLang="en-US" sz="2800" dirty="0" smtClean="0"/>
              <a:t>基金</a:t>
            </a:r>
            <a:r>
              <a:rPr lang="zh-CN" altLang="en-US" sz="2800" dirty="0"/>
              <a:t>投资的优缺点 </a:t>
            </a:r>
            <a:endParaRPr lang="en-US" altLang="zh-CN" sz="2800" dirty="0" smtClean="0"/>
          </a:p>
          <a:p>
            <a:pPr marL="457200" indent="-457200">
              <a:buAutoNum type="arabicDbPeriod"/>
            </a:pPr>
            <a:r>
              <a:rPr lang="zh-CN" altLang="en-US" b="1" dirty="0" smtClean="0"/>
              <a:t>基金</a:t>
            </a:r>
            <a:r>
              <a:rPr lang="zh-CN" altLang="en-US" b="1" dirty="0"/>
              <a:t>投资的优点 </a:t>
            </a:r>
            <a:endParaRPr lang="en-US" altLang="zh-CN" b="1" dirty="0"/>
          </a:p>
          <a:p>
            <a:pPr marL="0" indent="0">
              <a:buNone/>
            </a:pPr>
            <a:r>
              <a:rPr lang="en-US" altLang="zh-CN" dirty="0" smtClean="0"/>
              <a:t>       </a:t>
            </a:r>
            <a:r>
              <a:rPr lang="zh-CN" altLang="en-US" dirty="0" smtClean="0"/>
              <a:t>基金</a:t>
            </a:r>
            <a:r>
              <a:rPr lang="zh-CN" altLang="en-US" dirty="0"/>
              <a:t>投资的最大优点是能够在不承担太大风险的情况下获得较高收益</a:t>
            </a:r>
            <a:r>
              <a:rPr lang="en-US" altLang="zh-CN" dirty="0"/>
              <a:t>,</a:t>
            </a:r>
            <a:r>
              <a:rPr lang="zh-CN" altLang="en-US" dirty="0"/>
              <a:t>原因在于投资 基金具有专家理财优势和资金规模优势</a:t>
            </a:r>
            <a:r>
              <a:rPr lang="en-US" altLang="zh-CN" dirty="0" smtClean="0"/>
              <a:t>.</a:t>
            </a:r>
          </a:p>
          <a:p>
            <a:pPr marL="0" indent="0">
              <a:buNone/>
            </a:pPr>
            <a:r>
              <a:rPr lang="zh-CN" altLang="en-US" b="1" dirty="0"/>
              <a:t>２． 基金投资的</a:t>
            </a:r>
            <a:r>
              <a:rPr lang="zh-CN" altLang="en-US" b="1" dirty="0" smtClean="0"/>
              <a:t>缺点</a:t>
            </a:r>
            <a:endParaRPr lang="en-US" altLang="zh-CN" b="1" dirty="0" smtClean="0"/>
          </a:p>
          <a:p>
            <a:pPr marL="0" indent="0">
              <a:buNone/>
            </a:pPr>
            <a:r>
              <a:rPr lang="en-US" altLang="zh-CN" dirty="0"/>
              <a:t> </a:t>
            </a:r>
            <a:r>
              <a:rPr lang="en-US" altLang="zh-CN" dirty="0" smtClean="0"/>
              <a:t>     </a:t>
            </a:r>
            <a:r>
              <a:rPr lang="zh-CN" altLang="en-US" dirty="0" smtClean="0"/>
              <a:t> </a:t>
            </a:r>
            <a:r>
              <a:rPr lang="en-US" altLang="zh-CN" dirty="0"/>
              <a:t>( </a:t>
            </a:r>
            <a:r>
              <a:rPr lang="zh-CN" altLang="en-US" dirty="0"/>
              <a:t>１</a:t>
            </a:r>
            <a:r>
              <a:rPr lang="en-US" altLang="zh-CN" dirty="0"/>
              <a:t>)</a:t>
            </a:r>
            <a:r>
              <a:rPr lang="zh-CN" altLang="en-US" dirty="0"/>
              <a:t>无法获得很高的投资收益</a:t>
            </a:r>
            <a:r>
              <a:rPr lang="en-US" altLang="zh-CN" dirty="0"/>
              <a:t>.</a:t>
            </a:r>
            <a:r>
              <a:rPr lang="zh-CN" altLang="en-US" dirty="0"/>
              <a:t>投资基金在投资组合过程中</a:t>
            </a:r>
            <a:r>
              <a:rPr lang="en-US" altLang="zh-CN" dirty="0"/>
              <a:t>,</a:t>
            </a:r>
            <a:r>
              <a:rPr lang="zh-CN" altLang="en-US" dirty="0"/>
              <a:t>在降低风险的同时</a:t>
            </a:r>
            <a:r>
              <a:rPr lang="en-US" altLang="zh-CN" dirty="0"/>
              <a:t>,</a:t>
            </a:r>
            <a:r>
              <a:rPr lang="zh-CN" altLang="en-US" dirty="0"/>
              <a:t>也丧 失了获得巨大收益的机会</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２</a:t>
            </a:r>
            <a:r>
              <a:rPr lang="en-US" altLang="zh-CN" dirty="0"/>
              <a:t>)</a:t>
            </a:r>
            <a:r>
              <a:rPr lang="zh-CN" altLang="en-US" dirty="0"/>
              <a:t>在大盘整体大幅度下跌的情况下</a:t>
            </a:r>
            <a:r>
              <a:rPr lang="en-US" altLang="zh-CN" dirty="0"/>
              <a:t>,</a:t>
            </a:r>
            <a:r>
              <a:rPr lang="zh-CN" altLang="en-US" dirty="0"/>
              <a:t>投资人可能会承担较大风险</a:t>
            </a:r>
            <a:r>
              <a:rPr lang="en-US" altLang="zh-CN" dirty="0"/>
              <a:t>.</a:t>
            </a:r>
          </a:p>
          <a:p>
            <a:pPr marL="0" indent="0">
              <a:buNone/>
            </a:pPr>
            <a:endParaRPr lang="zh-CN" altLang="en-US" dirty="0"/>
          </a:p>
        </p:txBody>
      </p:sp>
    </p:spTree>
    <p:extLst>
      <p:ext uri="{BB962C8B-B14F-4D97-AF65-F5344CB8AC3E}">
        <p14:creationId xmlns:p14="http://schemas.microsoft.com/office/powerpoint/2010/main" val="3014239217"/>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项目７　营运资金管理</a:t>
            </a:r>
          </a:p>
        </p:txBody>
      </p:sp>
    </p:spTree>
    <p:extLst>
      <p:ext uri="{BB962C8B-B14F-4D97-AF65-F5344CB8AC3E}">
        <p14:creationId xmlns:p14="http://schemas.microsoft.com/office/powerpoint/2010/main" val="2841757540"/>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0"/>
          <p:cNvGrpSpPr/>
          <p:nvPr/>
        </p:nvGrpSpPr>
        <p:grpSpPr bwMode="auto">
          <a:xfrm>
            <a:off x="1816053" y="894783"/>
            <a:ext cx="1367367" cy="935567"/>
            <a:chOff x="924" y="1097"/>
            <a:chExt cx="646" cy="442"/>
          </a:xfrm>
          <a:solidFill>
            <a:srgbClr val="F15A29"/>
          </a:solidFill>
        </p:grpSpPr>
        <p:sp>
          <p:nvSpPr>
            <p:cNvPr id="3" name="Freeform 44"/>
            <p:cNvSpPr/>
            <p:nvPr/>
          </p:nvSpPr>
          <p:spPr bwMode="auto">
            <a:xfrm>
              <a:off x="1066" y="1097"/>
              <a:ext cx="380" cy="371"/>
            </a:xfrm>
            <a:custGeom>
              <a:avLst/>
              <a:gdLst>
                <a:gd name="T0" fmla="*/ 357 w 215"/>
                <a:gd name="T1" fmla="*/ 5 h 210"/>
                <a:gd name="T2" fmla="*/ 331 w 215"/>
                <a:gd name="T3" fmla="*/ 2 h 210"/>
                <a:gd name="T4" fmla="*/ 309 w 215"/>
                <a:gd name="T5" fmla="*/ 19 h 210"/>
                <a:gd name="T6" fmla="*/ 168 w 215"/>
                <a:gd name="T7" fmla="*/ 286 h 210"/>
                <a:gd name="T8" fmla="*/ 51 w 215"/>
                <a:gd name="T9" fmla="*/ 224 h 210"/>
                <a:gd name="T10" fmla="*/ 25 w 215"/>
                <a:gd name="T11" fmla="*/ 223 h 210"/>
                <a:gd name="T12" fmla="*/ 5 w 215"/>
                <a:gd name="T13" fmla="*/ 240 h 210"/>
                <a:gd name="T14" fmla="*/ 2 w 215"/>
                <a:gd name="T15" fmla="*/ 267 h 210"/>
                <a:gd name="T16" fmla="*/ 19 w 215"/>
                <a:gd name="T17" fmla="*/ 286 h 210"/>
                <a:gd name="T18" fmla="*/ 164 w 215"/>
                <a:gd name="T19" fmla="*/ 366 h 210"/>
                <a:gd name="T20" fmla="*/ 193 w 215"/>
                <a:gd name="T21" fmla="*/ 367 h 210"/>
                <a:gd name="T22" fmla="*/ 212 w 215"/>
                <a:gd name="T23" fmla="*/ 350 h 210"/>
                <a:gd name="T24" fmla="*/ 371 w 215"/>
                <a:gd name="T25" fmla="*/ 51 h 210"/>
                <a:gd name="T26" fmla="*/ 357 w 215"/>
                <a:gd name="T27" fmla="*/ 5 h 2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5" h="210">
                  <a:moveTo>
                    <a:pt x="202" y="3"/>
                  </a:moveTo>
                  <a:cubicBezTo>
                    <a:pt x="197" y="0"/>
                    <a:pt x="192" y="0"/>
                    <a:pt x="187" y="1"/>
                  </a:cubicBezTo>
                  <a:cubicBezTo>
                    <a:pt x="182" y="3"/>
                    <a:pt x="178" y="6"/>
                    <a:pt x="175" y="11"/>
                  </a:cubicBezTo>
                  <a:cubicBezTo>
                    <a:pt x="95" y="162"/>
                    <a:pt x="95" y="162"/>
                    <a:pt x="95" y="162"/>
                  </a:cubicBezTo>
                  <a:cubicBezTo>
                    <a:pt x="29" y="127"/>
                    <a:pt x="29" y="127"/>
                    <a:pt x="29" y="127"/>
                  </a:cubicBezTo>
                  <a:cubicBezTo>
                    <a:pt x="25" y="125"/>
                    <a:pt x="19" y="124"/>
                    <a:pt x="14" y="126"/>
                  </a:cubicBezTo>
                  <a:cubicBezTo>
                    <a:pt x="9" y="128"/>
                    <a:pt x="5" y="131"/>
                    <a:pt x="3" y="136"/>
                  </a:cubicBezTo>
                  <a:cubicBezTo>
                    <a:pt x="0" y="140"/>
                    <a:pt x="0" y="146"/>
                    <a:pt x="1" y="151"/>
                  </a:cubicBezTo>
                  <a:cubicBezTo>
                    <a:pt x="3" y="156"/>
                    <a:pt x="6" y="160"/>
                    <a:pt x="11" y="162"/>
                  </a:cubicBezTo>
                  <a:cubicBezTo>
                    <a:pt x="93" y="207"/>
                    <a:pt x="93" y="207"/>
                    <a:pt x="93" y="207"/>
                  </a:cubicBezTo>
                  <a:cubicBezTo>
                    <a:pt x="98" y="209"/>
                    <a:pt x="103" y="210"/>
                    <a:pt x="109" y="208"/>
                  </a:cubicBezTo>
                  <a:cubicBezTo>
                    <a:pt x="114" y="206"/>
                    <a:pt x="118" y="203"/>
                    <a:pt x="120" y="198"/>
                  </a:cubicBezTo>
                  <a:cubicBezTo>
                    <a:pt x="210" y="29"/>
                    <a:pt x="210" y="29"/>
                    <a:pt x="210" y="29"/>
                  </a:cubicBezTo>
                  <a:cubicBezTo>
                    <a:pt x="215" y="20"/>
                    <a:pt x="212" y="8"/>
                    <a:pt x="20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 name="Oval 61"/>
            <p:cNvSpPr>
              <a:spLocks noChangeArrowheads="1"/>
            </p:cNvSpPr>
            <p:nvPr/>
          </p:nvSpPr>
          <p:spPr bwMode="auto">
            <a:xfrm>
              <a:off x="924" y="1495"/>
              <a:ext cx="646" cy="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sp>
        <p:nvSpPr>
          <p:cNvPr id="5" name="内容占位符 4"/>
          <p:cNvSpPr>
            <a:spLocks noGrp="1"/>
          </p:cNvSpPr>
          <p:nvPr>
            <p:ph sz="quarter" idx="13"/>
          </p:nvPr>
        </p:nvSpPr>
        <p:spPr>
          <a:xfrm>
            <a:off x="1816052" y="1887499"/>
            <a:ext cx="8786045" cy="2576925"/>
          </a:xfrm>
        </p:spPr>
        <p:txBody>
          <a:bodyPr/>
          <a:lstStyle/>
          <a:p>
            <a:pPr marL="0" indent="0">
              <a:buNone/>
            </a:pPr>
            <a:r>
              <a:rPr lang="zh-CN" altLang="en-US" sz="2400" b="1" dirty="0" smtClean="0">
                <a:solidFill>
                  <a:srgbClr val="00B0F0"/>
                </a:solidFill>
              </a:rPr>
              <a:t>学习要点</a:t>
            </a:r>
            <a:endParaRPr lang="en-US" altLang="zh-CN" sz="2400" b="1" dirty="0" smtClean="0">
              <a:solidFill>
                <a:srgbClr val="00B0F0"/>
              </a:solidFill>
            </a:endParaRPr>
          </a:p>
          <a:p>
            <a:pPr marL="0" indent="0">
              <a:buNone/>
            </a:pPr>
            <a:r>
              <a:rPr lang="en-US" altLang="zh-CN" dirty="0"/>
              <a:t> </a:t>
            </a:r>
            <a:r>
              <a:rPr lang="zh-CN" altLang="en-US" dirty="0"/>
              <a:t>　１． 了解现金持有动机与成本、应收账款的作用与成本以及存货成本</a:t>
            </a:r>
            <a:r>
              <a:rPr lang="en-US" altLang="zh-CN" dirty="0"/>
              <a:t>; </a:t>
            </a:r>
            <a:r>
              <a:rPr lang="en-US" altLang="zh-CN" dirty="0" smtClean="0"/>
              <a:t>   </a:t>
            </a:r>
          </a:p>
          <a:p>
            <a:pPr marL="0" indent="0">
              <a:buNone/>
            </a:pPr>
            <a:r>
              <a:rPr lang="en-US" altLang="zh-CN" dirty="0"/>
              <a:t> </a:t>
            </a:r>
            <a:r>
              <a:rPr lang="en-US" altLang="zh-CN" dirty="0" smtClean="0"/>
              <a:t>   </a:t>
            </a:r>
            <a:r>
              <a:rPr lang="zh-CN" altLang="en-US" dirty="0" smtClean="0"/>
              <a:t>２</a:t>
            </a:r>
            <a:r>
              <a:rPr lang="zh-CN" altLang="en-US" dirty="0"/>
              <a:t>． 掌握现金、应收账款、存货管理的基本内容</a:t>
            </a:r>
            <a:r>
              <a:rPr lang="en-US" altLang="zh-CN" dirty="0" smtClean="0"/>
              <a:t>.</a:t>
            </a:r>
            <a:endParaRPr lang="en-US" altLang="zh-CN" dirty="0"/>
          </a:p>
        </p:txBody>
      </p:sp>
    </p:spTree>
    <p:extLst>
      <p:ext uri="{BB962C8B-B14F-4D97-AF65-F5344CB8AC3E}">
        <p14:creationId xmlns:p14="http://schemas.microsoft.com/office/powerpoint/2010/main" val="11134071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B477DADA-C27D-43C7-92B3-0B3F881FAD1C}"/>
              </a:ext>
            </a:extLst>
          </p:cNvPr>
          <p:cNvSpPr>
            <a:spLocks noGrp="1"/>
          </p:cNvSpPr>
          <p:nvPr>
            <p:ph sz="quarter" idx="13"/>
          </p:nvPr>
        </p:nvSpPr>
        <p:spPr>
          <a:xfrm>
            <a:off x="838200" y="742951"/>
            <a:ext cx="10515600" cy="5382276"/>
          </a:xfrm>
        </p:spPr>
        <p:txBody>
          <a:bodyPr>
            <a:normAutofit/>
          </a:bodyPr>
          <a:lstStyle/>
          <a:p>
            <a:pPr marL="0" indent="0">
              <a:buNone/>
            </a:pPr>
            <a:r>
              <a:rPr lang="en-US" altLang="zh-CN" sz="2800" dirty="0"/>
              <a:t>1.3.2 </a:t>
            </a:r>
            <a:r>
              <a:rPr lang="zh-CN" altLang="en-US" sz="2800" dirty="0"/>
              <a:t>财务决策与控制 </a:t>
            </a:r>
            <a:endParaRPr lang="en-US" altLang="zh-CN" sz="2800" dirty="0"/>
          </a:p>
          <a:p>
            <a:pPr marL="457200" indent="-457200">
              <a:buAutoNum type="arabicDbPeriod"/>
            </a:pPr>
            <a:r>
              <a:rPr lang="zh-CN" altLang="en-US" b="1" dirty="0"/>
              <a:t>财务决策 </a:t>
            </a:r>
            <a:endParaRPr lang="en-US" altLang="zh-CN" b="1" dirty="0"/>
          </a:p>
          <a:p>
            <a:pPr marL="0" indent="0">
              <a:buNone/>
            </a:pPr>
            <a:r>
              <a:rPr lang="en-US" altLang="zh-CN" dirty="0"/>
              <a:t>      </a:t>
            </a:r>
            <a:r>
              <a:rPr lang="zh-CN" altLang="en-US" dirty="0"/>
              <a:t>财务决策是指按照财务战略目标的总体要求</a:t>
            </a:r>
            <a:r>
              <a:rPr lang="en-US" altLang="zh-CN" dirty="0"/>
              <a:t>,</a:t>
            </a:r>
            <a:r>
              <a:rPr lang="zh-CN" altLang="en-US" dirty="0"/>
              <a:t>利用专门的方法对各种备选方案进行比 较和分析</a:t>
            </a:r>
            <a:r>
              <a:rPr lang="en-US" altLang="zh-CN" dirty="0"/>
              <a:t>,</a:t>
            </a:r>
            <a:r>
              <a:rPr lang="zh-CN" altLang="en-US" dirty="0"/>
              <a:t>从中选出最佳方案的过程</a:t>
            </a:r>
            <a:r>
              <a:rPr lang="en-US" altLang="zh-CN" dirty="0"/>
              <a:t>.</a:t>
            </a:r>
            <a:r>
              <a:rPr lang="zh-CN" altLang="en-US" dirty="0"/>
              <a:t> </a:t>
            </a:r>
            <a:endParaRPr lang="en-US" altLang="zh-CN" dirty="0"/>
          </a:p>
          <a:p>
            <a:pPr marL="0" indent="0">
              <a:buNone/>
            </a:pPr>
            <a:r>
              <a:rPr lang="zh-CN" altLang="en-US" dirty="0"/>
              <a:t>       财务决策的主要方法：一类是经验判断法</a:t>
            </a:r>
            <a:r>
              <a:rPr lang="en-US" altLang="zh-CN" dirty="0"/>
              <a:t>,</a:t>
            </a:r>
            <a:r>
              <a:rPr lang="zh-CN" altLang="en-US" dirty="0"/>
              <a:t>是根据决策者的经验来判断选择的</a:t>
            </a:r>
            <a:r>
              <a:rPr lang="en-US" altLang="zh-CN" dirty="0"/>
              <a:t>, </a:t>
            </a:r>
            <a:r>
              <a:rPr lang="zh-CN" altLang="en-US" dirty="0"/>
              <a:t>常用的方法有淘汰法、排队法、归类法等</a:t>
            </a:r>
            <a:r>
              <a:rPr lang="en-US" altLang="zh-CN" dirty="0"/>
              <a:t>;</a:t>
            </a:r>
            <a:r>
              <a:rPr lang="zh-CN" altLang="en-US" dirty="0"/>
              <a:t>另一类是定量分析法</a:t>
            </a:r>
            <a:r>
              <a:rPr lang="en-US" altLang="zh-CN" dirty="0"/>
              <a:t>,</a:t>
            </a:r>
            <a:r>
              <a:rPr lang="zh-CN" altLang="en-US" dirty="0"/>
              <a:t>常用的方法有优选对比法、 数学微分法、线性规划法、概率决策法等</a:t>
            </a:r>
            <a:r>
              <a:rPr lang="en-US" altLang="zh-CN" dirty="0"/>
              <a:t>.</a:t>
            </a:r>
          </a:p>
          <a:p>
            <a:pPr marL="0" indent="0">
              <a:buNone/>
            </a:pPr>
            <a:r>
              <a:rPr lang="zh-CN" altLang="en-US" b="1" dirty="0"/>
              <a:t>２． 财务控制 </a:t>
            </a:r>
            <a:endParaRPr lang="en-US" altLang="zh-CN" b="1" dirty="0"/>
          </a:p>
          <a:p>
            <a:pPr marL="0" indent="0">
              <a:buNone/>
            </a:pPr>
            <a:r>
              <a:rPr lang="zh-CN" altLang="en-US" dirty="0"/>
              <a:t>       财务控制是指利用有关信息和特定手段</a:t>
            </a:r>
            <a:r>
              <a:rPr lang="en-US" altLang="zh-CN" dirty="0"/>
              <a:t>,</a:t>
            </a:r>
            <a:r>
              <a:rPr lang="zh-CN" altLang="en-US" dirty="0"/>
              <a:t>对企业的财务活动施加影响或调节</a:t>
            </a:r>
            <a:r>
              <a:rPr lang="en-US" altLang="zh-CN" dirty="0"/>
              <a:t>,</a:t>
            </a:r>
            <a:r>
              <a:rPr lang="zh-CN" altLang="en-US" dirty="0"/>
              <a:t>以便实现 计划所规定的财务目标的过程</a:t>
            </a:r>
            <a:r>
              <a:rPr lang="en-US" altLang="zh-CN" dirty="0"/>
              <a:t>. </a:t>
            </a:r>
          </a:p>
          <a:p>
            <a:pPr marL="0" indent="0">
              <a:buNone/>
            </a:pPr>
            <a:r>
              <a:rPr lang="zh-CN" altLang="en-US" dirty="0"/>
              <a:t>      财务控制的方法通常有前馈控制、过程控制、反馈控制等</a:t>
            </a:r>
            <a:r>
              <a:rPr lang="en-US" altLang="zh-CN" dirty="0"/>
              <a:t>.</a:t>
            </a:r>
          </a:p>
        </p:txBody>
      </p:sp>
    </p:spTree>
    <p:extLst>
      <p:ext uri="{BB962C8B-B14F-4D97-AF65-F5344CB8AC3E}">
        <p14:creationId xmlns:p14="http://schemas.microsoft.com/office/powerpoint/2010/main" val="4037495498"/>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p:txBody>
          <a:bodyPr>
            <a:normAutofit fontScale="92500" lnSpcReduction="10000"/>
          </a:bodyPr>
          <a:lstStyle/>
          <a:p>
            <a:pPr marL="0" indent="0" algn="ctr">
              <a:buNone/>
            </a:pPr>
            <a:r>
              <a:rPr lang="zh-CN" altLang="en-US" sz="3200" dirty="0"/>
              <a:t>７． １　营运资金概述</a:t>
            </a:r>
          </a:p>
          <a:p>
            <a:pPr marL="0" indent="0">
              <a:buNone/>
            </a:pPr>
            <a:r>
              <a:rPr lang="en-US" altLang="zh-CN" sz="2800" dirty="0" smtClean="0"/>
              <a:t>7.1.1</a:t>
            </a:r>
            <a:r>
              <a:rPr lang="zh-CN" altLang="en-US" sz="2800" dirty="0"/>
              <a:t>　</a:t>
            </a:r>
            <a:r>
              <a:rPr lang="zh-CN" altLang="en-US" sz="2800" dirty="0" smtClean="0"/>
              <a:t>营运</a:t>
            </a:r>
            <a:r>
              <a:rPr lang="zh-CN" altLang="en-US" sz="2800" dirty="0"/>
              <a:t>资金的概念 </a:t>
            </a:r>
            <a:endParaRPr lang="en-US" altLang="zh-CN" sz="2800" dirty="0" smtClean="0"/>
          </a:p>
          <a:p>
            <a:pPr marL="0" indent="0">
              <a:buNone/>
            </a:pPr>
            <a:r>
              <a:rPr lang="en-US" altLang="zh-CN" dirty="0"/>
              <a:t> </a:t>
            </a:r>
            <a:r>
              <a:rPr lang="en-US" altLang="zh-CN" dirty="0" smtClean="0"/>
              <a:t>       </a:t>
            </a:r>
            <a:r>
              <a:rPr lang="zh-CN" altLang="en-US" dirty="0" smtClean="0"/>
              <a:t>营运</a:t>
            </a:r>
            <a:r>
              <a:rPr lang="zh-CN" altLang="en-US" dirty="0"/>
              <a:t>资金是指流动资产减去流动负债后的余额</a:t>
            </a:r>
            <a:r>
              <a:rPr lang="en-US" altLang="zh-CN" dirty="0"/>
              <a:t>,</a:t>
            </a:r>
            <a:r>
              <a:rPr lang="zh-CN" altLang="en-US" dirty="0"/>
              <a:t>是企业用以维持正常经营所需要的资 金</a:t>
            </a:r>
            <a:r>
              <a:rPr lang="en-US" altLang="zh-CN" dirty="0"/>
              <a:t>,</a:t>
            </a:r>
            <a:r>
              <a:rPr lang="zh-CN" altLang="en-US" dirty="0"/>
              <a:t>即企业在生产经营中可用流动资产的净额</a:t>
            </a:r>
            <a:r>
              <a:rPr lang="en-US" altLang="zh-CN" dirty="0" smtClean="0"/>
              <a:t>.</a:t>
            </a:r>
          </a:p>
          <a:p>
            <a:pPr marL="0" indent="0">
              <a:buNone/>
            </a:pPr>
            <a:r>
              <a:rPr lang="en-US" altLang="zh-CN" sz="2800" dirty="0" smtClean="0"/>
              <a:t>7.1.2 </a:t>
            </a:r>
            <a:r>
              <a:rPr lang="zh-CN" altLang="en-US" sz="2800" dirty="0" smtClean="0"/>
              <a:t>营运</a:t>
            </a:r>
            <a:r>
              <a:rPr lang="zh-CN" altLang="en-US" sz="2800" dirty="0"/>
              <a:t>资金的特点 </a:t>
            </a:r>
            <a:endParaRPr lang="en-US" altLang="zh-CN" sz="2800" dirty="0" smtClean="0"/>
          </a:p>
          <a:p>
            <a:pPr marL="457200" indent="-457200">
              <a:buAutoNum type="arabicDbPeriod"/>
            </a:pPr>
            <a:r>
              <a:rPr lang="zh-CN" altLang="en-US" dirty="0" smtClean="0"/>
              <a:t>流动性 </a:t>
            </a:r>
            <a:endParaRPr lang="en-US" altLang="zh-CN" dirty="0"/>
          </a:p>
          <a:p>
            <a:pPr marL="0" indent="0">
              <a:buNone/>
            </a:pPr>
            <a:r>
              <a:rPr lang="en-US" altLang="zh-CN" dirty="0" smtClean="0"/>
              <a:t>       </a:t>
            </a:r>
            <a:r>
              <a:rPr lang="zh-CN" altLang="en-US" dirty="0" smtClean="0"/>
              <a:t>流动资产</a:t>
            </a:r>
            <a:r>
              <a:rPr lang="zh-CN" altLang="en-US" dirty="0"/>
              <a:t>在生产经营过程中虽需经历供产销循环周转过程</a:t>
            </a:r>
            <a:r>
              <a:rPr lang="en-US" altLang="zh-CN" dirty="0"/>
              <a:t>,</a:t>
            </a:r>
            <a:r>
              <a:rPr lang="zh-CN" altLang="en-US" dirty="0"/>
              <a:t>但这一过程时间很短</a:t>
            </a:r>
            <a:r>
              <a:rPr lang="en-US" altLang="zh-CN" dirty="0"/>
              <a:t>,</a:t>
            </a:r>
            <a:r>
              <a:rPr lang="zh-CN" altLang="en-US" dirty="0"/>
              <a:t>流动 资产的变现能力较强</a:t>
            </a:r>
            <a:r>
              <a:rPr lang="en-US" altLang="zh-CN" dirty="0" smtClean="0"/>
              <a:t>.</a:t>
            </a:r>
            <a:r>
              <a:rPr lang="zh-CN" altLang="en-US" dirty="0"/>
              <a:t> </a:t>
            </a:r>
            <a:endParaRPr lang="en-US" altLang="zh-CN" dirty="0" smtClean="0"/>
          </a:p>
          <a:p>
            <a:pPr marL="0" indent="0">
              <a:buNone/>
            </a:pPr>
            <a:r>
              <a:rPr lang="zh-CN" altLang="en-US" dirty="0" smtClean="0"/>
              <a:t>２</a:t>
            </a:r>
            <a:r>
              <a:rPr lang="zh-CN" altLang="en-US" dirty="0"/>
              <a:t>． 继起</a:t>
            </a:r>
            <a:r>
              <a:rPr lang="zh-CN" altLang="en-US" dirty="0" smtClean="0"/>
              <a:t>性</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流动资产的价值表现就是流动资金</a:t>
            </a:r>
            <a:r>
              <a:rPr lang="en-US" altLang="zh-CN" dirty="0"/>
              <a:t>.</a:t>
            </a:r>
            <a:r>
              <a:rPr lang="zh-CN" altLang="en-US" dirty="0"/>
              <a:t>流动资金的占用形态在时间上表现为依次继起、 相继转化</a:t>
            </a:r>
            <a:r>
              <a:rPr lang="en-US" altLang="zh-CN" dirty="0"/>
              <a:t>.</a:t>
            </a:r>
            <a:r>
              <a:rPr lang="zh-CN" altLang="en-US" dirty="0"/>
              <a:t>流动资金以货币资金开始依次转化为储备资金、生产资金、成品资金、结算资金</a:t>
            </a:r>
            <a:r>
              <a:rPr lang="en-US" altLang="zh-CN" dirty="0"/>
              <a:t>, </a:t>
            </a:r>
            <a:r>
              <a:rPr lang="zh-CN" altLang="en-US" dirty="0"/>
              <a:t>最后又回到货币资金</a:t>
            </a:r>
            <a:r>
              <a:rPr lang="en-US" altLang="zh-CN" dirty="0"/>
              <a:t>,</a:t>
            </a:r>
            <a:r>
              <a:rPr lang="zh-CN" altLang="en-US" dirty="0"/>
              <a:t>它的每一次转化都是一种形态的结束和另一种形态的开始</a:t>
            </a:r>
            <a:r>
              <a:rPr lang="en-US" altLang="zh-CN" dirty="0"/>
              <a:t>,</a:t>
            </a:r>
            <a:r>
              <a:rPr lang="zh-CN" altLang="en-US" dirty="0"/>
              <a:t>这就是继 起性</a:t>
            </a:r>
            <a:r>
              <a:rPr lang="en-US" altLang="zh-CN" dirty="0"/>
              <a:t>. </a:t>
            </a:r>
            <a:endParaRPr lang="zh-CN" altLang="en-US" dirty="0"/>
          </a:p>
        </p:txBody>
      </p:sp>
    </p:spTree>
    <p:extLst>
      <p:ext uri="{BB962C8B-B14F-4D97-AF65-F5344CB8AC3E}">
        <p14:creationId xmlns:p14="http://schemas.microsoft.com/office/powerpoint/2010/main" val="2323274351"/>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３． 并存</a:t>
            </a:r>
            <a:r>
              <a:rPr lang="zh-CN" altLang="en-US" b="1" dirty="0" smtClean="0"/>
              <a:t>性</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流动资金的占用形态从空间上看是并存的</a:t>
            </a:r>
            <a:r>
              <a:rPr lang="en-US" altLang="zh-CN" dirty="0"/>
              <a:t>,</a:t>
            </a:r>
            <a:r>
              <a:rPr lang="zh-CN" altLang="en-US" dirty="0"/>
              <a:t>各种占用形态同时分布在供、产、销各个过 程中</a:t>
            </a:r>
            <a:r>
              <a:rPr lang="en-US" altLang="zh-CN" dirty="0"/>
              <a:t>,</a:t>
            </a:r>
            <a:r>
              <a:rPr lang="zh-CN" altLang="en-US" dirty="0"/>
              <a:t>这是由生产经营的持续性所决定的</a:t>
            </a:r>
            <a:r>
              <a:rPr lang="en-US" altLang="zh-CN" dirty="0"/>
              <a:t>.</a:t>
            </a:r>
            <a:r>
              <a:rPr lang="zh-CN" altLang="en-US" dirty="0"/>
              <a:t>这就是并存性</a:t>
            </a:r>
            <a:r>
              <a:rPr lang="en-US" altLang="zh-CN" dirty="0" smtClean="0"/>
              <a:t>.</a:t>
            </a:r>
          </a:p>
          <a:p>
            <a:pPr marL="0" indent="0">
              <a:buNone/>
            </a:pPr>
            <a:r>
              <a:rPr lang="en-US" altLang="zh-CN" b="1" dirty="0" smtClean="0"/>
              <a:t> </a:t>
            </a:r>
            <a:r>
              <a:rPr lang="zh-CN" altLang="en-US" b="1" dirty="0"/>
              <a:t>４． 补偿</a:t>
            </a:r>
            <a:r>
              <a:rPr lang="zh-CN" altLang="en-US" b="1" dirty="0" smtClean="0"/>
              <a:t>性</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流动资产的投资回收期短</a:t>
            </a:r>
            <a:r>
              <a:rPr lang="en-US" altLang="zh-CN" dirty="0"/>
              <a:t>,</a:t>
            </a:r>
            <a:r>
              <a:rPr lang="zh-CN" altLang="en-US" dirty="0"/>
              <a:t>它的耗费能较快地从产品销售收入中得到补偿</a:t>
            </a:r>
            <a:r>
              <a:rPr lang="en-US" altLang="zh-CN" dirty="0"/>
              <a:t>,</a:t>
            </a:r>
            <a:r>
              <a:rPr lang="zh-CN" altLang="en-US" dirty="0"/>
              <a:t>即流动资产 的实物耗费与价值补偿是在同一个生产经营周期内完成的</a:t>
            </a:r>
            <a:r>
              <a:rPr lang="en-US" altLang="zh-CN" dirty="0"/>
              <a:t>.</a:t>
            </a:r>
            <a:endParaRPr lang="zh-CN" altLang="en-US" dirty="0"/>
          </a:p>
        </p:txBody>
      </p:sp>
    </p:spTree>
    <p:extLst>
      <p:ext uri="{BB962C8B-B14F-4D97-AF65-F5344CB8AC3E}">
        <p14:creationId xmlns:p14="http://schemas.microsoft.com/office/powerpoint/2010/main" val="2820978786"/>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7.1.3   </a:t>
            </a:r>
            <a:r>
              <a:rPr lang="zh-CN" altLang="en-US" sz="2800" dirty="0" smtClean="0"/>
              <a:t>营运</a:t>
            </a:r>
            <a:r>
              <a:rPr lang="zh-CN" altLang="en-US" sz="2800" dirty="0"/>
              <a:t>资金管理的基本要求 </a:t>
            </a:r>
            <a:endParaRPr lang="en-US" altLang="zh-CN" sz="2800" dirty="0" smtClean="0"/>
          </a:p>
          <a:p>
            <a:pPr marL="457200" indent="-457200">
              <a:buAutoNum type="arabicDbPeriod"/>
            </a:pPr>
            <a:r>
              <a:rPr lang="zh-CN" altLang="en-US" dirty="0" smtClean="0"/>
              <a:t>合理</a:t>
            </a:r>
            <a:r>
              <a:rPr lang="zh-CN" altLang="en-US" dirty="0"/>
              <a:t>确定并控制流动资金的</a:t>
            </a:r>
            <a:r>
              <a:rPr lang="zh-CN" altLang="en-US" dirty="0" smtClean="0"/>
              <a:t>需要量</a:t>
            </a:r>
            <a:endParaRPr lang="en-US" altLang="zh-CN" dirty="0" smtClean="0"/>
          </a:p>
          <a:p>
            <a:pPr marL="457200" indent="-457200">
              <a:buAutoNum type="arabicDbPeriod"/>
            </a:pPr>
            <a:r>
              <a:rPr lang="zh-CN" altLang="en-US" dirty="0" smtClean="0"/>
              <a:t>合理</a:t>
            </a:r>
            <a:r>
              <a:rPr lang="zh-CN" altLang="en-US" dirty="0"/>
              <a:t>确定流动资金的来源</a:t>
            </a:r>
            <a:r>
              <a:rPr lang="zh-CN" altLang="en-US" dirty="0" smtClean="0"/>
              <a:t>构成</a:t>
            </a:r>
            <a:endParaRPr lang="en-US" altLang="zh-CN" dirty="0" smtClean="0"/>
          </a:p>
          <a:p>
            <a:pPr marL="457200" indent="-457200">
              <a:buAutoNum type="arabicDbPeriod"/>
            </a:pPr>
            <a:r>
              <a:rPr lang="zh-CN" altLang="en-US" dirty="0" smtClean="0"/>
              <a:t> </a:t>
            </a:r>
            <a:r>
              <a:rPr lang="zh-CN" altLang="en-US" dirty="0"/>
              <a:t>加快资金周转</a:t>
            </a:r>
            <a:r>
              <a:rPr lang="en-US" altLang="zh-CN" dirty="0"/>
              <a:t>,</a:t>
            </a:r>
            <a:r>
              <a:rPr lang="zh-CN" altLang="en-US" dirty="0"/>
              <a:t>提高资金效益</a:t>
            </a:r>
          </a:p>
        </p:txBody>
      </p:sp>
    </p:spTree>
    <p:extLst>
      <p:ext uri="{BB962C8B-B14F-4D97-AF65-F5344CB8AC3E}">
        <p14:creationId xmlns:p14="http://schemas.microsoft.com/office/powerpoint/2010/main" val="1046890897"/>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en-US" altLang="zh-CN" sz="3200" dirty="0" smtClean="0"/>
              <a:t>7.2  </a:t>
            </a:r>
            <a:r>
              <a:rPr lang="zh-CN" altLang="en-US" sz="3200" dirty="0" smtClean="0"/>
              <a:t>现金管理</a:t>
            </a:r>
            <a:endParaRPr lang="en-US" altLang="zh-CN" sz="3200" dirty="0" smtClean="0"/>
          </a:p>
          <a:p>
            <a:pPr marL="0" indent="0">
              <a:buNone/>
            </a:pPr>
            <a:r>
              <a:rPr lang="en-US" altLang="zh-CN" sz="2800" dirty="0" smtClean="0"/>
              <a:t>7.2.1   </a:t>
            </a:r>
            <a:r>
              <a:rPr lang="zh-CN" altLang="en-US" sz="2800" dirty="0" smtClean="0"/>
              <a:t>置</a:t>
            </a:r>
            <a:r>
              <a:rPr lang="zh-CN" altLang="en-US" sz="2800" dirty="0"/>
              <a:t>存现金的</a:t>
            </a:r>
            <a:r>
              <a:rPr lang="zh-CN" altLang="en-US" sz="2800" dirty="0" smtClean="0"/>
              <a:t>原因</a:t>
            </a:r>
            <a:endParaRPr lang="en-US" altLang="zh-CN" sz="2800" dirty="0" smtClean="0"/>
          </a:p>
          <a:p>
            <a:pPr marL="0" indent="0">
              <a:buNone/>
            </a:pPr>
            <a:r>
              <a:rPr lang="en-US" altLang="zh-CN" dirty="0"/>
              <a:t> </a:t>
            </a:r>
            <a:r>
              <a:rPr lang="en-US" altLang="zh-CN" dirty="0" smtClean="0"/>
              <a:t>       </a:t>
            </a:r>
            <a:r>
              <a:rPr lang="zh-CN" altLang="en-US" dirty="0" smtClean="0"/>
              <a:t>与</a:t>
            </a:r>
            <a:r>
              <a:rPr lang="zh-CN" altLang="en-US" dirty="0"/>
              <a:t>成本 企业置存现金的原因是满足交易</a:t>
            </a:r>
            <a:r>
              <a:rPr lang="zh-CN" altLang="en-US" dirty="0" smtClean="0"/>
              <a:t>性需要</a:t>
            </a:r>
            <a:r>
              <a:rPr lang="zh-CN" altLang="en-US" dirty="0"/>
              <a:t>、预防性需要和投机性需要</a:t>
            </a:r>
            <a:r>
              <a:rPr lang="en-US" altLang="zh-CN" dirty="0" smtClean="0"/>
              <a:t>.</a:t>
            </a:r>
            <a:endParaRPr lang="en-US" altLang="zh-CN" dirty="0"/>
          </a:p>
          <a:p>
            <a:pPr marL="0" indent="0">
              <a:buNone/>
            </a:pPr>
            <a:r>
              <a:rPr lang="zh-CN" altLang="en-US" dirty="0" smtClean="0"/>
              <a:t>        置</a:t>
            </a:r>
            <a:r>
              <a:rPr lang="zh-CN" altLang="en-US" dirty="0"/>
              <a:t>存现金通常会发生四种成本</a:t>
            </a:r>
            <a:r>
              <a:rPr lang="en-US" altLang="zh-CN" dirty="0"/>
              <a:t>,</a:t>
            </a:r>
            <a:r>
              <a:rPr lang="zh-CN" altLang="en-US" dirty="0"/>
              <a:t>即持有成本、转换成本、短缺成本、管理成本</a:t>
            </a:r>
            <a:r>
              <a:rPr lang="en-US" altLang="zh-CN" dirty="0" smtClean="0"/>
              <a:t>.</a:t>
            </a:r>
          </a:p>
          <a:p>
            <a:pPr marL="0" indent="0">
              <a:buNone/>
            </a:pPr>
            <a:r>
              <a:rPr lang="en-US" altLang="zh-CN" sz="2800" dirty="0" smtClean="0"/>
              <a:t>7.2.2  </a:t>
            </a:r>
            <a:r>
              <a:rPr lang="zh-CN" altLang="en-US" sz="2800" dirty="0" smtClean="0"/>
              <a:t>最佳</a:t>
            </a:r>
            <a:r>
              <a:rPr lang="zh-CN" altLang="en-US" sz="2800" dirty="0"/>
              <a:t>现金持有量的</a:t>
            </a:r>
            <a:r>
              <a:rPr lang="zh-CN" altLang="en-US" sz="2800" dirty="0" smtClean="0"/>
              <a:t>确定</a:t>
            </a:r>
            <a:endParaRPr lang="en-US" altLang="zh-CN" sz="2800" dirty="0"/>
          </a:p>
          <a:p>
            <a:pPr marL="457200" indent="-457200">
              <a:buAutoNum type="arabicDbPeriod"/>
            </a:pPr>
            <a:r>
              <a:rPr lang="zh-CN" altLang="en-US" b="1" dirty="0" smtClean="0"/>
              <a:t>成本模式</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成本模式是通过分析企业置存现金的各相关成本</a:t>
            </a:r>
            <a:r>
              <a:rPr lang="en-US" altLang="zh-CN" dirty="0"/>
              <a:t>,</a:t>
            </a:r>
            <a:r>
              <a:rPr lang="zh-CN" altLang="en-US" dirty="0"/>
              <a:t>测算各相关成本之和最小时的现金 持有量的一种方法</a:t>
            </a:r>
            <a:r>
              <a:rPr lang="en-US" altLang="zh-CN" dirty="0" smtClean="0"/>
              <a:t>.</a:t>
            </a:r>
          </a:p>
          <a:p>
            <a:pPr marL="0" indent="0" algn="ctr">
              <a:buNone/>
            </a:pPr>
            <a:r>
              <a:rPr lang="zh-CN" altLang="en-US" dirty="0"/>
              <a:t>机会成本＝现金平均持有量</a:t>
            </a:r>
            <a:r>
              <a:rPr lang="en-US" altLang="zh-CN" dirty="0"/>
              <a:t>×</a:t>
            </a:r>
            <a:r>
              <a:rPr lang="zh-CN" altLang="en-US" dirty="0"/>
              <a:t>有价证券利息率</a:t>
            </a:r>
          </a:p>
        </p:txBody>
      </p:sp>
    </p:spTree>
    <p:extLst>
      <p:ext uri="{BB962C8B-B14F-4D97-AF65-F5344CB8AC3E}">
        <p14:creationId xmlns:p14="http://schemas.microsoft.com/office/powerpoint/2010/main" val="2916336153"/>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dirty="0"/>
              <a:t>成本模式下的最佳现金持有量可用图解法确定</a:t>
            </a:r>
            <a:r>
              <a:rPr lang="en-US" altLang="zh-CN" dirty="0" smtClean="0"/>
              <a:t>.</a:t>
            </a:r>
          </a:p>
          <a:p>
            <a:pPr marL="0" indent="0">
              <a:buNone/>
            </a:pPr>
            <a:endParaRPr lang="en-US" altLang="zh-CN" dirty="0"/>
          </a:p>
          <a:p>
            <a:pPr marL="0" indent="0">
              <a:buNone/>
            </a:pPr>
            <a:endParaRPr lang="en-US" altLang="zh-CN" dirty="0" smtClean="0"/>
          </a:p>
          <a:p>
            <a:pPr marL="0" indent="0">
              <a:buNone/>
            </a:pPr>
            <a:endParaRPr lang="en-US" altLang="zh-CN" dirty="0"/>
          </a:p>
          <a:p>
            <a:pPr marL="0" indent="0">
              <a:buNone/>
            </a:pPr>
            <a:endParaRPr lang="en-US" altLang="zh-CN" dirty="0" smtClean="0"/>
          </a:p>
          <a:p>
            <a:pPr marL="0" indent="0">
              <a:buNone/>
            </a:pPr>
            <a:endParaRPr lang="en-US" altLang="zh-CN" dirty="0"/>
          </a:p>
          <a:p>
            <a:pPr marL="0" indent="0">
              <a:buNone/>
            </a:pPr>
            <a:endParaRPr lang="en-US" altLang="zh-CN" dirty="0" smtClean="0"/>
          </a:p>
          <a:p>
            <a:pPr marL="0" indent="0">
              <a:buNone/>
            </a:pPr>
            <a:endParaRPr lang="en-US" altLang="zh-CN" dirty="0"/>
          </a:p>
          <a:p>
            <a:pPr marL="0" indent="0">
              <a:buNone/>
            </a:pPr>
            <a:r>
              <a:rPr lang="zh-CN" altLang="en-US" dirty="0"/>
              <a:t>成本模式下的最佳现金持有量也可用编制现金持有成本分析表来确定</a:t>
            </a:r>
            <a:r>
              <a:rPr lang="en-US" altLang="zh-CN" dirty="0"/>
              <a:t>.</a:t>
            </a:r>
            <a:endParaRPr lang="en-US" altLang="zh-CN" dirty="0" smtClean="0"/>
          </a:p>
          <a:p>
            <a:pPr marL="0" indent="0">
              <a:buNone/>
            </a:pPr>
            <a:endParaRPr lang="zh-CN" altLang="en-US" dirty="0"/>
          </a:p>
        </p:txBody>
      </p:sp>
      <p:pic>
        <p:nvPicPr>
          <p:cNvPr id="3" name="图片 2"/>
          <p:cNvPicPr>
            <a:picLocks noChangeAspect="1"/>
          </p:cNvPicPr>
          <p:nvPr/>
        </p:nvPicPr>
        <p:blipFill>
          <a:blip r:embed="rId2"/>
          <a:stretch>
            <a:fillRect/>
          </a:stretch>
        </p:blipFill>
        <p:spPr>
          <a:xfrm>
            <a:off x="1151495" y="1536227"/>
            <a:ext cx="4944505" cy="2942479"/>
          </a:xfrm>
          <a:prstGeom prst="rect">
            <a:avLst/>
          </a:prstGeom>
        </p:spPr>
      </p:pic>
    </p:spTree>
    <p:extLst>
      <p:ext uri="{BB962C8B-B14F-4D97-AF65-F5344CB8AC3E}">
        <p14:creationId xmlns:p14="http://schemas.microsoft.com/office/powerpoint/2010/main" val="3504621988"/>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２． 存货模式 </a:t>
            </a:r>
            <a:endParaRPr lang="en-US" altLang="zh-CN" b="1" dirty="0" smtClean="0"/>
          </a:p>
          <a:p>
            <a:pPr marL="0" indent="0">
              <a:buNone/>
            </a:pPr>
            <a:r>
              <a:rPr lang="en-US" altLang="zh-CN" dirty="0"/>
              <a:t> </a:t>
            </a:r>
            <a:r>
              <a:rPr lang="en-US" altLang="zh-CN" dirty="0" smtClean="0"/>
              <a:t>      </a:t>
            </a:r>
            <a:r>
              <a:rPr lang="zh-CN" altLang="en-US" dirty="0" smtClean="0"/>
              <a:t>存货</a:t>
            </a:r>
            <a:r>
              <a:rPr lang="zh-CN" altLang="en-US" dirty="0"/>
              <a:t>模式是借用存货管理经济批量公式来确定最佳现金持有量的一种方法</a:t>
            </a:r>
            <a:r>
              <a:rPr lang="en-US" altLang="zh-CN" dirty="0" smtClean="0"/>
              <a:t>.</a:t>
            </a:r>
            <a:endParaRPr lang="en-US" altLang="zh-CN" dirty="0"/>
          </a:p>
          <a:p>
            <a:pPr marL="0" indent="0">
              <a:buNone/>
            </a:pPr>
            <a:r>
              <a:rPr lang="zh-CN" altLang="en-US" dirty="0" smtClean="0"/>
              <a:t>假定</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１</a:t>
            </a:r>
            <a:r>
              <a:rPr lang="en-US" altLang="zh-CN" dirty="0"/>
              <a:t>)</a:t>
            </a:r>
            <a:r>
              <a:rPr lang="zh-CN" altLang="en-US" dirty="0"/>
              <a:t>企业在某一段时期内需用的现金已事先筹措到</a:t>
            </a:r>
            <a:r>
              <a:rPr lang="en-US" altLang="zh-CN" dirty="0"/>
              <a:t>,</a:t>
            </a:r>
            <a:r>
              <a:rPr lang="zh-CN" altLang="en-US" dirty="0"/>
              <a:t>并以短期有价证券的形式存放在证 券公司内</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２</a:t>
            </a:r>
            <a:r>
              <a:rPr lang="en-US" altLang="zh-CN" dirty="0"/>
              <a:t>)</a:t>
            </a:r>
            <a:r>
              <a:rPr lang="zh-CN" altLang="en-US" dirty="0"/>
              <a:t>企业对现金的需求是均匀、稳定、可知的</a:t>
            </a:r>
            <a:r>
              <a:rPr lang="en-US" altLang="zh-CN" dirty="0"/>
              <a:t>,</a:t>
            </a:r>
            <a:r>
              <a:rPr lang="zh-CN" altLang="en-US" dirty="0"/>
              <a:t>可通过分批抛售有价证券取得</a:t>
            </a:r>
            <a:r>
              <a:rPr lang="en-US" altLang="zh-CN" dirty="0" smtClean="0"/>
              <a:t>.</a:t>
            </a:r>
          </a:p>
          <a:p>
            <a:pPr marL="0" indent="0">
              <a:buNone/>
            </a:pPr>
            <a:r>
              <a:rPr lang="en-US" altLang="zh-CN" dirty="0"/>
              <a:t> </a:t>
            </a:r>
            <a:r>
              <a:rPr lang="en-US" altLang="zh-CN" dirty="0" smtClean="0"/>
              <a:t>       </a:t>
            </a:r>
            <a:r>
              <a:rPr lang="en-US" altLang="zh-CN" dirty="0"/>
              <a:t>( </a:t>
            </a:r>
            <a:r>
              <a:rPr lang="zh-CN" altLang="en-US" dirty="0"/>
              <a:t>３</a:t>
            </a:r>
            <a:r>
              <a:rPr lang="en-US" altLang="zh-CN" dirty="0"/>
              <a:t>)</a:t>
            </a:r>
            <a:r>
              <a:rPr lang="zh-CN" altLang="en-US" dirty="0"/>
              <a:t>短期有价证券利率稳定、可知</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４</a:t>
            </a:r>
            <a:r>
              <a:rPr lang="en-US" altLang="zh-CN" dirty="0"/>
              <a:t>)</a:t>
            </a:r>
            <a:r>
              <a:rPr lang="zh-CN" altLang="en-US" dirty="0"/>
              <a:t>每次将有价证券变现的交易成本可知</a:t>
            </a:r>
            <a:r>
              <a:rPr lang="en-US" altLang="zh-CN" dirty="0" smtClean="0"/>
              <a:t>.</a:t>
            </a:r>
          </a:p>
          <a:p>
            <a:pPr marL="0" indent="0">
              <a:buNone/>
            </a:pPr>
            <a:r>
              <a:rPr lang="en-US" altLang="zh-CN" dirty="0"/>
              <a:t>.</a:t>
            </a:r>
            <a:r>
              <a:rPr lang="zh-CN" altLang="en-US" dirty="0"/>
              <a:t>存货模式旨在使相关总成本</a:t>
            </a:r>
            <a:r>
              <a:rPr lang="en-US" altLang="zh-CN" dirty="0"/>
              <a:t>,</a:t>
            </a:r>
            <a:r>
              <a:rPr lang="zh-CN" altLang="en-US" dirty="0"/>
              <a:t>即置存成本和交 易成本之和最小化</a:t>
            </a:r>
            <a:r>
              <a:rPr lang="en-US" altLang="zh-CN" dirty="0"/>
              <a:t>.</a:t>
            </a:r>
            <a:endParaRPr lang="zh-CN" altLang="en-US" dirty="0"/>
          </a:p>
        </p:txBody>
      </p:sp>
    </p:spTree>
    <p:extLst>
      <p:ext uri="{BB962C8B-B14F-4D97-AF65-F5344CB8AC3E}">
        <p14:creationId xmlns:p14="http://schemas.microsoft.com/office/powerpoint/2010/main" val="3881542125"/>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总成本为：</a:t>
                </a:r>
                <a:endParaRPr lang="en-US" altLang="zh-CN" b="1" dirty="0" smtClean="0"/>
              </a:p>
              <a:p>
                <a:pPr marL="0" indent="0">
                  <a:buNone/>
                </a:pPr>
                <a:r>
                  <a:rPr lang="en-US" altLang="zh-CN" dirty="0"/>
                  <a:t>TC</a:t>
                </a:r>
                <a:r>
                  <a:rPr lang="zh-CN" altLang="en-US" dirty="0"/>
                  <a:t>＝ </a:t>
                </a:r>
                <a14:m>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𝑇</m:t>
                        </m:r>
                      </m:e>
                      <m:sub>
                        <m:r>
                          <a:rPr lang="en-US" altLang="zh-CN" b="0" i="1" smtClean="0">
                            <a:latin typeface="Cambria Math" panose="02040503050406030204" pitchFamily="18" charset="0"/>
                          </a:rPr>
                          <m:t>1</m:t>
                        </m:r>
                      </m:sub>
                    </m:sSub>
                  </m:oMath>
                </a14:m>
                <a:r>
                  <a:rPr lang="zh-CN" altLang="en-US" dirty="0" smtClean="0"/>
                  <a:t>＋ </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𝑇</m:t>
                        </m:r>
                      </m:e>
                      <m:sub>
                        <m:r>
                          <a:rPr lang="en-US" altLang="zh-CN" b="0" i="1" smtClean="0">
                            <a:latin typeface="Cambria Math" panose="02040503050406030204" pitchFamily="18" charset="0"/>
                          </a:rPr>
                          <m:t>2</m:t>
                        </m:r>
                      </m:sub>
                    </m:sSub>
                  </m:oMath>
                </a14:m>
                <a:r>
                  <a:rPr lang="zh-CN" altLang="en-US" dirty="0" smtClean="0"/>
                  <a:t>＝</a:t>
                </a:r>
                <a:r>
                  <a:rPr lang="zh-CN" altLang="en-US" dirty="0"/>
                  <a:t>现金平均余额</a:t>
                </a:r>
                <a:r>
                  <a:rPr lang="en-US" altLang="zh-CN" dirty="0"/>
                  <a:t>×</a:t>
                </a:r>
                <a:r>
                  <a:rPr lang="zh-CN" altLang="en-US" dirty="0"/>
                  <a:t>有价证券收益率＋交易次数 </a:t>
                </a:r>
                <a:r>
                  <a:rPr lang="en-US" altLang="zh-CN" dirty="0"/>
                  <a:t>×</a:t>
                </a:r>
                <a:r>
                  <a:rPr lang="zh-CN" altLang="en-US" dirty="0"/>
                  <a:t>有价证券一次交易固定</a:t>
                </a:r>
                <a:r>
                  <a:rPr lang="zh-CN" altLang="en-US" dirty="0" smtClean="0"/>
                  <a:t>成本</a:t>
                </a:r>
                <a:endParaRPr lang="en-US" altLang="zh-CN" dirty="0" smtClean="0"/>
              </a:p>
              <a:p>
                <a:pPr marL="0" indent="0">
                  <a:buNone/>
                </a:pPr>
                <a:r>
                  <a:rPr lang="en-US" altLang="zh-CN" dirty="0"/>
                  <a:t>	 </a:t>
                </a:r>
                <a:r>
                  <a:rPr lang="en-US" altLang="zh-CN" dirty="0" smtClean="0"/>
                  <a:t>      </a:t>
                </a:r>
                <a:r>
                  <a:rPr lang="zh-CN" altLang="en-US" dirty="0" smtClean="0"/>
                  <a:t>＝ </a:t>
                </a:r>
                <a14:m>
                  <m:oMath xmlns:m="http://schemas.openxmlformats.org/officeDocument/2006/math">
                    <m:f>
                      <m:fPr>
                        <m:ctrlPr>
                          <a:rPr lang="en-US" altLang="zh-CN" i="1" smtClean="0">
                            <a:latin typeface="Cambria Math" panose="02040503050406030204" pitchFamily="18" charset="0"/>
                          </a:rPr>
                        </m:ctrlPr>
                      </m:fPr>
                      <m:num>
                        <m:r>
                          <a:rPr lang="en-US" altLang="zh-CN" b="0" i="1" smtClean="0">
                            <a:latin typeface="Cambria Math" panose="02040503050406030204" pitchFamily="18" charset="0"/>
                          </a:rPr>
                          <m:t>𝑄</m:t>
                        </m:r>
                      </m:num>
                      <m:den>
                        <m:r>
                          <a:rPr lang="en-US" altLang="zh-CN" b="0" i="1" smtClean="0">
                            <a:latin typeface="Cambria Math" panose="02040503050406030204" pitchFamily="18" charset="0"/>
                          </a:rPr>
                          <m:t>2</m:t>
                        </m:r>
                      </m:den>
                    </m:f>
                    <m:r>
                      <a:rPr lang="en-US" altLang="zh-CN" i="1">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𝑖</m:t>
                    </m:r>
                    <m:r>
                      <a:rPr lang="en-US" altLang="zh-CN" b="0" i="0" smtClean="0">
                        <a:latin typeface="Cambria Math" panose="02040503050406030204" pitchFamily="18" charset="0"/>
                        <a:ea typeface="Cambria Math" panose="02040503050406030204" pitchFamily="18" charset="0"/>
                      </a:rPr>
                      <m:t>+</m:t>
                    </m:r>
                    <m:f>
                      <m:fPr>
                        <m:ctrlPr>
                          <a:rPr lang="en-US" altLang="zh-CN" b="0" i="1" smtClean="0">
                            <a:latin typeface="Cambria Math" panose="02040503050406030204" pitchFamily="18" charset="0"/>
                            <a:ea typeface="Cambria Math" panose="02040503050406030204" pitchFamily="18" charset="0"/>
                          </a:rPr>
                        </m:ctrlPr>
                      </m:fPr>
                      <m:num>
                        <m:r>
                          <a:rPr lang="en-US" altLang="zh-CN" b="0" i="1" smtClean="0">
                            <a:latin typeface="Cambria Math" panose="02040503050406030204" pitchFamily="18" charset="0"/>
                            <a:ea typeface="Cambria Math" panose="02040503050406030204" pitchFamily="18" charset="0"/>
                          </a:rPr>
                          <m:t>𝑇</m:t>
                        </m:r>
                      </m:num>
                      <m:den>
                        <m:r>
                          <a:rPr lang="en-US" altLang="zh-CN" b="0" i="1" smtClean="0">
                            <a:latin typeface="Cambria Math" panose="02040503050406030204" pitchFamily="18" charset="0"/>
                            <a:ea typeface="Cambria Math" panose="02040503050406030204" pitchFamily="18" charset="0"/>
                          </a:rPr>
                          <m:t>𝑄</m:t>
                        </m:r>
                      </m:den>
                    </m:f>
                    <m:r>
                      <a:rPr lang="en-US" altLang="zh-CN" b="0"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𝑏</m:t>
                    </m:r>
                  </m:oMath>
                </a14:m>
                <a:endParaRPr lang="en-US" altLang="zh-CN" dirty="0"/>
              </a:p>
              <a:p>
                <a:pPr marL="0" indent="0">
                  <a:buNone/>
                </a:pPr>
                <a:r>
                  <a:rPr lang="zh-CN" altLang="en-US" b="1" dirty="0"/>
                  <a:t>最佳现金持有量为</a:t>
                </a:r>
              </a:p>
              <a:p>
                <a:pPr marL="0" indent="0">
                  <a:buNone/>
                </a:pPr>
                <a14:m>
                  <m:oMathPara xmlns:m="http://schemas.openxmlformats.org/officeDocument/2006/math">
                    <m:oMathParaPr>
                      <m:jc m:val="centerGroup"/>
                    </m:oMathParaPr>
                    <m:oMath xmlns:m="http://schemas.openxmlformats.org/officeDocument/2006/math">
                      <m:sSup>
                        <m:sSupPr>
                          <m:ctrlPr>
                            <a:rPr lang="en-US" altLang="zh-CN" i="1" smtClean="0">
                              <a:latin typeface="Cambria Math" panose="02040503050406030204" pitchFamily="18" charset="0"/>
                            </a:rPr>
                          </m:ctrlPr>
                        </m:sSupPr>
                        <m:e>
                          <m:r>
                            <a:rPr lang="en-US" altLang="zh-CN" b="0" i="1" smtClean="0">
                              <a:latin typeface="Cambria Math" panose="02040503050406030204" pitchFamily="18" charset="0"/>
                            </a:rPr>
                            <m:t>𝑄</m:t>
                          </m:r>
                        </m:e>
                        <m:sup>
                          <m:r>
                            <a:rPr lang="en-US" altLang="zh-CN" i="1" smtClean="0">
                              <a:latin typeface="Cambria Math" panose="02040503050406030204" pitchFamily="18" charset="0"/>
                              <a:ea typeface="Cambria Math" panose="02040503050406030204" pitchFamily="18" charset="0"/>
                            </a:rPr>
                            <m:t>∗</m:t>
                          </m:r>
                        </m:sup>
                      </m:sSup>
                      <m:r>
                        <a:rPr lang="en-US" altLang="zh-CN" b="0" i="1" smtClean="0">
                          <a:latin typeface="Cambria Math" panose="02040503050406030204" pitchFamily="18" charset="0"/>
                        </a:rPr>
                        <m:t>=</m:t>
                      </m:r>
                      <m:rad>
                        <m:radPr>
                          <m:degHide m:val="on"/>
                          <m:ctrlPr>
                            <a:rPr lang="en-US" altLang="zh-CN" b="0" i="1" smtClean="0">
                              <a:latin typeface="Cambria Math" panose="02040503050406030204" pitchFamily="18" charset="0"/>
                            </a:rPr>
                          </m:ctrlPr>
                        </m:radPr>
                        <m:deg/>
                        <m:e>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2</m:t>
                              </m:r>
                              <m:r>
                                <a:rPr lang="en-US" altLang="zh-CN" b="0" i="1" smtClean="0">
                                  <a:latin typeface="Cambria Math" panose="02040503050406030204" pitchFamily="18" charset="0"/>
                                </a:rPr>
                                <m:t>𝑏𝑇</m:t>
                              </m:r>
                            </m:num>
                            <m:den>
                              <m:r>
                                <a:rPr lang="en-US" altLang="zh-CN" b="0" i="1" smtClean="0">
                                  <a:latin typeface="Cambria Math" panose="02040503050406030204" pitchFamily="18" charset="0"/>
                                </a:rPr>
                                <m:t>𝑖</m:t>
                              </m:r>
                            </m:den>
                          </m:f>
                        </m:e>
                      </m:rad>
                    </m:oMath>
                  </m:oMathPara>
                </a14:m>
                <a:endParaRPr lang="en-US" altLang="zh-CN" dirty="0" smtClean="0"/>
              </a:p>
              <a:p>
                <a:pPr marL="0" indent="0">
                  <a:buNone/>
                </a:pPr>
                <a:r>
                  <a:rPr lang="zh-CN" altLang="en-US" b="1" dirty="0"/>
                  <a:t>最低相关总成本为</a:t>
                </a:r>
              </a:p>
              <a:p>
                <a:pPr marL="0" indent="0">
                  <a:buNone/>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𝑇</m:t>
                      </m:r>
                      <m:sSup>
                        <m:sSupPr>
                          <m:ctrlPr>
                            <a:rPr lang="en-US" altLang="zh-CN" i="1">
                              <a:latin typeface="Cambria Math" panose="02040503050406030204" pitchFamily="18" charset="0"/>
                            </a:rPr>
                          </m:ctrlPr>
                        </m:sSupPr>
                        <m:e>
                          <m:r>
                            <a:rPr lang="en-US" altLang="zh-CN" b="0" i="1" smtClean="0">
                              <a:latin typeface="Cambria Math" panose="02040503050406030204" pitchFamily="18" charset="0"/>
                            </a:rPr>
                            <m:t>𝐶</m:t>
                          </m:r>
                        </m:e>
                        <m:sup>
                          <m:r>
                            <a:rPr lang="en-US" altLang="zh-CN" i="1">
                              <a:latin typeface="Cambria Math" panose="02040503050406030204" pitchFamily="18" charset="0"/>
                              <a:ea typeface="Cambria Math" panose="02040503050406030204" pitchFamily="18" charset="0"/>
                            </a:rPr>
                            <m:t>∗</m:t>
                          </m:r>
                        </m:sup>
                      </m:sSup>
                      <m:r>
                        <a:rPr lang="en-US" altLang="zh-CN" i="1">
                          <a:latin typeface="Cambria Math" panose="02040503050406030204" pitchFamily="18" charset="0"/>
                        </a:rPr>
                        <m:t>=</m:t>
                      </m:r>
                      <m:rad>
                        <m:radPr>
                          <m:degHide m:val="on"/>
                          <m:ctrlPr>
                            <a:rPr lang="en-US" altLang="zh-CN" i="1">
                              <a:latin typeface="Cambria Math" panose="02040503050406030204" pitchFamily="18" charset="0"/>
                            </a:rPr>
                          </m:ctrlPr>
                        </m:radPr>
                        <m:deg/>
                        <m:e>
                          <m:r>
                            <a:rPr lang="en-US" altLang="zh-CN" b="0" i="1" smtClean="0">
                              <a:latin typeface="Cambria Math" panose="02040503050406030204" pitchFamily="18" charset="0"/>
                            </a:rPr>
                            <m:t>2</m:t>
                          </m:r>
                          <m:r>
                            <a:rPr lang="en-US" altLang="zh-CN" b="0" i="1" smtClean="0">
                              <a:latin typeface="Cambria Math" panose="02040503050406030204" pitchFamily="18" charset="0"/>
                            </a:rPr>
                            <m:t>𝑏</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𝑇</m:t>
                              </m:r>
                            </m:e>
                            <m:sub>
                              <m:r>
                                <a:rPr lang="en-US" altLang="zh-CN" b="0" i="1" smtClean="0">
                                  <a:latin typeface="Cambria Math" panose="02040503050406030204" pitchFamily="18" charset="0"/>
                                </a:rPr>
                                <m:t>𝑖</m:t>
                              </m:r>
                            </m:sub>
                          </m:sSub>
                        </m:e>
                      </m:rad>
                    </m:oMath>
                  </m:oMathPara>
                </a14:m>
                <a:endParaRPr lang="en-US" altLang="zh-CN" dirty="0" smtClean="0"/>
              </a:p>
              <a:p>
                <a:pPr marL="0" indent="0">
                  <a:buNone/>
                </a:pP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61388646"/>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３． 随机</a:t>
            </a:r>
            <a:r>
              <a:rPr lang="zh-CN" altLang="en-US" b="1" dirty="0" smtClean="0"/>
              <a:t>模式</a:t>
            </a:r>
            <a:endParaRPr lang="en-US" altLang="zh-CN" b="1" dirty="0" smtClean="0"/>
          </a:p>
          <a:p>
            <a:pPr marL="0" indent="0">
              <a:buNone/>
            </a:pPr>
            <a:r>
              <a:rPr lang="zh-CN" altLang="en-US" dirty="0" smtClean="0"/>
              <a:t> </a:t>
            </a:r>
            <a:r>
              <a:rPr lang="zh-CN" altLang="en-US" dirty="0"/>
              <a:t>随机模式是指在现金需求量难以预知的情况下控制现金持有量的方法</a:t>
            </a:r>
            <a:r>
              <a:rPr lang="en-US" altLang="zh-CN" dirty="0"/>
              <a:t>.</a:t>
            </a:r>
            <a:endParaRPr lang="zh-CN" altLang="en-US" dirty="0"/>
          </a:p>
        </p:txBody>
      </p:sp>
      <p:pic>
        <p:nvPicPr>
          <p:cNvPr id="3" name="图片 2"/>
          <p:cNvPicPr>
            <a:picLocks noChangeAspect="1"/>
          </p:cNvPicPr>
          <p:nvPr/>
        </p:nvPicPr>
        <p:blipFill>
          <a:blip r:embed="rId2"/>
          <a:stretch>
            <a:fillRect/>
          </a:stretch>
        </p:blipFill>
        <p:spPr>
          <a:xfrm>
            <a:off x="981719" y="2242753"/>
            <a:ext cx="5452853" cy="3206578"/>
          </a:xfrm>
          <a:prstGeom prst="rect">
            <a:avLst/>
          </a:prstGeom>
        </p:spPr>
      </p:pic>
      <p:sp>
        <p:nvSpPr>
          <p:cNvPr id="4" name="文本框 3"/>
          <p:cNvSpPr txBox="1"/>
          <p:nvPr/>
        </p:nvSpPr>
        <p:spPr>
          <a:xfrm>
            <a:off x="6578091" y="2076261"/>
            <a:ext cx="4476444" cy="3416320"/>
          </a:xfrm>
          <a:prstGeom prst="rect">
            <a:avLst/>
          </a:prstGeom>
          <a:noFill/>
        </p:spPr>
        <p:txBody>
          <a:bodyPr wrap="square" rtlCol="0">
            <a:spAutoFit/>
          </a:bodyPr>
          <a:lstStyle/>
          <a:p>
            <a:pPr>
              <a:lnSpc>
                <a:spcPct val="120000"/>
              </a:lnSpc>
            </a:pP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当</a:t>
            </a:r>
            <a:r>
              <a:rPr lang="zh-CN" altLang="en-US" sz="2000" dirty="0">
                <a:latin typeface="微软雅黑" panose="020B0503020204020204" pitchFamily="34" charset="-122"/>
                <a:ea typeface="微软雅黑" panose="020B0503020204020204" pitchFamily="34" charset="-122"/>
              </a:rPr>
              <a:t>现 金量达到控制上限时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用现金购入有价证券</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使现金持有量下降</a:t>
            </a:r>
            <a:r>
              <a:rPr lang="en-US" altLang="zh-CN" sz="2000" dirty="0" smtClean="0">
                <a:latin typeface="微软雅黑" panose="020B0503020204020204" pitchFamily="34" charset="-122"/>
                <a:ea typeface="微软雅黑" panose="020B0503020204020204" pitchFamily="34" charset="-122"/>
              </a:rPr>
              <a:t>;</a:t>
            </a:r>
          </a:p>
          <a:p>
            <a:pPr>
              <a:lnSpc>
                <a:spcPct val="120000"/>
              </a:lnSpc>
            </a:pPr>
            <a:endParaRPr lang="en-US" altLang="zh-CN" sz="2000" dirty="0" smtClean="0">
              <a:latin typeface="微软雅黑" panose="020B0503020204020204" pitchFamily="34" charset="-122"/>
              <a:ea typeface="微软雅黑" panose="020B0503020204020204" pitchFamily="34" charset="-122"/>
            </a:endParaRPr>
          </a:p>
          <a:p>
            <a:pPr>
              <a:lnSpc>
                <a:spcPct val="120000"/>
              </a:lnSpc>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当</a:t>
            </a:r>
            <a:r>
              <a:rPr lang="zh-CN" altLang="en-US" sz="2000" dirty="0">
                <a:latin typeface="微软雅黑" panose="020B0503020204020204" pitchFamily="34" charset="-122"/>
                <a:ea typeface="微软雅黑" panose="020B0503020204020204" pitchFamily="34" charset="-122"/>
              </a:rPr>
              <a:t>现金量降到控制下限时</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则抛售有价证券换回现金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使现金持有量回升</a:t>
            </a:r>
            <a:r>
              <a:rPr lang="en-US" altLang="zh-CN" sz="2000" dirty="0" smtClean="0">
                <a:latin typeface="微软雅黑" panose="020B0503020204020204" pitchFamily="34" charset="-122"/>
                <a:ea typeface="微软雅黑" panose="020B0503020204020204" pitchFamily="34" charset="-122"/>
              </a:rPr>
              <a:t>.</a:t>
            </a:r>
          </a:p>
          <a:p>
            <a:pPr>
              <a:lnSpc>
                <a:spcPct val="120000"/>
              </a:lnSpc>
            </a:pPr>
            <a:r>
              <a:rPr lang="en-US" altLang="zh-CN" sz="2000" dirty="0" smtClean="0">
                <a:latin typeface="微软雅黑" panose="020B0503020204020204" pitchFamily="34" charset="-122"/>
                <a:ea typeface="微软雅黑" panose="020B0503020204020204" pitchFamily="34" charset="-122"/>
              </a:rPr>
              <a:t>    </a:t>
            </a:r>
          </a:p>
          <a:p>
            <a:pPr>
              <a:lnSpc>
                <a:spcPct val="120000"/>
              </a:lnSpc>
            </a:pP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若</a:t>
            </a:r>
            <a:r>
              <a:rPr lang="zh-CN" altLang="en-US" sz="2000" dirty="0">
                <a:latin typeface="微软雅黑" panose="020B0503020204020204" pitchFamily="34" charset="-122"/>
                <a:ea typeface="微软雅黑" panose="020B0503020204020204" pitchFamily="34" charset="-122"/>
              </a:rPr>
              <a:t>现金量在控制的上下限之内</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便不必进行现金与有价证券的转换</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保持它们各自的现有存量</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33759045"/>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en-US" altLang="zh-CN" sz="3200" dirty="0" smtClean="0"/>
              <a:t>7.3  </a:t>
            </a:r>
            <a:r>
              <a:rPr lang="zh-CN" altLang="en-US" sz="3200" dirty="0" smtClean="0"/>
              <a:t>应收</a:t>
            </a:r>
            <a:r>
              <a:rPr lang="zh-CN" altLang="en-US" sz="3200" dirty="0"/>
              <a:t>账款管理 </a:t>
            </a:r>
            <a:endParaRPr lang="en-US" altLang="zh-CN" sz="3200" dirty="0" smtClean="0"/>
          </a:p>
          <a:p>
            <a:pPr marL="0" indent="0">
              <a:buNone/>
            </a:pPr>
            <a:r>
              <a:rPr lang="en-US" altLang="zh-CN" sz="2800" dirty="0" smtClean="0"/>
              <a:t>7.3.1  </a:t>
            </a:r>
            <a:r>
              <a:rPr lang="zh-CN" altLang="en-US" sz="2800" dirty="0" smtClean="0"/>
              <a:t>应收</a:t>
            </a:r>
            <a:r>
              <a:rPr lang="zh-CN" altLang="en-US" sz="2800" dirty="0"/>
              <a:t>账款管理的目标 </a:t>
            </a:r>
            <a:endParaRPr lang="en-US" altLang="zh-CN" sz="2800" dirty="0" smtClean="0"/>
          </a:p>
          <a:p>
            <a:pPr marL="0" indent="0">
              <a:buNone/>
            </a:pPr>
            <a:r>
              <a:rPr lang="zh-CN" altLang="en-US" dirty="0" smtClean="0"/>
              <a:t>发生应收账款的原因</a:t>
            </a:r>
            <a:r>
              <a:rPr lang="en-US" altLang="zh-CN" dirty="0" smtClean="0"/>
              <a:t>,</a:t>
            </a:r>
            <a:r>
              <a:rPr lang="zh-CN" altLang="en-US" dirty="0" smtClean="0"/>
              <a:t>主要有以下两种</a:t>
            </a:r>
            <a:r>
              <a:rPr lang="en-US" altLang="zh-CN" dirty="0" smtClean="0"/>
              <a:t>. </a:t>
            </a:r>
          </a:p>
          <a:p>
            <a:pPr marL="0" indent="0">
              <a:buNone/>
            </a:pPr>
            <a:r>
              <a:rPr lang="zh-CN" altLang="en-US" dirty="0" smtClean="0"/>
              <a:t>      第一</a:t>
            </a:r>
            <a:r>
              <a:rPr lang="en-US" altLang="zh-CN" dirty="0"/>
              <a:t>,</a:t>
            </a:r>
            <a:r>
              <a:rPr lang="zh-CN" altLang="en-US" dirty="0"/>
              <a:t>商业竞争</a:t>
            </a:r>
            <a:r>
              <a:rPr lang="en-US" altLang="zh-CN" dirty="0"/>
              <a:t>.</a:t>
            </a:r>
            <a:r>
              <a:rPr lang="zh-CN" altLang="en-US" dirty="0"/>
              <a:t>这是发生应收账款的主要原因</a:t>
            </a:r>
            <a:r>
              <a:rPr lang="en-US" altLang="zh-CN" dirty="0" smtClean="0"/>
              <a:t>.</a:t>
            </a:r>
          </a:p>
          <a:p>
            <a:pPr marL="0" indent="0">
              <a:buNone/>
            </a:pPr>
            <a:r>
              <a:rPr lang="en-US" altLang="zh-CN" dirty="0" smtClean="0"/>
              <a:t>      </a:t>
            </a:r>
            <a:r>
              <a:rPr lang="zh-CN" altLang="en-US" dirty="0" smtClean="0"/>
              <a:t>第二</a:t>
            </a:r>
            <a:r>
              <a:rPr lang="en-US" altLang="zh-CN" dirty="0"/>
              <a:t>,</a:t>
            </a:r>
            <a:r>
              <a:rPr lang="zh-CN" altLang="en-US" dirty="0"/>
              <a:t>销售和收款的时间差距</a:t>
            </a:r>
            <a:r>
              <a:rPr lang="en-US" altLang="zh-CN" dirty="0" smtClean="0"/>
              <a:t>.</a:t>
            </a:r>
          </a:p>
          <a:p>
            <a:pPr marL="0" indent="0">
              <a:buNone/>
            </a:pPr>
            <a:r>
              <a:rPr lang="zh-CN" altLang="en-US" dirty="0" smtClean="0"/>
              <a:t>       企业</a:t>
            </a:r>
            <a:r>
              <a:rPr lang="zh-CN" altLang="en-US" dirty="0"/>
              <a:t>发生应收账款的主要原因是扩大销售</a:t>
            </a:r>
            <a:r>
              <a:rPr lang="en-US" altLang="zh-CN" dirty="0"/>
              <a:t>,</a:t>
            </a:r>
            <a:r>
              <a:rPr lang="zh-CN" altLang="en-US" dirty="0"/>
              <a:t>增强竞争力</a:t>
            </a:r>
            <a:r>
              <a:rPr lang="en-US" altLang="zh-CN" dirty="0"/>
              <a:t>,</a:t>
            </a:r>
            <a:r>
              <a:rPr lang="zh-CN" altLang="en-US" dirty="0"/>
              <a:t>那么其管理的目标就是</a:t>
            </a:r>
            <a:r>
              <a:rPr lang="zh-CN" altLang="en-US" dirty="0" smtClean="0"/>
              <a:t>求得</a:t>
            </a:r>
            <a:r>
              <a:rPr lang="zh-CN" altLang="en-US" dirty="0"/>
              <a:t>利润</a:t>
            </a:r>
            <a:r>
              <a:rPr lang="en-US" altLang="zh-CN" dirty="0"/>
              <a:t>.</a:t>
            </a:r>
            <a:r>
              <a:rPr lang="zh-CN" altLang="en-US" dirty="0"/>
              <a:t>应收账款是企业的一项资金投放</a:t>
            </a:r>
            <a:r>
              <a:rPr lang="en-US" altLang="zh-CN" dirty="0"/>
              <a:t>,</a:t>
            </a:r>
            <a:r>
              <a:rPr lang="zh-CN" altLang="en-US" dirty="0"/>
              <a:t>是为了扩大销售和盈利而进行的投资</a:t>
            </a:r>
            <a:r>
              <a:rPr lang="en-US" altLang="zh-CN" dirty="0" smtClean="0"/>
              <a:t>.</a:t>
            </a:r>
            <a:endParaRPr lang="en-US" altLang="zh-CN" dirty="0"/>
          </a:p>
        </p:txBody>
      </p:sp>
    </p:spTree>
    <p:extLst>
      <p:ext uri="{BB962C8B-B14F-4D97-AF65-F5344CB8AC3E}">
        <p14:creationId xmlns:p14="http://schemas.microsoft.com/office/powerpoint/2010/main" val="2824159437"/>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lnSpcReduction="10000"/>
          </a:bodyPr>
          <a:lstStyle/>
          <a:p>
            <a:pPr marL="0" indent="0">
              <a:buNone/>
            </a:pPr>
            <a:r>
              <a:rPr lang="en-US" altLang="zh-CN" sz="2800" dirty="0" smtClean="0"/>
              <a:t>7.3.2  </a:t>
            </a:r>
            <a:r>
              <a:rPr lang="zh-CN" altLang="en-US" sz="2800" dirty="0" smtClean="0"/>
              <a:t>信用</a:t>
            </a:r>
            <a:r>
              <a:rPr lang="zh-CN" altLang="en-US" sz="2800" dirty="0"/>
              <a:t>政策的确定 </a:t>
            </a:r>
            <a:endParaRPr lang="en-US" altLang="zh-CN" sz="2800" dirty="0" smtClean="0"/>
          </a:p>
          <a:p>
            <a:pPr marL="457200" indent="-457200">
              <a:buAutoNum type="arabicDbPeriod"/>
            </a:pPr>
            <a:r>
              <a:rPr lang="zh-CN" altLang="en-US" b="1" dirty="0" smtClean="0"/>
              <a:t>信用</a:t>
            </a:r>
            <a:r>
              <a:rPr lang="zh-CN" altLang="en-US" b="1" dirty="0"/>
              <a:t>期间 </a:t>
            </a:r>
            <a:endParaRPr lang="en-US" altLang="zh-CN" b="1" dirty="0" smtClean="0"/>
          </a:p>
          <a:p>
            <a:pPr marL="0" indent="0">
              <a:buNone/>
            </a:pPr>
            <a:r>
              <a:rPr lang="en-US" altLang="zh-CN" dirty="0"/>
              <a:t> </a:t>
            </a:r>
            <a:r>
              <a:rPr lang="en-US" altLang="zh-CN" dirty="0" smtClean="0"/>
              <a:t>      </a:t>
            </a:r>
            <a:r>
              <a:rPr lang="zh-CN" altLang="en-US" dirty="0" smtClean="0"/>
              <a:t>信用</a:t>
            </a:r>
            <a:r>
              <a:rPr lang="zh-CN" altLang="en-US" dirty="0"/>
              <a:t>期间是企业允许顾客从购货到付款之间的时间</a:t>
            </a:r>
            <a:r>
              <a:rPr lang="en-US" altLang="zh-CN" dirty="0"/>
              <a:t>,</a:t>
            </a:r>
            <a:r>
              <a:rPr lang="zh-CN" altLang="en-US" dirty="0"/>
              <a:t>或者说是企业给予顾客的付款</a:t>
            </a:r>
            <a:r>
              <a:rPr lang="zh-CN" altLang="en-US" dirty="0" smtClean="0"/>
              <a:t>期间</a:t>
            </a:r>
            <a:r>
              <a:rPr lang="en-US" altLang="zh-CN" dirty="0" smtClean="0"/>
              <a:t>.</a:t>
            </a:r>
          </a:p>
          <a:p>
            <a:pPr marL="0" indent="0">
              <a:buNone/>
            </a:pPr>
            <a:r>
              <a:rPr lang="zh-CN" altLang="en-US" dirty="0" smtClean="0"/>
              <a:t>       信用</a:t>
            </a:r>
            <a:r>
              <a:rPr lang="zh-CN" altLang="en-US" dirty="0"/>
              <a:t>期的确定</a:t>
            </a:r>
            <a:r>
              <a:rPr lang="en-US" altLang="zh-CN" dirty="0"/>
              <a:t>,</a:t>
            </a:r>
            <a:r>
              <a:rPr lang="zh-CN" altLang="en-US" dirty="0"/>
              <a:t>主要是分析改变现行信用期对收入和成本的影响</a:t>
            </a:r>
            <a:r>
              <a:rPr lang="en-US" altLang="zh-CN" dirty="0"/>
              <a:t>.</a:t>
            </a:r>
            <a:r>
              <a:rPr lang="zh-CN" altLang="en-US" dirty="0"/>
              <a:t>延长信用期</a:t>
            </a:r>
            <a:r>
              <a:rPr lang="en-US" altLang="zh-CN" dirty="0"/>
              <a:t>,</a:t>
            </a:r>
            <a:r>
              <a:rPr lang="zh-CN" altLang="en-US" dirty="0"/>
              <a:t>会使销 售额增加</a:t>
            </a:r>
            <a:r>
              <a:rPr lang="en-US" altLang="zh-CN" dirty="0"/>
              <a:t>,</a:t>
            </a:r>
            <a:r>
              <a:rPr lang="zh-CN" altLang="en-US" dirty="0"/>
              <a:t>产生有利影响</a:t>
            </a:r>
            <a:r>
              <a:rPr lang="en-US" altLang="zh-CN" dirty="0"/>
              <a:t>.</a:t>
            </a:r>
            <a:r>
              <a:rPr lang="zh-CN" altLang="en-US" dirty="0"/>
              <a:t>与此同时</a:t>
            </a:r>
            <a:r>
              <a:rPr lang="en-US" altLang="zh-CN" dirty="0"/>
              <a:t>,</a:t>
            </a:r>
            <a:r>
              <a:rPr lang="zh-CN" altLang="en-US" dirty="0"/>
              <a:t>应收账款、收账费用和坏账损失增加</a:t>
            </a:r>
            <a:r>
              <a:rPr lang="en-US" altLang="zh-CN" dirty="0"/>
              <a:t>,</a:t>
            </a:r>
            <a:r>
              <a:rPr lang="zh-CN" altLang="en-US" dirty="0"/>
              <a:t>会产生不利影 响</a:t>
            </a:r>
            <a:r>
              <a:rPr lang="en-US" altLang="zh-CN" dirty="0"/>
              <a:t>.</a:t>
            </a:r>
            <a:r>
              <a:rPr lang="zh-CN" altLang="en-US" dirty="0"/>
              <a:t>当前者大于后者时</a:t>
            </a:r>
            <a:r>
              <a:rPr lang="en-US" altLang="zh-CN" dirty="0"/>
              <a:t>,</a:t>
            </a:r>
            <a:r>
              <a:rPr lang="zh-CN" altLang="en-US" dirty="0"/>
              <a:t>可以延长信用期</a:t>
            </a:r>
            <a:r>
              <a:rPr lang="en-US" altLang="zh-CN" dirty="0"/>
              <a:t>,</a:t>
            </a:r>
            <a:r>
              <a:rPr lang="zh-CN" altLang="en-US" dirty="0"/>
              <a:t>否则不宜延长</a:t>
            </a:r>
            <a:r>
              <a:rPr lang="en-US" altLang="zh-CN" dirty="0"/>
              <a:t>.</a:t>
            </a:r>
            <a:r>
              <a:rPr lang="zh-CN" altLang="en-US" dirty="0"/>
              <a:t>如果缩短信用期</a:t>
            </a:r>
            <a:r>
              <a:rPr lang="en-US" altLang="zh-CN" dirty="0"/>
              <a:t>,</a:t>
            </a:r>
            <a:r>
              <a:rPr lang="zh-CN" altLang="en-US" dirty="0"/>
              <a:t>情况与此相反</a:t>
            </a:r>
            <a:r>
              <a:rPr lang="en-US" altLang="zh-CN" dirty="0"/>
              <a:t>. </a:t>
            </a:r>
            <a:endParaRPr lang="en-US" altLang="zh-CN" dirty="0" smtClean="0"/>
          </a:p>
          <a:p>
            <a:pPr marL="0" indent="0">
              <a:buNone/>
            </a:pPr>
            <a:r>
              <a:rPr lang="zh-CN" altLang="en-US" b="1" dirty="0"/>
              <a:t>２． 信用标准 </a:t>
            </a:r>
            <a:endParaRPr lang="en-US" altLang="zh-CN" b="1" dirty="0" smtClean="0"/>
          </a:p>
          <a:p>
            <a:pPr marL="0" indent="0">
              <a:buNone/>
            </a:pPr>
            <a:r>
              <a:rPr lang="en-US" altLang="zh-CN" dirty="0"/>
              <a:t> </a:t>
            </a:r>
            <a:r>
              <a:rPr lang="en-US" altLang="zh-CN" dirty="0" smtClean="0"/>
              <a:t>      </a:t>
            </a:r>
            <a:r>
              <a:rPr lang="zh-CN" altLang="en-US" dirty="0" smtClean="0"/>
              <a:t>信用</a:t>
            </a:r>
            <a:r>
              <a:rPr lang="zh-CN" altLang="en-US" dirty="0"/>
              <a:t>标准</a:t>
            </a:r>
            <a:r>
              <a:rPr lang="en-US" altLang="zh-CN" dirty="0"/>
              <a:t>,</a:t>
            </a:r>
            <a:r>
              <a:rPr lang="zh-CN" altLang="en-US" dirty="0"/>
              <a:t>是指顾客获得企业的交易信用所应具备的条件</a:t>
            </a:r>
            <a:r>
              <a:rPr lang="en-US" altLang="zh-CN" dirty="0"/>
              <a:t>.</a:t>
            </a:r>
            <a:r>
              <a:rPr lang="zh-CN" altLang="en-US" dirty="0"/>
              <a:t>如果顾客达不到信用标准</a:t>
            </a:r>
            <a:r>
              <a:rPr lang="en-US" altLang="zh-CN" dirty="0"/>
              <a:t>, </a:t>
            </a:r>
            <a:r>
              <a:rPr lang="zh-CN" altLang="en-US" dirty="0"/>
              <a:t>便不能享受企业的信用优惠或只能享受较低的信用优惠</a:t>
            </a:r>
            <a:r>
              <a:rPr lang="en-US" altLang="zh-CN" dirty="0"/>
              <a:t>. </a:t>
            </a:r>
            <a:endParaRPr lang="en-US" altLang="zh-CN" dirty="0" smtClean="0"/>
          </a:p>
          <a:p>
            <a:pPr marL="0" indent="0">
              <a:buNone/>
            </a:pPr>
            <a:r>
              <a:rPr lang="zh-CN" altLang="en-US" dirty="0" smtClean="0"/>
              <a:t>       企业</a:t>
            </a:r>
            <a:r>
              <a:rPr lang="zh-CN" altLang="en-US" dirty="0"/>
              <a:t>在设定某一顾客的信用标准时</a:t>
            </a:r>
            <a:r>
              <a:rPr lang="en-US" altLang="zh-CN" dirty="0"/>
              <a:t>,</a:t>
            </a:r>
            <a:r>
              <a:rPr lang="zh-CN" altLang="en-US" dirty="0"/>
              <a:t>往往先要评估他赖账的可能性</a:t>
            </a:r>
            <a:r>
              <a:rPr lang="en-US" altLang="zh-CN" dirty="0"/>
              <a:t>.</a:t>
            </a:r>
            <a:r>
              <a:rPr lang="zh-CN" altLang="en-US" dirty="0"/>
              <a:t>这可以通过“ ５</a:t>
            </a:r>
            <a:r>
              <a:rPr lang="en-US" altLang="zh-CN" dirty="0"/>
              <a:t>C” </a:t>
            </a:r>
            <a:r>
              <a:rPr lang="zh-CN" altLang="en-US" dirty="0"/>
              <a:t>系统来进行</a:t>
            </a:r>
            <a:r>
              <a:rPr lang="en-US" altLang="zh-CN" dirty="0"/>
              <a:t>.</a:t>
            </a:r>
            <a:r>
              <a:rPr lang="zh-CN" altLang="en-US" dirty="0"/>
              <a:t>所谓“ ５</a:t>
            </a:r>
            <a:r>
              <a:rPr lang="en-US" altLang="zh-CN" dirty="0"/>
              <a:t>C”</a:t>
            </a:r>
            <a:r>
              <a:rPr lang="zh-CN" altLang="en-US" dirty="0"/>
              <a:t>系统</a:t>
            </a:r>
            <a:r>
              <a:rPr lang="en-US" altLang="zh-CN" dirty="0"/>
              <a:t>,</a:t>
            </a:r>
            <a:r>
              <a:rPr lang="zh-CN" altLang="en-US" dirty="0"/>
              <a:t>是评估顾客信用品质的五个方面</a:t>
            </a:r>
            <a:r>
              <a:rPr lang="en-US" altLang="zh-CN" dirty="0"/>
              <a:t>,</a:t>
            </a:r>
            <a:r>
              <a:rPr lang="zh-CN" altLang="en-US" dirty="0"/>
              <a:t>即品质</a:t>
            </a:r>
            <a:r>
              <a:rPr lang="en-US" altLang="zh-CN" dirty="0"/>
              <a:t>( Cha r a c t e r)</a:t>
            </a:r>
            <a:r>
              <a:rPr lang="zh-CN" altLang="en-US" dirty="0"/>
              <a:t>、能力 </a:t>
            </a:r>
            <a:r>
              <a:rPr lang="en-US" altLang="zh-CN" dirty="0"/>
              <a:t>( </a:t>
            </a:r>
            <a:r>
              <a:rPr lang="en-US" altLang="zh-CN" dirty="0" err="1"/>
              <a:t>Capa</a:t>
            </a:r>
            <a:r>
              <a:rPr lang="en-US" altLang="zh-CN" dirty="0"/>
              <a:t> c </a:t>
            </a:r>
            <a:r>
              <a:rPr lang="en-US" altLang="zh-CN" dirty="0" err="1"/>
              <a:t>i</a:t>
            </a:r>
            <a:r>
              <a:rPr lang="en-US" altLang="zh-CN" dirty="0"/>
              <a:t> t y)</a:t>
            </a:r>
            <a:r>
              <a:rPr lang="zh-CN" altLang="en-US" dirty="0"/>
              <a:t>、资本</a:t>
            </a:r>
            <a:r>
              <a:rPr lang="en-US" altLang="zh-CN" dirty="0"/>
              <a:t>( Cap </a:t>
            </a:r>
            <a:r>
              <a:rPr lang="en-US" altLang="zh-CN" dirty="0" err="1"/>
              <a:t>i</a:t>
            </a:r>
            <a:r>
              <a:rPr lang="en-US" altLang="zh-CN" dirty="0"/>
              <a:t> t a l)</a:t>
            </a:r>
            <a:r>
              <a:rPr lang="zh-CN" altLang="en-US" dirty="0"/>
              <a:t>、抵押</a:t>
            </a:r>
            <a:r>
              <a:rPr lang="en-US" altLang="zh-CN" dirty="0"/>
              <a:t>( Co l </a:t>
            </a:r>
            <a:r>
              <a:rPr lang="en-US" altLang="zh-CN" dirty="0" err="1"/>
              <a:t>l</a:t>
            </a:r>
            <a:r>
              <a:rPr lang="en-US" altLang="zh-CN" dirty="0"/>
              <a:t> a t e r a l)</a:t>
            </a:r>
            <a:r>
              <a:rPr lang="zh-CN" altLang="en-US" dirty="0"/>
              <a:t>和条件</a:t>
            </a:r>
            <a:r>
              <a:rPr lang="en-US" altLang="zh-CN" dirty="0"/>
              <a:t>( Cond </a:t>
            </a:r>
            <a:r>
              <a:rPr lang="en-US" altLang="zh-CN" dirty="0" err="1"/>
              <a:t>i</a:t>
            </a:r>
            <a:r>
              <a:rPr lang="en-US" altLang="zh-CN" dirty="0"/>
              <a:t> t </a:t>
            </a:r>
            <a:r>
              <a:rPr lang="en-US" altLang="zh-CN" dirty="0" err="1"/>
              <a:t>i</a:t>
            </a:r>
            <a:r>
              <a:rPr lang="en-US" altLang="zh-CN" dirty="0"/>
              <a:t> </a:t>
            </a:r>
            <a:r>
              <a:rPr lang="en-US" altLang="zh-CN" dirty="0" err="1"/>
              <a:t>ons</a:t>
            </a:r>
            <a:r>
              <a:rPr lang="en-US" altLang="zh-CN" dirty="0"/>
              <a:t>). </a:t>
            </a:r>
            <a:endParaRPr lang="en-US" altLang="zh-CN" dirty="0" smtClean="0"/>
          </a:p>
        </p:txBody>
      </p:sp>
    </p:spTree>
    <p:extLst>
      <p:ext uri="{BB962C8B-B14F-4D97-AF65-F5344CB8AC3E}">
        <p14:creationId xmlns:p14="http://schemas.microsoft.com/office/powerpoint/2010/main" val="35780786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08610433-CB71-4D67-ABF6-B3262D8049F9}"/>
              </a:ext>
            </a:extLst>
          </p:cNvPr>
          <p:cNvSpPr>
            <a:spLocks noGrp="1"/>
          </p:cNvSpPr>
          <p:nvPr>
            <p:ph sz="quarter" idx="13"/>
          </p:nvPr>
        </p:nvSpPr>
        <p:spPr/>
        <p:txBody>
          <a:bodyPr>
            <a:normAutofit/>
          </a:bodyPr>
          <a:lstStyle/>
          <a:p>
            <a:pPr marL="0" indent="0">
              <a:buNone/>
            </a:pPr>
            <a:r>
              <a:rPr lang="en-US" altLang="zh-CN" sz="2800" dirty="0"/>
              <a:t>1.3.3 </a:t>
            </a:r>
            <a:r>
              <a:rPr lang="zh-CN" altLang="en-US" sz="2800" dirty="0"/>
              <a:t>财务分析与考核 </a:t>
            </a:r>
            <a:endParaRPr lang="en-US" altLang="zh-CN" sz="2800" dirty="0"/>
          </a:p>
          <a:p>
            <a:pPr marL="457200" indent="-457200">
              <a:buAutoNum type="arabicDbPeriod"/>
            </a:pPr>
            <a:r>
              <a:rPr lang="zh-CN" altLang="en-US" b="1" dirty="0"/>
              <a:t>财务分析 </a:t>
            </a:r>
            <a:endParaRPr lang="en-US" altLang="zh-CN" b="1" dirty="0"/>
          </a:p>
          <a:p>
            <a:pPr marL="0" indent="0">
              <a:buNone/>
            </a:pPr>
            <a:r>
              <a:rPr lang="en-US" altLang="zh-CN" dirty="0"/>
              <a:t>       </a:t>
            </a:r>
            <a:r>
              <a:rPr lang="zh-CN" altLang="en-US" dirty="0"/>
              <a:t>财务分析是指根据企业财务报表等信息资料</a:t>
            </a:r>
            <a:r>
              <a:rPr lang="en-US" altLang="zh-CN" dirty="0"/>
              <a:t>,</a:t>
            </a:r>
            <a:r>
              <a:rPr lang="zh-CN" altLang="en-US" dirty="0"/>
              <a:t>采用专门方法</a:t>
            </a:r>
            <a:r>
              <a:rPr lang="en-US" altLang="zh-CN" dirty="0"/>
              <a:t>,</a:t>
            </a:r>
            <a:r>
              <a:rPr lang="zh-CN" altLang="en-US" dirty="0"/>
              <a:t>系统分析和评价企业财务 状况、经营成果以及未来趋势的过程</a:t>
            </a:r>
            <a:r>
              <a:rPr lang="en-US" altLang="zh-CN" dirty="0"/>
              <a:t>. </a:t>
            </a:r>
          </a:p>
          <a:p>
            <a:pPr marL="0" indent="0">
              <a:buNone/>
            </a:pPr>
            <a:r>
              <a:rPr lang="en-US" altLang="zh-CN" dirty="0"/>
              <a:t>       </a:t>
            </a:r>
            <a:r>
              <a:rPr lang="zh-CN" altLang="en-US" dirty="0"/>
              <a:t>财务分析的方法通常有比较分析、比率分析、综合分析等</a:t>
            </a:r>
            <a:r>
              <a:rPr lang="en-US" altLang="zh-CN" dirty="0"/>
              <a:t>. </a:t>
            </a:r>
          </a:p>
          <a:p>
            <a:pPr marL="0" indent="0">
              <a:buNone/>
            </a:pPr>
            <a:r>
              <a:rPr lang="zh-CN" altLang="en-US" b="1" dirty="0"/>
              <a:t>２． 财务考核 </a:t>
            </a:r>
            <a:endParaRPr lang="en-US" altLang="zh-CN" b="1" dirty="0"/>
          </a:p>
          <a:p>
            <a:pPr marL="0" indent="0">
              <a:buNone/>
            </a:pPr>
            <a:r>
              <a:rPr lang="en-US" altLang="zh-CN" dirty="0"/>
              <a:t>       </a:t>
            </a:r>
            <a:r>
              <a:rPr lang="zh-CN" altLang="en-US" dirty="0"/>
              <a:t>财务考核是指将报告期财务指标实际完成数与规定的考核指标进行对比</a:t>
            </a:r>
            <a:r>
              <a:rPr lang="en-US" altLang="zh-CN" dirty="0"/>
              <a:t>,</a:t>
            </a:r>
            <a:r>
              <a:rPr lang="zh-CN" altLang="en-US" dirty="0"/>
              <a:t>确定有关责 任单位和个人完成任务的过程</a:t>
            </a:r>
            <a:r>
              <a:rPr lang="en-US" altLang="zh-CN" dirty="0"/>
              <a:t>.</a:t>
            </a:r>
            <a:r>
              <a:rPr lang="zh-CN" altLang="en-US" dirty="0"/>
              <a:t>财务考核与奖惩紧密联系</a:t>
            </a:r>
            <a:r>
              <a:rPr lang="en-US" altLang="zh-CN" dirty="0"/>
              <a:t>,</a:t>
            </a:r>
            <a:r>
              <a:rPr lang="zh-CN" altLang="en-US" dirty="0"/>
              <a:t>是贯彻责任制原则的要求</a:t>
            </a:r>
            <a:r>
              <a:rPr lang="en-US" altLang="zh-CN" dirty="0"/>
              <a:t>,</a:t>
            </a:r>
            <a:r>
              <a:rPr lang="zh-CN" altLang="en-US" dirty="0"/>
              <a:t>也是 构建激励与约束机制的关键环节</a:t>
            </a:r>
            <a:r>
              <a:rPr lang="en-US" altLang="zh-CN" dirty="0"/>
              <a:t>. </a:t>
            </a:r>
          </a:p>
          <a:p>
            <a:pPr marL="0" indent="0">
              <a:buNone/>
            </a:pPr>
            <a:r>
              <a:rPr lang="zh-CN" altLang="en-US" dirty="0"/>
              <a:t>       财务考核的形式多种多样</a:t>
            </a:r>
            <a:r>
              <a:rPr lang="en-US" altLang="zh-CN" dirty="0"/>
              <a:t>,</a:t>
            </a:r>
            <a:r>
              <a:rPr lang="zh-CN" altLang="en-US" dirty="0"/>
              <a:t>既可以用绝对指标、相对指标、完成百分比来考核</a:t>
            </a:r>
            <a:r>
              <a:rPr lang="en-US" altLang="zh-CN" dirty="0"/>
              <a:t>,</a:t>
            </a:r>
            <a:r>
              <a:rPr lang="zh-CN" altLang="en-US" dirty="0"/>
              <a:t>也可采用 多种财务指标进行综合评价考核</a:t>
            </a:r>
            <a:endParaRPr lang="en-US" altLang="zh-CN" dirty="0"/>
          </a:p>
        </p:txBody>
      </p:sp>
    </p:spTree>
    <p:extLst>
      <p:ext uri="{BB962C8B-B14F-4D97-AF65-F5344CB8AC3E}">
        <p14:creationId xmlns:p14="http://schemas.microsoft.com/office/powerpoint/2010/main" val="3165477402"/>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３． 现金</a:t>
            </a:r>
            <a:r>
              <a:rPr lang="zh-CN" altLang="en-US" b="1" dirty="0" smtClean="0"/>
              <a:t>折扣</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现金折扣是企业对顾客在商品价格上所做的扣减</a:t>
            </a:r>
            <a:r>
              <a:rPr lang="en-US" altLang="zh-CN" dirty="0"/>
              <a:t>.</a:t>
            </a:r>
            <a:r>
              <a:rPr lang="zh-CN" altLang="en-US" dirty="0"/>
              <a:t>向顾客提供这种价格上的优惠</a:t>
            </a:r>
            <a:r>
              <a:rPr lang="en-US" altLang="zh-CN" dirty="0"/>
              <a:t>,</a:t>
            </a:r>
            <a:r>
              <a:rPr lang="zh-CN" altLang="en-US" dirty="0"/>
              <a:t>主 要目的在于吸引顾客为享受优惠而提前付款</a:t>
            </a:r>
            <a:r>
              <a:rPr lang="en-US" altLang="zh-CN" dirty="0"/>
              <a:t>,</a:t>
            </a:r>
            <a:r>
              <a:rPr lang="zh-CN" altLang="en-US" dirty="0"/>
              <a:t>缩短企业的平均收款期</a:t>
            </a:r>
            <a:r>
              <a:rPr lang="en-US" altLang="zh-CN" dirty="0"/>
              <a:t>.</a:t>
            </a:r>
            <a:r>
              <a:rPr lang="zh-CN" altLang="en-US" dirty="0"/>
              <a:t>另外</a:t>
            </a:r>
            <a:r>
              <a:rPr lang="en-US" altLang="zh-CN" dirty="0"/>
              <a:t>,</a:t>
            </a:r>
            <a:r>
              <a:rPr lang="zh-CN" altLang="en-US" dirty="0"/>
              <a:t>现金折扣也能 招揽一些视折扣为减价出售的顾客前来购货</a:t>
            </a:r>
            <a:r>
              <a:rPr lang="en-US" altLang="zh-CN" dirty="0"/>
              <a:t>,</a:t>
            </a:r>
            <a:r>
              <a:rPr lang="zh-CN" altLang="en-US" dirty="0"/>
              <a:t>借此扩大销售量</a:t>
            </a:r>
            <a:r>
              <a:rPr lang="en-US" altLang="zh-CN" dirty="0" smtClean="0"/>
              <a:t>.</a:t>
            </a:r>
          </a:p>
          <a:p>
            <a:pPr marL="0" indent="0">
              <a:buNone/>
            </a:pPr>
            <a:r>
              <a:rPr lang="zh-CN" altLang="en-US" dirty="0" smtClean="0"/>
              <a:t>       因为</a:t>
            </a:r>
            <a:r>
              <a:rPr lang="zh-CN" altLang="en-US" dirty="0"/>
              <a:t>现金折扣是与信用期间结合使用的</a:t>
            </a:r>
            <a:r>
              <a:rPr lang="en-US" altLang="zh-CN" dirty="0"/>
              <a:t>,</a:t>
            </a:r>
            <a:r>
              <a:rPr lang="zh-CN" altLang="en-US" dirty="0"/>
              <a:t>所以确定折扣程度的方法与程序实际上与前 述确定信用期间的方法与程序一致</a:t>
            </a:r>
            <a:r>
              <a:rPr lang="en-US" altLang="zh-CN" dirty="0"/>
              <a:t>,</a:t>
            </a:r>
            <a:r>
              <a:rPr lang="zh-CN" altLang="en-US" dirty="0"/>
              <a:t>只不过要把所提供的延期付款时间和折扣综合起来</a:t>
            </a:r>
            <a:r>
              <a:rPr lang="en-US" altLang="zh-CN" dirty="0"/>
              <a:t>,</a:t>
            </a:r>
            <a:r>
              <a:rPr lang="zh-CN" altLang="en-US" dirty="0"/>
              <a:t>计 算各方案的延期与折扣能取得的收益增量</a:t>
            </a:r>
            <a:r>
              <a:rPr lang="en-US" altLang="zh-CN" dirty="0"/>
              <a:t>,</a:t>
            </a:r>
            <a:r>
              <a:rPr lang="zh-CN" altLang="en-US" dirty="0"/>
              <a:t>再计算各方案带来的成本变化</a:t>
            </a:r>
            <a:r>
              <a:rPr lang="en-US" altLang="zh-CN" dirty="0"/>
              <a:t>,</a:t>
            </a:r>
            <a:r>
              <a:rPr lang="zh-CN" altLang="en-US" dirty="0"/>
              <a:t>最终确定最佳 方案</a:t>
            </a:r>
            <a:r>
              <a:rPr lang="en-US" altLang="zh-CN" dirty="0"/>
              <a:t>. </a:t>
            </a:r>
            <a:endParaRPr lang="zh-CN" altLang="en-US" dirty="0"/>
          </a:p>
        </p:txBody>
      </p:sp>
    </p:spTree>
    <p:extLst>
      <p:ext uri="{BB962C8B-B14F-4D97-AF65-F5344CB8AC3E}">
        <p14:creationId xmlns:p14="http://schemas.microsoft.com/office/powerpoint/2010/main" val="3190539707"/>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en-US" altLang="zh-CN" sz="3200" dirty="0" smtClean="0"/>
              <a:t>7.4   </a:t>
            </a:r>
            <a:r>
              <a:rPr lang="zh-CN" altLang="en-US" sz="3200" dirty="0" smtClean="0"/>
              <a:t>存货</a:t>
            </a:r>
            <a:r>
              <a:rPr lang="zh-CN" altLang="en-US" sz="3200" dirty="0"/>
              <a:t>管理</a:t>
            </a:r>
            <a:endParaRPr lang="zh-CN" altLang="en-US" dirty="0"/>
          </a:p>
          <a:p>
            <a:pPr marL="0" indent="0">
              <a:buNone/>
            </a:pPr>
            <a:r>
              <a:rPr lang="en-US" altLang="zh-CN" sz="2800" dirty="0" smtClean="0"/>
              <a:t>7.4.1  </a:t>
            </a:r>
            <a:r>
              <a:rPr lang="zh-CN" altLang="en-US" sz="2800" dirty="0" smtClean="0"/>
              <a:t>存货</a:t>
            </a:r>
            <a:r>
              <a:rPr lang="zh-CN" altLang="en-US" sz="2800" dirty="0"/>
              <a:t>管理的目标 </a:t>
            </a:r>
            <a:endParaRPr lang="en-US" altLang="zh-CN" sz="2800" dirty="0" smtClean="0"/>
          </a:p>
          <a:p>
            <a:pPr marL="0" indent="0">
              <a:buNone/>
            </a:pPr>
            <a:r>
              <a:rPr lang="zh-CN" altLang="en-US" b="1" dirty="0"/>
              <a:t>存货的</a:t>
            </a:r>
            <a:r>
              <a:rPr lang="zh-CN" altLang="en-US" b="1" dirty="0" smtClean="0"/>
              <a:t>需要的</a:t>
            </a:r>
            <a:r>
              <a:rPr lang="zh-CN" altLang="en-US" b="1" dirty="0"/>
              <a:t>原因</a:t>
            </a:r>
            <a:r>
              <a:rPr lang="en-US" altLang="zh-CN" b="1" dirty="0"/>
              <a:t>. </a:t>
            </a:r>
            <a:endParaRPr lang="en-US" altLang="zh-CN" b="1" dirty="0" smtClean="0"/>
          </a:p>
          <a:p>
            <a:pPr marL="0" indent="0">
              <a:buNone/>
            </a:pPr>
            <a:r>
              <a:rPr lang="zh-CN" altLang="en-US" dirty="0" smtClean="0"/>
              <a:t>        第一</a:t>
            </a:r>
            <a:r>
              <a:rPr lang="en-US" altLang="zh-CN" dirty="0"/>
              <a:t>,</a:t>
            </a:r>
            <a:r>
              <a:rPr lang="zh-CN" altLang="en-US" dirty="0"/>
              <a:t>保证生产或销售的经营需要</a:t>
            </a:r>
            <a:r>
              <a:rPr lang="en-US" altLang="zh-CN" dirty="0" smtClean="0"/>
              <a:t>.</a:t>
            </a:r>
          </a:p>
          <a:p>
            <a:pPr marL="0" indent="0">
              <a:buNone/>
            </a:pPr>
            <a:r>
              <a:rPr lang="en-US" altLang="zh-CN" dirty="0" smtClean="0"/>
              <a:t>        </a:t>
            </a:r>
            <a:r>
              <a:rPr lang="zh-CN" altLang="en-US" dirty="0"/>
              <a:t>第二</a:t>
            </a:r>
            <a:r>
              <a:rPr lang="en-US" altLang="zh-CN" dirty="0"/>
              <a:t>,</a:t>
            </a:r>
            <a:r>
              <a:rPr lang="zh-CN" altLang="en-US" dirty="0"/>
              <a:t>价格的考虑</a:t>
            </a:r>
            <a:r>
              <a:rPr lang="en-US" altLang="zh-CN" dirty="0" smtClean="0"/>
              <a:t>.</a:t>
            </a:r>
            <a:endParaRPr lang="en-US" altLang="zh-CN" dirty="0"/>
          </a:p>
          <a:p>
            <a:pPr marL="0" indent="0">
              <a:buNone/>
            </a:pPr>
            <a:r>
              <a:rPr lang="en-US" altLang="zh-CN" dirty="0" smtClean="0"/>
              <a:t>       </a:t>
            </a:r>
            <a:r>
              <a:rPr lang="zh-CN" altLang="en-US" dirty="0" smtClean="0"/>
              <a:t>进行</a:t>
            </a:r>
            <a:r>
              <a:rPr lang="zh-CN" altLang="en-US" dirty="0"/>
              <a:t>存货管理</a:t>
            </a:r>
            <a:r>
              <a:rPr lang="en-US" altLang="zh-CN" dirty="0"/>
              <a:t>,</a:t>
            </a:r>
            <a:r>
              <a:rPr lang="zh-CN" altLang="en-US" dirty="0"/>
              <a:t>就要尽力在各种存货成本与存货效益</a:t>
            </a:r>
            <a:r>
              <a:rPr lang="zh-CN" altLang="en-US" dirty="0" smtClean="0"/>
              <a:t>之间</a:t>
            </a:r>
            <a:r>
              <a:rPr lang="zh-CN" altLang="en-US" dirty="0"/>
              <a:t>做出权衡</a:t>
            </a:r>
            <a:r>
              <a:rPr lang="en-US" altLang="zh-CN" dirty="0"/>
              <a:t>,</a:t>
            </a:r>
            <a:r>
              <a:rPr lang="zh-CN" altLang="en-US" dirty="0"/>
              <a:t>使两者达到最佳结合</a:t>
            </a:r>
            <a:r>
              <a:rPr lang="en-US" altLang="zh-CN" dirty="0"/>
              <a:t>.</a:t>
            </a:r>
            <a:r>
              <a:rPr lang="zh-CN" altLang="en-US" dirty="0"/>
              <a:t>这就是存货管理的目标</a:t>
            </a:r>
            <a:r>
              <a:rPr lang="en-US" altLang="zh-CN" dirty="0"/>
              <a:t>. </a:t>
            </a:r>
            <a:endParaRPr lang="zh-CN" altLang="en-US" dirty="0"/>
          </a:p>
        </p:txBody>
      </p:sp>
    </p:spTree>
    <p:extLst>
      <p:ext uri="{BB962C8B-B14F-4D97-AF65-F5344CB8AC3E}">
        <p14:creationId xmlns:p14="http://schemas.microsoft.com/office/powerpoint/2010/main" val="3449956467"/>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7.4.2  </a:t>
            </a:r>
            <a:r>
              <a:rPr lang="zh-CN" altLang="en-US" sz="2800" dirty="0" smtClean="0"/>
              <a:t>储备</a:t>
            </a:r>
            <a:r>
              <a:rPr lang="zh-CN" altLang="en-US" sz="2800" dirty="0"/>
              <a:t>存货的有关</a:t>
            </a:r>
            <a:r>
              <a:rPr lang="zh-CN" altLang="en-US" sz="2800" dirty="0" smtClean="0"/>
              <a:t>成本</a:t>
            </a:r>
            <a:endParaRPr lang="en-US" altLang="zh-CN" sz="2800" dirty="0" smtClean="0"/>
          </a:p>
          <a:p>
            <a:pPr marL="0" indent="0">
              <a:buNone/>
            </a:pPr>
            <a:r>
              <a:rPr lang="zh-CN" altLang="en-US" b="1" dirty="0" smtClean="0"/>
              <a:t> </a:t>
            </a:r>
            <a:r>
              <a:rPr lang="en-US" altLang="zh-CN" b="1" dirty="0" smtClean="0"/>
              <a:t> </a:t>
            </a:r>
            <a:r>
              <a:rPr lang="zh-CN" altLang="en-US" b="1" dirty="0"/>
              <a:t>１． 取得成本 </a:t>
            </a:r>
            <a:endParaRPr lang="en-US" altLang="zh-CN" b="1" dirty="0" smtClean="0"/>
          </a:p>
          <a:p>
            <a:pPr marL="0" indent="0">
              <a:buNone/>
            </a:pPr>
            <a:r>
              <a:rPr lang="en-US" altLang="zh-CN" dirty="0" smtClean="0"/>
              <a:t>       ( </a:t>
            </a:r>
            <a:r>
              <a:rPr lang="zh-CN" altLang="en-US" dirty="0"/>
              <a:t>１</a:t>
            </a:r>
            <a:r>
              <a:rPr lang="en-US" altLang="zh-CN" dirty="0"/>
              <a:t>)</a:t>
            </a:r>
            <a:r>
              <a:rPr lang="zh-CN" altLang="en-US" dirty="0"/>
              <a:t>订货成本 订货成本指取得订单的成本</a:t>
            </a:r>
            <a:r>
              <a:rPr lang="en-US" altLang="zh-CN" dirty="0"/>
              <a:t>,</a:t>
            </a:r>
            <a:r>
              <a:rPr lang="zh-CN" altLang="en-US" dirty="0"/>
              <a:t>如办公费、差旅费、邮资、电报电话费等支出</a:t>
            </a:r>
            <a:r>
              <a:rPr lang="en-US" altLang="zh-CN" dirty="0" smtClean="0"/>
              <a:t>.</a:t>
            </a:r>
          </a:p>
          <a:p>
            <a:pPr marL="0" indent="0">
              <a:buNone/>
            </a:pPr>
            <a:r>
              <a:rPr lang="en-US" altLang="zh-CN" dirty="0" smtClean="0"/>
              <a:t>       ( </a:t>
            </a:r>
            <a:r>
              <a:rPr lang="zh-CN" altLang="en-US" dirty="0"/>
              <a:t>２</a:t>
            </a:r>
            <a:r>
              <a:rPr lang="en-US" altLang="zh-CN" dirty="0"/>
              <a:t>)</a:t>
            </a:r>
            <a:r>
              <a:rPr lang="zh-CN" altLang="en-US" dirty="0"/>
              <a:t>购置成本 购置成本指存货本身的价值</a:t>
            </a:r>
            <a:r>
              <a:rPr lang="en-US" altLang="zh-CN" dirty="0"/>
              <a:t>,</a:t>
            </a:r>
            <a:r>
              <a:rPr lang="zh-CN" altLang="en-US" dirty="0"/>
              <a:t>经常用数量与单价的乘积来确定</a:t>
            </a:r>
            <a:r>
              <a:rPr lang="en-US" altLang="zh-CN" dirty="0" smtClean="0"/>
              <a:t>.</a:t>
            </a:r>
          </a:p>
          <a:p>
            <a:pPr marL="0" indent="0" algn="ctr">
              <a:buNone/>
            </a:pPr>
            <a:r>
              <a:rPr lang="zh-CN" altLang="en-US" dirty="0"/>
              <a:t>取得成本＝订货成本＋购置成本＝订货固定成本＋订货变动成本＋购置成本 </a:t>
            </a:r>
            <a:endParaRPr lang="en-US" altLang="zh-CN" dirty="0" smtClean="0"/>
          </a:p>
          <a:p>
            <a:pPr marL="0" indent="0">
              <a:buNone/>
            </a:pPr>
            <a:r>
              <a:rPr lang="zh-CN" altLang="en-US" b="1" dirty="0"/>
              <a:t>２． 储存成本 </a:t>
            </a:r>
            <a:endParaRPr lang="en-US" altLang="zh-CN" b="1" dirty="0" smtClean="0"/>
          </a:p>
          <a:p>
            <a:pPr marL="0" indent="0" algn="ctr">
              <a:buNone/>
            </a:pPr>
            <a:r>
              <a:rPr lang="zh-CN" altLang="en-US" dirty="0"/>
              <a:t>储存成本＝储存固定成本＋储存变动成本 </a:t>
            </a:r>
            <a:endParaRPr lang="en-US" altLang="zh-CN" dirty="0" smtClean="0"/>
          </a:p>
          <a:p>
            <a:pPr marL="0" indent="0">
              <a:buNone/>
            </a:pPr>
            <a:r>
              <a:rPr lang="zh-CN" altLang="en-US" b="1" dirty="0"/>
              <a:t>３． 缺货</a:t>
            </a:r>
            <a:r>
              <a:rPr lang="zh-CN" altLang="en-US" b="1" dirty="0" smtClean="0"/>
              <a:t>成本</a:t>
            </a:r>
            <a:endParaRPr lang="en-US" altLang="zh-CN" b="1" dirty="0" smtClean="0"/>
          </a:p>
          <a:p>
            <a:pPr marL="0" indent="0">
              <a:buNone/>
            </a:pPr>
            <a:r>
              <a:rPr lang="zh-CN" altLang="en-US" dirty="0" smtClean="0"/>
              <a:t>        缺货</a:t>
            </a:r>
            <a:r>
              <a:rPr lang="zh-CN" altLang="en-US" dirty="0"/>
              <a:t>成本表现 为紧急额外购入成本</a:t>
            </a:r>
            <a:r>
              <a:rPr lang="en-US" altLang="zh-CN" dirty="0"/>
              <a:t>(</a:t>
            </a:r>
            <a:r>
              <a:rPr lang="zh-CN" altLang="en-US" dirty="0"/>
              <a:t>紧急额外购入的开支会大于正常采购的开支</a:t>
            </a:r>
            <a:r>
              <a:rPr lang="en-US" altLang="zh-CN" dirty="0"/>
              <a:t>).</a:t>
            </a:r>
            <a:r>
              <a:rPr lang="zh-CN" altLang="en-US" dirty="0"/>
              <a:t>缺货</a:t>
            </a:r>
            <a:r>
              <a:rPr lang="zh-CN" altLang="en-US" dirty="0" smtClean="0"/>
              <a:t>成本，用</a:t>
            </a:r>
            <a:r>
              <a:rPr lang="en-US" altLang="zh-CN" dirty="0"/>
              <a:t>TC s </a:t>
            </a:r>
            <a:r>
              <a:rPr lang="zh-CN" altLang="en-US" dirty="0"/>
              <a:t>表示</a:t>
            </a:r>
            <a:r>
              <a:rPr lang="en-US" altLang="zh-CN" dirty="0"/>
              <a:t>. </a:t>
            </a:r>
          </a:p>
        </p:txBody>
      </p:sp>
    </p:spTree>
    <p:extLst>
      <p:ext uri="{BB962C8B-B14F-4D97-AF65-F5344CB8AC3E}">
        <p14:creationId xmlns:p14="http://schemas.microsoft.com/office/powerpoint/2010/main" val="3555658946"/>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199" y="742951"/>
            <a:ext cx="10764795" cy="5243512"/>
          </a:xfrm>
        </p:spPr>
        <p:txBody>
          <a:bodyPr>
            <a:normAutofit/>
          </a:bodyPr>
          <a:lstStyle/>
          <a:p>
            <a:pPr marL="0" indent="0">
              <a:buNone/>
            </a:pPr>
            <a:r>
              <a:rPr lang="en-US" altLang="zh-CN" sz="2800" dirty="0" smtClean="0"/>
              <a:t>7.4.3  </a:t>
            </a:r>
            <a:r>
              <a:rPr lang="zh-CN" altLang="en-US" sz="2800" dirty="0" smtClean="0"/>
              <a:t>存货</a:t>
            </a:r>
            <a:r>
              <a:rPr lang="zh-CN" altLang="en-US" sz="2800" dirty="0"/>
              <a:t>决策 </a:t>
            </a:r>
            <a:endParaRPr lang="en-US" altLang="zh-CN" sz="2800" dirty="0" smtClean="0"/>
          </a:p>
          <a:p>
            <a:pPr marL="457200" indent="-457200">
              <a:buAutoNum type="arabicDbPeriod"/>
            </a:pPr>
            <a:r>
              <a:rPr lang="zh-CN" altLang="en-US" b="1" dirty="0" smtClean="0"/>
              <a:t>经济</a:t>
            </a:r>
            <a:r>
              <a:rPr lang="zh-CN" altLang="en-US" b="1" dirty="0"/>
              <a:t>订货量基本</a:t>
            </a:r>
            <a:r>
              <a:rPr lang="zh-CN" altLang="en-US" b="1" dirty="0" smtClean="0"/>
              <a:t>模型</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经济订货量基本模型需要设立的假设条件有以下几个</a:t>
            </a:r>
            <a:r>
              <a:rPr lang="en-US" altLang="zh-CN" dirty="0"/>
              <a:t>. </a:t>
            </a:r>
            <a:endParaRPr lang="en-US" altLang="zh-CN" dirty="0" smtClean="0"/>
          </a:p>
          <a:p>
            <a:pPr marL="0" indent="0">
              <a:buNone/>
            </a:pPr>
            <a:r>
              <a:rPr lang="en-US" altLang="zh-CN" dirty="0" smtClean="0"/>
              <a:t>( </a:t>
            </a:r>
            <a:r>
              <a:rPr lang="zh-CN" altLang="en-US" dirty="0"/>
              <a:t>１</a:t>
            </a:r>
            <a:r>
              <a:rPr lang="en-US" altLang="zh-CN" dirty="0"/>
              <a:t>)</a:t>
            </a:r>
            <a:r>
              <a:rPr lang="zh-CN" altLang="en-US" dirty="0"/>
              <a:t>企业能够及时补充存货</a:t>
            </a:r>
            <a:r>
              <a:rPr lang="en-US" altLang="zh-CN" dirty="0"/>
              <a:t>,</a:t>
            </a:r>
            <a:r>
              <a:rPr lang="zh-CN" altLang="en-US" dirty="0"/>
              <a:t>即需要订货时便可立即取得存货</a:t>
            </a:r>
            <a:r>
              <a:rPr lang="en-US" altLang="zh-CN" dirty="0"/>
              <a:t>. </a:t>
            </a:r>
            <a:endParaRPr lang="en-US" altLang="zh-CN" dirty="0" smtClean="0"/>
          </a:p>
          <a:p>
            <a:pPr marL="0" indent="0">
              <a:buNone/>
            </a:pPr>
            <a:r>
              <a:rPr lang="en-US" altLang="zh-CN" dirty="0" smtClean="0"/>
              <a:t>( </a:t>
            </a:r>
            <a:r>
              <a:rPr lang="zh-CN" altLang="en-US" dirty="0"/>
              <a:t>２</a:t>
            </a:r>
            <a:r>
              <a:rPr lang="en-US" altLang="zh-CN" dirty="0"/>
              <a:t>)</a:t>
            </a:r>
            <a:r>
              <a:rPr lang="zh-CN" altLang="en-US" dirty="0"/>
              <a:t>能集中到货</a:t>
            </a:r>
            <a:r>
              <a:rPr lang="en-US" altLang="zh-CN" dirty="0"/>
              <a:t>,</a:t>
            </a:r>
            <a:r>
              <a:rPr lang="zh-CN" altLang="en-US" dirty="0"/>
              <a:t>而不是货品陆续入库</a:t>
            </a:r>
            <a:r>
              <a:rPr lang="en-US" altLang="zh-CN" dirty="0"/>
              <a:t>. </a:t>
            </a:r>
            <a:endParaRPr lang="en-US" altLang="zh-CN" dirty="0" smtClean="0"/>
          </a:p>
          <a:p>
            <a:pPr marL="0" indent="0">
              <a:buNone/>
            </a:pPr>
            <a:r>
              <a:rPr lang="en-US" altLang="zh-CN" dirty="0" smtClean="0"/>
              <a:t>( </a:t>
            </a:r>
            <a:r>
              <a:rPr lang="zh-CN" altLang="en-US" dirty="0"/>
              <a:t>３</a:t>
            </a:r>
            <a:r>
              <a:rPr lang="en-US" altLang="zh-CN" dirty="0"/>
              <a:t>)</a:t>
            </a:r>
            <a:r>
              <a:rPr lang="zh-CN" altLang="en-US" dirty="0"/>
              <a:t>不允许缺货</a:t>
            </a:r>
            <a:r>
              <a:rPr lang="en-US" altLang="zh-CN" dirty="0"/>
              <a:t>,</a:t>
            </a:r>
            <a:r>
              <a:rPr lang="zh-CN" altLang="en-US" dirty="0"/>
              <a:t>既无缺货成本</a:t>
            </a:r>
            <a:r>
              <a:rPr lang="en-US" altLang="zh-CN" dirty="0"/>
              <a:t>, TC s </a:t>
            </a:r>
            <a:r>
              <a:rPr lang="zh-CN" altLang="en-US" dirty="0"/>
              <a:t>为零</a:t>
            </a:r>
            <a:r>
              <a:rPr lang="en-US" altLang="zh-CN" dirty="0"/>
              <a:t>,</a:t>
            </a:r>
            <a:r>
              <a:rPr lang="zh-CN" altLang="en-US" dirty="0"/>
              <a:t>这是因为良好的存货管理本来就不应该出现 缺货成本</a:t>
            </a:r>
            <a:r>
              <a:rPr lang="en-US" altLang="zh-CN" dirty="0"/>
              <a:t>. </a:t>
            </a:r>
            <a:endParaRPr lang="en-US" altLang="zh-CN" dirty="0" smtClean="0"/>
          </a:p>
          <a:p>
            <a:pPr marL="0" indent="0">
              <a:buNone/>
            </a:pPr>
            <a:r>
              <a:rPr lang="en-US" altLang="zh-CN" dirty="0" smtClean="0"/>
              <a:t>( </a:t>
            </a:r>
            <a:r>
              <a:rPr lang="zh-CN" altLang="en-US" dirty="0"/>
              <a:t>４</a:t>
            </a:r>
            <a:r>
              <a:rPr lang="en-US" altLang="zh-CN" dirty="0"/>
              <a:t>)</a:t>
            </a:r>
            <a:r>
              <a:rPr lang="zh-CN" altLang="en-US" dirty="0"/>
              <a:t>需求量稳定</a:t>
            </a:r>
            <a:r>
              <a:rPr lang="en-US" altLang="zh-CN" dirty="0"/>
              <a:t>,</a:t>
            </a:r>
            <a:r>
              <a:rPr lang="zh-CN" altLang="en-US" dirty="0"/>
              <a:t>并且能预测</a:t>
            </a:r>
            <a:r>
              <a:rPr lang="en-US" altLang="zh-CN" dirty="0"/>
              <a:t>,</a:t>
            </a:r>
            <a:r>
              <a:rPr lang="zh-CN" altLang="en-US" dirty="0"/>
              <a:t>即 </a:t>
            </a:r>
            <a:r>
              <a:rPr lang="en-US" altLang="zh-CN" dirty="0"/>
              <a:t>D </a:t>
            </a:r>
            <a:r>
              <a:rPr lang="zh-CN" altLang="en-US" dirty="0"/>
              <a:t>为已知常量</a:t>
            </a:r>
            <a:r>
              <a:rPr lang="en-US" altLang="zh-CN" dirty="0"/>
              <a:t>. </a:t>
            </a:r>
            <a:endParaRPr lang="en-US" altLang="zh-CN" dirty="0" smtClean="0"/>
          </a:p>
          <a:p>
            <a:pPr marL="0" indent="0">
              <a:buNone/>
            </a:pPr>
            <a:r>
              <a:rPr lang="en-US" altLang="zh-CN" dirty="0" smtClean="0"/>
              <a:t>( </a:t>
            </a:r>
            <a:r>
              <a:rPr lang="zh-CN" altLang="en-US" dirty="0"/>
              <a:t>５</a:t>
            </a:r>
            <a:r>
              <a:rPr lang="en-US" altLang="zh-CN" dirty="0"/>
              <a:t>)</a:t>
            </a:r>
            <a:r>
              <a:rPr lang="zh-CN" altLang="en-US" dirty="0"/>
              <a:t>存货单价不变</a:t>
            </a:r>
            <a:r>
              <a:rPr lang="en-US" altLang="zh-CN" dirty="0"/>
              <a:t>,</a:t>
            </a:r>
            <a:r>
              <a:rPr lang="zh-CN" altLang="en-US" dirty="0"/>
              <a:t>即 </a:t>
            </a:r>
            <a:r>
              <a:rPr lang="en-US" altLang="zh-CN" dirty="0"/>
              <a:t>U </a:t>
            </a:r>
            <a:r>
              <a:rPr lang="zh-CN" altLang="en-US" dirty="0"/>
              <a:t>为已知常量</a:t>
            </a:r>
            <a:r>
              <a:rPr lang="en-US" altLang="zh-CN" dirty="0"/>
              <a:t>. </a:t>
            </a:r>
            <a:endParaRPr lang="en-US" altLang="zh-CN" dirty="0" smtClean="0"/>
          </a:p>
          <a:p>
            <a:pPr marL="0" indent="0">
              <a:buNone/>
            </a:pPr>
            <a:r>
              <a:rPr lang="en-US" altLang="zh-CN" dirty="0" smtClean="0"/>
              <a:t>( </a:t>
            </a:r>
            <a:r>
              <a:rPr lang="zh-CN" altLang="en-US" dirty="0"/>
              <a:t>６</a:t>
            </a:r>
            <a:r>
              <a:rPr lang="en-US" altLang="zh-CN" dirty="0"/>
              <a:t>)</a:t>
            </a:r>
            <a:r>
              <a:rPr lang="zh-CN" altLang="en-US" dirty="0"/>
              <a:t>企业现金充足</a:t>
            </a:r>
            <a:r>
              <a:rPr lang="en-US" altLang="zh-CN" dirty="0"/>
              <a:t>,</a:t>
            </a:r>
            <a:r>
              <a:rPr lang="zh-CN" altLang="en-US" dirty="0"/>
              <a:t>不会因现金短缺而影响订货</a:t>
            </a:r>
            <a:r>
              <a:rPr lang="en-US" altLang="zh-CN" dirty="0"/>
              <a:t>. </a:t>
            </a:r>
            <a:endParaRPr lang="en-US" altLang="zh-CN" dirty="0" smtClean="0"/>
          </a:p>
          <a:p>
            <a:pPr marL="0" indent="0">
              <a:buNone/>
            </a:pPr>
            <a:r>
              <a:rPr lang="en-US" altLang="zh-CN" dirty="0"/>
              <a:t>( </a:t>
            </a:r>
            <a:r>
              <a:rPr lang="zh-CN" altLang="en-US" dirty="0"/>
              <a:t>７</a:t>
            </a:r>
            <a:r>
              <a:rPr lang="en-US" altLang="zh-CN" dirty="0"/>
              <a:t>)</a:t>
            </a:r>
            <a:r>
              <a:rPr lang="zh-CN" altLang="en-US" dirty="0"/>
              <a:t>所需存货市场供应充足</a:t>
            </a:r>
            <a:r>
              <a:rPr lang="en-US" altLang="zh-CN" dirty="0"/>
              <a:t>,</a:t>
            </a:r>
            <a:r>
              <a:rPr lang="zh-CN" altLang="en-US" dirty="0"/>
              <a:t>不会因买不到需要的存货而影响其他</a:t>
            </a:r>
            <a:r>
              <a:rPr lang="en-US" altLang="zh-CN" dirty="0"/>
              <a:t>. </a:t>
            </a:r>
            <a:endParaRPr lang="zh-CN" altLang="en-US" dirty="0"/>
          </a:p>
        </p:txBody>
      </p:sp>
    </p:spTree>
    <p:extLst>
      <p:ext uri="{BB962C8B-B14F-4D97-AF65-F5344CB8AC3E}">
        <p14:creationId xmlns:p14="http://schemas.microsoft.com/office/powerpoint/2010/main" val="1676653319"/>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dirty="0" smtClean="0"/>
                  <a:t>存货</a:t>
                </a:r>
                <a:r>
                  <a:rPr lang="zh-CN" altLang="en-US" dirty="0"/>
                  <a:t>总成本的公式可以简化为 </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𝑇𝐶</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𝐹</m:t>
                          </m:r>
                        </m:e>
                        <m:sub>
                          <m:r>
                            <a:rPr lang="en-US" altLang="zh-CN" b="0" i="1" smtClean="0">
                              <a:latin typeface="Cambria Math" panose="02040503050406030204" pitchFamily="18" charset="0"/>
                            </a:rPr>
                            <m:t>1</m:t>
                          </m:r>
                        </m:sub>
                      </m:sSub>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𝐷</m:t>
                          </m:r>
                        </m:num>
                        <m:den>
                          <m:r>
                            <a:rPr lang="en-US" altLang="zh-CN" b="0" i="1" smtClean="0">
                              <a:latin typeface="Cambria Math" panose="02040503050406030204" pitchFamily="18" charset="0"/>
                            </a:rPr>
                            <m:t>𝑄</m:t>
                          </m:r>
                        </m:den>
                      </m:f>
                      <m:r>
                        <a:rPr lang="en-US" altLang="zh-CN" b="0" i="1" smtClean="0">
                          <a:latin typeface="Cambria Math" panose="02040503050406030204" pitchFamily="18" charset="0"/>
                        </a:rPr>
                        <m:t>𝐾</m:t>
                      </m:r>
                      <m:r>
                        <a:rPr lang="en-US" altLang="zh-CN" b="0" i="1" smtClean="0">
                          <a:latin typeface="Cambria Math" panose="02040503050406030204" pitchFamily="18" charset="0"/>
                        </a:rPr>
                        <m:t>+</m:t>
                      </m:r>
                      <m:r>
                        <a:rPr lang="en-US" altLang="zh-CN" b="0" i="1" smtClean="0">
                          <a:latin typeface="Cambria Math" panose="02040503050406030204" pitchFamily="18" charset="0"/>
                        </a:rPr>
                        <m:t>𝐷𝑈</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𝐹</m:t>
                          </m:r>
                        </m:e>
                        <m:sub>
                          <m:r>
                            <a:rPr lang="en-US" altLang="zh-CN" b="0" i="1" smtClean="0">
                              <a:latin typeface="Cambria Math" panose="02040503050406030204" pitchFamily="18" charset="0"/>
                            </a:rPr>
                            <m:t>2</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𝐾</m:t>
                          </m:r>
                        </m:e>
                        <m:sub>
                          <m:r>
                            <a:rPr lang="en-US" altLang="zh-CN" b="0" i="1" smtClean="0">
                              <a:latin typeface="Cambria Math" panose="02040503050406030204" pitchFamily="18" charset="0"/>
                            </a:rPr>
                            <m:t>𝐶</m:t>
                          </m:r>
                        </m:sub>
                      </m:sSub>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𝑄</m:t>
                          </m:r>
                        </m:num>
                        <m:den>
                          <m:r>
                            <a:rPr lang="en-US" altLang="zh-CN" b="0" i="1" smtClean="0">
                              <a:latin typeface="Cambria Math" panose="02040503050406030204" pitchFamily="18" charset="0"/>
                            </a:rPr>
                            <m:t>2</m:t>
                          </m:r>
                        </m:den>
                      </m:f>
                    </m:oMath>
                  </m:oMathPara>
                </a14:m>
                <a:endParaRPr lang="en-US" altLang="zh-CN" dirty="0" smtClean="0"/>
              </a:p>
              <a:p>
                <a:pPr marL="0" indent="0">
                  <a:buNone/>
                </a:pPr>
                <a:r>
                  <a:rPr lang="zh-CN" altLang="en-US" dirty="0" smtClean="0"/>
                  <a:t>得出</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𝑄</m:t>
                      </m:r>
                      <m:r>
                        <a:rPr lang="en-US" altLang="zh-CN" b="0" i="1" smtClean="0">
                          <a:latin typeface="Cambria Math" panose="02040503050406030204" pitchFamily="18" charset="0"/>
                        </a:rPr>
                        <m:t>=</m:t>
                      </m:r>
                      <m:rad>
                        <m:radPr>
                          <m:degHide m:val="on"/>
                          <m:ctrlPr>
                            <a:rPr lang="en-US" altLang="zh-CN" b="0" i="1" smtClean="0">
                              <a:latin typeface="Cambria Math" panose="02040503050406030204" pitchFamily="18" charset="0"/>
                            </a:rPr>
                          </m:ctrlPr>
                        </m:radPr>
                        <m:deg/>
                        <m:e>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2</m:t>
                              </m:r>
                              <m:r>
                                <a:rPr lang="en-US" altLang="zh-CN" b="0" i="1" smtClean="0">
                                  <a:latin typeface="Cambria Math" panose="02040503050406030204" pitchFamily="18" charset="0"/>
                                </a:rPr>
                                <m:t>𝐾𝐷</m:t>
                              </m:r>
                            </m:num>
                            <m:den>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𝐾</m:t>
                                  </m:r>
                                </m:e>
                                <m:sub>
                                  <m:r>
                                    <a:rPr lang="en-US" altLang="zh-CN" b="0" i="1" smtClean="0">
                                      <a:latin typeface="Cambria Math" panose="02040503050406030204" pitchFamily="18" charset="0"/>
                                    </a:rPr>
                                    <m:t>𝐶</m:t>
                                  </m:r>
                                </m:sub>
                              </m:sSub>
                            </m:den>
                          </m:f>
                        </m:e>
                      </m:rad>
                    </m:oMath>
                  </m:oMathPara>
                </a14:m>
                <a:endParaRPr lang="en-US" altLang="zh-CN" dirty="0" smtClean="0"/>
              </a:p>
              <a:p>
                <a:pPr marL="0" indent="0">
                  <a:buNone/>
                </a:pPr>
                <a:r>
                  <a:rPr lang="zh-CN" altLang="en-US" dirty="0"/>
                  <a:t>这一公式称为经济订货量基本模型</a:t>
                </a:r>
                <a:r>
                  <a:rPr lang="en-US" altLang="zh-CN" dirty="0"/>
                  <a:t>,</a:t>
                </a:r>
                <a:r>
                  <a:rPr lang="zh-CN" altLang="en-US" dirty="0"/>
                  <a:t>求出的每次订货批量</a:t>
                </a:r>
                <a:r>
                  <a:rPr lang="en-US" altLang="zh-CN" dirty="0"/>
                  <a:t>,</a:t>
                </a:r>
                <a:r>
                  <a:rPr lang="zh-CN" altLang="en-US" dirty="0"/>
                  <a:t>可使</a:t>
                </a:r>
                <a:r>
                  <a:rPr lang="en-US" altLang="zh-CN" dirty="0"/>
                  <a:t>TC</a:t>
                </a:r>
                <a:r>
                  <a:rPr lang="zh-CN" altLang="en-US" dirty="0"/>
                  <a:t>达到最小值</a:t>
                </a:r>
                <a:r>
                  <a:rPr lang="en-US" altLang="zh-CN" dirty="0"/>
                  <a:t>. </a:t>
                </a:r>
                <a:endParaRPr lang="en-US" altLang="zh-CN" dirty="0" smtClean="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80315160"/>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２． 基本模型的扩展 </a:t>
                </a:r>
                <a:endParaRPr lang="en-US" altLang="zh-CN" b="1" dirty="0" smtClean="0"/>
              </a:p>
              <a:p>
                <a:pPr marL="0" indent="0">
                  <a:buNone/>
                </a:pPr>
                <a:r>
                  <a:rPr lang="en-US" altLang="zh-CN" dirty="0" smtClean="0"/>
                  <a:t>( </a:t>
                </a:r>
                <a:r>
                  <a:rPr lang="zh-CN" altLang="en-US" dirty="0"/>
                  <a:t>１</a:t>
                </a:r>
                <a:r>
                  <a:rPr lang="en-US" altLang="zh-CN" dirty="0"/>
                  <a:t>)</a:t>
                </a:r>
                <a:r>
                  <a:rPr lang="zh-CN" altLang="en-US" dirty="0"/>
                  <a:t>存货陆续供应和使用 </a:t>
                </a:r>
                <a:endParaRPr lang="en-US" altLang="zh-CN" dirty="0" smtClean="0"/>
              </a:p>
              <a:p>
                <a:pPr marL="0" indent="0">
                  <a:buNone/>
                </a:pPr>
                <a:r>
                  <a:rPr lang="zh-CN" altLang="en-US" dirty="0"/>
                  <a:t>设每批订货量</a:t>
                </a:r>
                <a:r>
                  <a:rPr lang="zh-CN" altLang="en-US" dirty="0" smtClean="0"/>
                  <a:t>为</a:t>
                </a:r>
                <a:r>
                  <a:rPr lang="en-US" altLang="zh-CN" dirty="0" smtClean="0"/>
                  <a:t>Q </a:t>
                </a:r>
                <a:r>
                  <a:rPr lang="en-US" altLang="zh-CN" dirty="0"/>
                  <a:t>.</a:t>
                </a:r>
                <a:r>
                  <a:rPr lang="zh-CN" altLang="en-US" dirty="0"/>
                  <a:t>由于每日送货量</a:t>
                </a:r>
                <a:r>
                  <a:rPr lang="zh-CN" altLang="en-US" dirty="0" smtClean="0"/>
                  <a:t>为</a:t>
                </a:r>
                <a:r>
                  <a:rPr lang="en-US" altLang="zh-CN" dirty="0" smtClean="0"/>
                  <a:t>P </a:t>
                </a:r>
                <a:r>
                  <a:rPr lang="en-US" altLang="zh-CN" dirty="0"/>
                  <a:t>,</a:t>
                </a:r>
                <a:r>
                  <a:rPr lang="zh-CN" altLang="en-US" dirty="0"/>
                  <a:t>故该批货全部送达所需日数</a:t>
                </a:r>
                <a:r>
                  <a:rPr lang="zh-CN" altLang="en-US" dirty="0" smtClean="0"/>
                  <a:t>为</a:t>
                </a:r>
                <a:r>
                  <a:rPr lang="en-US" altLang="zh-CN" dirty="0" smtClean="0"/>
                  <a:t>Q </a:t>
                </a:r>
                <a:r>
                  <a:rPr lang="en-US" altLang="zh-CN" dirty="0"/>
                  <a:t>/ P ,</a:t>
                </a:r>
                <a:r>
                  <a:rPr lang="zh-CN" altLang="en-US" dirty="0" smtClean="0"/>
                  <a:t>称为送货</a:t>
                </a:r>
                <a:r>
                  <a:rPr lang="zh-CN" altLang="en-US" dirty="0"/>
                  <a:t>期</a:t>
                </a:r>
                <a:r>
                  <a:rPr lang="en-US" altLang="zh-CN" dirty="0"/>
                  <a:t>. </a:t>
                </a:r>
                <a:endParaRPr lang="en-US" altLang="zh-CN" dirty="0" smtClean="0"/>
              </a:p>
              <a:p>
                <a:pPr marL="0" indent="0">
                  <a:buNone/>
                </a:pPr>
                <a:r>
                  <a:rPr lang="zh-CN" altLang="en-US" dirty="0"/>
                  <a:t>存货陆续供应和使用的经济订货量公式为</a:t>
                </a:r>
              </a:p>
              <a:p>
                <a:pPr marL="0" indent="0">
                  <a:buNone/>
                </a:pPr>
                <a14:m>
                  <m:oMathPara xmlns:m="http://schemas.openxmlformats.org/officeDocument/2006/math">
                    <m:oMathParaPr>
                      <m:jc m:val="centerGroup"/>
                    </m:oMathParaPr>
                    <m:oMath xmlns:m="http://schemas.openxmlformats.org/officeDocument/2006/math">
                      <m:sSup>
                        <m:sSupPr>
                          <m:ctrlPr>
                            <a:rPr lang="en-US" altLang="zh-CN" i="1" smtClean="0">
                              <a:latin typeface="Cambria Math" panose="02040503050406030204" pitchFamily="18" charset="0"/>
                            </a:rPr>
                          </m:ctrlPr>
                        </m:sSupPr>
                        <m:e>
                          <m:r>
                            <a:rPr lang="en-US" altLang="zh-CN" b="0" i="1" smtClean="0">
                              <a:latin typeface="Cambria Math" panose="02040503050406030204" pitchFamily="18" charset="0"/>
                            </a:rPr>
                            <m:t>𝑄</m:t>
                          </m:r>
                        </m:e>
                        <m:sup>
                          <m:r>
                            <a:rPr lang="en-US" altLang="zh-CN" i="1" smtClean="0">
                              <a:latin typeface="Cambria Math" panose="02040503050406030204" pitchFamily="18" charset="0"/>
                              <a:ea typeface="Cambria Math" panose="02040503050406030204" pitchFamily="18" charset="0"/>
                            </a:rPr>
                            <m:t>∗</m:t>
                          </m:r>
                        </m:sup>
                      </m:sSup>
                      <m:r>
                        <a:rPr lang="en-US" altLang="zh-CN" b="0" i="1" smtClean="0">
                          <a:latin typeface="Cambria Math" panose="02040503050406030204" pitchFamily="18" charset="0"/>
                        </a:rPr>
                        <m:t>=</m:t>
                      </m:r>
                      <m:rad>
                        <m:radPr>
                          <m:degHide m:val="on"/>
                          <m:ctrlPr>
                            <a:rPr lang="en-US" altLang="zh-CN" b="0" i="1" smtClean="0">
                              <a:latin typeface="Cambria Math" panose="02040503050406030204" pitchFamily="18" charset="0"/>
                            </a:rPr>
                          </m:ctrlPr>
                        </m:radPr>
                        <m:deg/>
                        <m:e>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2</m:t>
                              </m:r>
                              <m:r>
                                <a:rPr lang="en-US" altLang="zh-CN" b="0" i="1" smtClean="0">
                                  <a:latin typeface="Cambria Math" panose="02040503050406030204" pitchFamily="18" charset="0"/>
                                </a:rPr>
                                <m:t>𝐾𝐷</m:t>
                              </m:r>
                            </m:num>
                            <m:den>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𝐾</m:t>
                                  </m:r>
                                </m:e>
                                <m:sub>
                                  <m:r>
                                    <a:rPr lang="en-US" altLang="zh-CN" b="0" i="1" smtClean="0">
                                      <a:latin typeface="Cambria Math" panose="02040503050406030204" pitchFamily="18" charset="0"/>
                                    </a:rPr>
                                    <m:t>𝐶</m:t>
                                  </m:r>
                                </m:sub>
                              </m:sSub>
                            </m:den>
                          </m:f>
                          <m:r>
                            <a:rPr lang="en-US" altLang="zh-CN" b="0" i="1" smtClean="0">
                              <a:latin typeface="Cambria Math" panose="02040503050406030204" pitchFamily="18" charset="0"/>
                              <a:ea typeface="Cambria Math" panose="02040503050406030204" pitchFamily="18" charset="0"/>
                            </a:rPr>
                            <m:t>∙</m:t>
                          </m:r>
                          <m:f>
                            <m:fPr>
                              <m:ctrlPr>
                                <a:rPr lang="en-US" altLang="zh-CN" b="0" i="1" smtClean="0">
                                  <a:latin typeface="Cambria Math" panose="02040503050406030204" pitchFamily="18" charset="0"/>
                                  <a:ea typeface="Cambria Math" panose="02040503050406030204" pitchFamily="18" charset="0"/>
                                </a:rPr>
                              </m:ctrlPr>
                            </m:fPr>
                            <m:num>
                              <m:r>
                                <a:rPr lang="en-US" altLang="zh-CN" b="0" i="1" smtClean="0">
                                  <a:latin typeface="Cambria Math" panose="02040503050406030204" pitchFamily="18" charset="0"/>
                                  <a:ea typeface="Cambria Math" panose="02040503050406030204" pitchFamily="18" charset="0"/>
                                </a:rPr>
                                <m:t>𝑃</m:t>
                              </m:r>
                            </m:num>
                            <m:den>
                              <m:r>
                                <a:rPr lang="en-US" altLang="zh-CN" b="0" i="1" smtClean="0">
                                  <a:latin typeface="Cambria Math" panose="02040503050406030204" pitchFamily="18" charset="0"/>
                                  <a:ea typeface="Cambria Math" panose="02040503050406030204" pitchFamily="18" charset="0"/>
                                </a:rPr>
                                <m:t>𝑃</m:t>
                              </m:r>
                              <m:r>
                                <a:rPr lang="en-US" altLang="zh-CN" b="0" i="1" smtClean="0">
                                  <a:latin typeface="Cambria Math" panose="02040503050406030204" pitchFamily="18" charset="0"/>
                                  <a:ea typeface="Cambria Math" panose="02040503050406030204" pitchFamily="18" charset="0"/>
                                </a:rPr>
                                <m:t>−</m:t>
                              </m:r>
                              <m:r>
                                <m:rPr>
                                  <m:sty m:val="p"/>
                                </m:rPr>
                                <a:rPr lang="en-US" altLang="zh-CN" i="1">
                                  <a:latin typeface="Cambria Math" panose="02040503050406030204" pitchFamily="18" charset="0"/>
                                  <a:ea typeface="Cambria Math" panose="02040503050406030204" pitchFamily="18" charset="0"/>
                                </a:rPr>
                                <m:t>d</m:t>
                              </m:r>
                            </m:den>
                          </m:f>
                        </m:e>
                      </m:rad>
                    </m:oMath>
                  </m:oMathPara>
                </a14:m>
                <a:endParaRPr lang="en-US" altLang="zh-CN" dirty="0" smtClean="0"/>
              </a:p>
              <a:p>
                <a:pPr marL="0" indent="0">
                  <a:buNone/>
                </a:pPr>
                <a:r>
                  <a:rPr lang="zh-CN" altLang="en-US" dirty="0"/>
                  <a:t>存货陆续供应和使用的经济订货量总成本公式为 </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𝑇𝐶</m:t>
                      </m:r>
                      <m:d>
                        <m:dPr>
                          <m:ctrlPr>
                            <a:rPr lang="en-US" altLang="zh-CN" b="0" i="1" smtClean="0">
                              <a:latin typeface="Cambria Math" panose="02040503050406030204" pitchFamily="18" charset="0"/>
                            </a:rPr>
                          </m:ctrlPr>
                        </m:dPr>
                        <m:e>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𝑄</m:t>
                              </m:r>
                            </m:e>
                            <m:sup>
                              <m:r>
                                <a:rPr lang="en-US" altLang="zh-CN" b="0" i="1" smtClean="0">
                                  <a:latin typeface="Cambria Math" panose="02040503050406030204" pitchFamily="18" charset="0"/>
                                  <a:ea typeface="Cambria Math" panose="02040503050406030204" pitchFamily="18" charset="0"/>
                                </a:rPr>
                                <m:t>∗</m:t>
                              </m:r>
                            </m:sup>
                          </m:sSup>
                        </m:e>
                      </m:d>
                      <m:r>
                        <a:rPr lang="en-US" altLang="zh-CN" b="0" i="1" smtClean="0">
                          <a:latin typeface="Cambria Math" panose="02040503050406030204" pitchFamily="18" charset="0"/>
                        </a:rPr>
                        <m:t>=</m:t>
                      </m:r>
                      <m:rad>
                        <m:radPr>
                          <m:degHide m:val="on"/>
                          <m:ctrlPr>
                            <a:rPr lang="en-US" altLang="zh-CN" b="0" i="1" smtClean="0">
                              <a:latin typeface="Cambria Math" panose="02040503050406030204" pitchFamily="18" charset="0"/>
                            </a:rPr>
                          </m:ctrlPr>
                        </m:radPr>
                        <m:deg/>
                        <m:e>
                          <m:r>
                            <a:rPr lang="en-US" altLang="zh-CN" b="0" i="1" smtClean="0">
                              <a:latin typeface="Cambria Math" panose="02040503050406030204" pitchFamily="18" charset="0"/>
                            </a:rPr>
                            <m:t>2</m:t>
                          </m:r>
                          <m:r>
                            <a:rPr lang="en-US" altLang="zh-CN" b="0" i="1" smtClean="0">
                              <a:latin typeface="Cambria Math" panose="02040503050406030204" pitchFamily="18" charset="0"/>
                            </a:rPr>
                            <m:t>𝐾𝐷</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𝐾</m:t>
                              </m:r>
                            </m:e>
                            <m:sub>
                              <m:r>
                                <a:rPr lang="en-US" altLang="zh-CN" b="0" i="1" smtClean="0">
                                  <a:latin typeface="Cambria Math" panose="02040503050406030204" pitchFamily="18" charset="0"/>
                                </a:rPr>
                                <m:t>𝐶</m:t>
                              </m:r>
                            </m:sub>
                          </m:sSub>
                          <m:r>
                            <a:rPr lang="en-US" altLang="zh-CN" b="0" i="1" smtClean="0">
                              <a:latin typeface="Cambria Math" panose="02040503050406030204" pitchFamily="18" charset="0"/>
                              <a:ea typeface="Cambria Math" panose="02040503050406030204" pitchFamily="18" charset="0"/>
                            </a:rPr>
                            <m:t>∙(1−</m:t>
                          </m:r>
                          <m:f>
                            <m:fPr>
                              <m:ctrlPr>
                                <a:rPr lang="en-US" altLang="zh-CN" b="0" i="1" smtClean="0">
                                  <a:latin typeface="Cambria Math" panose="02040503050406030204" pitchFamily="18" charset="0"/>
                                  <a:ea typeface="Cambria Math" panose="02040503050406030204" pitchFamily="18" charset="0"/>
                                </a:rPr>
                              </m:ctrlPr>
                            </m:fPr>
                            <m:num>
                              <m:r>
                                <a:rPr lang="en-US" altLang="zh-CN" b="0" i="1" smtClean="0">
                                  <a:latin typeface="Cambria Math" panose="02040503050406030204" pitchFamily="18" charset="0"/>
                                  <a:ea typeface="Cambria Math" panose="02040503050406030204" pitchFamily="18" charset="0"/>
                                </a:rPr>
                                <m:t>𝑑</m:t>
                              </m:r>
                            </m:num>
                            <m:den>
                              <m:r>
                                <a:rPr lang="en-US" altLang="zh-CN" b="0" i="1" smtClean="0">
                                  <a:latin typeface="Cambria Math" panose="02040503050406030204" pitchFamily="18" charset="0"/>
                                  <a:ea typeface="Cambria Math" panose="02040503050406030204" pitchFamily="18" charset="0"/>
                                </a:rPr>
                                <m:t>𝑃</m:t>
                              </m:r>
                            </m:den>
                          </m:f>
                          <m:r>
                            <a:rPr lang="en-US" altLang="zh-CN" b="0" i="1" smtClean="0">
                              <a:latin typeface="Cambria Math" panose="02040503050406030204" pitchFamily="18" charset="0"/>
                              <a:ea typeface="Cambria Math" panose="02040503050406030204" pitchFamily="18" charset="0"/>
                            </a:rPr>
                            <m:t>)</m:t>
                          </m:r>
                        </m:e>
                      </m:rad>
                    </m:oMath>
                  </m:oMathPara>
                </a14:m>
                <a:endParaRPr lang="en-US" altLang="zh-CN" dirty="0" smtClean="0"/>
              </a:p>
              <a:p>
                <a:pPr marL="0" indent="0">
                  <a:buNone/>
                </a:pP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10223022"/>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en-US" altLang="zh-CN" dirty="0" smtClean="0"/>
                  <a:t>( </a:t>
                </a:r>
                <a:r>
                  <a:rPr lang="zh-CN" altLang="en-US" dirty="0"/>
                  <a:t>２</a:t>
                </a:r>
                <a:r>
                  <a:rPr lang="en-US" altLang="zh-CN" dirty="0"/>
                  <a:t>)</a:t>
                </a:r>
                <a:r>
                  <a:rPr lang="zh-CN" altLang="en-US" dirty="0"/>
                  <a:t>存在数量折扣 </a:t>
                </a:r>
                <a:endParaRPr lang="en-US" altLang="zh-CN" dirty="0" smtClean="0"/>
              </a:p>
              <a:p>
                <a:pPr marL="0" indent="0">
                  <a:buNone/>
                </a:pPr>
                <a:r>
                  <a:rPr lang="en-US" altLang="zh-CN" dirty="0"/>
                  <a:t> </a:t>
                </a:r>
                <a:r>
                  <a:rPr lang="en-US" altLang="zh-CN" dirty="0" smtClean="0"/>
                  <a:t>      </a:t>
                </a:r>
                <a:r>
                  <a:rPr lang="zh-CN" altLang="en-US" dirty="0" smtClean="0"/>
                  <a:t>为了</a:t>
                </a:r>
                <a:r>
                  <a:rPr lang="zh-CN" altLang="en-US" dirty="0"/>
                  <a:t>鼓励客户购买更多的商品</a:t>
                </a:r>
                <a:r>
                  <a:rPr lang="en-US" altLang="zh-CN" dirty="0"/>
                  <a:t>,</a:t>
                </a:r>
                <a:r>
                  <a:rPr lang="zh-CN" altLang="en-US" dirty="0"/>
                  <a:t>销售企业通常会给予不同程度的价格优惠</a:t>
                </a:r>
                <a:r>
                  <a:rPr lang="en-US" altLang="zh-CN" dirty="0"/>
                  <a:t>,</a:t>
                </a:r>
                <a:r>
                  <a:rPr lang="zh-CN" altLang="en-US" dirty="0"/>
                  <a:t>即实行数量 折扣或价格折扣</a:t>
                </a:r>
                <a:r>
                  <a:rPr lang="en-US" altLang="zh-CN" dirty="0" smtClean="0"/>
                  <a:t>.</a:t>
                </a:r>
              </a:p>
              <a:p>
                <a:pPr marL="0" indent="0">
                  <a:buNone/>
                </a:pPr>
                <a:r>
                  <a:rPr lang="zh-CN" altLang="en-US" dirty="0"/>
                  <a:t>在经济订货批量</a:t>
                </a:r>
                <a:r>
                  <a:rPr lang="zh-CN" altLang="en-US" dirty="0" smtClean="0"/>
                  <a:t>基本</a:t>
                </a:r>
                <a:r>
                  <a:rPr lang="zh-CN" altLang="en-US" dirty="0"/>
                  <a:t>模型其他各种假设条件均具备的前提下</a:t>
                </a:r>
                <a:r>
                  <a:rPr lang="en-US" altLang="zh-CN" dirty="0"/>
                  <a:t>,</a:t>
                </a:r>
                <a:r>
                  <a:rPr lang="zh-CN" altLang="en-US" dirty="0"/>
                  <a:t>存在数量折扣时的存货相关总</a:t>
                </a:r>
                <a:r>
                  <a:rPr lang="zh-CN" altLang="en-US" dirty="0" smtClean="0"/>
                  <a:t>成本：</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rPr>
                        <m:t>𝑇𝐶</m:t>
                      </m:r>
                      <m:d>
                        <m:dPr>
                          <m:ctrlPr>
                            <a:rPr lang="en-US" altLang="zh-CN" i="1">
                              <a:latin typeface="Cambria Math" panose="02040503050406030204" pitchFamily="18" charset="0"/>
                            </a:rPr>
                          </m:ctrlPr>
                        </m:dPr>
                        <m:e>
                          <m:sSup>
                            <m:sSupPr>
                              <m:ctrlPr>
                                <a:rPr lang="en-US" altLang="zh-CN" i="1">
                                  <a:latin typeface="Cambria Math" panose="02040503050406030204" pitchFamily="18" charset="0"/>
                                </a:rPr>
                              </m:ctrlPr>
                            </m:sSupPr>
                            <m:e>
                              <m:r>
                                <a:rPr lang="en-US" altLang="zh-CN" i="1">
                                  <a:latin typeface="Cambria Math" panose="02040503050406030204" pitchFamily="18" charset="0"/>
                                </a:rPr>
                                <m:t>𝑄</m:t>
                              </m:r>
                            </m:e>
                            <m:sup>
                              <m:r>
                                <a:rPr lang="en-US" altLang="zh-CN" i="1">
                                  <a:latin typeface="Cambria Math" panose="02040503050406030204" pitchFamily="18" charset="0"/>
                                  <a:ea typeface="Cambria Math" panose="02040503050406030204" pitchFamily="18" charset="0"/>
                                </a:rPr>
                                <m:t>∗</m:t>
                              </m:r>
                            </m:sup>
                          </m:sSup>
                        </m:e>
                      </m:d>
                      <m:r>
                        <a:rPr lang="en-US" altLang="zh-CN" i="1">
                          <a:latin typeface="Cambria Math" panose="02040503050406030204" pitchFamily="18" charset="0"/>
                        </a:rPr>
                        <m:t>=</m:t>
                      </m:r>
                      <m:r>
                        <a:rPr lang="en-US" altLang="zh-CN" b="0" i="1" smtClean="0">
                          <a:latin typeface="Cambria Math" panose="02040503050406030204" pitchFamily="18" charset="0"/>
                        </a:rPr>
                        <m:t>𝐷𝑈</m:t>
                      </m:r>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𝐷</m:t>
                          </m:r>
                        </m:num>
                        <m:den>
                          <m:r>
                            <a:rPr lang="en-US" altLang="zh-CN" b="0" i="1" smtClean="0">
                              <a:latin typeface="Cambria Math" panose="02040503050406030204" pitchFamily="18" charset="0"/>
                            </a:rPr>
                            <m:t>𝑄</m:t>
                          </m:r>
                        </m:den>
                      </m:f>
                      <m:r>
                        <a:rPr lang="en-US" altLang="zh-CN" b="0"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𝐾</m:t>
                      </m:r>
                      <m:r>
                        <a:rPr lang="en-US" altLang="zh-CN" b="0" i="1" smtClean="0">
                          <a:latin typeface="Cambria Math" panose="02040503050406030204" pitchFamily="18" charset="0"/>
                          <a:ea typeface="Cambria Math" panose="02040503050406030204" pitchFamily="18" charset="0"/>
                        </a:rPr>
                        <m:t>+</m:t>
                      </m:r>
                      <m:f>
                        <m:fPr>
                          <m:ctrlPr>
                            <a:rPr lang="en-US" altLang="zh-CN" b="0" i="1" smtClean="0">
                              <a:latin typeface="Cambria Math" panose="02040503050406030204" pitchFamily="18" charset="0"/>
                              <a:ea typeface="Cambria Math" panose="02040503050406030204" pitchFamily="18" charset="0"/>
                            </a:rPr>
                          </m:ctrlPr>
                        </m:fPr>
                        <m:num>
                          <m:r>
                            <a:rPr lang="en-US" altLang="zh-CN" b="0" i="1" smtClean="0">
                              <a:latin typeface="Cambria Math" panose="02040503050406030204" pitchFamily="18" charset="0"/>
                              <a:ea typeface="Cambria Math" panose="02040503050406030204" pitchFamily="18" charset="0"/>
                            </a:rPr>
                            <m:t>𝑄</m:t>
                          </m:r>
                        </m:num>
                        <m:den>
                          <m:r>
                            <a:rPr lang="en-US" altLang="zh-CN" b="0" i="1" smtClean="0">
                              <a:latin typeface="Cambria Math" panose="02040503050406030204" pitchFamily="18" charset="0"/>
                              <a:ea typeface="Cambria Math" panose="02040503050406030204" pitchFamily="18" charset="0"/>
                            </a:rPr>
                            <m:t>2</m:t>
                          </m:r>
                        </m:den>
                      </m:f>
                      <m:r>
                        <a:rPr lang="en-US" altLang="zh-CN" b="0" i="1" smtClean="0">
                          <a:latin typeface="Cambria Math" panose="02040503050406030204" pitchFamily="18" charset="0"/>
                          <a:ea typeface="Cambria Math" panose="02040503050406030204" pitchFamily="18" charset="0"/>
                        </a:rPr>
                        <m:t>∙</m:t>
                      </m:r>
                      <m:sSub>
                        <m:sSubPr>
                          <m:ctrlPr>
                            <a:rPr lang="en-US" altLang="zh-CN" b="0" i="1" smtClean="0">
                              <a:latin typeface="Cambria Math" panose="02040503050406030204" pitchFamily="18" charset="0"/>
                              <a:ea typeface="Cambria Math" panose="02040503050406030204" pitchFamily="18" charset="0"/>
                            </a:rPr>
                          </m:ctrlPr>
                        </m:sSubPr>
                        <m:e>
                          <m:r>
                            <a:rPr lang="en-US" altLang="zh-CN" b="0" i="1" smtClean="0">
                              <a:latin typeface="Cambria Math" panose="02040503050406030204" pitchFamily="18" charset="0"/>
                              <a:ea typeface="Cambria Math" panose="02040503050406030204" pitchFamily="18" charset="0"/>
                            </a:rPr>
                            <m:t>𝐾</m:t>
                          </m:r>
                        </m:e>
                        <m:sub>
                          <m:r>
                            <a:rPr lang="en-US" altLang="zh-CN" b="0" i="1" smtClean="0">
                              <a:latin typeface="Cambria Math" panose="02040503050406030204" pitchFamily="18" charset="0"/>
                              <a:ea typeface="Cambria Math" panose="02040503050406030204" pitchFamily="18" charset="0"/>
                            </a:rPr>
                            <m:t>𝐶</m:t>
                          </m:r>
                        </m:sub>
                      </m:sSub>
                    </m:oMath>
                  </m:oMathPara>
                </a14:m>
                <a:endParaRPr lang="en-US" altLang="zh-CN" dirty="0" smtClean="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63802001"/>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7.4.4  </a:t>
            </a:r>
            <a:r>
              <a:rPr lang="zh-CN" altLang="en-US" sz="2800" dirty="0" smtClean="0"/>
              <a:t>存货</a:t>
            </a:r>
            <a:r>
              <a:rPr lang="zh-CN" altLang="en-US" sz="2800" dirty="0"/>
              <a:t>控制的</a:t>
            </a:r>
            <a:r>
              <a:rPr lang="en-US" altLang="zh-CN" sz="2800" dirty="0"/>
              <a:t>ABC</a:t>
            </a:r>
            <a:r>
              <a:rPr lang="zh-CN" altLang="en-US" sz="2800" dirty="0" smtClean="0"/>
              <a:t>分类法</a:t>
            </a:r>
            <a:endParaRPr lang="en-US" altLang="zh-CN" sz="2800" dirty="0" smtClean="0"/>
          </a:p>
          <a:p>
            <a:pPr marL="0" indent="0">
              <a:buNone/>
            </a:pPr>
            <a:r>
              <a:rPr lang="en-US" altLang="zh-CN" dirty="0"/>
              <a:t> </a:t>
            </a:r>
            <a:r>
              <a:rPr lang="en-US" altLang="zh-CN" dirty="0" smtClean="0"/>
              <a:t>     </a:t>
            </a:r>
            <a:r>
              <a:rPr lang="zh-CN" altLang="en-US" dirty="0" smtClean="0"/>
              <a:t> </a:t>
            </a:r>
            <a:r>
              <a:rPr lang="en-US" altLang="zh-CN" dirty="0"/>
              <a:t>ABC</a:t>
            </a:r>
            <a:r>
              <a:rPr lang="zh-CN" altLang="en-US" dirty="0"/>
              <a:t>控制法的要点是把企业的存货物资按其金额大小划分为</a:t>
            </a:r>
            <a:r>
              <a:rPr lang="en-US" altLang="zh-CN" dirty="0"/>
              <a:t>A</a:t>
            </a:r>
            <a:r>
              <a:rPr lang="zh-CN" altLang="en-US" dirty="0"/>
              <a:t>、 </a:t>
            </a:r>
            <a:r>
              <a:rPr lang="en-US" altLang="zh-CN" dirty="0"/>
              <a:t>B</a:t>
            </a:r>
            <a:r>
              <a:rPr lang="zh-CN" altLang="en-US" dirty="0"/>
              <a:t>、 </a:t>
            </a:r>
            <a:r>
              <a:rPr lang="en-US" altLang="zh-CN" dirty="0"/>
              <a:t>C</a:t>
            </a:r>
            <a:r>
              <a:rPr lang="zh-CN" altLang="en-US" dirty="0"/>
              <a:t>三类</a:t>
            </a:r>
            <a:r>
              <a:rPr lang="en-US" altLang="zh-CN" dirty="0"/>
              <a:t>,</a:t>
            </a:r>
            <a:r>
              <a:rPr lang="zh-CN" altLang="en-US" dirty="0"/>
              <a:t>然后根据 重要性在控制管理中分别对待</a:t>
            </a:r>
            <a:r>
              <a:rPr lang="en-US" altLang="zh-CN" dirty="0"/>
              <a:t>.A</a:t>
            </a:r>
            <a:r>
              <a:rPr lang="zh-CN" altLang="en-US" dirty="0"/>
              <a:t>类物资是指品种少、实物量少而价值高的物资</a:t>
            </a:r>
            <a:r>
              <a:rPr lang="en-US" altLang="zh-CN" dirty="0"/>
              <a:t>,</a:t>
            </a:r>
            <a:r>
              <a:rPr lang="zh-CN" altLang="en-US" dirty="0"/>
              <a:t>其成本金 额约占７０％</a:t>
            </a:r>
            <a:r>
              <a:rPr lang="en-US" altLang="zh-CN" dirty="0"/>
              <a:t>,</a:t>
            </a:r>
            <a:r>
              <a:rPr lang="zh-CN" altLang="en-US" dirty="0"/>
              <a:t>而实物量不超过２０％</a:t>
            </a:r>
            <a:r>
              <a:rPr lang="en-US" altLang="zh-CN" dirty="0"/>
              <a:t>; C</a:t>
            </a:r>
            <a:r>
              <a:rPr lang="zh-CN" altLang="en-US" dirty="0"/>
              <a:t>类物资是指品种多、实物量多而价值低的物资</a:t>
            </a:r>
            <a:r>
              <a:rPr lang="en-US" altLang="zh-CN" dirty="0"/>
              <a:t>,</a:t>
            </a:r>
            <a:r>
              <a:rPr lang="zh-CN" altLang="en-US" dirty="0"/>
              <a:t>其成 本金额约占１０％</a:t>
            </a:r>
            <a:r>
              <a:rPr lang="en-US" altLang="zh-CN" dirty="0"/>
              <a:t>,</a:t>
            </a:r>
            <a:r>
              <a:rPr lang="zh-CN" altLang="en-US" dirty="0"/>
              <a:t>而实物量不低于５０％</a:t>
            </a:r>
            <a:r>
              <a:rPr lang="en-US" altLang="zh-CN" dirty="0"/>
              <a:t>; B</a:t>
            </a:r>
            <a:r>
              <a:rPr lang="zh-CN" altLang="en-US" dirty="0"/>
              <a:t>类物资介于</a:t>
            </a:r>
            <a:r>
              <a:rPr lang="en-US" altLang="zh-CN" dirty="0"/>
              <a:t>A</a:t>
            </a:r>
            <a:r>
              <a:rPr lang="zh-CN" altLang="en-US" dirty="0"/>
              <a:t>类、 </a:t>
            </a:r>
            <a:r>
              <a:rPr lang="en-US" altLang="zh-CN" dirty="0"/>
              <a:t>C</a:t>
            </a:r>
            <a:r>
              <a:rPr lang="zh-CN" altLang="en-US" dirty="0"/>
              <a:t>类物资之间</a:t>
            </a:r>
            <a:r>
              <a:rPr lang="en-US" altLang="zh-CN" dirty="0"/>
              <a:t>,</a:t>
            </a:r>
            <a:r>
              <a:rPr lang="zh-CN" altLang="en-US" dirty="0"/>
              <a:t>其成本金额约 占２０％</a:t>
            </a:r>
            <a:r>
              <a:rPr lang="en-US" altLang="zh-CN" dirty="0"/>
              <a:t>,</a:t>
            </a:r>
            <a:r>
              <a:rPr lang="zh-CN" altLang="en-US" dirty="0"/>
              <a:t>而实物量不超过３０％</a:t>
            </a:r>
            <a:r>
              <a:rPr lang="en-US" altLang="zh-CN" dirty="0"/>
              <a:t>. </a:t>
            </a:r>
            <a:endParaRPr lang="zh-CN" altLang="en-US" dirty="0"/>
          </a:p>
        </p:txBody>
      </p:sp>
    </p:spTree>
    <p:extLst>
      <p:ext uri="{BB962C8B-B14F-4D97-AF65-F5344CB8AC3E}">
        <p14:creationId xmlns:p14="http://schemas.microsoft.com/office/powerpoint/2010/main" val="1039085708"/>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项目８　无形资产及其他资产</a:t>
            </a:r>
            <a:r>
              <a:rPr lang="zh-CN" altLang="en-US" dirty="0" smtClean="0"/>
              <a:t>管理</a:t>
            </a:r>
            <a:endParaRPr lang="zh-CN" altLang="en-US" dirty="0"/>
          </a:p>
        </p:txBody>
      </p:sp>
    </p:spTree>
    <p:extLst>
      <p:ext uri="{BB962C8B-B14F-4D97-AF65-F5344CB8AC3E}">
        <p14:creationId xmlns:p14="http://schemas.microsoft.com/office/powerpoint/2010/main" val="3745124241"/>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1853122" y="1862786"/>
            <a:ext cx="4672913" cy="2286452"/>
          </a:xfrm>
        </p:spPr>
        <p:txBody>
          <a:bodyPr/>
          <a:lstStyle/>
          <a:p>
            <a:pPr marL="0" indent="0">
              <a:buNone/>
            </a:pPr>
            <a:r>
              <a:rPr lang="zh-CN" altLang="en-US" sz="2400" b="1" dirty="0" smtClean="0">
                <a:solidFill>
                  <a:srgbClr val="00B0F0"/>
                </a:solidFill>
              </a:rPr>
              <a:t>学习要点</a:t>
            </a:r>
            <a:endParaRPr lang="en-US" altLang="zh-CN" sz="2400" b="1" dirty="0" smtClean="0">
              <a:solidFill>
                <a:srgbClr val="00B0F0"/>
              </a:solidFill>
            </a:endParaRPr>
          </a:p>
          <a:p>
            <a:pPr marL="0" indent="0">
              <a:buNone/>
            </a:pPr>
            <a:r>
              <a:rPr lang="zh-CN" altLang="en-US" dirty="0"/>
              <a:t>　１． 掌握利润分配的程序</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２</a:t>
            </a:r>
            <a:r>
              <a:rPr lang="zh-CN" altLang="en-US" dirty="0"/>
              <a:t>． 掌握各种股利政策</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３</a:t>
            </a:r>
            <a:r>
              <a:rPr lang="zh-CN" altLang="en-US" dirty="0"/>
              <a:t>． 掌握股利支付程序</a:t>
            </a:r>
            <a:r>
              <a:rPr lang="en-US" altLang="zh-CN" dirty="0"/>
              <a:t>.</a:t>
            </a:r>
          </a:p>
          <a:p>
            <a:pPr marL="0" indent="0">
              <a:buNone/>
            </a:pPr>
            <a:endParaRPr lang="zh-CN" altLang="en-US" dirty="0"/>
          </a:p>
        </p:txBody>
      </p:sp>
      <p:grpSp>
        <p:nvGrpSpPr>
          <p:cNvPr id="4" name="Group 70"/>
          <p:cNvGrpSpPr/>
          <p:nvPr/>
        </p:nvGrpSpPr>
        <p:grpSpPr bwMode="auto">
          <a:xfrm>
            <a:off x="1816053" y="894783"/>
            <a:ext cx="1367367" cy="935567"/>
            <a:chOff x="924" y="1097"/>
            <a:chExt cx="646" cy="442"/>
          </a:xfrm>
          <a:solidFill>
            <a:srgbClr val="F15A29"/>
          </a:solidFill>
        </p:grpSpPr>
        <p:sp>
          <p:nvSpPr>
            <p:cNvPr id="5" name="Freeform 44"/>
            <p:cNvSpPr/>
            <p:nvPr/>
          </p:nvSpPr>
          <p:spPr bwMode="auto">
            <a:xfrm>
              <a:off x="1066" y="1097"/>
              <a:ext cx="380" cy="371"/>
            </a:xfrm>
            <a:custGeom>
              <a:avLst/>
              <a:gdLst>
                <a:gd name="T0" fmla="*/ 357 w 215"/>
                <a:gd name="T1" fmla="*/ 5 h 210"/>
                <a:gd name="T2" fmla="*/ 331 w 215"/>
                <a:gd name="T3" fmla="*/ 2 h 210"/>
                <a:gd name="T4" fmla="*/ 309 w 215"/>
                <a:gd name="T5" fmla="*/ 19 h 210"/>
                <a:gd name="T6" fmla="*/ 168 w 215"/>
                <a:gd name="T7" fmla="*/ 286 h 210"/>
                <a:gd name="T8" fmla="*/ 51 w 215"/>
                <a:gd name="T9" fmla="*/ 224 h 210"/>
                <a:gd name="T10" fmla="*/ 25 w 215"/>
                <a:gd name="T11" fmla="*/ 223 h 210"/>
                <a:gd name="T12" fmla="*/ 5 w 215"/>
                <a:gd name="T13" fmla="*/ 240 h 210"/>
                <a:gd name="T14" fmla="*/ 2 w 215"/>
                <a:gd name="T15" fmla="*/ 267 h 210"/>
                <a:gd name="T16" fmla="*/ 19 w 215"/>
                <a:gd name="T17" fmla="*/ 286 h 210"/>
                <a:gd name="T18" fmla="*/ 164 w 215"/>
                <a:gd name="T19" fmla="*/ 366 h 210"/>
                <a:gd name="T20" fmla="*/ 193 w 215"/>
                <a:gd name="T21" fmla="*/ 367 h 210"/>
                <a:gd name="T22" fmla="*/ 212 w 215"/>
                <a:gd name="T23" fmla="*/ 350 h 210"/>
                <a:gd name="T24" fmla="*/ 371 w 215"/>
                <a:gd name="T25" fmla="*/ 51 h 210"/>
                <a:gd name="T26" fmla="*/ 357 w 215"/>
                <a:gd name="T27" fmla="*/ 5 h 2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5" h="210">
                  <a:moveTo>
                    <a:pt x="202" y="3"/>
                  </a:moveTo>
                  <a:cubicBezTo>
                    <a:pt x="197" y="0"/>
                    <a:pt x="192" y="0"/>
                    <a:pt x="187" y="1"/>
                  </a:cubicBezTo>
                  <a:cubicBezTo>
                    <a:pt x="182" y="3"/>
                    <a:pt x="178" y="6"/>
                    <a:pt x="175" y="11"/>
                  </a:cubicBezTo>
                  <a:cubicBezTo>
                    <a:pt x="95" y="162"/>
                    <a:pt x="95" y="162"/>
                    <a:pt x="95" y="162"/>
                  </a:cubicBezTo>
                  <a:cubicBezTo>
                    <a:pt x="29" y="127"/>
                    <a:pt x="29" y="127"/>
                    <a:pt x="29" y="127"/>
                  </a:cubicBezTo>
                  <a:cubicBezTo>
                    <a:pt x="25" y="125"/>
                    <a:pt x="19" y="124"/>
                    <a:pt x="14" y="126"/>
                  </a:cubicBezTo>
                  <a:cubicBezTo>
                    <a:pt x="9" y="128"/>
                    <a:pt x="5" y="131"/>
                    <a:pt x="3" y="136"/>
                  </a:cubicBezTo>
                  <a:cubicBezTo>
                    <a:pt x="0" y="140"/>
                    <a:pt x="0" y="146"/>
                    <a:pt x="1" y="151"/>
                  </a:cubicBezTo>
                  <a:cubicBezTo>
                    <a:pt x="3" y="156"/>
                    <a:pt x="6" y="160"/>
                    <a:pt x="11" y="162"/>
                  </a:cubicBezTo>
                  <a:cubicBezTo>
                    <a:pt x="93" y="207"/>
                    <a:pt x="93" y="207"/>
                    <a:pt x="93" y="207"/>
                  </a:cubicBezTo>
                  <a:cubicBezTo>
                    <a:pt x="98" y="209"/>
                    <a:pt x="103" y="210"/>
                    <a:pt x="109" y="208"/>
                  </a:cubicBezTo>
                  <a:cubicBezTo>
                    <a:pt x="114" y="206"/>
                    <a:pt x="118" y="203"/>
                    <a:pt x="120" y="198"/>
                  </a:cubicBezTo>
                  <a:cubicBezTo>
                    <a:pt x="210" y="29"/>
                    <a:pt x="210" y="29"/>
                    <a:pt x="210" y="29"/>
                  </a:cubicBezTo>
                  <a:cubicBezTo>
                    <a:pt x="215" y="20"/>
                    <a:pt x="212" y="8"/>
                    <a:pt x="20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 name="Oval 61"/>
            <p:cNvSpPr>
              <a:spLocks noChangeArrowheads="1"/>
            </p:cNvSpPr>
            <p:nvPr/>
          </p:nvSpPr>
          <p:spPr bwMode="auto">
            <a:xfrm>
              <a:off x="924" y="1495"/>
              <a:ext cx="646" cy="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spTree>
    <p:extLst>
      <p:ext uri="{BB962C8B-B14F-4D97-AF65-F5344CB8AC3E}">
        <p14:creationId xmlns:p14="http://schemas.microsoft.com/office/powerpoint/2010/main" val="39210090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53769A5-6B14-46C7-8007-07E9E7CE1D90}"/>
              </a:ext>
            </a:extLst>
          </p:cNvPr>
          <p:cNvSpPr>
            <a:spLocks noGrp="1"/>
          </p:cNvSpPr>
          <p:nvPr>
            <p:ph sz="quarter" idx="13"/>
          </p:nvPr>
        </p:nvSpPr>
        <p:spPr/>
        <p:txBody>
          <a:bodyPr/>
          <a:lstStyle/>
          <a:p>
            <a:pPr marL="0" indent="0" algn="ctr">
              <a:buNone/>
            </a:pPr>
            <a:r>
              <a:rPr lang="en-US" altLang="zh-CN" sz="3200" b="1" dirty="0"/>
              <a:t>1.4 </a:t>
            </a:r>
            <a:r>
              <a:rPr lang="zh-CN" altLang="en-US" sz="3200" b="1" dirty="0"/>
              <a:t>财务管理环境 </a:t>
            </a:r>
            <a:endParaRPr lang="en-US" altLang="zh-CN" sz="3200" b="1" dirty="0"/>
          </a:p>
          <a:p>
            <a:pPr marL="0" indent="0">
              <a:buNone/>
            </a:pPr>
            <a:r>
              <a:rPr lang="zh-CN" altLang="en-US" dirty="0"/>
              <a:t>       财务管理环境</a:t>
            </a:r>
            <a:r>
              <a:rPr lang="en-US" altLang="zh-CN" dirty="0"/>
              <a:t>,</a:t>
            </a:r>
            <a:r>
              <a:rPr lang="zh-CN" altLang="en-US" dirty="0"/>
              <a:t>或称理财环境</a:t>
            </a:r>
            <a:r>
              <a:rPr lang="en-US" altLang="zh-CN" dirty="0"/>
              <a:t>,</a:t>
            </a:r>
            <a:r>
              <a:rPr lang="zh-CN" altLang="en-US" dirty="0"/>
              <a:t>是指对企业财务活动和财务管理产生影响作用的企业内 外各种条件的统称</a:t>
            </a:r>
            <a:r>
              <a:rPr lang="en-US" altLang="zh-CN" dirty="0"/>
              <a:t>.</a:t>
            </a:r>
          </a:p>
          <a:p>
            <a:pPr marL="0" indent="0">
              <a:buNone/>
            </a:pPr>
            <a:r>
              <a:rPr lang="en-US" altLang="zh-CN" sz="2800" dirty="0"/>
              <a:t>1.4.1 </a:t>
            </a:r>
            <a:r>
              <a:rPr lang="zh-CN" altLang="en-US" sz="2800" dirty="0"/>
              <a:t>经济环境</a:t>
            </a:r>
            <a:endParaRPr lang="en-US" altLang="zh-CN" sz="2800" dirty="0"/>
          </a:p>
          <a:p>
            <a:pPr marL="0" indent="0">
              <a:buNone/>
            </a:pPr>
            <a:r>
              <a:rPr lang="zh-CN" altLang="en-US" dirty="0"/>
              <a:t>       经济环境内容十分广泛</a:t>
            </a:r>
            <a:r>
              <a:rPr lang="en-US" altLang="zh-CN" dirty="0"/>
              <a:t>,</a:t>
            </a:r>
            <a:r>
              <a:rPr lang="zh-CN" altLang="en-US" dirty="0"/>
              <a:t>包括经济体制、经济周期、经济发展水平、宏观经济政策及通货 膨胀水平等</a:t>
            </a:r>
            <a:r>
              <a:rPr lang="en-US" altLang="zh-CN" dirty="0"/>
              <a:t>.</a:t>
            </a:r>
            <a:endParaRPr lang="zh-CN" altLang="en-US" dirty="0"/>
          </a:p>
        </p:txBody>
      </p:sp>
    </p:spTree>
    <p:extLst>
      <p:ext uri="{BB962C8B-B14F-4D97-AF65-F5344CB8AC3E}">
        <p14:creationId xmlns:p14="http://schemas.microsoft.com/office/powerpoint/2010/main" val="1737976258"/>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en-US" altLang="zh-CN" sz="3200" dirty="0" smtClean="0"/>
              <a:t>8.1  </a:t>
            </a:r>
            <a:r>
              <a:rPr lang="zh-CN" altLang="en-US" sz="3200" dirty="0" smtClean="0"/>
              <a:t>利润</a:t>
            </a:r>
            <a:r>
              <a:rPr lang="zh-CN" altLang="en-US" sz="3200" dirty="0"/>
              <a:t>分配概述 </a:t>
            </a:r>
            <a:endParaRPr lang="en-US" altLang="zh-CN" sz="3200" dirty="0" smtClean="0"/>
          </a:p>
          <a:p>
            <a:pPr marL="0" indent="0">
              <a:buNone/>
            </a:pPr>
            <a:r>
              <a:rPr lang="zh-CN" altLang="en-US" dirty="0"/>
              <a:t>企业年度决算后实现的净利润总额</a:t>
            </a:r>
            <a:r>
              <a:rPr lang="en-US" altLang="zh-CN" dirty="0"/>
              <a:t>,</a:t>
            </a:r>
            <a:r>
              <a:rPr lang="zh-CN" altLang="en-US" dirty="0"/>
              <a:t>要在国家、企业的所有者和投资者之间进行分配</a:t>
            </a:r>
            <a:r>
              <a:rPr lang="en-US" altLang="zh-CN" dirty="0"/>
              <a:t>. </a:t>
            </a:r>
            <a:endParaRPr lang="en-US" altLang="zh-CN" dirty="0" smtClean="0"/>
          </a:p>
          <a:p>
            <a:pPr marL="0" indent="0">
              <a:buNone/>
            </a:pPr>
            <a:r>
              <a:rPr lang="en-US" altLang="zh-CN" sz="2800" dirty="0" smtClean="0"/>
              <a:t>8.1.1  </a:t>
            </a:r>
            <a:r>
              <a:rPr lang="zh-CN" altLang="en-US" sz="2800" dirty="0" smtClean="0"/>
              <a:t>利润</a:t>
            </a:r>
            <a:r>
              <a:rPr lang="zh-CN" altLang="en-US" sz="2800" dirty="0"/>
              <a:t>分配的基本原则 </a:t>
            </a:r>
            <a:endParaRPr lang="en-US" altLang="zh-CN" sz="2800" dirty="0" smtClean="0"/>
          </a:p>
          <a:p>
            <a:pPr marL="457200" indent="-457200">
              <a:buAutoNum type="arabicDbPeriod"/>
            </a:pPr>
            <a:r>
              <a:rPr lang="zh-CN" altLang="en-US" dirty="0" smtClean="0"/>
              <a:t>依法</a:t>
            </a:r>
            <a:r>
              <a:rPr lang="zh-CN" altLang="en-US" dirty="0"/>
              <a:t>分配原则 </a:t>
            </a:r>
            <a:endParaRPr lang="en-US" altLang="zh-CN" dirty="0" smtClean="0"/>
          </a:p>
          <a:p>
            <a:pPr marL="457200" indent="-457200">
              <a:buAutoNum type="arabicDbPeriod"/>
            </a:pPr>
            <a:r>
              <a:rPr lang="zh-CN" altLang="en-US" dirty="0" smtClean="0"/>
              <a:t> </a:t>
            </a:r>
            <a:r>
              <a:rPr lang="zh-CN" altLang="en-US" dirty="0"/>
              <a:t>分配与积累并重原则 </a:t>
            </a:r>
            <a:endParaRPr lang="en-US" altLang="zh-CN" dirty="0" smtClean="0"/>
          </a:p>
          <a:p>
            <a:pPr marL="457200" indent="-457200">
              <a:buAutoNum type="arabicDbPeriod"/>
            </a:pPr>
            <a:r>
              <a:rPr lang="zh-CN" altLang="en-US" dirty="0" smtClean="0"/>
              <a:t> </a:t>
            </a:r>
            <a:r>
              <a:rPr lang="zh-CN" altLang="en-US" dirty="0"/>
              <a:t>兼顾各方利益</a:t>
            </a:r>
            <a:r>
              <a:rPr lang="zh-CN" altLang="en-US" dirty="0" smtClean="0"/>
              <a:t>原则</a:t>
            </a:r>
            <a:endParaRPr lang="en-US" altLang="zh-CN" dirty="0" smtClean="0"/>
          </a:p>
          <a:p>
            <a:pPr marL="457200" indent="-457200">
              <a:buAutoNum type="arabicDbPeriod"/>
            </a:pPr>
            <a:r>
              <a:rPr lang="zh-CN" altLang="en-US" dirty="0" smtClean="0"/>
              <a:t> </a:t>
            </a:r>
            <a:r>
              <a:rPr lang="zh-CN" altLang="en-US" dirty="0"/>
              <a:t>投资与收益对等原则 </a:t>
            </a:r>
          </a:p>
        </p:txBody>
      </p:sp>
    </p:spTree>
    <p:extLst>
      <p:ext uri="{BB962C8B-B14F-4D97-AF65-F5344CB8AC3E}">
        <p14:creationId xmlns:p14="http://schemas.microsoft.com/office/powerpoint/2010/main" val="859797455"/>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8.1.2  </a:t>
            </a:r>
            <a:r>
              <a:rPr lang="zh-CN" altLang="en-US" sz="2800" dirty="0" smtClean="0"/>
              <a:t>确定</a:t>
            </a:r>
            <a:r>
              <a:rPr lang="zh-CN" altLang="en-US" sz="2800" dirty="0"/>
              <a:t>利润分配政策应考虑的因素 </a:t>
            </a:r>
            <a:endParaRPr lang="en-US" altLang="zh-CN" sz="2800" dirty="0" smtClean="0"/>
          </a:p>
          <a:p>
            <a:pPr marL="457200" indent="-457200">
              <a:buAutoNum type="arabicDbPeriod"/>
            </a:pPr>
            <a:r>
              <a:rPr lang="zh-CN" altLang="en-US" b="1" dirty="0" smtClean="0"/>
              <a:t>法律</a:t>
            </a:r>
            <a:r>
              <a:rPr lang="zh-CN" altLang="en-US" b="1" dirty="0"/>
              <a:t>因素 </a:t>
            </a:r>
            <a:endParaRPr lang="en-US" altLang="zh-CN" b="1" dirty="0" smtClean="0"/>
          </a:p>
          <a:p>
            <a:pPr marL="0" indent="0">
              <a:buNone/>
            </a:pPr>
            <a:r>
              <a:rPr lang="en-US" altLang="zh-CN" dirty="0" smtClean="0"/>
              <a:t>( </a:t>
            </a:r>
            <a:r>
              <a:rPr lang="zh-CN" altLang="en-US" dirty="0"/>
              <a:t>１</a:t>
            </a:r>
            <a:r>
              <a:rPr lang="en-US" altLang="zh-CN" dirty="0"/>
              <a:t>)</a:t>
            </a:r>
            <a:r>
              <a:rPr lang="zh-CN" altLang="en-US" dirty="0"/>
              <a:t>资本保全</a:t>
            </a:r>
            <a:r>
              <a:rPr lang="zh-CN" altLang="en-US" dirty="0" smtClean="0"/>
              <a:t>约束</a:t>
            </a:r>
            <a:r>
              <a:rPr lang="en-US" altLang="zh-CN" dirty="0" smtClean="0"/>
              <a:t>. </a:t>
            </a:r>
            <a:r>
              <a:rPr lang="en-US" altLang="zh-CN" dirty="0"/>
              <a:t>( </a:t>
            </a:r>
            <a:r>
              <a:rPr lang="zh-CN" altLang="en-US" dirty="0"/>
              <a:t>２</a:t>
            </a:r>
            <a:r>
              <a:rPr lang="en-US" altLang="zh-CN" dirty="0"/>
              <a:t>)</a:t>
            </a:r>
            <a:r>
              <a:rPr lang="zh-CN" altLang="en-US" dirty="0"/>
              <a:t>资本积累约束 　</a:t>
            </a:r>
            <a:r>
              <a:rPr lang="en-US" altLang="zh-CN" dirty="0"/>
              <a:t>( </a:t>
            </a:r>
            <a:r>
              <a:rPr lang="zh-CN" altLang="en-US" dirty="0"/>
              <a:t>３</a:t>
            </a:r>
            <a:r>
              <a:rPr lang="en-US" altLang="zh-CN" dirty="0"/>
              <a:t>)</a:t>
            </a:r>
            <a:r>
              <a:rPr lang="zh-CN" altLang="en-US" dirty="0"/>
              <a:t>偿债能力约束 </a:t>
            </a:r>
            <a:endParaRPr lang="en-US" altLang="zh-CN" dirty="0" smtClean="0"/>
          </a:p>
          <a:p>
            <a:pPr marL="0" indent="0">
              <a:buNone/>
            </a:pPr>
            <a:r>
              <a:rPr lang="zh-CN" altLang="en-US" b="1" dirty="0"/>
              <a:t>２． 企业</a:t>
            </a:r>
            <a:r>
              <a:rPr lang="zh-CN" altLang="en-US" b="1" dirty="0" smtClean="0"/>
              <a:t>因素</a:t>
            </a:r>
            <a:endParaRPr lang="en-US" altLang="zh-CN" b="1" dirty="0" smtClean="0"/>
          </a:p>
          <a:p>
            <a:pPr marL="0" indent="0">
              <a:buNone/>
            </a:pPr>
            <a:r>
              <a:rPr lang="en-US" altLang="zh-CN" dirty="0" smtClean="0"/>
              <a:t> </a:t>
            </a:r>
            <a:r>
              <a:rPr lang="en-US" altLang="zh-CN" dirty="0"/>
              <a:t>( </a:t>
            </a:r>
            <a:r>
              <a:rPr lang="zh-CN" altLang="en-US" dirty="0"/>
              <a:t>１</a:t>
            </a:r>
            <a:r>
              <a:rPr lang="en-US" altLang="zh-CN" dirty="0"/>
              <a:t>)</a:t>
            </a:r>
            <a:r>
              <a:rPr lang="zh-CN" altLang="en-US" dirty="0"/>
              <a:t>资产</a:t>
            </a:r>
            <a:r>
              <a:rPr lang="zh-CN" altLang="en-US" dirty="0" smtClean="0"/>
              <a:t>流动性</a:t>
            </a:r>
            <a:r>
              <a:rPr lang="en-US" altLang="zh-CN" dirty="0" smtClean="0"/>
              <a:t>    ( </a:t>
            </a:r>
            <a:r>
              <a:rPr lang="zh-CN" altLang="en-US" dirty="0"/>
              <a:t>２</a:t>
            </a:r>
            <a:r>
              <a:rPr lang="en-US" altLang="zh-CN" dirty="0"/>
              <a:t>)</a:t>
            </a:r>
            <a:r>
              <a:rPr lang="zh-CN" altLang="en-US" dirty="0"/>
              <a:t>投资机会 </a:t>
            </a:r>
            <a:r>
              <a:rPr lang="en-US" altLang="zh-CN" dirty="0" smtClean="0"/>
              <a:t>    ( </a:t>
            </a:r>
            <a:r>
              <a:rPr lang="zh-CN" altLang="en-US" dirty="0"/>
              <a:t>３</a:t>
            </a:r>
            <a:r>
              <a:rPr lang="en-US" altLang="zh-CN" dirty="0"/>
              <a:t>)</a:t>
            </a:r>
            <a:r>
              <a:rPr lang="zh-CN" altLang="en-US" dirty="0"/>
              <a:t>筹资能力 </a:t>
            </a:r>
            <a:r>
              <a:rPr lang="zh-CN" altLang="en-US" dirty="0" smtClean="0"/>
              <a:t>    </a:t>
            </a:r>
            <a:r>
              <a:rPr lang="en-US" altLang="zh-CN" dirty="0"/>
              <a:t>( </a:t>
            </a:r>
            <a:r>
              <a:rPr lang="zh-CN" altLang="en-US" dirty="0"/>
              <a:t>４</a:t>
            </a:r>
            <a:r>
              <a:rPr lang="en-US" altLang="zh-CN" dirty="0"/>
              <a:t>)</a:t>
            </a:r>
            <a:r>
              <a:rPr lang="zh-CN" altLang="en-US" dirty="0"/>
              <a:t>盈利稳定性 </a:t>
            </a:r>
            <a:r>
              <a:rPr lang="en-US" altLang="zh-CN" dirty="0"/>
              <a:t>( </a:t>
            </a:r>
            <a:r>
              <a:rPr lang="zh-CN" altLang="en-US" dirty="0"/>
              <a:t>５</a:t>
            </a:r>
            <a:r>
              <a:rPr lang="en-US" altLang="zh-CN" dirty="0"/>
              <a:t>)</a:t>
            </a:r>
            <a:r>
              <a:rPr lang="zh-CN" altLang="en-US" dirty="0"/>
              <a:t>资本</a:t>
            </a:r>
            <a:r>
              <a:rPr lang="zh-CN" altLang="en-US" dirty="0" smtClean="0"/>
              <a:t>成本</a:t>
            </a:r>
            <a:endParaRPr lang="en-US" altLang="zh-CN" dirty="0" smtClean="0"/>
          </a:p>
          <a:p>
            <a:pPr marL="0" indent="0">
              <a:buNone/>
            </a:pPr>
            <a:r>
              <a:rPr lang="zh-CN" altLang="en-US" b="1" dirty="0"/>
              <a:t>３． 股东意愿因素 </a:t>
            </a:r>
            <a:endParaRPr lang="en-US" altLang="zh-CN" b="1" dirty="0" smtClean="0"/>
          </a:p>
          <a:p>
            <a:pPr marL="0" indent="0">
              <a:buNone/>
            </a:pPr>
            <a:r>
              <a:rPr lang="en-US" altLang="zh-CN" dirty="0"/>
              <a:t>( </a:t>
            </a:r>
            <a:r>
              <a:rPr lang="zh-CN" altLang="en-US" dirty="0"/>
              <a:t>１</a:t>
            </a:r>
            <a:r>
              <a:rPr lang="en-US" altLang="zh-CN" dirty="0"/>
              <a:t>)</a:t>
            </a:r>
            <a:r>
              <a:rPr lang="zh-CN" altLang="en-US" dirty="0"/>
              <a:t>避税考虑 </a:t>
            </a:r>
            <a:r>
              <a:rPr lang="en-US" altLang="zh-CN" dirty="0"/>
              <a:t>	( </a:t>
            </a:r>
            <a:r>
              <a:rPr lang="zh-CN" altLang="en-US" dirty="0"/>
              <a:t>２</a:t>
            </a:r>
            <a:r>
              <a:rPr lang="en-US" altLang="zh-CN" dirty="0"/>
              <a:t>)</a:t>
            </a:r>
            <a:r>
              <a:rPr lang="zh-CN" altLang="en-US" dirty="0"/>
              <a:t>规避风险  </a:t>
            </a:r>
            <a:r>
              <a:rPr lang="zh-CN" altLang="en-US" dirty="0" smtClean="0"/>
              <a:t>  </a:t>
            </a:r>
            <a:r>
              <a:rPr lang="en-US" altLang="zh-CN" dirty="0"/>
              <a:t>( </a:t>
            </a:r>
            <a:r>
              <a:rPr lang="zh-CN" altLang="en-US" dirty="0"/>
              <a:t>３</a:t>
            </a:r>
            <a:r>
              <a:rPr lang="en-US" altLang="zh-CN" dirty="0"/>
              <a:t>)</a:t>
            </a:r>
            <a:r>
              <a:rPr lang="zh-CN" altLang="en-US" dirty="0" smtClean="0"/>
              <a:t>稳定收入     </a:t>
            </a:r>
            <a:r>
              <a:rPr lang="en-US" altLang="zh-CN" dirty="0"/>
              <a:t>( </a:t>
            </a:r>
            <a:r>
              <a:rPr lang="zh-CN" altLang="en-US" dirty="0"/>
              <a:t>４</a:t>
            </a:r>
            <a:r>
              <a:rPr lang="en-US" altLang="zh-CN" dirty="0"/>
              <a:t>)</a:t>
            </a:r>
            <a:r>
              <a:rPr lang="zh-CN" altLang="en-US" dirty="0"/>
              <a:t>稀释</a:t>
            </a:r>
            <a:r>
              <a:rPr lang="zh-CN" altLang="en-US" dirty="0" smtClean="0"/>
              <a:t>股权</a:t>
            </a:r>
            <a:endParaRPr lang="en-US" altLang="zh-CN" dirty="0" smtClean="0"/>
          </a:p>
          <a:p>
            <a:pPr marL="0" indent="0">
              <a:buNone/>
            </a:pPr>
            <a:r>
              <a:rPr lang="zh-CN" altLang="en-US" b="1" dirty="0"/>
              <a:t>４． 其他因素 </a:t>
            </a:r>
            <a:endParaRPr lang="en-US" altLang="zh-CN" b="1" dirty="0" smtClean="0"/>
          </a:p>
          <a:p>
            <a:pPr marL="0" indent="0">
              <a:buNone/>
            </a:pPr>
            <a:r>
              <a:rPr lang="en-US" altLang="zh-CN" dirty="0" smtClean="0"/>
              <a:t>( </a:t>
            </a:r>
            <a:r>
              <a:rPr lang="zh-CN" altLang="en-US" dirty="0"/>
              <a:t>１</a:t>
            </a:r>
            <a:r>
              <a:rPr lang="en-US" altLang="zh-CN" dirty="0"/>
              <a:t>)</a:t>
            </a:r>
            <a:r>
              <a:rPr lang="zh-CN" altLang="en-US" dirty="0"/>
              <a:t>债务合同约束 </a:t>
            </a:r>
            <a:endParaRPr lang="en-US" altLang="zh-CN" dirty="0" smtClean="0"/>
          </a:p>
          <a:p>
            <a:pPr marL="0" indent="0">
              <a:buNone/>
            </a:pPr>
            <a:r>
              <a:rPr lang="en-US" altLang="zh-CN" dirty="0" smtClean="0"/>
              <a:t>( </a:t>
            </a:r>
            <a:r>
              <a:rPr lang="zh-CN" altLang="en-US" dirty="0"/>
              <a:t>２</a:t>
            </a:r>
            <a:r>
              <a:rPr lang="en-US" altLang="zh-CN" dirty="0"/>
              <a:t>)</a:t>
            </a:r>
            <a:r>
              <a:rPr lang="zh-CN" altLang="en-US" dirty="0"/>
              <a:t>机构投资者的投资</a:t>
            </a:r>
            <a:r>
              <a:rPr lang="zh-CN" altLang="en-US" dirty="0" smtClean="0"/>
              <a:t>限制</a:t>
            </a:r>
            <a:r>
              <a:rPr lang="en-US" altLang="zh-CN" dirty="0"/>
              <a:t>	( </a:t>
            </a:r>
            <a:r>
              <a:rPr lang="zh-CN" altLang="en-US" dirty="0"/>
              <a:t>３</a:t>
            </a:r>
            <a:r>
              <a:rPr lang="en-US" altLang="zh-CN" dirty="0"/>
              <a:t>)</a:t>
            </a:r>
            <a:r>
              <a:rPr lang="zh-CN" altLang="en-US" dirty="0"/>
              <a:t>通货膨胀的影响 </a:t>
            </a:r>
          </a:p>
        </p:txBody>
      </p:sp>
    </p:spTree>
    <p:extLst>
      <p:ext uri="{BB962C8B-B14F-4D97-AF65-F5344CB8AC3E}">
        <p14:creationId xmlns:p14="http://schemas.microsoft.com/office/powerpoint/2010/main" val="2867961811"/>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zh-CN" altLang="en-US" sz="3200" dirty="0"/>
              <a:t>８． ２　股利分配政策 </a:t>
            </a:r>
            <a:endParaRPr lang="en-US" altLang="zh-CN" sz="3200" dirty="0" smtClean="0"/>
          </a:p>
          <a:p>
            <a:pPr marL="0" indent="0">
              <a:buNone/>
            </a:pPr>
            <a:r>
              <a:rPr lang="zh-CN" altLang="en-US" dirty="0" smtClean="0"/>
              <a:t>       股利</a:t>
            </a:r>
            <a:r>
              <a:rPr lang="zh-CN" altLang="en-US" dirty="0"/>
              <a:t>分配政策是指在法律允许的范围内</a:t>
            </a:r>
            <a:r>
              <a:rPr lang="en-US" altLang="zh-CN" dirty="0"/>
              <a:t>,</a:t>
            </a:r>
            <a:r>
              <a:rPr lang="zh-CN" altLang="en-US" dirty="0"/>
              <a:t>针对企业是否向股东发放股利、发放多少股利 以及何时发放股利的问题的方针及对策</a:t>
            </a:r>
            <a:r>
              <a:rPr lang="en-US" altLang="zh-CN" dirty="0" smtClean="0"/>
              <a:t>.</a:t>
            </a:r>
          </a:p>
          <a:p>
            <a:pPr marL="0" indent="0">
              <a:buNone/>
            </a:pPr>
            <a:r>
              <a:rPr lang="en-US" altLang="zh-CN" sz="2800" dirty="0" smtClean="0"/>
              <a:t>8.2.1  </a:t>
            </a:r>
            <a:r>
              <a:rPr lang="zh-CN" altLang="en-US" sz="2800" dirty="0" smtClean="0"/>
              <a:t>剩余</a:t>
            </a:r>
            <a:r>
              <a:rPr lang="zh-CN" altLang="en-US" sz="2800" dirty="0"/>
              <a:t>股利政策 </a:t>
            </a:r>
            <a:endParaRPr lang="en-US" altLang="zh-CN" sz="2800" dirty="0" smtClean="0"/>
          </a:p>
          <a:p>
            <a:pPr marL="0" indent="0">
              <a:buNone/>
            </a:pPr>
            <a:r>
              <a:rPr lang="en-US" altLang="zh-CN" dirty="0"/>
              <a:t> </a:t>
            </a:r>
            <a:r>
              <a:rPr lang="en-US" altLang="zh-CN" dirty="0" smtClean="0"/>
              <a:t>      </a:t>
            </a:r>
            <a:r>
              <a:rPr lang="zh-CN" altLang="en-US" dirty="0" smtClean="0"/>
              <a:t>剩余</a:t>
            </a:r>
            <a:r>
              <a:rPr lang="zh-CN" altLang="en-US" dirty="0"/>
              <a:t>股利政策就是指在公司有着良好的投资机会时</a:t>
            </a:r>
            <a:r>
              <a:rPr lang="en-US" altLang="zh-CN" dirty="0"/>
              <a:t>,</a:t>
            </a:r>
            <a:r>
              <a:rPr lang="zh-CN" altLang="en-US" dirty="0"/>
              <a:t>根据一定的目标资本结构测算出 投资所需的权益资本额</a:t>
            </a:r>
            <a:r>
              <a:rPr lang="en-US" altLang="zh-CN" dirty="0"/>
              <a:t>,</a:t>
            </a:r>
            <a:r>
              <a:rPr lang="zh-CN" altLang="en-US" dirty="0"/>
              <a:t>先从盈余当中留用</a:t>
            </a:r>
            <a:r>
              <a:rPr lang="en-US" altLang="zh-CN" dirty="0"/>
              <a:t>,</a:t>
            </a:r>
            <a:r>
              <a:rPr lang="zh-CN" altLang="en-US" dirty="0"/>
              <a:t>然后将剩余的盈余作为股利予以分配</a:t>
            </a:r>
            <a:r>
              <a:rPr lang="en-US" altLang="zh-CN" dirty="0"/>
              <a:t>,</a:t>
            </a:r>
            <a:r>
              <a:rPr lang="zh-CN" altLang="en-US" dirty="0"/>
              <a:t>即净利 润首先满足公司的资金需求</a:t>
            </a:r>
            <a:r>
              <a:rPr lang="en-US" altLang="zh-CN" dirty="0"/>
              <a:t>,</a:t>
            </a:r>
            <a:r>
              <a:rPr lang="zh-CN" altLang="en-US" dirty="0"/>
              <a:t>如果还有剩余</a:t>
            </a:r>
            <a:r>
              <a:rPr lang="en-US" altLang="zh-CN" dirty="0"/>
              <a:t>,</a:t>
            </a:r>
            <a:r>
              <a:rPr lang="zh-CN" altLang="en-US" dirty="0"/>
              <a:t>就派发股利</a:t>
            </a:r>
            <a:r>
              <a:rPr lang="en-US" altLang="zh-CN" dirty="0"/>
              <a:t>;</a:t>
            </a:r>
            <a:r>
              <a:rPr lang="zh-CN" altLang="en-US" dirty="0"/>
              <a:t>如果没有</a:t>
            </a:r>
            <a:r>
              <a:rPr lang="en-US" altLang="zh-CN" dirty="0"/>
              <a:t>,</a:t>
            </a:r>
            <a:r>
              <a:rPr lang="zh-CN" altLang="en-US" dirty="0"/>
              <a:t>则不派发股利</a:t>
            </a:r>
            <a:r>
              <a:rPr lang="en-US" altLang="zh-CN" dirty="0"/>
              <a:t>. </a:t>
            </a:r>
            <a:endParaRPr lang="en-US" altLang="zh-CN" dirty="0" smtClean="0"/>
          </a:p>
          <a:p>
            <a:pPr marL="0" indent="0">
              <a:buNone/>
            </a:pPr>
            <a:r>
              <a:rPr lang="zh-CN" altLang="en-US" dirty="0" smtClean="0"/>
              <a:t>应</a:t>
            </a:r>
            <a:r>
              <a:rPr lang="zh-CN" altLang="en-US" dirty="0"/>
              <a:t>遵循四个步骤</a:t>
            </a:r>
            <a:r>
              <a:rPr lang="en-US" altLang="zh-CN" dirty="0" smtClean="0"/>
              <a:t>:</a:t>
            </a:r>
          </a:p>
          <a:p>
            <a:pPr marL="0" indent="0">
              <a:buNone/>
            </a:pPr>
            <a:r>
              <a:rPr lang="en-US" altLang="zh-CN" dirty="0" smtClean="0"/>
              <a:t>①</a:t>
            </a:r>
            <a:r>
              <a:rPr lang="zh-CN" altLang="en-US" dirty="0"/>
              <a:t>设定目标资本</a:t>
            </a:r>
            <a:r>
              <a:rPr lang="zh-CN" altLang="en-US" dirty="0" smtClean="0"/>
              <a:t>结构</a:t>
            </a:r>
            <a:r>
              <a:rPr lang="en-US" altLang="zh-CN" dirty="0" smtClean="0"/>
              <a:t>	②</a:t>
            </a:r>
            <a:r>
              <a:rPr lang="zh-CN" altLang="en-US" dirty="0"/>
              <a:t>确定目标资本结构下 投资所需的股东权益数额</a:t>
            </a:r>
            <a:r>
              <a:rPr lang="en-US" altLang="zh-CN" dirty="0" smtClean="0"/>
              <a:t>;</a:t>
            </a:r>
          </a:p>
          <a:p>
            <a:pPr marL="0" indent="0">
              <a:buNone/>
            </a:pPr>
            <a:r>
              <a:rPr lang="en-US" altLang="zh-CN" dirty="0" smtClean="0"/>
              <a:t>③</a:t>
            </a:r>
            <a:r>
              <a:rPr lang="zh-CN" altLang="en-US" dirty="0"/>
              <a:t>最大限度地使用保留盈余来满足投资方案所需的权益资本数 额</a:t>
            </a:r>
            <a:r>
              <a:rPr lang="en-US" altLang="zh-CN" dirty="0"/>
              <a:t>;④</a:t>
            </a:r>
            <a:r>
              <a:rPr lang="zh-CN" altLang="en-US" dirty="0"/>
              <a:t>投资方案所需的权益资本已经满足后若有剩余盈余</a:t>
            </a:r>
            <a:r>
              <a:rPr lang="en-US" altLang="zh-CN" dirty="0"/>
              <a:t>,</a:t>
            </a:r>
            <a:r>
              <a:rPr lang="zh-CN" altLang="en-US" dirty="0"/>
              <a:t>再将其作为股利发放给股东</a:t>
            </a:r>
          </a:p>
        </p:txBody>
      </p:sp>
    </p:spTree>
    <p:extLst>
      <p:ext uri="{BB962C8B-B14F-4D97-AF65-F5344CB8AC3E}">
        <p14:creationId xmlns:p14="http://schemas.microsoft.com/office/powerpoint/2010/main" val="2649518897"/>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631737"/>
            <a:ext cx="10515600" cy="5200652"/>
          </a:xfrm>
        </p:spPr>
        <p:txBody>
          <a:bodyPr>
            <a:normAutofit/>
          </a:bodyPr>
          <a:lstStyle/>
          <a:p>
            <a:pPr marL="0" indent="0">
              <a:buNone/>
            </a:pPr>
            <a:r>
              <a:rPr lang="en-US" altLang="zh-CN" sz="2800" dirty="0" smtClean="0"/>
              <a:t>8.2.2  </a:t>
            </a:r>
            <a:r>
              <a:rPr lang="zh-CN" altLang="en-US" sz="2800" dirty="0" smtClean="0"/>
              <a:t>固定</a:t>
            </a:r>
            <a:r>
              <a:rPr lang="zh-CN" altLang="en-US" sz="2800" dirty="0"/>
              <a:t>或稳定增长股利政策</a:t>
            </a:r>
          </a:p>
          <a:p>
            <a:pPr marL="0" indent="0">
              <a:buNone/>
            </a:pPr>
            <a:r>
              <a:rPr lang="zh-CN" altLang="en-US" dirty="0" smtClean="0"/>
              <a:t>       固定</a:t>
            </a:r>
            <a:r>
              <a:rPr lang="zh-CN" altLang="en-US" dirty="0"/>
              <a:t>或稳定增长股利政策是指公司将每年发放的股利额固定在某一特定水平或是</a:t>
            </a:r>
            <a:r>
              <a:rPr lang="zh-CN" altLang="en-US" dirty="0" smtClean="0"/>
              <a:t>在此基础</a:t>
            </a:r>
            <a:r>
              <a:rPr lang="zh-CN" altLang="en-US" dirty="0"/>
              <a:t>上维持某一固定比率逐年稳定增长</a:t>
            </a:r>
            <a:r>
              <a:rPr lang="en-US" altLang="zh-CN" dirty="0"/>
              <a:t>.</a:t>
            </a:r>
            <a:r>
              <a:rPr lang="zh-CN" altLang="en-US" dirty="0"/>
              <a:t>在这一政策下</a:t>
            </a:r>
            <a:r>
              <a:rPr lang="en-US" altLang="zh-CN" dirty="0"/>
              <a:t>,</a:t>
            </a:r>
            <a:r>
              <a:rPr lang="zh-CN" altLang="en-US" dirty="0"/>
              <a:t>应首先确定股利分配额</a:t>
            </a:r>
            <a:r>
              <a:rPr lang="en-US" altLang="zh-CN" dirty="0"/>
              <a:t>,</a:t>
            </a:r>
            <a:r>
              <a:rPr lang="zh-CN" altLang="en-US" dirty="0"/>
              <a:t>而且该分 配额一般不随资金需求的波动而波动</a:t>
            </a:r>
            <a:r>
              <a:rPr lang="en-US" altLang="zh-CN" dirty="0"/>
              <a:t>.</a:t>
            </a:r>
            <a:r>
              <a:rPr lang="zh-CN" altLang="en-US" dirty="0"/>
              <a:t>只有当公司预期未来收益将会有显著的不会后退的 增长时才宣布增加股利</a:t>
            </a:r>
            <a:r>
              <a:rPr lang="en-US" altLang="zh-CN" dirty="0"/>
              <a:t>. </a:t>
            </a:r>
            <a:endParaRPr lang="en-US" altLang="zh-CN" dirty="0" smtClean="0"/>
          </a:p>
          <a:p>
            <a:pPr marL="0" indent="0">
              <a:buNone/>
            </a:pPr>
            <a:r>
              <a:rPr lang="zh-CN" altLang="en-US" dirty="0" smtClean="0"/>
              <a:t>       优点</a:t>
            </a:r>
            <a:r>
              <a:rPr lang="en-US" altLang="zh-CN" dirty="0" smtClean="0"/>
              <a:t>:</a:t>
            </a:r>
            <a:r>
              <a:rPr lang="zh-CN" altLang="en-US" dirty="0" smtClean="0"/>
              <a:t>稳定</a:t>
            </a:r>
            <a:r>
              <a:rPr lang="zh-CN" altLang="en-US" dirty="0"/>
              <a:t>的股利将向投资者传递公司经营业绩稳定、 风险较小、公司正常发展的信息</a:t>
            </a:r>
            <a:r>
              <a:rPr lang="en-US" altLang="zh-CN" dirty="0"/>
              <a:t>.</a:t>
            </a:r>
            <a:r>
              <a:rPr lang="zh-CN" altLang="en-US" dirty="0"/>
              <a:t>这有利于增强投资者对公司的信心</a:t>
            </a:r>
            <a:r>
              <a:rPr lang="en-US" altLang="zh-CN" dirty="0"/>
              <a:t>,</a:t>
            </a:r>
            <a:r>
              <a:rPr lang="zh-CN" altLang="en-US" dirty="0"/>
              <a:t>从而稳定公司的价 值</a:t>
            </a:r>
            <a:r>
              <a:rPr lang="en-US" altLang="zh-CN" dirty="0"/>
              <a:t>,</a:t>
            </a:r>
            <a:r>
              <a:rPr lang="zh-CN" altLang="en-US" dirty="0"/>
              <a:t>稳定的股利对那些对股利有很强依赖性的股东有很强的吸引力</a:t>
            </a:r>
            <a:r>
              <a:rPr lang="en-US" altLang="zh-CN" dirty="0" smtClean="0"/>
              <a:t>.</a:t>
            </a:r>
          </a:p>
          <a:p>
            <a:pPr marL="0" indent="0">
              <a:buNone/>
            </a:pPr>
            <a:r>
              <a:rPr lang="zh-CN" altLang="en-US" dirty="0" smtClean="0"/>
              <a:t>       缺点</a:t>
            </a:r>
            <a:r>
              <a:rPr lang="en-US" altLang="zh-CN" dirty="0"/>
              <a:t>:</a:t>
            </a:r>
            <a:r>
              <a:rPr lang="zh-CN" altLang="en-US" dirty="0" smtClean="0"/>
              <a:t>在于</a:t>
            </a:r>
            <a:r>
              <a:rPr lang="zh-CN" altLang="en-US" dirty="0"/>
              <a:t>股利的支付 与盈余相脱节</a:t>
            </a:r>
            <a:r>
              <a:rPr lang="en-US" altLang="zh-CN" dirty="0"/>
              <a:t>.</a:t>
            </a:r>
            <a:r>
              <a:rPr lang="zh-CN" altLang="en-US" dirty="0"/>
              <a:t>当盈余较低时仍要支付固定的股利</a:t>
            </a:r>
            <a:r>
              <a:rPr lang="en-US" altLang="zh-CN" dirty="0"/>
              <a:t>,</a:t>
            </a:r>
            <a:r>
              <a:rPr lang="zh-CN" altLang="en-US" dirty="0"/>
              <a:t>这可能导致资金短缺、财务状况恶化</a:t>
            </a:r>
            <a:r>
              <a:rPr lang="en-US" altLang="zh-CN" dirty="0"/>
              <a:t>, </a:t>
            </a:r>
            <a:r>
              <a:rPr lang="zh-CN" altLang="en-US" dirty="0"/>
              <a:t>此外在企业无利可分的情况下</a:t>
            </a:r>
            <a:r>
              <a:rPr lang="en-US" altLang="zh-CN" dirty="0"/>
              <a:t>,</a:t>
            </a:r>
            <a:r>
              <a:rPr lang="zh-CN" altLang="en-US" dirty="0"/>
              <a:t>若依然实施固定或稳定增长股利政策</a:t>
            </a:r>
            <a:r>
              <a:rPr lang="en-US" altLang="zh-CN" dirty="0"/>
              <a:t>,</a:t>
            </a:r>
            <a:r>
              <a:rPr lang="zh-CN" altLang="en-US" dirty="0"/>
              <a:t>也是违反</a:t>
            </a:r>
            <a:r>
              <a:rPr lang="en-US" altLang="zh-CN" dirty="0"/>
              <a:t>«</a:t>
            </a:r>
            <a:r>
              <a:rPr lang="zh-CN" altLang="en-US" dirty="0"/>
              <a:t>公司法</a:t>
            </a:r>
            <a:r>
              <a:rPr lang="en-US" altLang="zh-CN" dirty="0"/>
              <a:t>»</a:t>
            </a:r>
            <a:r>
              <a:rPr lang="zh-CN" altLang="en-US" dirty="0"/>
              <a:t>的 行为</a:t>
            </a:r>
            <a:r>
              <a:rPr lang="en-US" altLang="zh-CN" dirty="0"/>
              <a:t>,</a:t>
            </a:r>
            <a:r>
              <a:rPr lang="zh-CN" altLang="en-US" dirty="0"/>
              <a:t>同时不能像剩余股利政策那样保持较低的资本成本</a:t>
            </a:r>
            <a:r>
              <a:rPr lang="en-US" altLang="zh-CN" dirty="0"/>
              <a:t>.</a:t>
            </a:r>
          </a:p>
          <a:p>
            <a:pPr marL="0" indent="0">
              <a:buNone/>
            </a:pPr>
            <a:endParaRPr lang="zh-CN" altLang="en-US" dirty="0"/>
          </a:p>
        </p:txBody>
      </p:sp>
    </p:spTree>
    <p:extLst>
      <p:ext uri="{BB962C8B-B14F-4D97-AF65-F5344CB8AC3E}">
        <p14:creationId xmlns:p14="http://schemas.microsoft.com/office/powerpoint/2010/main" val="2825786570"/>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8.2.3  </a:t>
            </a:r>
            <a:r>
              <a:rPr lang="zh-CN" altLang="en-US" sz="2800" dirty="0" smtClean="0"/>
              <a:t>固定</a:t>
            </a:r>
            <a:r>
              <a:rPr lang="zh-CN" altLang="en-US" sz="2800" dirty="0"/>
              <a:t>股利支付率</a:t>
            </a:r>
            <a:r>
              <a:rPr lang="zh-CN" altLang="en-US" sz="2800" dirty="0" smtClean="0"/>
              <a:t>政策</a:t>
            </a:r>
            <a:endParaRPr lang="en-US" altLang="zh-CN" sz="2800" dirty="0" smtClean="0"/>
          </a:p>
          <a:p>
            <a:pPr marL="0" indent="0">
              <a:buNone/>
            </a:pPr>
            <a:r>
              <a:rPr lang="en-US" altLang="zh-CN" dirty="0"/>
              <a:t> </a:t>
            </a:r>
            <a:r>
              <a:rPr lang="en-US" altLang="zh-CN" dirty="0" smtClean="0"/>
              <a:t>      </a:t>
            </a:r>
            <a:r>
              <a:rPr lang="zh-CN" altLang="en-US" dirty="0" smtClean="0"/>
              <a:t> </a:t>
            </a:r>
            <a:r>
              <a:rPr lang="zh-CN" altLang="en-US" dirty="0"/>
              <a:t>固定股利支付率政策是指公司将每年净利润的某一固定百分比作为股利派发给股东</a:t>
            </a:r>
            <a:r>
              <a:rPr lang="en-US" altLang="zh-CN" dirty="0"/>
              <a:t>. </a:t>
            </a:r>
            <a:r>
              <a:rPr lang="zh-CN" altLang="en-US" dirty="0"/>
              <a:t>这一百分比通常称为股利支付率</a:t>
            </a:r>
            <a:r>
              <a:rPr lang="en-US" altLang="zh-CN" dirty="0"/>
              <a:t>,</a:t>
            </a:r>
            <a:r>
              <a:rPr lang="zh-CN" altLang="en-US" dirty="0"/>
              <a:t>股利支付率一经确定</a:t>
            </a:r>
            <a:r>
              <a:rPr lang="en-US" altLang="zh-CN" dirty="0"/>
              <a:t>,</a:t>
            </a:r>
            <a:r>
              <a:rPr lang="zh-CN" altLang="en-US" dirty="0"/>
              <a:t>一般不得随意变更</a:t>
            </a:r>
            <a:r>
              <a:rPr lang="en-US" altLang="zh-CN" dirty="0"/>
              <a:t>.</a:t>
            </a:r>
            <a:r>
              <a:rPr lang="zh-CN" altLang="en-US" dirty="0"/>
              <a:t>在这一股利政 策下</a:t>
            </a:r>
            <a:r>
              <a:rPr lang="en-US" altLang="zh-CN" dirty="0"/>
              <a:t>,</a:t>
            </a:r>
            <a:r>
              <a:rPr lang="zh-CN" altLang="en-US" dirty="0"/>
              <a:t>各年股利额随公司经营的好坏而上下波动</a:t>
            </a:r>
            <a:r>
              <a:rPr lang="en-US" altLang="zh-CN" dirty="0"/>
              <a:t>,</a:t>
            </a:r>
            <a:r>
              <a:rPr lang="zh-CN" altLang="en-US" dirty="0"/>
              <a:t>获得较多盈余的年份股利额高</a:t>
            </a:r>
            <a:r>
              <a:rPr lang="en-US" altLang="zh-CN" dirty="0"/>
              <a:t>,</a:t>
            </a:r>
            <a:r>
              <a:rPr lang="zh-CN" altLang="en-US" dirty="0"/>
              <a:t>获得较少 盈余的年份股利额低</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固定</a:t>
            </a:r>
            <a:r>
              <a:rPr lang="zh-CN" altLang="en-US" dirty="0"/>
              <a:t>股利支付率政策的优点是体现了投资收益均衡原则</a:t>
            </a:r>
            <a:r>
              <a:rPr lang="en-US" altLang="zh-CN" dirty="0"/>
              <a:t>,</a:t>
            </a:r>
            <a:r>
              <a:rPr lang="zh-CN" altLang="en-US" dirty="0"/>
              <a:t>股利的多少与公司的财务成 正相关</a:t>
            </a:r>
            <a:r>
              <a:rPr lang="en-US" altLang="zh-CN" dirty="0"/>
              <a:t>,</a:t>
            </a:r>
            <a:r>
              <a:rPr lang="zh-CN" altLang="en-US" dirty="0"/>
              <a:t>不会加大公司的财务压力</a:t>
            </a:r>
            <a:r>
              <a:rPr lang="en-US" altLang="zh-CN" dirty="0"/>
              <a:t>.</a:t>
            </a:r>
            <a:r>
              <a:rPr lang="zh-CN" altLang="en-US" dirty="0"/>
              <a:t>缺点是股利上下波动</a:t>
            </a:r>
            <a:r>
              <a:rPr lang="en-US" altLang="zh-CN" dirty="0"/>
              <a:t>,</a:t>
            </a:r>
            <a:r>
              <a:rPr lang="zh-CN" altLang="en-US" dirty="0"/>
              <a:t>极易造成公司业绩不稳定的形 象</a:t>
            </a:r>
            <a:r>
              <a:rPr lang="en-US" altLang="zh-CN" dirty="0"/>
              <a:t>,</a:t>
            </a:r>
            <a:r>
              <a:rPr lang="zh-CN" altLang="en-US" dirty="0"/>
              <a:t>不利于股票价格的稳定与上涨</a:t>
            </a:r>
            <a:r>
              <a:rPr lang="en-US" altLang="zh-CN" dirty="0"/>
              <a:t>,</a:t>
            </a:r>
            <a:r>
              <a:rPr lang="zh-CN" altLang="en-US" dirty="0"/>
              <a:t>不利于公司的成长</a:t>
            </a:r>
            <a:r>
              <a:rPr lang="en-US" altLang="zh-CN" dirty="0"/>
              <a:t>,</a:t>
            </a:r>
            <a:r>
              <a:rPr lang="zh-CN" altLang="en-US" dirty="0"/>
              <a:t>且合适的固定股利支付率的确定难 度比较大</a:t>
            </a:r>
            <a:r>
              <a:rPr lang="en-US" altLang="zh-CN" dirty="0"/>
              <a:t>.</a:t>
            </a:r>
            <a:r>
              <a:rPr lang="zh-CN" altLang="en-US" dirty="0"/>
              <a:t>该政策不可能使公司价值达到最大</a:t>
            </a:r>
            <a:r>
              <a:rPr lang="en-US" altLang="zh-CN" dirty="0"/>
              <a:t>.</a:t>
            </a:r>
          </a:p>
          <a:p>
            <a:pPr marL="0" indent="0">
              <a:buNone/>
            </a:pPr>
            <a:endParaRPr lang="zh-CN" altLang="en-US" dirty="0"/>
          </a:p>
        </p:txBody>
      </p:sp>
    </p:spTree>
    <p:extLst>
      <p:ext uri="{BB962C8B-B14F-4D97-AF65-F5344CB8AC3E}">
        <p14:creationId xmlns:p14="http://schemas.microsoft.com/office/powerpoint/2010/main" val="387995440"/>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742950"/>
            <a:ext cx="10515600" cy="5398357"/>
          </a:xfrm>
        </p:spPr>
        <p:txBody>
          <a:bodyPr>
            <a:normAutofit/>
          </a:bodyPr>
          <a:lstStyle/>
          <a:p>
            <a:pPr marL="0" indent="0">
              <a:buNone/>
            </a:pPr>
            <a:r>
              <a:rPr lang="en-US" altLang="zh-CN" sz="2800" dirty="0" smtClean="0"/>
              <a:t>8.2.4  </a:t>
            </a:r>
            <a:r>
              <a:rPr lang="zh-CN" altLang="en-US" sz="2800" dirty="0" smtClean="0"/>
              <a:t>低</a:t>
            </a:r>
            <a:r>
              <a:rPr lang="zh-CN" altLang="en-US" sz="2800" dirty="0"/>
              <a:t>正常股利加额外股利</a:t>
            </a:r>
            <a:r>
              <a:rPr lang="zh-CN" altLang="en-US" sz="2800" dirty="0" smtClean="0"/>
              <a:t>政策</a:t>
            </a:r>
            <a:endParaRPr lang="en-US" altLang="zh-CN" sz="2800" dirty="0" smtClean="0"/>
          </a:p>
          <a:p>
            <a:pPr marL="0" indent="0">
              <a:buNone/>
            </a:pPr>
            <a:r>
              <a:rPr lang="en-US" altLang="zh-CN" dirty="0"/>
              <a:t> </a:t>
            </a:r>
            <a:r>
              <a:rPr lang="en-US" altLang="zh-CN" dirty="0" smtClean="0"/>
              <a:t>      </a:t>
            </a:r>
            <a:r>
              <a:rPr lang="zh-CN" altLang="en-US" dirty="0" smtClean="0"/>
              <a:t> </a:t>
            </a:r>
            <a:r>
              <a:rPr lang="zh-CN" altLang="en-US" dirty="0"/>
              <a:t>低正常股利加额外股利政策是指公司每年按某一固定的数额向股东支付正常股利</a:t>
            </a:r>
            <a:r>
              <a:rPr lang="en-US" altLang="zh-CN" dirty="0"/>
              <a:t>,</a:t>
            </a:r>
            <a:r>
              <a:rPr lang="zh-CN" altLang="en-US" dirty="0"/>
              <a:t>当 企业盈利较大幅度增加时</a:t>
            </a:r>
            <a:r>
              <a:rPr lang="en-US" altLang="zh-CN" dirty="0"/>
              <a:t>,</a:t>
            </a:r>
            <a:r>
              <a:rPr lang="zh-CN" altLang="en-US" dirty="0"/>
              <a:t>再根据实际需要</a:t>
            </a:r>
            <a:r>
              <a:rPr lang="en-US" altLang="zh-CN" dirty="0"/>
              <a:t>,</a:t>
            </a:r>
            <a:r>
              <a:rPr lang="zh-CN" altLang="en-US" dirty="0"/>
              <a:t>向股东追加一笔额外分红</a:t>
            </a:r>
            <a:r>
              <a:rPr lang="en-US" altLang="zh-CN" dirty="0"/>
              <a:t>.</a:t>
            </a:r>
            <a:r>
              <a:rPr lang="zh-CN" altLang="en-US" dirty="0"/>
              <a:t>这是一种介于固定 与变动股利政策之间的折中股利政策</a:t>
            </a:r>
            <a:r>
              <a:rPr lang="en-US" altLang="zh-CN" dirty="0"/>
              <a:t>. </a:t>
            </a:r>
            <a:endParaRPr lang="en-US" altLang="zh-CN" dirty="0" smtClean="0"/>
          </a:p>
          <a:p>
            <a:pPr marL="0" indent="0">
              <a:buNone/>
            </a:pPr>
            <a:r>
              <a:rPr lang="zh-CN" altLang="en-US" dirty="0" smtClean="0"/>
              <a:t>       其</a:t>
            </a:r>
            <a:r>
              <a:rPr lang="zh-CN" altLang="en-US" dirty="0"/>
              <a:t>优点有</a:t>
            </a:r>
            <a:r>
              <a:rPr lang="en-US" altLang="zh-CN" dirty="0"/>
              <a:t>:</a:t>
            </a:r>
            <a:r>
              <a:rPr lang="zh-CN" altLang="en-US" dirty="0"/>
              <a:t>具有较大的灵活性</a:t>
            </a:r>
            <a:r>
              <a:rPr lang="en-US" altLang="zh-CN" dirty="0"/>
              <a:t>,</a:t>
            </a:r>
            <a:r>
              <a:rPr lang="zh-CN" altLang="en-US" dirty="0"/>
              <a:t>增加了公司财务政策的弹性</a:t>
            </a:r>
            <a:r>
              <a:rPr lang="en-US" altLang="zh-CN" dirty="0"/>
              <a:t>;</a:t>
            </a:r>
            <a:r>
              <a:rPr lang="zh-CN" altLang="en-US" dirty="0"/>
              <a:t>当公司盈利较少或投资需 要资金时</a:t>
            </a:r>
            <a:r>
              <a:rPr lang="en-US" altLang="zh-CN" dirty="0"/>
              <a:t>,</a:t>
            </a:r>
            <a:r>
              <a:rPr lang="zh-CN" altLang="en-US" dirty="0"/>
              <a:t>可以只支付较低的正常股利</a:t>
            </a:r>
            <a:r>
              <a:rPr lang="en-US" altLang="zh-CN" dirty="0"/>
              <a:t>,</a:t>
            </a:r>
            <a:r>
              <a:rPr lang="zh-CN" altLang="en-US" dirty="0"/>
              <a:t>这样既不会加大公司的财务压力</a:t>
            </a:r>
            <a:r>
              <a:rPr lang="en-US" altLang="zh-CN" dirty="0"/>
              <a:t>,</a:t>
            </a:r>
            <a:r>
              <a:rPr lang="zh-CN" altLang="en-US" dirty="0"/>
              <a:t>又能保证股东稳 定的股利收入</a:t>
            </a:r>
            <a:r>
              <a:rPr lang="en-US" altLang="zh-CN" dirty="0"/>
              <a:t>,</a:t>
            </a:r>
            <a:r>
              <a:rPr lang="zh-CN" altLang="en-US" dirty="0"/>
              <a:t>可有效避免股价下跌的风险</a:t>
            </a:r>
            <a:r>
              <a:rPr lang="en-US" altLang="zh-CN" dirty="0"/>
              <a:t>;</a:t>
            </a:r>
            <a:r>
              <a:rPr lang="zh-CN" altLang="en-US" dirty="0"/>
              <a:t>当公司盈利较多或没有好的投资机会时</a:t>
            </a:r>
            <a:r>
              <a:rPr lang="en-US" altLang="zh-CN" dirty="0"/>
              <a:t>,</a:t>
            </a:r>
            <a:r>
              <a:rPr lang="zh-CN" altLang="en-US" dirty="0"/>
              <a:t>就可 以通过发放额外股利的方式</a:t>
            </a:r>
            <a:r>
              <a:rPr lang="en-US" altLang="zh-CN" dirty="0"/>
              <a:t>,</a:t>
            </a:r>
            <a:r>
              <a:rPr lang="zh-CN" altLang="en-US" dirty="0"/>
              <a:t>让盈利转移到股东的手中</a:t>
            </a:r>
            <a:r>
              <a:rPr lang="en-US" altLang="zh-CN" dirty="0"/>
              <a:t>,</a:t>
            </a:r>
            <a:r>
              <a:rPr lang="zh-CN" altLang="en-US" dirty="0"/>
              <a:t>也有利于股价的提高</a:t>
            </a:r>
            <a:r>
              <a:rPr lang="en-US" altLang="zh-CN" dirty="0"/>
              <a:t>;</a:t>
            </a:r>
            <a:r>
              <a:rPr lang="zh-CN" altLang="en-US" dirty="0"/>
              <a:t>一定程度上 维持了股利的稳定性</a:t>
            </a:r>
            <a:r>
              <a:rPr lang="en-US" altLang="zh-CN" dirty="0"/>
              <a:t>,</a:t>
            </a:r>
            <a:r>
              <a:rPr lang="zh-CN" altLang="en-US" dirty="0"/>
              <a:t>可以使公司保持合理的资本结构</a:t>
            </a:r>
            <a:r>
              <a:rPr lang="en-US" altLang="zh-CN" dirty="0" smtClean="0"/>
              <a:t>.</a:t>
            </a:r>
          </a:p>
          <a:p>
            <a:pPr marL="0" indent="0">
              <a:buNone/>
            </a:pPr>
            <a:r>
              <a:rPr lang="en-US" altLang="zh-CN" dirty="0"/>
              <a:t> </a:t>
            </a:r>
            <a:r>
              <a:rPr lang="en-US" altLang="zh-CN" dirty="0" smtClean="0"/>
              <a:t>      </a:t>
            </a:r>
            <a:r>
              <a:rPr lang="zh-CN" altLang="en-US" dirty="0" smtClean="0"/>
              <a:t>缺点</a:t>
            </a:r>
            <a:r>
              <a:rPr lang="zh-CN" altLang="en-US" dirty="0"/>
              <a:t>有</a:t>
            </a:r>
            <a:r>
              <a:rPr lang="en-US" altLang="zh-CN" dirty="0"/>
              <a:t>:</a:t>
            </a:r>
            <a:r>
              <a:rPr lang="zh-CN" altLang="en-US" dirty="0"/>
              <a:t>由于年份之间公司盈利的 波动使得额外股利不断变化</a:t>
            </a:r>
            <a:r>
              <a:rPr lang="en-US" altLang="zh-CN" dirty="0"/>
              <a:t>,</a:t>
            </a:r>
            <a:r>
              <a:rPr lang="zh-CN" altLang="en-US" dirty="0"/>
              <a:t>造成分派的股利不同</a:t>
            </a:r>
            <a:r>
              <a:rPr lang="en-US" altLang="zh-CN" dirty="0"/>
              <a:t>,</a:t>
            </a:r>
            <a:r>
              <a:rPr lang="zh-CN" altLang="en-US" dirty="0"/>
              <a:t>容易给投资者留下公司收益不稳定的印 象</a:t>
            </a:r>
            <a:r>
              <a:rPr lang="en-US" altLang="zh-CN" dirty="0"/>
              <a:t>;</a:t>
            </a:r>
            <a:r>
              <a:rPr lang="zh-CN" altLang="en-US" dirty="0"/>
              <a:t>当公司在较长时间持续发放额外股利后</a:t>
            </a:r>
            <a:r>
              <a:rPr lang="en-US" altLang="zh-CN" dirty="0"/>
              <a:t>,</a:t>
            </a:r>
            <a:r>
              <a:rPr lang="zh-CN" altLang="en-US" dirty="0"/>
              <a:t>可能会被股东误认为“正常股利”</a:t>
            </a:r>
            <a:r>
              <a:rPr lang="en-US" altLang="zh-CN" dirty="0"/>
              <a:t>,</a:t>
            </a:r>
            <a:r>
              <a:rPr lang="zh-CN" altLang="en-US" dirty="0"/>
              <a:t>一旦取消</a:t>
            </a:r>
            <a:r>
              <a:rPr lang="en-US" altLang="zh-CN" dirty="0"/>
              <a:t>,</a:t>
            </a:r>
            <a:r>
              <a:rPr lang="zh-CN" altLang="en-US" dirty="0"/>
              <a:t>传 递出的信号可能会使股东认为这是公司财务状况恶化的表现</a:t>
            </a:r>
            <a:r>
              <a:rPr lang="en-US" altLang="zh-CN" dirty="0"/>
              <a:t>,</a:t>
            </a:r>
            <a:r>
              <a:rPr lang="zh-CN" altLang="en-US" dirty="0"/>
              <a:t>进而导致股价下跌</a:t>
            </a:r>
            <a:r>
              <a:rPr lang="en-US" altLang="zh-CN" dirty="0"/>
              <a:t>. </a:t>
            </a:r>
            <a:endParaRPr lang="zh-CN" altLang="en-US" dirty="0"/>
          </a:p>
        </p:txBody>
      </p:sp>
    </p:spTree>
    <p:extLst>
      <p:ext uri="{BB962C8B-B14F-4D97-AF65-F5344CB8AC3E}">
        <p14:creationId xmlns:p14="http://schemas.microsoft.com/office/powerpoint/2010/main" val="1877936533"/>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en-US" altLang="zh-CN" sz="3200" dirty="0" smtClean="0"/>
              <a:t>8.3   </a:t>
            </a:r>
            <a:r>
              <a:rPr lang="zh-CN" altLang="en-US" sz="3200" dirty="0" smtClean="0"/>
              <a:t>股利</a:t>
            </a:r>
            <a:r>
              <a:rPr lang="zh-CN" altLang="en-US" sz="3200" dirty="0"/>
              <a:t>分配程序、方案与支付程序</a:t>
            </a:r>
          </a:p>
          <a:p>
            <a:pPr marL="0" indent="0">
              <a:buNone/>
            </a:pPr>
            <a:r>
              <a:rPr lang="en-US" altLang="zh-CN" sz="2800" dirty="0" smtClean="0"/>
              <a:t>8.3.1   </a:t>
            </a:r>
            <a:r>
              <a:rPr lang="zh-CN" altLang="en-US" sz="2800" dirty="0" smtClean="0"/>
              <a:t>股利</a:t>
            </a:r>
            <a:r>
              <a:rPr lang="zh-CN" altLang="en-US" sz="2800" dirty="0"/>
              <a:t>分配</a:t>
            </a:r>
            <a:r>
              <a:rPr lang="zh-CN" altLang="en-US" sz="2800" dirty="0" smtClean="0"/>
              <a:t>程序</a:t>
            </a:r>
            <a:endParaRPr lang="en-US" altLang="zh-CN" sz="2800" dirty="0" smtClean="0"/>
          </a:p>
          <a:p>
            <a:pPr marL="0" indent="0">
              <a:buNone/>
            </a:pPr>
            <a:r>
              <a:rPr lang="zh-CN" altLang="en-US" dirty="0" smtClean="0"/>
              <a:t>        </a:t>
            </a:r>
            <a:r>
              <a:rPr lang="zh-CN" altLang="en-US" dirty="0"/>
              <a:t>根据</a:t>
            </a:r>
            <a:r>
              <a:rPr lang="en-US" altLang="zh-CN" dirty="0"/>
              <a:t>«</a:t>
            </a:r>
            <a:r>
              <a:rPr lang="zh-CN" altLang="en-US" dirty="0"/>
              <a:t>公司法</a:t>
            </a:r>
            <a:r>
              <a:rPr lang="en-US" altLang="zh-CN" dirty="0"/>
              <a:t>»</a:t>
            </a:r>
            <a:r>
              <a:rPr lang="zh-CN" altLang="en-US" dirty="0"/>
              <a:t>的规定</a:t>
            </a:r>
            <a:r>
              <a:rPr lang="en-US" altLang="zh-CN" dirty="0" smtClean="0"/>
              <a:t>,</a:t>
            </a:r>
            <a:r>
              <a:rPr lang="zh-CN" altLang="en-US" dirty="0" smtClean="0"/>
              <a:t>公司</a:t>
            </a:r>
            <a:r>
              <a:rPr lang="zh-CN" altLang="en-US" dirty="0"/>
              <a:t>进行利润分配涉及的项目包括盈余公积和股利两部分</a:t>
            </a:r>
            <a:r>
              <a:rPr lang="en-US" altLang="zh-CN" dirty="0" smtClean="0"/>
              <a:t>.</a:t>
            </a:r>
            <a:endParaRPr lang="en-US" altLang="zh-CN" dirty="0"/>
          </a:p>
          <a:p>
            <a:pPr marL="0" indent="0">
              <a:buNone/>
            </a:pPr>
            <a:r>
              <a:rPr lang="zh-CN" altLang="en-US" dirty="0" smtClean="0"/>
              <a:t>公司</a:t>
            </a:r>
            <a:r>
              <a:rPr lang="zh-CN" altLang="en-US" dirty="0"/>
              <a:t>税后利润分配的</a:t>
            </a:r>
            <a:r>
              <a:rPr lang="zh-CN" altLang="en-US" dirty="0" smtClean="0"/>
              <a:t>顺序：</a:t>
            </a:r>
            <a:endParaRPr lang="en-US" altLang="zh-CN" dirty="0" smtClean="0"/>
          </a:p>
          <a:p>
            <a:pPr marL="1371600" lvl="2" indent="-457200">
              <a:buAutoNum type="arabicDbPeriod"/>
            </a:pPr>
            <a:r>
              <a:rPr lang="zh-CN" altLang="en-US" dirty="0" smtClean="0"/>
              <a:t>弥补</a:t>
            </a:r>
            <a:r>
              <a:rPr lang="zh-CN" altLang="en-US" dirty="0"/>
              <a:t>以前</a:t>
            </a:r>
            <a:r>
              <a:rPr lang="zh-CN" altLang="en-US" dirty="0" smtClean="0"/>
              <a:t>年度</a:t>
            </a:r>
            <a:endParaRPr lang="en-US" altLang="zh-CN" dirty="0" smtClean="0"/>
          </a:p>
          <a:p>
            <a:pPr marL="0" indent="0">
              <a:buNone/>
            </a:pPr>
            <a:r>
              <a:rPr lang="en-US" altLang="zh-CN" dirty="0" smtClean="0"/>
              <a:t>	</a:t>
            </a:r>
            <a:r>
              <a:rPr lang="zh-CN" altLang="en-US" dirty="0" smtClean="0"/>
              <a:t>２</a:t>
            </a:r>
            <a:r>
              <a:rPr lang="zh-CN" altLang="en-US" dirty="0"/>
              <a:t>． 提取法定盈余公积金 </a:t>
            </a:r>
            <a:endParaRPr lang="en-US" altLang="zh-CN" dirty="0" smtClean="0"/>
          </a:p>
          <a:p>
            <a:pPr marL="0" indent="0">
              <a:buNone/>
            </a:pPr>
            <a:r>
              <a:rPr lang="en-US" altLang="zh-CN" dirty="0" smtClean="0"/>
              <a:t>	</a:t>
            </a:r>
            <a:r>
              <a:rPr lang="zh-CN" altLang="en-US" dirty="0" smtClean="0"/>
              <a:t>３</a:t>
            </a:r>
            <a:r>
              <a:rPr lang="zh-CN" altLang="en-US" dirty="0"/>
              <a:t>． 支付优先股股利 </a:t>
            </a:r>
            <a:endParaRPr lang="en-US" altLang="zh-CN" dirty="0"/>
          </a:p>
          <a:p>
            <a:pPr marL="0" indent="0">
              <a:buNone/>
            </a:pPr>
            <a:r>
              <a:rPr lang="en-US" altLang="zh-CN" dirty="0" smtClean="0"/>
              <a:t>	</a:t>
            </a:r>
            <a:r>
              <a:rPr lang="zh-CN" altLang="en-US" dirty="0" smtClean="0"/>
              <a:t>４</a:t>
            </a:r>
            <a:r>
              <a:rPr lang="zh-CN" altLang="en-US" dirty="0"/>
              <a:t>． 提取任意盈余公积金 </a:t>
            </a:r>
            <a:endParaRPr lang="en-US" altLang="zh-CN" dirty="0" smtClean="0"/>
          </a:p>
          <a:p>
            <a:pPr marL="0" indent="0">
              <a:buNone/>
            </a:pPr>
            <a:r>
              <a:rPr lang="en-US" altLang="zh-CN" dirty="0" smtClean="0"/>
              <a:t>	</a:t>
            </a:r>
            <a:r>
              <a:rPr lang="zh-CN" altLang="en-US" dirty="0" smtClean="0"/>
              <a:t>５</a:t>
            </a:r>
            <a:r>
              <a:rPr lang="zh-CN" altLang="en-US" dirty="0"/>
              <a:t>． 支付普通股</a:t>
            </a:r>
            <a:r>
              <a:rPr lang="zh-CN" altLang="en-US" dirty="0" smtClean="0"/>
              <a:t>股利</a:t>
            </a:r>
            <a:endParaRPr lang="en-US" altLang="zh-CN" dirty="0"/>
          </a:p>
        </p:txBody>
      </p:sp>
    </p:spTree>
    <p:extLst>
      <p:ext uri="{BB962C8B-B14F-4D97-AF65-F5344CB8AC3E}">
        <p14:creationId xmlns:p14="http://schemas.microsoft.com/office/powerpoint/2010/main" val="416850476"/>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a:bodyPr>
          <a:lstStyle/>
          <a:p>
            <a:pPr marL="0" indent="0">
              <a:buNone/>
            </a:pPr>
            <a:r>
              <a:rPr lang="en-US" altLang="zh-CN" sz="2800" dirty="0" smtClean="0"/>
              <a:t>8.3.2   </a:t>
            </a:r>
            <a:r>
              <a:rPr lang="zh-CN" altLang="en-US" sz="2800" dirty="0" smtClean="0"/>
              <a:t>股利</a:t>
            </a:r>
            <a:r>
              <a:rPr lang="zh-CN" altLang="en-US" sz="2800" dirty="0"/>
              <a:t>分配方案 </a:t>
            </a:r>
            <a:endParaRPr lang="en-US" altLang="zh-CN" sz="2800" dirty="0" smtClean="0"/>
          </a:p>
          <a:p>
            <a:pPr marL="0" indent="0">
              <a:buNone/>
            </a:pPr>
            <a:r>
              <a:rPr lang="zh-CN" altLang="en-US" dirty="0" smtClean="0"/>
              <a:t>确定股利分配方案需要考虑的内容</a:t>
            </a:r>
            <a:r>
              <a:rPr lang="en-US" altLang="zh-CN" dirty="0" smtClean="0"/>
              <a:t>. </a:t>
            </a:r>
          </a:p>
          <a:p>
            <a:pPr marL="457200" indent="-457200">
              <a:buAutoNum type="arabicDbPeriod"/>
            </a:pPr>
            <a:r>
              <a:rPr lang="zh-CN" altLang="en-US" dirty="0" smtClean="0"/>
              <a:t>股利</a:t>
            </a:r>
            <a:r>
              <a:rPr lang="zh-CN" altLang="en-US" dirty="0"/>
              <a:t>政策 </a:t>
            </a:r>
            <a:endParaRPr lang="en-US" altLang="zh-CN" dirty="0"/>
          </a:p>
          <a:p>
            <a:pPr marL="457200" indent="-457200">
              <a:buAutoNum type="arabicDbPeriod"/>
            </a:pPr>
            <a:r>
              <a:rPr lang="zh-CN" altLang="en-US" dirty="0" smtClean="0"/>
              <a:t> </a:t>
            </a:r>
            <a:r>
              <a:rPr lang="zh-CN" altLang="en-US" dirty="0"/>
              <a:t>股利支付水平 </a:t>
            </a:r>
            <a:endParaRPr lang="en-US" altLang="zh-CN" dirty="0" smtClean="0"/>
          </a:p>
          <a:p>
            <a:pPr marL="457200" indent="-457200">
              <a:buAutoNum type="arabicDbPeriod"/>
            </a:pPr>
            <a:r>
              <a:rPr lang="zh-CN" altLang="en-US" dirty="0" smtClean="0"/>
              <a:t>股利</a:t>
            </a:r>
            <a:r>
              <a:rPr lang="zh-CN" altLang="en-US" dirty="0"/>
              <a:t>支付</a:t>
            </a:r>
            <a:r>
              <a:rPr lang="zh-CN" altLang="en-US" dirty="0" smtClean="0"/>
              <a:t>形式</a:t>
            </a:r>
            <a:endParaRPr lang="en-US" altLang="zh-CN" dirty="0" smtClean="0"/>
          </a:p>
          <a:p>
            <a:pPr marL="0" indent="0">
              <a:buNone/>
            </a:pPr>
            <a:r>
              <a:rPr lang="en-US" altLang="zh-CN" dirty="0"/>
              <a:t> </a:t>
            </a:r>
            <a:r>
              <a:rPr lang="en-US" altLang="zh-CN" dirty="0" smtClean="0"/>
              <a:t>   </a:t>
            </a:r>
            <a:r>
              <a:rPr lang="zh-CN" altLang="en-US" dirty="0" smtClean="0"/>
              <a:t> </a:t>
            </a:r>
            <a:r>
              <a:rPr lang="en-US" altLang="zh-CN" dirty="0"/>
              <a:t>( </a:t>
            </a:r>
            <a:r>
              <a:rPr lang="zh-CN" altLang="en-US" dirty="0"/>
              <a:t>１</a:t>
            </a:r>
            <a:r>
              <a:rPr lang="en-US" altLang="zh-CN" dirty="0"/>
              <a:t>)</a:t>
            </a:r>
            <a:r>
              <a:rPr lang="zh-CN" altLang="en-US" dirty="0"/>
              <a:t>股利的种类：①</a:t>
            </a:r>
            <a:r>
              <a:rPr lang="zh-CN" altLang="en-US" dirty="0" smtClean="0"/>
              <a:t>现金股利</a:t>
            </a:r>
            <a:r>
              <a:rPr lang="en-US" altLang="zh-CN" dirty="0" smtClean="0"/>
              <a:t>	②</a:t>
            </a:r>
            <a:r>
              <a:rPr lang="zh-CN" altLang="en-US" dirty="0"/>
              <a:t>股票</a:t>
            </a:r>
            <a:r>
              <a:rPr lang="zh-CN" altLang="en-US" dirty="0" smtClean="0"/>
              <a:t>股利</a:t>
            </a:r>
            <a:r>
              <a:rPr lang="en-US" altLang="zh-CN" dirty="0" smtClean="0"/>
              <a:t>	③</a:t>
            </a:r>
            <a:r>
              <a:rPr lang="zh-CN" altLang="en-US" dirty="0"/>
              <a:t>财产</a:t>
            </a:r>
            <a:r>
              <a:rPr lang="zh-CN" altLang="en-US" dirty="0" smtClean="0"/>
              <a:t>股利</a:t>
            </a:r>
            <a:r>
              <a:rPr lang="en-US" altLang="zh-CN" dirty="0" smtClean="0"/>
              <a:t>	④</a:t>
            </a:r>
            <a:r>
              <a:rPr lang="zh-CN" altLang="en-US" dirty="0"/>
              <a:t>负债股利</a:t>
            </a:r>
            <a:r>
              <a:rPr lang="en-US" altLang="zh-CN" dirty="0" smtClean="0"/>
              <a:t>,</a:t>
            </a:r>
          </a:p>
        </p:txBody>
      </p:sp>
    </p:spTree>
    <p:extLst>
      <p:ext uri="{BB962C8B-B14F-4D97-AF65-F5344CB8AC3E}">
        <p14:creationId xmlns:p14="http://schemas.microsoft.com/office/powerpoint/2010/main" val="2176974573"/>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dirty="0"/>
              <a:t>( </a:t>
            </a:r>
            <a:r>
              <a:rPr lang="zh-CN" altLang="en-US" dirty="0"/>
              <a:t>２</a:t>
            </a:r>
            <a:r>
              <a:rPr lang="en-US" altLang="zh-CN" dirty="0"/>
              <a:t>)</a:t>
            </a:r>
            <a:r>
              <a:rPr lang="zh-CN" altLang="en-US" dirty="0"/>
              <a:t>股利的优点 </a:t>
            </a:r>
            <a:endParaRPr lang="en-US" altLang="zh-CN" dirty="0" smtClean="0"/>
          </a:p>
          <a:p>
            <a:pPr marL="0" indent="0">
              <a:buNone/>
            </a:pPr>
            <a:r>
              <a:rPr lang="en-US" altLang="zh-CN" dirty="0" smtClean="0"/>
              <a:t>        ①</a:t>
            </a:r>
            <a:r>
              <a:rPr lang="zh-CN" altLang="en-US" dirty="0"/>
              <a:t>公司发放股票股利既可以免付现金</a:t>
            </a:r>
            <a:r>
              <a:rPr lang="en-US" altLang="zh-CN" dirty="0"/>
              <a:t>,</a:t>
            </a:r>
            <a:r>
              <a:rPr lang="zh-CN" altLang="en-US" dirty="0"/>
              <a:t>又可以在心理上给股东以从公司取得投资回报 的安慰</a:t>
            </a:r>
            <a:r>
              <a:rPr lang="en-US" altLang="zh-CN" dirty="0"/>
              <a:t>.</a:t>
            </a:r>
            <a:r>
              <a:rPr lang="zh-CN" altLang="en-US" dirty="0"/>
              <a:t>保留下来的现金</a:t>
            </a:r>
            <a:r>
              <a:rPr lang="en-US" altLang="zh-CN" dirty="0"/>
              <a:t>,</a:t>
            </a:r>
            <a:r>
              <a:rPr lang="zh-CN" altLang="en-US" dirty="0"/>
              <a:t>可用于追加投资</a:t>
            </a:r>
            <a:r>
              <a:rPr lang="en-US" altLang="zh-CN" dirty="0"/>
              <a:t>,</a:t>
            </a:r>
            <a:r>
              <a:rPr lang="zh-CN" altLang="en-US" dirty="0"/>
              <a:t>扩大公司经营</a:t>
            </a:r>
            <a:r>
              <a:rPr lang="en-US" altLang="zh-CN" dirty="0"/>
              <a:t>,</a:t>
            </a:r>
            <a:r>
              <a:rPr lang="zh-CN" altLang="en-US" dirty="0"/>
              <a:t>同时减少筹资费用</a:t>
            </a:r>
            <a:r>
              <a:rPr lang="en-US" altLang="zh-CN" dirty="0"/>
              <a:t>. </a:t>
            </a:r>
            <a:endParaRPr lang="en-US" altLang="zh-CN" dirty="0" smtClean="0"/>
          </a:p>
          <a:p>
            <a:pPr marL="0" indent="0">
              <a:buNone/>
            </a:pPr>
            <a:r>
              <a:rPr lang="en-US" altLang="zh-CN" dirty="0"/>
              <a:t> </a:t>
            </a:r>
            <a:r>
              <a:rPr lang="en-US" altLang="zh-CN" dirty="0" smtClean="0"/>
              <a:t>      ②</a:t>
            </a:r>
            <a:r>
              <a:rPr lang="zh-CN" altLang="en-US" dirty="0"/>
              <a:t>公司发放股票股利可传递公司未来发展前景良好的信息</a:t>
            </a:r>
            <a:r>
              <a:rPr lang="en-US" altLang="zh-CN" dirty="0"/>
              <a:t>,</a:t>
            </a:r>
            <a:r>
              <a:rPr lang="zh-CN" altLang="en-US" dirty="0"/>
              <a:t>增强投资者对公司的信心</a:t>
            </a:r>
            <a:r>
              <a:rPr lang="en-US" altLang="zh-CN" dirty="0"/>
              <a:t>. </a:t>
            </a:r>
            <a:endParaRPr lang="en-US" altLang="zh-CN" dirty="0" smtClean="0"/>
          </a:p>
          <a:p>
            <a:pPr marL="0" indent="0">
              <a:buNone/>
            </a:pPr>
            <a:r>
              <a:rPr lang="en-US" altLang="zh-CN" dirty="0"/>
              <a:t> </a:t>
            </a:r>
            <a:r>
              <a:rPr lang="en-US" altLang="zh-CN" dirty="0" smtClean="0"/>
              <a:t>      ③</a:t>
            </a:r>
            <a:r>
              <a:rPr lang="zh-CN" altLang="en-US" dirty="0"/>
              <a:t>发放股票股利可以降低市场上的公司股价</a:t>
            </a:r>
            <a:r>
              <a:rPr lang="en-US" altLang="zh-CN" dirty="0"/>
              <a:t>,</a:t>
            </a:r>
            <a:r>
              <a:rPr lang="zh-CN" altLang="en-US" dirty="0"/>
              <a:t>对于股价偏高的公司</a:t>
            </a:r>
            <a:r>
              <a:rPr lang="en-US" altLang="zh-CN" dirty="0"/>
              <a:t>,</a:t>
            </a:r>
            <a:r>
              <a:rPr lang="zh-CN" altLang="en-US" dirty="0"/>
              <a:t>可以促进公司股票 的交易和流通</a:t>
            </a:r>
            <a:r>
              <a:rPr lang="en-US" altLang="zh-CN" dirty="0"/>
              <a:t>,</a:t>
            </a:r>
            <a:r>
              <a:rPr lang="zh-CN" altLang="en-US" dirty="0"/>
              <a:t>同时日后企业要以发行股票方式筹资</a:t>
            </a:r>
            <a:r>
              <a:rPr lang="en-US" altLang="zh-CN" dirty="0"/>
              <a:t>,</a:t>
            </a:r>
            <a:r>
              <a:rPr lang="zh-CN" altLang="en-US" dirty="0"/>
              <a:t>则可以降低发行价格</a:t>
            </a:r>
            <a:r>
              <a:rPr lang="en-US" altLang="zh-CN" dirty="0"/>
              <a:t>,</a:t>
            </a:r>
            <a:r>
              <a:rPr lang="zh-CN" altLang="en-US" dirty="0"/>
              <a:t>有利于吸引投 资者</a:t>
            </a:r>
            <a:r>
              <a:rPr lang="en-US" altLang="zh-CN" dirty="0"/>
              <a:t>,</a:t>
            </a:r>
            <a:r>
              <a:rPr lang="zh-CN" altLang="en-US" dirty="0"/>
              <a:t>便于今后配股融通更多的资金</a:t>
            </a:r>
            <a:r>
              <a:rPr lang="en-US" altLang="zh-CN" dirty="0"/>
              <a:t>.</a:t>
            </a:r>
            <a:endParaRPr lang="zh-CN" altLang="en-US" dirty="0"/>
          </a:p>
        </p:txBody>
      </p:sp>
    </p:spTree>
    <p:extLst>
      <p:ext uri="{BB962C8B-B14F-4D97-AF65-F5344CB8AC3E}">
        <p14:creationId xmlns:p14="http://schemas.microsoft.com/office/powerpoint/2010/main" val="1641289854"/>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8.3.3  </a:t>
            </a:r>
            <a:r>
              <a:rPr lang="zh-CN" altLang="en-US" sz="2800" dirty="0" smtClean="0"/>
              <a:t>股利</a:t>
            </a:r>
            <a:r>
              <a:rPr lang="zh-CN" altLang="en-US" sz="2800" dirty="0"/>
              <a:t>支付程序 </a:t>
            </a:r>
            <a:endParaRPr lang="en-US" altLang="zh-CN" sz="2800" dirty="0" smtClean="0"/>
          </a:p>
          <a:p>
            <a:pPr marL="457200" indent="-457200">
              <a:buAutoNum type="arabicDbPeriod"/>
            </a:pPr>
            <a:r>
              <a:rPr lang="zh-CN" altLang="en-US" dirty="0" smtClean="0"/>
              <a:t>股利</a:t>
            </a:r>
            <a:r>
              <a:rPr lang="zh-CN" altLang="en-US" dirty="0"/>
              <a:t>宣告</a:t>
            </a:r>
            <a:r>
              <a:rPr lang="zh-CN" altLang="en-US" dirty="0" smtClean="0"/>
              <a:t>日</a:t>
            </a:r>
            <a:endParaRPr lang="en-US" altLang="zh-CN" dirty="0" smtClean="0"/>
          </a:p>
          <a:p>
            <a:pPr marL="457200" indent="-457200">
              <a:buAutoNum type="arabicDbPeriod"/>
            </a:pPr>
            <a:r>
              <a:rPr lang="zh-CN" altLang="en-US" dirty="0" smtClean="0"/>
              <a:t>股权</a:t>
            </a:r>
            <a:r>
              <a:rPr lang="zh-CN" altLang="en-US" dirty="0"/>
              <a:t>登记日 </a:t>
            </a:r>
            <a:endParaRPr lang="en-US" altLang="zh-CN" dirty="0" smtClean="0"/>
          </a:p>
          <a:p>
            <a:pPr marL="0" indent="0">
              <a:buNone/>
            </a:pPr>
            <a:r>
              <a:rPr lang="zh-CN" altLang="en-US" dirty="0" smtClean="0"/>
              <a:t>３</a:t>
            </a:r>
            <a:r>
              <a:rPr lang="zh-CN" altLang="en-US" dirty="0"/>
              <a:t>． 除息</a:t>
            </a:r>
            <a:r>
              <a:rPr lang="en-US" altLang="zh-CN" dirty="0"/>
              <a:t>(</a:t>
            </a:r>
            <a:r>
              <a:rPr lang="zh-CN" altLang="en-US" dirty="0"/>
              <a:t>或除权</a:t>
            </a:r>
            <a:r>
              <a:rPr lang="en-US" altLang="zh-CN" dirty="0"/>
              <a:t>)</a:t>
            </a:r>
            <a:r>
              <a:rPr lang="zh-CN" altLang="en-US" dirty="0"/>
              <a:t>日 </a:t>
            </a:r>
            <a:endParaRPr lang="en-US" altLang="zh-CN" dirty="0" smtClean="0"/>
          </a:p>
          <a:p>
            <a:pPr marL="0" indent="0">
              <a:buNone/>
            </a:pPr>
            <a:r>
              <a:rPr lang="zh-CN" altLang="en-US" dirty="0" smtClean="0"/>
              <a:t>４</a:t>
            </a:r>
            <a:r>
              <a:rPr lang="zh-CN" altLang="en-US" dirty="0"/>
              <a:t>． 股利发放</a:t>
            </a:r>
            <a:r>
              <a:rPr lang="zh-CN" altLang="en-US" dirty="0" smtClean="0"/>
              <a:t>日</a:t>
            </a:r>
            <a:endParaRPr lang="zh-CN" altLang="en-US" dirty="0"/>
          </a:p>
        </p:txBody>
      </p:sp>
    </p:spTree>
    <p:extLst>
      <p:ext uri="{BB962C8B-B14F-4D97-AF65-F5344CB8AC3E}">
        <p14:creationId xmlns:p14="http://schemas.microsoft.com/office/powerpoint/2010/main" val="21002168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3A6835BB-4BCE-4876-996B-70489C782324}"/>
              </a:ext>
            </a:extLst>
          </p:cNvPr>
          <p:cNvSpPr>
            <a:spLocks noGrp="1"/>
          </p:cNvSpPr>
          <p:nvPr>
            <p:ph sz="quarter" idx="13"/>
          </p:nvPr>
        </p:nvSpPr>
        <p:spPr/>
        <p:txBody>
          <a:bodyPr>
            <a:normAutofit/>
          </a:bodyPr>
          <a:lstStyle/>
          <a:p>
            <a:pPr marL="0" indent="0">
              <a:buNone/>
            </a:pPr>
            <a:endParaRPr lang="en-US" altLang="zh-CN" dirty="0"/>
          </a:p>
          <a:p>
            <a:pPr marL="457200" indent="-457200">
              <a:buAutoNum type="arabicDbPeriod"/>
            </a:pPr>
            <a:r>
              <a:rPr lang="zh-CN" altLang="en-US" b="1" dirty="0"/>
              <a:t>经济体制 </a:t>
            </a:r>
            <a:endParaRPr lang="en-US" altLang="zh-CN" b="1" dirty="0"/>
          </a:p>
          <a:p>
            <a:pPr marL="0" indent="0">
              <a:buNone/>
            </a:pPr>
            <a:r>
              <a:rPr lang="en-US" altLang="zh-CN" dirty="0"/>
              <a:t>       </a:t>
            </a:r>
            <a:r>
              <a:rPr lang="zh-CN" altLang="en-US" dirty="0"/>
              <a:t>在计划经济体制下</a:t>
            </a:r>
            <a:r>
              <a:rPr lang="en-US" altLang="zh-CN" dirty="0"/>
              <a:t>,</a:t>
            </a:r>
            <a:r>
              <a:rPr lang="zh-CN" altLang="en-US" dirty="0"/>
              <a:t>国家统筹企业资本、统一投资、统负盈亏</a:t>
            </a:r>
            <a:r>
              <a:rPr lang="en-US" altLang="zh-CN" dirty="0"/>
              <a:t>,</a:t>
            </a:r>
            <a:r>
              <a:rPr lang="zh-CN" altLang="en-US" dirty="0"/>
              <a:t>企业利润统一上缴、亏损 全部由国家补贴</a:t>
            </a:r>
            <a:r>
              <a:rPr lang="en-US" altLang="zh-CN" dirty="0"/>
              <a:t>.</a:t>
            </a:r>
          </a:p>
          <a:p>
            <a:pPr marL="0" indent="0">
              <a:buNone/>
            </a:pPr>
            <a:r>
              <a:rPr lang="zh-CN" altLang="en-US" b="1" dirty="0"/>
              <a:t>２． 经济周期 </a:t>
            </a:r>
            <a:endParaRPr lang="en-US" altLang="zh-CN" b="1" dirty="0"/>
          </a:p>
          <a:p>
            <a:pPr marL="0" indent="0">
              <a:buNone/>
            </a:pPr>
            <a:r>
              <a:rPr lang="zh-CN" altLang="en-US" dirty="0"/>
              <a:t>       在市场经济条件下</a:t>
            </a:r>
            <a:r>
              <a:rPr lang="en-US" altLang="zh-CN" dirty="0"/>
              <a:t>,</a:t>
            </a:r>
            <a:r>
              <a:rPr lang="zh-CN" altLang="en-US" dirty="0"/>
              <a:t>经济发展与运行带有一定的波动性</a:t>
            </a:r>
            <a:r>
              <a:rPr lang="en-US" altLang="zh-CN" dirty="0"/>
              <a:t>,</a:t>
            </a:r>
            <a:r>
              <a:rPr lang="zh-CN" altLang="en-US" dirty="0"/>
              <a:t>大体上经历了复苏、繁荣、衰退 和萧条几个阶段的循环</a:t>
            </a:r>
            <a:r>
              <a:rPr lang="en-US" altLang="zh-CN" dirty="0"/>
              <a:t>,</a:t>
            </a:r>
            <a:r>
              <a:rPr lang="zh-CN" altLang="en-US" dirty="0"/>
              <a:t>这种循环叫作经济周期</a:t>
            </a:r>
            <a:r>
              <a:rPr lang="en-US" altLang="zh-CN" dirty="0"/>
              <a:t>.</a:t>
            </a:r>
          </a:p>
          <a:p>
            <a:pPr marL="0" indent="0">
              <a:buNone/>
            </a:pPr>
            <a:r>
              <a:rPr lang="zh-CN" altLang="en-US" b="1" dirty="0"/>
              <a:t>３． 经济发展水平 </a:t>
            </a:r>
            <a:endParaRPr lang="en-US" altLang="zh-CN" b="1" dirty="0"/>
          </a:p>
          <a:p>
            <a:pPr marL="0" indent="0">
              <a:buNone/>
            </a:pPr>
            <a:r>
              <a:rPr lang="zh-CN" altLang="en-US" dirty="0"/>
              <a:t>财务管理的发展水平是和经济发展水平密切相关的</a:t>
            </a:r>
            <a:r>
              <a:rPr lang="en-US" altLang="zh-CN" dirty="0"/>
              <a:t>.</a:t>
            </a:r>
            <a:r>
              <a:rPr lang="zh-CN" altLang="en-US" dirty="0"/>
              <a:t>经济发展水平越高</a:t>
            </a:r>
            <a:r>
              <a:rPr lang="en-US" altLang="zh-CN" dirty="0"/>
              <a:t>,</a:t>
            </a:r>
            <a:r>
              <a:rPr lang="zh-CN" altLang="en-US" dirty="0"/>
              <a:t>财务管理水 平就越好</a:t>
            </a:r>
            <a:r>
              <a:rPr lang="en-US" altLang="zh-CN" dirty="0"/>
              <a:t>.</a:t>
            </a:r>
            <a:endParaRPr lang="zh-CN" altLang="en-US" dirty="0"/>
          </a:p>
        </p:txBody>
      </p:sp>
    </p:spTree>
    <p:extLst>
      <p:ext uri="{BB962C8B-B14F-4D97-AF65-F5344CB8AC3E}">
        <p14:creationId xmlns:p14="http://schemas.microsoft.com/office/powerpoint/2010/main" val="1963383736"/>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项目９　财务预算</a:t>
            </a:r>
          </a:p>
        </p:txBody>
      </p:sp>
    </p:spTree>
    <p:extLst>
      <p:ext uri="{BB962C8B-B14F-4D97-AF65-F5344CB8AC3E}">
        <p14:creationId xmlns:p14="http://schemas.microsoft.com/office/powerpoint/2010/main" val="728988582"/>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1741911" y="1887500"/>
            <a:ext cx="5811795" cy="2400295"/>
          </a:xfrm>
        </p:spPr>
        <p:txBody>
          <a:bodyPr/>
          <a:lstStyle/>
          <a:p>
            <a:r>
              <a:rPr lang="zh-CN" altLang="en-US" sz="2400" b="1" dirty="0" smtClean="0">
                <a:solidFill>
                  <a:srgbClr val="00B0F0"/>
                </a:solidFill>
              </a:rPr>
              <a:t>学习要点</a:t>
            </a:r>
            <a:endParaRPr lang="en-US" altLang="zh-CN" sz="2400" b="1" dirty="0" smtClean="0">
              <a:solidFill>
                <a:srgbClr val="00B0F0"/>
              </a:solidFill>
            </a:endParaRPr>
          </a:p>
          <a:p>
            <a:pPr marL="457200" indent="-457200">
              <a:buAutoNum type="arabicDbPeriod"/>
            </a:pPr>
            <a:r>
              <a:rPr lang="zh-CN" altLang="en-US" dirty="0" smtClean="0"/>
              <a:t>了解</a:t>
            </a:r>
            <a:r>
              <a:rPr lang="zh-CN" altLang="en-US" dirty="0"/>
              <a:t>财务预算的概念和作用</a:t>
            </a:r>
            <a:r>
              <a:rPr lang="en-US" altLang="zh-CN" dirty="0"/>
              <a:t>; </a:t>
            </a:r>
            <a:endParaRPr lang="en-US" altLang="zh-CN" dirty="0" smtClean="0"/>
          </a:p>
          <a:p>
            <a:pPr marL="0" indent="0">
              <a:buNone/>
            </a:pPr>
            <a:r>
              <a:rPr lang="zh-CN" altLang="en-US" dirty="0" smtClean="0"/>
              <a:t>２</a:t>
            </a:r>
            <a:r>
              <a:rPr lang="zh-CN" altLang="en-US" dirty="0"/>
              <a:t>． 掌握财务预算的具体构成内容</a:t>
            </a:r>
            <a:r>
              <a:rPr lang="en-US" altLang="zh-CN" dirty="0" smtClean="0"/>
              <a:t>;</a:t>
            </a:r>
          </a:p>
          <a:p>
            <a:pPr marL="0" indent="0">
              <a:buNone/>
            </a:pPr>
            <a:r>
              <a:rPr lang="zh-CN" altLang="en-US" dirty="0" smtClean="0"/>
              <a:t>３</a:t>
            </a:r>
            <a:r>
              <a:rPr lang="zh-CN" altLang="en-US" dirty="0"/>
              <a:t>． 掌握财务预算的编制程序和方法</a:t>
            </a:r>
            <a:r>
              <a:rPr lang="en-US" altLang="zh-CN" dirty="0"/>
              <a:t>.</a:t>
            </a:r>
          </a:p>
          <a:p>
            <a:pPr marL="0" indent="0">
              <a:buNone/>
            </a:pPr>
            <a:endParaRPr lang="zh-CN" altLang="en-US" dirty="0"/>
          </a:p>
        </p:txBody>
      </p:sp>
      <p:grpSp>
        <p:nvGrpSpPr>
          <p:cNvPr id="4" name="Group 70"/>
          <p:cNvGrpSpPr/>
          <p:nvPr/>
        </p:nvGrpSpPr>
        <p:grpSpPr bwMode="auto">
          <a:xfrm>
            <a:off x="1816053" y="894783"/>
            <a:ext cx="1367367" cy="935567"/>
            <a:chOff x="924" y="1097"/>
            <a:chExt cx="646" cy="442"/>
          </a:xfrm>
          <a:solidFill>
            <a:srgbClr val="F15A29"/>
          </a:solidFill>
        </p:grpSpPr>
        <p:sp>
          <p:nvSpPr>
            <p:cNvPr id="5" name="Freeform 44"/>
            <p:cNvSpPr/>
            <p:nvPr/>
          </p:nvSpPr>
          <p:spPr bwMode="auto">
            <a:xfrm>
              <a:off x="1066" y="1097"/>
              <a:ext cx="380" cy="371"/>
            </a:xfrm>
            <a:custGeom>
              <a:avLst/>
              <a:gdLst>
                <a:gd name="T0" fmla="*/ 357 w 215"/>
                <a:gd name="T1" fmla="*/ 5 h 210"/>
                <a:gd name="T2" fmla="*/ 331 w 215"/>
                <a:gd name="T3" fmla="*/ 2 h 210"/>
                <a:gd name="T4" fmla="*/ 309 w 215"/>
                <a:gd name="T5" fmla="*/ 19 h 210"/>
                <a:gd name="T6" fmla="*/ 168 w 215"/>
                <a:gd name="T7" fmla="*/ 286 h 210"/>
                <a:gd name="T8" fmla="*/ 51 w 215"/>
                <a:gd name="T9" fmla="*/ 224 h 210"/>
                <a:gd name="T10" fmla="*/ 25 w 215"/>
                <a:gd name="T11" fmla="*/ 223 h 210"/>
                <a:gd name="T12" fmla="*/ 5 w 215"/>
                <a:gd name="T13" fmla="*/ 240 h 210"/>
                <a:gd name="T14" fmla="*/ 2 w 215"/>
                <a:gd name="T15" fmla="*/ 267 h 210"/>
                <a:gd name="T16" fmla="*/ 19 w 215"/>
                <a:gd name="T17" fmla="*/ 286 h 210"/>
                <a:gd name="T18" fmla="*/ 164 w 215"/>
                <a:gd name="T19" fmla="*/ 366 h 210"/>
                <a:gd name="T20" fmla="*/ 193 w 215"/>
                <a:gd name="T21" fmla="*/ 367 h 210"/>
                <a:gd name="T22" fmla="*/ 212 w 215"/>
                <a:gd name="T23" fmla="*/ 350 h 210"/>
                <a:gd name="T24" fmla="*/ 371 w 215"/>
                <a:gd name="T25" fmla="*/ 51 h 210"/>
                <a:gd name="T26" fmla="*/ 357 w 215"/>
                <a:gd name="T27" fmla="*/ 5 h 2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5" h="210">
                  <a:moveTo>
                    <a:pt x="202" y="3"/>
                  </a:moveTo>
                  <a:cubicBezTo>
                    <a:pt x="197" y="0"/>
                    <a:pt x="192" y="0"/>
                    <a:pt x="187" y="1"/>
                  </a:cubicBezTo>
                  <a:cubicBezTo>
                    <a:pt x="182" y="3"/>
                    <a:pt x="178" y="6"/>
                    <a:pt x="175" y="11"/>
                  </a:cubicBezTo>
                  <a:cubicBezTo>
                    <a:pt x="95" y="162"/>
                    <a:pt x="95" y="162"/>
                    <a:pt x="95" y="162"/>
                  </a:cubicBezTo>
                  <a:cubicBezTo>
                    <a:pt x="29" y="127"/>
                    <a:pt x="29" y="127"/>
                    <a:pt x="29" y="127"/>
                  </a:cubicBezTo>
                  <a:cubicBezTo>
                    <a:pt x="25" y="125"/>
                    <a:pt x="19" y="124"/>
                    <a:pt x="14" y="126"/>
                  </a:cubicBezTo>
                  <a:cubicBezTo>
                    <a:pt x="9" y="128"/>
                    <a:pt x="5" y="131"/>
                    <a:pt x="3" y="136"/>
                  </a:cubicBezTo>
                  <a:cubicBezTo>
                    <a:pt x="0" y="140"/>
                    <a:pt x="0" y="146"/>
                    <a:pt x="1" y="151"/>
                  </a:cubicBezTo>
                  <a:cubicBezTo>
                    <a:pt x="3" y="156"/>
                    <a:pt x="6" y="160"/>
                    <a:pt x="11" y="162"/>
                  </a:cubicBezTo>
                  <a:cubicBezTo>
                    <a:pt x="93" y="207"/>
                    <a:pt x="93" y="207"/>
                    <a:pt x="93" y="207"/>
                  </a:cubicBezTo>
                  <a:cubicBezTo>
                    <a:pt x="98" y="209"/>
                    <a:pt x="103" y="210"/>
                    <a:pt x="109" y="208"/>
                  </a:cubicBezTo>
                  <a:cubicBezTo>
                    <a:pt x="114" y="206"/>
                    <a:pt x="118" y="203"/>
                    <a:pt x="120" y="198"/>
                  </a:cubicBezTo>
                  <a:cubicBezTo>
                    <a:pt x="210" y="29"/>
                    <a:pt x="210" y="29"/>
                    <a:pt x="210" y="29"/>
                  </a:cubicBezTo>
                  <a:cubicBezTo>
                    <a:pt x="215" y="20"/>
                    <a:pt x="212" y="8"/>
                    <a:pt x="20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 name="Oval 61"/>
            <p:cNvSpPr>
              <a:spLocks noChangeArrowheads="1"/>
            </p:cNvSpPr>
            <p:nvPr/>
          </p:nvSpPr>
          <p:spPr bwMode="auto">
            <a:xfrm>
              <a:off x="924" y="1495"/>
              <a:ext cx="646" cy="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spTree>
    <p:extLst>
      <p:ext uri="{BB962C8B-B14F-4D97-AF65-F5344CB8AC3E}">
        <p14:creationId xmlns:p14="http://schemas.microsoft.com/office/powerpoint/2010/main" val="14317466"/>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en-US" altLang="zh-CN" sz="3200" dirty="0" smtClean="0"/>
              <a:t>9.1   </a:t>
            </a:r>
            <a:r>
              <a:rPr lang="zh-CN" altLang="en-US" sz="3200" dirty="0" smtClean="0"/>
              <a:t>财务</a:t>
            </a:r>
            <a:r>
              <a:rPr lang="zh-CN" altLang="en-US" sz="3200" dirty="0"/>
              <a:t>预算</a:t>
            </a:r>
            <a:r>
              <a:rPr lang="zh-CN" altLang="en-US" sz="3200" dirty="0" smtClean="0"/>
              <a:t>概述</a:t>
            </a:r>
            <a:endParaRPr lang="en-US" altLang="zh-CN" sz="3200" dirty="0" smtClean="0"/>
          </a:p>
          <a:p>
            <a:pPr marL="0" indent="0">
              <a:buNone/>
            </a:pPr>
            <a:r>
              <a:rPr lang="en-US" altLang="zh-CN" sz="2800" dirty="0" smtClean="0"/>
              <a:t>9.1.1</a:t>
            </a:r>
            <a:r>
              <a:rPr lang="zh-CN" altLang="en-US" sz="2800" dirty="0" smtClean="0"/>
              <a:t>财务</a:t>
            </a:r>
            <a:r>
              <a:rPr lang="zh-CN" altLang="en-US" sz="2800" dirty="0"/>
              <a:t>预算的概念及内容</a:t>
            </a:r>
          </a:p>
          <a:p>
            <a:pPr marL="0" indent="0">
              <a:buNone/>
            </a:pPr>
            <a:r>
              <a:rPr lang="zh-CN" altLang="en-US" dirty="0" smtClean="0"/>
              <a:t>       全面</a:t>
            </a:r>
            <a:r>
              <a:rPr lang="zh-CN" altLang="en-US" dirty="0"/>
              <a:t>预算就是企业未来一定期间内全部经营活动各项具体目标的计划与相应措施的</a:t>
            </a:r>
            <a:r>
              <a:rPr lang="zh-CN" altLang="en-US" dirty="0" smtClean="0"/>
              <a:t>数量</a:t>
            </a:r>
            <a:r>
              <a:rPr lang="zh-CN" altLang="en-US" dirty="0"/>
              <a:t>说明</a:t>
            </a:r>
            <a:r>
              <a:rPr lang="en-US" altLang="zh-CN" dirty="0"/>
              <a:t>,</a:t>
            </a:r>
            <a:r>
              <a:rPr lang="zh-CN" altLang="en-US" dirty="0"/>
              <a:t>具体包括日常业务预算、专门决策预算和财务预算三大类内容</a:t>
            </a:r>
            <a:r>
              <a:rPr lang="en-US" altLang="zh-CN" dirty="0"/>
              <a:t>.</a:t>
            </a:r>
            <a:r>
              <a:rPr lang="zh-CN" altLang="en-US" dirty="0"/>
              <a:t>其中</a:t>
            </a:r>
            <a:r>
              <a:rPr lang="en-US" altLang="zh-CN" dirty="0"/>
              <a:t>,</a:t>
            </a:r>
            <a:r>
              <a:rPr lang="zh-CN" altLang="en-US" dirty="0"/>
              <a:t>财务预算是 一系列专门反映企业未来一定预算期内预计财务状况和经营成果</a:t>
            </a:r>
            <a:r>
              <a:rPr lang="en-US" altLang="zh-CN" dirty="0"/>
              <a:t>,</a:t>
            </a:r>
            <a:r>
              <a:rPr lang="zh-CN" altLang="en-US" dirty="0"/>
              <a:t>以及现金收支等价值</a:t>
            </a:r>
            <a:r>
              <a:rPr lang="zh-CN" altLang="en-US" dirty="0" smtClean="0"/>
              <a:t>指标</a:t>
            </a:r>
            <a:r>
              <a:rPr lang="zh-CN" altLang="en-US" dirty="0"/>
              <a:t>的各种预算总称</a:t>
            </a:r>
            <a:r>
              <a:rPr lang="en-US" altLang="zh-CN" dirty="0"/>
              <a:t>,</a:t>
            </a:r>
            <a:r>
              <a:rPr lang="zh-CN" altLang="en-US" dirty="0"/>
              <a:t>具体包括反映现金收支活动的现金预算、反映企业财务成果的预计</a:t>
            </a:r>
            <a:r>
              <a:rPr lang="zh-CN" altLang="en-US" dirty="0" smtClean="0"/>
              <a:t>利润表</a:t>
            </a:r>
            <a:r>
              <a:rPr lang="zh-CN" altLang="en-US" dirty="0"/>
              <a:t>、反映企业财务状况的预计资产负债表等内容</a:t>
            </a:r>
            <a:r>
              <a:rPr lang="en-US" altLang="zh-CN" dirty="0" smtClean="0"/>
              <a:t>.</a:t>
            </a:r>
          </a:p>
          <a:p>
            <a:pPr marL="0" indent="0">
              <a:buNone/>
            </a:pPr>
            <a:endParaRPr lang="zh-CN" altLang="en-US" dirty="0"/>
          </a:p>
        </p:txBody>
      </p:sp>
    </p:spTree>
    <p:extLst>
      <p:ext uri="{BB962C8B-B14F-4D97-AF65-F5344CB8AC3E}">
        <p14:creationId xmlns:p14="http://schemas.microsoft.com/office/powerpoint/2010/main" val="2346182570"/>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9.1.2  </a:t>
            </a:r>
            <a:r>
              <a:rPr lang="zh-CN" altLang="en-US" sz="2800" dirty="0" smtClean="0"/>
              <a:t>财务</a:t>
            </a:r>
            <a:r>
              <a:rPr lang="zh-CN" altLang="en-US" sz="2800" dirty="0"/>
              <a:t>预算的</a:t>
            </a:r>
            <a:r>
              <a:rPr lang="zh-CN" altLang="en-US" sz="2800" dirty="0" smtClean="0"/>
              <a:t>作用</a:t>
            </a:r>
            <a:endParaRPr lang="en-US" altLang="zh-CN" sz="2800" dirty="0" smtClean="0"/>
          </a:p>
          <a:p>
            <a:pPr marL="457200" indent="-457200">
              <a:buAutoNum type="arabicDbPeriod"/>
            </a:pPr>
            <a:r>
              <a:rPr lang="zh-CN" altLang="en-US" dirty="0" smtClean="0"/>
              <a:t>财务</a:t>
            </a:r>
            <a:r>
              <a:rPr lang="zh-CN" altLang="en-US" dirty="0"/>
              <a:t>预算使决策目标具体化、系统化和</a:t>
            </a:r>
            <a:r>
              <a:rPr lang="zh-CN" altLang="en-US" dirty="0" smtClean="0"/>
              <a:t>定量化</a:t>
            </a:r>
            <a:endParaRPr lang="en-US" altLang="zh-CN" dirty="0" smtClean="0"/>
          </a:p>
          <a:p>
            <a:pPr marL="457200" indent="-457200">
              <a:buAutoNum type="arabicDbPeriod"/>
            </a:pPr>
            <a:r>
              <a:rPr lang="zh-CN" altLang="en-US" dirty="0" smtClean="0"/>
              <a:t>财务</a:t>
            </a:r>
            <a:r>
              <a:rPr lang="zh-CN" altLang="en-US" dirty="0"/>
              <a:t>预算是总预算</a:t>
            </a:r>
            <a:r>
              <a:rPr lang="en-US" altLang="zh-CN" dirty="0"/>
              <a:t>,</a:t>
            </a:r>
            <a:r>
              <a:rPr lang="zh-CN" altLang="en-US" dirty="0"/>
              <a:t>其余预算是辅助预算 </a:t>
            </a:r>
            <a:endParaRPr lang="en-US" altLang="zh-CN" dirty="0" smtClean="0"/>
          </a:p>
          <a:p>
            <a:pPr marL="0" indent="0">
              <a:buNone/>
            </a:pPr>
            <a:r>
              <a:rPr lang="zh-CN" altLang="en-US" dirty="0" smtClean="0"/>
              <a:t>３</a:t>
            </a:r>
            <a:r>
              <a:rPr lang="zh-CN" altLang="en-US" dirty="0"/>
              <a:t>． 财务预算有助于财务目标的顺利</a:t>
            </a:r>
            <a:r>
              <a:rPr lang="zh-CN" altLang="en-US" dirty="0" smtClean="0"/>
              <a:t>实现</a:t>
            </a:r>
            <a:endParaRPr lang="zh-CN" altLang="en-US" dirty="0"/>
          </a:p>
        </p:txBody>
      </p:sp>
    </p:spTree>
    <p:extLst>
      <p:ext uri="{BB962C8B-B14F-4D97-AF65-F5344CB8AC3E}">
        <p14:creationId xmlns:p14="http://schemas.microsoft.com/office/powerpoint/2010/main" val="1834964349"/>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en-US" altLang="zh-CN" sz="3200" dirty="0" smtClean="0"/>
              <a:t>9.2   </a:t>
            </a:r>
            <a:r>
              <a:rPr lang="zh-CN" altLang="en-US" sz="3200" dirty="0" smtClean="0"/>
              <a:t>财务</a:t>
            </a:r>
            <a:r>
              <a:rPr lang="zh-CN" altLang="en-US" sz="3200" dirty="0"/>
              <a:t>预算的编制</a:t>
            </a:r>
            <a:r>
              <a:rPr lang="zh-CN" altLang="en-US" sz="3200" dirty="0" smtClean="0"/>
              <a:t>方法</a:t>
            </a:r>
            <a:endParaRPr lang="zh-CN" altLang="en-US" sz="3200" dirty="0"/>
          </a:p>
          <a:p>
            <a:pPr marL="0" indent="0">
              <a:buNone/>
            </a:pPr>
            <a:r>
              <a:rPr lang="en-US" altLang="zh-CN" sz="2800" dirty="0" smtClean="0"/>
              <a:t>9.2.1  </a:t>
            </a:r>
            <a:r>
              <a:rPr lang="zh-CN" altLang="en-US" sz="2800" dirty="0" smtClean="0"/>
              <a:t>固定</a:t>
            </a:r>
            <a:r>
              <a:rPr lang="zh-CN" altLang="en-US" sz="2800" dirty="0"/>
              <a:t>预算与弹性预算 </a:t>
            </a:r>
            <a:endParaRPr lang="en-US" altLang="zh-CN" sz="2800" dirty="0" smtClean="0"/>
          </a:p>
          <a:p>
            <a:pPr marL="457200" indent="-457200">
              <a:buAutoNum type="arabicDbPeriod"/>
            </a:pPr>
            <a:r>
              <a:rPr lang="zh-CN" altLang="en-US" b="1" dirty="0" smtClean="0"/>
              <a:t>固定</a:t>
            </a:r>
            <a:r>
              <a:rPr lang="zh-CN" altLang="en-US" b="1" dirty="0"/>
              <a:t>预算 </a:t>
            </a:r>
            <a:endParaRPr lang="en-US" altLang="zh-CN" b="1" dirty="0" smtClean="0"/>
          </a:p>
          <a:p>
            <a:pPr marL="0" indent="0">
              <a:buNone/>
            </a:pPr>
            <a:r>
              <a:rPr lang="en-US" altLang="zh-CN" dirty="0"/>
              <a:t> </a:t>
            </a:r>
            <a:r>
              <a:rPr lang="en-US" altLang="zh-CN" dirty="0" smtClean="0"/>
              <a:t>      </a:t>
            </a:r>
            <a:r>
              <a:rPr lang="zh-CN" altLang="en-US" dirty="0" smtClean="0"/>
              <a:t>固定</a:t>
            </a:r>
            <a:r>
              <a:rPr lang="zh-CN" altLang="en-US" dirty="0"/>
              <a:t>预算又称静态预算</a:t>
            </a:r>
            <a:r>
              <a:rPr lang="en-US" altLang="zh-CN" dirty="0" smtClean="0"/>
              <a:t>,</a:t>
            </a:r>
            <a:r>
              <a:rPr lang="zh-CN" altLang="en-US" dirty="0"/>
              <a:t> </a:t>
            </a:r>
            <a:r>
              <a:rPr lang="en-US" altLang="zh-CN" dirty="0"/>
              <a:t>,</a:t>
            </a:r>
            <a:r>
              <a:rPr lang="zh-CN" altLang="en-US" dirty="0"/>
              <a:t>是把企业预算期的业务量固定在某一预计水平上</a:t>
            </a:r>
            <a:r>
              <a:rPr lang="en-US" altLang="zh-CN" dirty="0"/>
              <a:t>,</a:t>
            </a:r>
            <a:r>
              <a:rPr lang="zh-CN" altLang="en-US" dirty="0"/>
              <a:t>以此为基础来 确定其他项目预计数的预算方法</a:t>
            </a:r>
            <a:r>
              <a:rPr lang="en-US" altLang="zh-CN" dirty="0" smtClean="0"/>
              <a:t>.</a:t>
            </a:r>
          </a:p>
          <a:p>
            <a:pPr marL="0" indent="0">
              <a:buNone/>
            </a:pPr>
            <a:r>
              <a:rPr lang="zh-CN" altLang="en-US" b="1" dirty="0"/>
              <a:t>２． 弹性</a:t>
            </a:r>
            <a:r>
              <a:rPr lang="zh-CN" altLang="en-US" b="1" dirty="0" smtClean="0"/>
              <a:t>预算</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弹性预算是固定预算的相对面</a:t>
            </a:r>
            <a:r>
              <a:rPr lang="en-US" altLang="zh-CN" dirty="0"/>
              <a:t>,</a:t>
            </a:r>
            <a:r>
              <a:rPr lang="zh-CN" altLang="en-US" dirty="0"/>
              <a:t>关键在于把所有的成本按其性态划分为变动成本与固 定成本两大部分</a:t>
            </a:r>
            <a:r>
              <a:rPr lang="en-US" altLang="zh-CN" dirty="0"/>
              <a:t>.</a:t>
            </a:r>
            <a:r>
              <a:rPr lang="zh-CN" altLang="en-US" dirty="0"/>
              <a:t>在编制预算时</a:t>
            </a:r>
            <a:r>
              <a:rPr lang="en-US" altLang="zh-CN" dirty="0"/>
              <a:t>,</a:t>
            </a:r>
            <a:r>
              <a:rPr lang="zh-CN" altLang="en-US" dirty="0"/>
              <a:t>变动成本随业务量的变动而予以增减</a:t>
            </a:r>
            <a:r>
              <a:rPr lang="en-US" altLang="zh-CN" dirty="0"/>
              <a:t>,</a:t>
            </a:r>
            <a:r>
              <a:rPr lang="zh-CN" altLang="en-US" dirty="0"/>
              <a:t>固定成本则在相关 的业务量范围内稳定不变</a:t>
            </a:r>
            <a:r>
              <a:rPr lang="en-US" altLang="zh-CN" dirty="0"/>
              <a:t>.</a:t>
            </a:r>
            <a:r>
              <a:rPr lang="zh-CN" altLang="en-US" dirty="0"/>
              <a:t>变动成本和固定成本分别按一系列可能达到的预计业务量水平 编制能适应企业在预算期内任何生产经营水平的预算</a:t>
            </a:r>
            <a:r>
              <a:rPr lang="en-US" altLang="zh-CN" dirty="0"/>
              <a:t>.</a:t>
            </a:r>
            <a:r>
              <a:rPr lang="zh-CN" altLang="en-US" dirty="0"/>
              <a:t>由于这种预算是随着业务量的变动 作机动调整</a:t>
            </a:r>
            <a:r>
              <a:rPr lang="en-US" altLang="zh-CN" dirty="0"/>
              <a:t>,</a:t>
            </a:r>
            <a:r>
              <a:rPr lang="zh-CN" altLang="en-US" dirty="0"/>
              <a:t>适用面广</a:t>
            </a:r>
            <a:r>
              <a:rPr lang="en-US" altLang="zh-CN" dirty="0"/>
              <a:t>,</a:t>
            </a:r>
            <a:r>
              <a:rPr lang="zh-CN" altLang="en-US" dirty="0"/>
              <a:t>具有弹性</a:t>
            </a:r>
            <a:r>
              <a:rPr lang="en-US" altLang="zh-CN" dirty="0"/>
              <a:t>,</a:t>
            </a:r>
            <a:r>
              <a:rPr lang="zh-CN" altLang="en-US" dirty="0"/>
              <a:t>故称为弹性预算或变动预算</a:t>
            </a:r>
            <a:r>
              <a:rPr lang="en-US" altLang="zh-CN" dirty="0"/>
              <a:t>.</a:t>
            </a:r>
            <a:endParaRPr lang="zh-CN" altLang="en-US" dirty="0"/>
          </a:p>
        </p:txBody>
      </p:sp>
    </p:spTree>
    <p:extLst>
      <p:ext uri="{BB962C8B-B14F-4D97-AF65-F5344CB8AC3E}">
        <p14:creationId xmlns:p14="http://schemas.microsoft.com/office/powerpoint/2010/main" val="3759029044"/>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dirty="0"/>
              <a:t>弹性预算的优点在于</a:t>
            </a:r>
            <a:r>
              <a:rPr lang="en-US" altLang="zh-CN" dirty="0" smtClean="0"/>
              <a:t>:</a:t>
            </a:r>
          </a:p>
          <a:p>
            <a:pPr marL="0" indent="0">
              <a:buNone/>
            </a:pPr>
            <a:r>
              <a:rPr lang="en-US" altLang="zh-CN" dirty="0"/>
              <a:t> </a:t>
            </a:r>
            <a:r>
              <a:rPr lang="en-US" altLang="zh-CN" dirty="0" smtClean="0"/>
              <a:t>      </a:t>
            </a:r>
            <a:r>
              <a:rPr lang="zh-CN" altLang="en-US" dirty="0" smtClean="0"/>
              <a:t>一方面</a:t>
            </a:r>
            <a:r>
              <a:rPr lang="zh-CN" altLang="en-US" dirty="0"/>
              <a:t>能够适应不同经营活动情况的变化</a:t>
            </a:r>
            <a:r>
              <a:rPr lang="en-US" altLang="zh-CN" dirty="0"/>
              <a:t>,</a:t>
            </a:r>
            <a:r>
              <a:rPr lang="zh-CN" altLang="en-US" dirty="0"/>
              <a:t>扩大了预算的适用范 围</a:t>
            </a:r>
            <a:r>
              <a:rPr lang="en-US" altLang="zh-CN" dirty="0"/>
              <a:t>,</a:t>
            </a:r>
            <a:r>
              <a:rPr lang="zh-CN" altLang="en-US" dirty="0"/>
              <a:t>更好地发挥预算的控制作用</a:t>
            </a:r>
            <a:r>
              <a:rPr lang="en-US" altLang="zh-CN" dirty="0" smtClean="0"/>
              <a:t>;</a:t>
            </a:r>
          </a:p>
          <a:p>
            <a:pPr marL="0" indent="0">
              <a:buNone/>
            </a:pPr>
            <a:r>
              <a:rPr lang="en-US" altLang="zh-CN" dirty="0"/>
              <a:t> </a:t>
            </a:r>
            <a:r>
              <a:rPr lang="en-US" altLang="zh-CN" dirty="0" smtClean="0"/>
              <a:t>      </a:t>
            </a:r>
            <a:r>
              <a:rPr lang="zh-CN" altLang="en-US" dirty="0" smtClean="0"/>
              <a:t>另一方面</a:t>
            </a:r>
            <a:r>
              <a:rPr lang="zh-CN" altLang="en-US" dirty="0"/>
              <a:t>能够对预算的实际执行情况进行评价与考核</a:t>
            </a:r>
            <a:r>
              <a:rPr lang="en-US" altLang="zh-CN" dirty="0"/>
              <a:t>,</a:t>
            </a:r>
            <a:r>
              <a:rPr lang="zh-CN" altLang="en-US" dirty="0"/>
              <a:t>使 预算能真正为企业经营活动服务</a:t>
            </a:r>
            <a:r>
              <a:rPr lang="en-US" altLang="zh-CN" dirty="0"/>
              <a:t>.</a:t>
            </a:r>
            <a:endParaRPr lang="zh-CN" altLang="en-US" dirty="0"/>
          </a:p>
        </p:txBody>
      </p:sp>
    </p:spTree>
    <p:extLst>
      <p:ext uri="{BB962C8B-B14F-4D97-AF65-F5344CB8AC3E}">
        <p14:creationId xmlns:p14="http://schemas.microsoft.com/office/powerpoint/2010/main" val="1569980531"/>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742950"/>
            <a:ext cx="10515600" cy="5435427"/>
          </a:xfrm>
        </p:spPr>
        <p:txBody>
          <a:bodyPr>
            <a:normAutofit/>
          </a:bodyPr>
          <a:lstStyle/>
          <a:p>
            <a:pPr marL="0" indent="0">
              <a:buNone/>
            </a:pPr>
            <a:r>
              <a:rPr lang="en-US" altLang="zh-CN" sz="2800" dirty="0" smtClean="0"/>
              <a:t>9.2.2  </a:t>
            </a:r>
            <a:r>
              <a:rPr lang="zh-CN" altLang="en-US" sz="2800" dirty="0" smtClean="0"/>
              <a:t>增量</a:t>
            </a:r>
            <a:r>
              <a:rPr lang="zh-CN" altLang="en-US" sz="2800" dirty="0"/>
              <a:t>预算与零基预算 </a:t>
            </a:r>
            <a:endParaRPr lang="en-US" altLang="zh-CN" sz="2800" dirty="0" smtClean="0"/>
          </a:p>
          <a:p>
            <a:pPr marL="457200" indent="-457200">
              <a:buAutoNum type="arabicDbPeriod"/>
            </a:pPr>
            <a:r>
              <a:rPr lang="zh-CN" altLang="en-US" b="1" dirty="0" smtClean="0"/>
              <a:t>增量</a:t>
            </a:r>
            <a:r>
              <a:rPr lang="zh-CN" altLang="en-US" b="1" dirty="0"/>
              <a:t>预算 </a:t>
            </a:r>
            <a:endParaRPr lang="en-US" altLang="zh-CN" b="1" dirty="0"/>
          </a:p>
          <a:p>
            <a:pPr marL="0" indent="0">
              <a:buNone/>
            </a:pPr>
            <a:r>
              <a:rPr lang="en-US" altLang="zh-CN" dirty="0" smtClean="0"/>
              <a:t>       </a:t>
            </a:r>
            <a:r>
              <a:rPr lang="zh-CN" altLang="en-US" dirty="0" smtClean="0"/>
              <a:t>增量</a:t>
            </a:r>
            <a:r>
              <a:rPr lang="zh-CN" altLang="en-US" dirty="0"/>
              <a:t>预算是指在基期成本费用水平的基础上</a:t>
            </a:r>
            <a:r>
              <a:rPr lang="en-US" altLang="zh-CN" dirty="0"/>
              <a:t>,</a:t>
            </a:r>
            <a:r>
              <a:rPr lang="zh-CN" altLang="en-US" dirty="0"/>
              <a:t>结合预算期业务量水平及有关低成本的 措施</a:t>
            </a:r>
            <a:r>
              <a:rPr lang="en-US" altLang="zh-CN" dirty="0"/>
              <a:t>,</a:t>
            </a:r>
            <a:r>
              <a:rPr lang="zh-CN" altLang="en-US" dirty="0"/>
              <a:t>通过调整有关原有成本费用项目而编制预算的方法</a:t>
            </a:r>
            <a:r>
              <a:rPr lang="en-US" altLang="zh-CN" dirty="0" smtClean="0"/>
              <a:t>.</a:t>
            </a:r>
          </a:p>
          <a:p>
            <a:pPr marL="0" indent="0">
              <a:buNone/>
            </a:pPr>
            <a:r>
              <a:rPr lang="zh-CN" altLang="en-US" b="1" dirty="0"/>
              <a:t>２． 零基预算 </a:t>
            </a:r>
            <a:endParaRPr lang="en-US" altLang="zh-CN" b="1" dirty="0" smtClean="0"/>
          </a:p>
          <a:p>
            <a:pPr marL="0" indent="0">
              <a:buNone/>
            </a:pPr>
            <a:r>
              <a:rPr lang="en-US" altLang="zh-CN" dirty="0"/>
              <a:t> </a:t>
            </a:r>
            <a:r>
              <a:rPr lang="en-US" altLang="zh-CN" dirty="0" smtClean="0"/>
              <a:t>      </a:t>
            </a:r>
            <a:r>
              <a:rPr lang="zh-CN" altLang="en-US" dirty="0" smtClean="0"/>
              <a:t>零基预算</a:t>
            </a:r>
            <a:r>
              <a:rPr lang="en-US" altLang="zh-CN" dirty="0"/>
              <a:t>,</a:t>
            </a:r>
            <a:r>
              <a:rPr lang="zh-CN" altLang="en-US" dirty="0"/>
              <a:t>或称零底预算</a:t>
            </a:r>
            <a:r>
              <a:rPr lang="en-US" altLang="zh-CN" dirty="0"/>
              <a:t>,</a:t>
            </a:r>
            <a:r>
              <a:rPr lang="zh-CN" altLang="en-US" dirty="0"/>
              <a:t>是指在编制预算时</a:t>
            </a:r>
            <a:r>
              <a:rPr lang="en-US" altLang="zh-CN" dirty="0"/>
              <a:t>,</a:t>
            </a:r>
            <a:r>
              <a:rPr lang="zh-CN" altLang="en-US" dirty="0"/>
              <a:t>对于所有的预算支出均以零为基础</a:t>
            </a:r>
            <a:r>
              <a:rPr lang="en-US" altLang="zh-CN" dirty="0"/>
              <a:t>,</a:t>
            </a:r>
            <a:r>
              <a:rPr lang="zh-CN" altLang="en-US" dirty="0"/>
              <a:t>不考 虑其以往情况如何</a:t>
            </a:r>
            <a:r>
              <a:rPr lang="en-US" altLang="zh-CN" dirty="0"/>
              <a:t>,</a:t>
            </a:r>
            <a:r>
              <a:rPr lang="zh-CN" altLang="en-US" dirty="0"/>
              <a:t>从实际需要与可能出发</a:t>
            </a:r>
            <a:r>
              <a:rPr lang="en-US" altLang="zh-CN" dirty="0"/>
              <a:t>,</a:t>
            </a:r>
            <a:r>
              <a:rPr lang="zh-CN" altLang="en-US" dirty="0"/>
              <a:t>研究分析各项预算费用开支是否必要、合理</a:t>
            </a:r>
            <a:r>
              <a:rPr lang="en-US" altLang="zh-CN" dirty="0"/>
              <a:t>,</a:t>
            </a:r>
            <a:r>
              <a:rPr lang="zh-CN" altLang="en-US" dirty="0"/>
              <a:t>进 行综合平衡</a:t>
            </a:r>
            <a:r>
              <a:rPr lang="en-US" altLang="zh-CN" dirty="0"/>
              <a:t>,</a:t>
            </a:r>
            <a:r>
              <a:rPr lang="zh-CN" altLang="en-US" dirty="0"/>
              <a:t>从而确定</a:t>
            </a:r>
            <a:r>
              <a:rPr lang="zh-CN" altLang="en-US" dirty="0" smtClean="0"/>
              <a:t>预算费用</a:t>
            </a:r>
            <a:r>
              <a:rPr lang="en-US" altLang="zh-CN" dirty="0" smtClean="0"/>
              <a:t>.</a:t>
            </a:r>
          </a:p>
          <a:p>
            <a:pPr marL="0" indent="0">
              <a:buNone/>
            </a:pPr>
            <a:r>
              <a:rPr lang="zh-CN" altLang="en-US" b="1" dirty="0"/>
              <a:t>２． 滚动预算 </a:t>
            </a:r>
            <a:endParaRPr lang="en-US" altLang="zh-CN" b="1" dirty="0" smtClean="0"/>
          </a:p>
          <a:p>
            <a:pPr marL="0" indent="0">
              <a:buNone/>
            </a:pPr>
            <a:r>
              <a:rPr lang="en-US" altLang="zh-CN" dirty="0"/>
              <a:t> </a:t>
            </a:r>
            <a:r>
              <a:rPr lang="en-US" altLang="zh-CN" dirty="0" smtClean="0"/>
              <a:t>      </a:t>
            </a:r>
            <a:r>
              <a:rPr lang="zh-CN" altLang="en-US" dirty="0" smtClean="0"/>
              <a:t>滚动</a:t>
            </a:r>
            <a:r>
              <a:rPr lang="zh-CN" altLang="en-US" dirty="0"/>
              <a:t>预算又称永续预算</a:t>
            </a:r>
            <a:r>
              <a:rPr lang="en-US" altLang="zh-CN" dirty="0"/>
              <a:t>,</a:t>
            </a:r>
            <a:r>
              <a:rPr lang="zh-CN" altLang="en-US" dirty="0"/>
              <a:t>其主要特点是不将预算期与会计年度挂钩</a:t>
            </a:r>
            <a:r>
              <a:rPr lang="en-US" altLang="zh-CN" dirty="0"/>
              <a:t>,</a:t>
            </a:r>
            <a:r>
              <a:rPr lang="zh-CN" altLang="en-US" dirty="0"/>
              <a:t>而始终保持十二个 月</a:t>
            </a:r>
            <a:r>
              <a:rPr lang="en-US" altLang="zh-CN" dirty="0"/>
              <a:t>,</a:t>
            </a:r>
            <a:r>
              <a:rPr lang="zh-CN" altLang="en-US" dirty="0"/>
              <a:t>每过去一个月</a:t>
            </a:r>
            <a:r>
              <a:rPr lang="en-US" altLang="zh-CN" dirty="0"/>
              <a:t>,</a:t>
            </a:r>
            <a:r>
              <a:rPr lang="zh-CN" altLang="en-US" dirty="0"/>
              <a:t>就根据新的情况进行调整和修订后几个月的预算</a:t>
            </a:r>
            <a:r>
              <a:rPr lang="en-US" altLang="zh-CN" dirty="0"/>
              <a:t>,</a:t>
            </a:r>
            <a:r>
              <a:rPr lang="zh-CN" altLang="en-US" dirty="0"/>
              <a:t>并在原预算基础上增 补下一个月预算</a:t>
            </a:r>
            <a:r>
              <a:rPr lang="en-US" altLang="zh-CN" dirty="0"/>
              <a:t>,</a:t>
            </a:r>
            <a:r>
              <a:rPr lang="zh-CN" altLang="en-US" dirty="0"/>
              <a:t>从而逐期向后滚动</a:t>
            </a:r>
            <a:r>
              <a:rPr lang="en-US" altLang="zh-CN" dirty="0"/>
              <a:t>,</a:t>
            </a:r>
            <a:r>
              <a:rPr lang="zh-CN" altLang="en-US" dirty="0"/>
              <a:t>连续不断地以预算形式规划未来经营活动</a:t>
            </a:r>
            <a:r>
              <a:rPr lang="en-US" altLang="zh-CN" dirty="0"/>
              <a:t>.</a:t>
            </a:r>
            <a:endParaRPr lang="zh-CN" altLang="en-US" dirty="0"/>
          </a:p>
        </p:txBody>
      </p:sp>
    </p:spTree>
    <p:extLst>
      <p:ext uri="{BB962C8B-B14F-4D97-AF65-F5344CB8AC3E}">
        <p14:creationId xmlns:p14="http://schemas.microsoft.com/office/powerpoint/2010/main" val="3079078167"/>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zh-CN" altLang="en-US" sz="3200" dirty="0"/>
              <a:t>９．３财务预算的具体编制</a:t>
            </a:r>
            <a:endParaRPr lang="en-US" altLang="zh-CN" sz="3200" dirty="0"/>
          </a:p>
          <a:p>
            <a:pPr marL="457200" indent="-457200">
              <a:buAutoNum type="arabicDbPeriod"/>
            </a:pPr>
            <a:r>
              <a:rPr lang="zh-CN" altLang="en-US" b="1" dirty="0" smtClean="0"/>
              <a:t>销售</a:t>
            </a:r>
            <a:r>
              <a:rPr lang="zh-CN" altLang="en-US" b="1" dirty="0"/>
              <a:t>预算的编制 </a:t>
            </a:r>
            <a:endParaRPr lang="en-US" altLang="zh-CN" b="1" dirty="0" smtClean="0"/>
          </a:p>
          <a:p>
            <a:pPr marL="0" indent="0">
              <a:buNone/>
            </a:pPr>
            <a:r>
              <a:rPr lang="en-US" altLang="zh-CN" dirty="0"/>
              <a:t> </a:t>
            </a:r>
            <a:r>
              <a:rPr lang="en-US" altLang="zh-CN" dirty="0" smtClean="0"/>
              <a:t>       </a:t>
            </a:r>
            <a:r>
              <a:rPr lang="zh-CN" altLang="en-US" dirty="0" smtClean="0"/>
              <a:t>销售</a:t>
            </a:r>
            <a:r>
              <a:rPr lang="zh-CN" altLang="en-US" dirty="0"/>
              <a:t>预算是整个预算的编制起点</a:t>
            </a:r>
            <a:r>
              <a:rPr lang="en-US" altLang="zh-CN" dirty="0"/>
              <a:t>,</a:t>
            </a:r>
            <a:r>
              <a:rPr lang="zh-CN" altLang="en-US" dirty="0"/>
              <a:t>其他预算的编制都以销售预算作为</a:t>
            </a:r>
            <a:r>
              <a:rPr lang="zh-CN" altLang="en-US" dirty="0" smtClean="0"/>
              <a:t>基础</a:t>
            </a:r>
            <a:r>
              <a:rPr lang="en-US" altLang="zh-CN" dirty="0" smtClean="0"/>
              <a:t>.</a:t>
            </a:r>
            <a:r>
              <a:rPr lang="zh-CN" altLang="en-US" dirty="0"/>
              <a:t>销售预算的主要内容是销量、单价和销售收入</a:t>
            </a:r>
            <a:r>
              <a:rPr lang="en-US" altLang="zh-CN" dirty="0" smtClean="0"/>
              <a:t>.</a:t>
            </a:r>
            <a:endParaRPr lang="en-US" altLang="zh-CN" dirty="0"/>
          </a:p>
          <a:p>
            <a:pPr marL="0" indent="0">
              <a:buNone/>
            </a:pPr>
            <a:r>
              <a:rPr lang="zh-CN" altLang="en-US" dirty="0" smtClean="0"/>
              <a:t>       销售</a:t>
            </a:r>
            <a:r>
              <a:rPr lang="zh-CN" altLang="en-US" dirty="0"/>
              <a:t>预算通常分品种、分月份、分销售区域、分推销员来编制</a:t>
            </a:r>
            <a:r>
              <a:rPr lang="en-US" altLang="zh-CN" dirty="0" smtClean="0"/>
              <a:t>.</a:t>
            </a:r>
          </a:p>
          <a:p>
            <a:pPr marL="0" indent="0">
              <a:buNone/>
            </a:pPr>
            <a:r>
              <a:rPr lang="zh-CN" altLang="en-US" dirty="0" smtClean="0"/>
              <a:t>       各季度</a:t>
            </a:r>
            <a:r>
              <a:rPr lang="zh-CN" altLang="en-US" dirty="0"/>
              <a:t>预计销售收入＝各季度预计销量</a:t>
            </a:r>
            <a:r>
              <a:rPr lang="en-US" altLang="zh-CN" dirty="0"/>
              <a:t>×</a:t>
            </a:r>
            <a:r>
              <a:rPr lang="zh-CN" altLang="en-US" dirty="0"/>
              <a:t>预计单位售价 </a:t>
            </a:r>
            <a:endParaRPr lang="en-US" altLang="zh-CN" dirty="0" smtClean="0"/>
          </a:p>
          <a:p>
            <a:pPr marL="0" indent="0">
              <a:buNone/>
            </a:pPr>
            <a:r>
              <a:rPr lang="en-US" altLang="zh-CN" dirty="0"/>
              <a:t> </a:t>
            </a:r>
            <a:r>
              <a:rPr lang="en-US" altLang="zh-CN" dirty="0" smtClean="0"/>
              <a:t>      </a:t>
            </a:r>
            <a:r>
              <a:rPr lang="zh-CN" altLang="en-US" dirty="0" smtClean="0"/>
              <a:t>第一季度</a:t>
            </a:r>
            <a:r>
              <a:rPr lang="zh-CN" altLang="en-US" dirty="0"/>
              <a:t>现金收入＝本季度销售收入</a:t>
            </a:r>
            <a:r>
              <a:rPr lang="en-US" altLang="zh-CN" dirty="0"/>
              <a:t>×</a:t>
            </a:r>
            <a:r>
              <a:rPr lang="zh-CN" altLang="en-US" dirty="0"/>
              <a:t>预计本季度收现率＋上年年末应收账款 </a:t>
            </a:r>
            <a:endParaRPr lang="en-US" altLang="zh-CN" dirty="0" smtClean="0"/>
          </a:p>
          <a:p>
            <a:pPr marL="0" indent="0">
              <a:buNone/>
            </a:pPr>
            <a:r>
              <a:rPr lang="en-US" altLang="zh-CN" dirty="0"/>
              <a:t> </a:t>
            </a:r>
            <a:r>
              <a:rPr lang="en-US" altLang="zh-CN" dirty="0" smtClean="0"/>
              <a:t>       </a:t>
            </a:r>
            <a:r>
              <a:rPr lang="zh-CN" altLang="en-US" dirty="0" smtClean="0"/>
              <a:t>其他</a:t>
            </a:r>
            <a:r>
              <a:rPr lang="zh-CN" altLang="en-US" dirty="0"/>
              <a:t>季度现金收入＝本季度销售收入</a:t>
            </a:r>
            <a:r>
              <a:rPr lang="en-US" altLang="zh-CN" dirty="0"/>
              <a:t>×</a:t>
            </a:r>
            <a:r>
              <a:rPr lang="zh-CN" altLang="en-US" dirty="0"/>
              <a:t>预计本季度收现率＋上季度销售收入</a:t>
            </a:r>
            <a:r>
              <a:rPr lang="en-US" altLang="zh-CN" dirty="0"/>
              <a:t>×( </a:t>
            </a:r>
            <a:r>
              <a:rPr lang="zh-CN" altLang="en-US" dirty="0"/>
              <a:t>１－预 计上季度收现率</a:t>
            </a:r>
            <a:r>
              <a:rPr lang="en-US" altLang="zh-CN" dirty="0"/>
              <a:t>)</a:t>
            </a:r>
            <a:endParaRPr lang="zh-CN" altLang="en-US" dirty="0"/>
          </a:p>
        </p:txBody>
      </p:sp>
    </p:spTree>
    <p:extLst>
      <p:ext uri="{BB962C8B-B14F-4D97-AF65-F5344CB8AC3E}">
        <p14:creationId xmlns:p14="http://schemas.microsoft.com/office/powerpoint/2010/main" val="625472796"/>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742951"/>
            <a:ext cx="10515600" cy="5509568"/>
          </a:xfrm>
        </p:spPr>
        <p:txBody>
          <a:bodyPr>
            <a:normAutofit lnSpcReduction="10000"/>
          </a:bodyPr>
          <a:lstStyle/>
          <a:p>
            <a:pPr marL="0" indent="0">
              <a:buNone/>
            </a:pPr>
            <a:r>
              <a:rPr lang="zh-CN" altLang="en-US" b="1" dirty="0"/>
              <a:t>２． 生产预算的编制 </a:t>
            </a:r>
            <a:endParaRPr lang="en-US" altLang="zh-CN" b="1" dirty="0" smtClean="0"/>
          </a:p>
          <a:p>
            <a:pPr marL="0" indent="0">
              <a:buNone/>
            </a:pPr>
            <a:r>
              <a:rPr lang="en-US" altLang="zh-CN" dirty="0"/>
              <a:t> </a:t>
            </a:r>
            <a:r>
              <a:rPr lang="en-US" altLang="zh-CN" dirty="0" smtClean="0"/>
              <a:t>       </a:t>
            </a:r>
            <a:r>
              <a:rPr lang="zh-CN" altLang="en-US" dirty="0" smtClean="0"/>
              <a:t>生产预算</a:t>
            </a:r>
            <a:r>
              <a:rPr lang="zh-CN" altLang="en-US" dirty="0"/>
              <a:t>是在销售预算的基础上编制的</a:t>
            </a:r>
            <a:r>
              <a:rPr lang="en-US" altLang="zh-CN" dirty="0"/>
              <a:t>,</a:t>
            </a:r>
            <a:r>
              <a:rPr lang="zh-CN" altLang="en-US" dirty="0"/>
              <a:t>其主要内容有销售量、期初和期末存货和生产 量</a:t>
            </a:r>
            <a:r>
              <a:rPr lang="en-US" altLang="zh-CN" dirty="0" smtClean="0"/>
              <a:t>.</a:t>
            </a:r>
            <a:r>
              <a:rPr lang="zh-CN" altLang="en-US" dirty="0" smtClean="0"/>
              <a:t> 通常</a:t>
            </a:r>
            <a:r>
              <a:rPr lang="en-US" altLang="zh-CN" dirty="0"/>
              <a:t>,</a:t>
            </a:r>
            <a:r>
              <a:rPr lang="zh-CN" altLang="en-US" dirty="0"/>
              <a:t>企业的生产和销售不能做到“同步同量”</a:t>
            </a:r>
            <a:r>
              <a:rPr lang="en-US" altLang="zh-CN" dirty="0"/>
              <a:t>,</a:t>
            </a:r>
            <a:r>
              <a:rPr lang="zh-CN" altLang="en-US" dirty="0"/>
              <a:t>需要设置一定的存货</a:t>
            </a:r>
            <a:r>
              <a:rPr lang="en-US" altLang="zh-CN" dirty="0"/>
              <a:t>,</a:t>
            </a:r>
            <a:r>
              <a:rPr lang="zh-CN" altLang="en-US" dirty="0"/>
              <a:t>以保证能在产生 意外需求时能够按时供货</a:t>
            </a:r>
            <a:r>
              <a:rPr lang="en-US" altLang="zh-CN" dirty="0"/>
              <a:t>,</a:t>
            </a:r>
            <a:r>
              <a:rPr lang="zh-CN" altLang="en-US" dirty="0"/>
              <a:t>并可均衡生产</a:t>
            </a:r>
            <a:r>
              <a:rPr lang="en-US" altLang="zh-CN" dirty="0"/>
              <a:t>,</a:t>
            </a:r>
            <a:r>
              <a:rPr lang="zh-CN" altLang="en-US" dirty="0"/>
              <a:t>节省赶工的额外支出</a:t>
            </a:r>
            <a:r>
              <a:rPr lang="en-US" altLang="zh-CN" dirty="0"/>
              <a:t>.</a:t>
            </a:r>
            <a:r>
              <a:rPr lang="zh-CN" altLang="en-US" dirty="0"/>
              <a:t>存货数量通常按下期销售 量的一定百分比确定</a:t>
            </a:r>
            <a:r>
              <a:rPr lang="en-US" altLang="zh-CN" dirty="0"/>
              <a:t>.</a:t>
            </a:r>
            <a:r>
              <a:rPr lang="zh-CN" altLang="en-US" dirty="0"/>
              <a:t>年初存货是编制预算时预计的</a:t>
            </a:r>
            <a:r>
              <a:rPr lang="en-US" altLang="zh-CN" dirty="0"/>
              <a:t>,</a:t>
            </a:r>
            <a:r>
              <a:rPr lang="zh-CN" altLang="en-US" dirty="0"/>
              <a:t>年末存货根据长期销售趋势来确定</a:t>
            </a:r>
            <a:r>
              <a:rPr lang="en-US" altLang="zh-CN" dirty="0"/>
              <a:t>. </a:t>
            </a:r>
            <a:r>
              <a:rPr lang="zh-CN" altLang="en-US" dirty="0"/>
              <a:t>存货预算也可单独编制</a:t>
            </a:r>
            <a:r>
              <a:rPr lang="en-US" altLang="zh-CN" dirty="0"/>
              <a:t>. </a:t>
            </a:r>
            <a:endParaRPr lang="en-US" altLang="zh-CN" dirty="0" smtClean="0"/>
          </a:p>
          <a:p>
            <a:pPr marL="0" indent="0">
              <a:buNone/>
            </a:pPr>
            <a:r>
              <a:rPr lang="en-US" altLang="zh-CN" dirty="0" smtClean="0"/>
              <a:t>		</a:t>
            </a:r>
            <a:r>
              <a:rPr lang="zh-CN" altLang="en-US" dirty="0" smtClean="0"/>
              <a:t>预计</a:t>
            </a:r>
            <a:r>
              <a:rPr lang="zh-CN" altLang="en-US" dirty="0"/>
              <a:t>期末存货＝下季度销售量</a:t>
            </a:r>
            <a:r>
              <a:rPr lang="en-US" altLang="zh-CN" dirty="0"/>
              <a:t>×</a:t>
            </a:r>
            <a:r>
              <a:rPr lang="zh-CN" altLang="en-US" dirty="0"/>
              <a:t>预计存货比例 </a:t>
            </a:r>
            <a:endParaRPr lang="en-US" altLang="zh-CN" dirty="0" smtClean="0"/>
          </a:p>
          <a:p>
            <a:pPr marL="0" indent="0">
              <a:buNone/>
            </a:pPr>
            <a:r>
              <a:rPr lang="en-US" altLang="zh-CN" dirty="0" smtClean="0"/>
              <a:t>		</a:t>
            </a:r>
            <a:r>
              <a:rPr lang="zh-CN" altLang="en-US" dirty="0" smtClean="0"/>
              <a:t>预计</a:t>
            </a:r>
            <a:r>
              <a:rPr lang="zh-CN" altLang="en-US" dirty="0"/>
              <a:t>期初</a:t>
            </a:r>
            <a:r>
              <a:rPr lang="zh-CN" altLang="en-US" dirty="0" smtClean="0"/>
              <a:t>存货＝上季度期末存货 </a:t>
            </a:r>
            <a:endParaRPr lang="en-US" altLang="zh-CN" dirty="0" smtClean="0"/>
          </a:p>
          <a:p>
            <a:pPr marL="0" indent="0">
              <a:buNone/>
            </a:pPr>
            <a:r>
              <a:rPr lang="en-US" altLang="zh-CN" dirty="0" smtClean="0"/>
              <a:t>		</a:t>
            </a:r>
            <a:r>
              <a:rPr lang="zh-CN" altLang="en-US" dirty="0" smtClean="0"/>
              <a:t>预计生产量＝</a:t>
            </a:r>
            <a:r>
              <a:rPr lang="en-US" altLang="zh-CN" dirty="0"/>
              <a:t>(</a:t>
            </a:r>
            <a:r>
              <a:rPr lang="zh-CN" altLang="en-US" dirty="0"/>
              <a:t>预计销售量＋预计期末存货</a:t>
            </a:r>
            <a:r>
              <a:rPr lang="en-US" altLang="zh-CN" dirty="0"/>
              <a:t>)</a:t>
            </a:r>
            <a:r>
              <a:rPr lang="zh-CN" altLang="en-US" dirty="0"/>
              <a:t>－预计期初</a:t>
            </a:r>
            <a:r>
              <a:rPr lang="zh-CN" altLang="en-US" dirty="0" smtClean="0"/>
              <a:t>存货</a:t>
            </a:r>
            <a:endParaRPr lang="en-US" altLang="zh-CN" dirty="0" smtClean="0"/>
          </a:p>
          <a:p>
            <a:pPr marL="0" indent="0">
              <a:buNone/>
            </a:pPr>
            <a:r>
              <a:rPr lang="zh-CN" altLang="en-US" b="1" dirty="0"/>
              <a:t>３． 直接材料采购预算的编制</a:t>
            </a:r>
            <a:endParaRPr lang="en-US" altLang="zh-CN" b="1" dirty="0"/>
          </a:p>
          <a:p>
            <a:pPr marL="0" indent="0">
              <a:buNone/>
            </a:pPr>
            <a:r>
              <a:rPr lang="en-US" altLang="zh-CN" dirty="0"/>
              <a:t>       </a:t>
            </a:r>
            <a:r>
              <a:rPr lang="zh-CN" altLang="en-US" dirty="0"/>
              <a:t> 直接材料采购预算</a:t>
            </a:r>
            <a:r>
              <a:rPr lang="en-US" altLang="zh-CN" dirty="0"/>
              <a:t>,</a:t>
            </a:r>
            <a:r>
              <a:rPr lang="zh-CN" altLang="en-US" dirty="0"/>
              <a:t>是以生产预算为基础编制的</a:t>
            </a:r>
            <a:r>
              <a:rPr lang="en-US" altLang="zh-CN" dirty="0"/>
              <a:t>,</a:t>
            </a:r>
            <a:r>
              <a:rPr lang="zh-CN" altLang="en-US" dirty="0"/>
              <a:t>同时要考虑原材料存货水平</a:t>
            </a:r>
            <a:r>
              <a:rPr lang="en-US" altLang="zh-CN" dirty="0"/>
              <a:t>.</a:t>
            </a:r>
            <a:r>
              <a:rPr lang="zh-CN" altLang="en-US" dirty="0"/>
              <a:t>其主要 内容有直接材料的单位产品用量、生产需用量、期初和期末存量等</a:t>
            </a:r>
            <a:r>
              <a:rPr lang="en-US" altLang="zh-CN" dirty="0"/>
              <a:t>.</a:t>
            </a:r>
          </a:p>
          <a:p>
            <a:pPr marL="0" indent="0">
              <a:buNone/>
            </a:pPr>
            <a:r>
              <a:rPr lang="en-US" altLang="zh-CN" dirty="0"/>
              <a:t>		</a:t>
            </a:r>
            <a:r>
              <a:rPr lang="zh-CN" altLang="en-US" dirty="0"/>
              <a:t>预计采购量＝</a:t>
            </a:r>
            <a:r>
              <a:rPr lang="en-US" altLang="zh-CN" dirty="0"/>
              <a:t>(</a:t>
            </a:r>
            <a:r>
              <a:rPr lang="zh-CN" altLang="en-US" dirty="0"/>
              <a:t>生产需用量＋期末存量</a:t>
            </a:r>
            <a:r>
              <a:rPr lang="en-US" altLang="zh-CN" dirty="0"/>
              <a:t>)</a:t>
            </a:r>
            <a:r>
              <a:rPr lang="zh-CN" altLang="en-US" dirty="0"/>
              <a:t>－期初存量 </a:t>
            </a:r>
          </a:p>
        </p:txBody>
      </p:sp>
    </p:spTree>
    <p:extLst>
      <p:ext uri="{BB962C8B-B14F-4D97-AF65-F5344CB8AC3E}">
        <p14:creationId xmlns:p14="http://schemas.microsoft.com/office/powerpoint/2010/main" val="3712184534"/>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４． 直接人工预算的编制 </a:t>
            </a:r>
            <a:endParaRPr lang="en-US" altLang="zh-CN" b="1" dirty="0" smtClean="0"/>
          </a:p>
          <a:p>
            <a:pPr marL="0" indent="0">
              <a:buNone/>
            </a:pPr>
            <a:r>
              <a:rPr lang="en-US" altLang="zh-CN" dirty="0"/>
              <a:t> </a:t>
            </a:r>
            <a:r>
              <a:rPr lang="en-US" altLang="zh-CN" dirty="0" smtClean="0"/>
              <a:t>      </a:t>
            </a:r>
            <a:r>
              <a:rPr lang="zh-CN" altLang="en-US" dirty="0" smtClean="0"/>
              <a:t>直接</a:t>
            </a:r>
            <a:r>
              <a:rPr lang="zh-CN" altLang="en-US" dirty="0"/>
              <a:t>人工预算也是以生产预算为基础编制的</a:t>
            </a:r>
            <a:r>
              <a:rPr lang="en-US" altLang="zh-CN" dirty="0" smtClean="0"/>
              <a:t>,</a:t>
            </a:r>
            <a:r>
              <a:rPr lang="zh-CN" altLang="en-US" dirty="0" smtClean="0"/>
              <a:t>其</a:t>
            </a:r>
            <a:r>
              <a:rPr lang="zh-CN" altLang="en-US" dirty="0"/>
              <a:t>主要内容有预计产量、 单位产品工时、人工总工时、每小时人工成本和人工总成本</a:t>
            </a:r>
            <a:r>
              <a:rPr lang="en-US" altLang="zh-CN" dirty="0"/>
              <a:t>.</a:t>
            </a:r>
            <a:r>
              <a:rPr lang="zh-CN" altLang="en-US" dirty="0"/>
              <a:t>预计产量数据来自生产预算</a:t>
            </a:r>
            <a:r>
              <a:rPr lang="en-US" altLang="zh-CN" dirty="0"/>
              <a:t>; </a:t>
            </a:r>
            <a:r>
              <a:rPr lang="zh-CN" altLang="en-US" dirty="0"/>
              <a:t>单位产品人工工时和每小时人工成本数据来自标准成本资料</a:t>
            </a:r>
            <a:r>
              <a:rPr lang="en-US" altLang="zh-CN" dirty="0"/>
              <a:t>;</a:t>
            </a:r>
            <a:r>
              <a:rPr lang="zh-CN" altLang="en-US" dirty="0"/>
              <a:t>人工总工时和人工总成本是 在直接人工预算中计算出来的</a:t>
            </a:r>
            <a:r>
              <a:rPr lang="en-US" altLang="zh-CN" dirty="0"/>
              <a:t>.</a:t>
            </a:r>
            <a:r>
              <a:rPr lang="zh-CN" altLang="en-US" dirty="0"/>
              <a:t>由于人工工资需要使用现金支付</a:t>
            </a:r>
            <a:r>
              <a:rPr lang="en-US" altLang="zh-CN" dirty="0"/>
              <a:t>,</a:t>
            </a:r>
            <a:r>
              <a:rPr lang="zh-CN" altLang="en-US" dirty="0"/>
              <a:t>因此不需另外预计现金 支出</a:t>
            </a:r>
            <a:r>
              <a:rPr lang="en-US" altLang="zh-CN" dirty="0"/>
              <a:t>,</a:t>
            </a:r>
            <a:r>
              <a:rPr lang="zh-CN" altLang="en-US" dirty="0"/>
              <a:t>可直接参与现金预算的汇总</a:t>
            </a:r>
            <a:r>
              <a:rPr lang="en-US" altLang="zh-CN" dirty="0"/>
              <a:t>. </a:t>
            </a:r>
            <a:endParaRPr lang="en-US" altLang="zh-CN" dirty="0" smtClean="0"/>
          </a:p>
          <a:p>
            <a:pPr marL="0" indent="0">
              <a:buNone/>
            </a:pPr>
            <a:r>
              <a:rPr lang="zh-CN" altLang="en-US" b="1" dirty="0"/>
              <a:t>５． 制造费用预算的编制 </a:t>
            </a:r>
            <a:endParaRPr lang="en-US" altLang="zh-CN" b="1" dirty="0" smtClean="0"/>
          </a:p>
          <a:p>
            <a:pPr marL="0" indent="0">
              <a:buNone/>
            </a:pPr>
            <a:r>
              <a:rPr lang="en-US" altLang="zh-CN" dirty="0"/>
              <a:t> </a:t>
            </a:r>
            <a:r>
              <a:rPr lang="en-US" altLang="zh-CN" dirty="0" smtClean="0"/>
              <a:t>      </a:t>
            </a:r>
            <a:r>
              <a:rPr lang="zh-CN" altLang="en-US" dirty="0" smtClean="0"/>
              <a:t>制造</a:t>
            </a:r>
            <a:r>
              <a:rPr lang="zh-CN" altLang="en-US" dirty="0"/>
              <a:t>费用预算通常分为变动制造费用和固定制造费用两部分</a:t>
            </a:r>
            <a:r>
              <a:rPr lang="en-US" altLang="zh-CN" dirty="0" smtClean="0"/>
              <a:t>,</a:t>
            </a:r>
            <a:r>
              <a:rPr lang="zh-CN" altLang="en-US" dirty="0" smtClean="0"/>
              <a:t>变动</a:t>
            </a:r>
            <a:r>
              <a:rPr lang="zh-CN" altLang="en-US" dirty="0"/>
              <a:t>制 造费用也是以生产预算为基础来编制的</a:t>
            </a:r>
            <a:r>
              <a:rPr lang="en-US" altLang="zh-CN" dirty="0"/>
              <a:t>.</a:t>
            </a:r>
            <a:r>
              <a:rPr lang="zh-CN" altLang="en-US" dirty="0"/>
              <a:t>如果有完善的标准成本资料</a:t>
            </a:r>
            <a:r>
              <a:rPr lang="en-US" altLang="zh-CN" dirty="0"/>
              <a:t>,</a:t>
            </a:r>
            <a:r>
              <a:rPr lang="zh-CN" altLang="en-US" dirty="0"/>
              <a:t>用单位产品的标准 成本与产量相乘</a:t>
            </a:r>
            <a:r>
              <a:rPr lang="en-US" altLang="zh-CN" dirty="0"/>
              <a:t>,</a:t>
            </a:r>
            <a:r>
              <a:rPr lang="zh-CN" altLang="en-US" dirty="0"/>
              <a:t>即可得到相应的预算金额</a:t>
            </a:r>
            <a:r>
              <a:rPr lang="en-US" altLang="zh-CN" dirty="0"/>
              <a:t>.</a:t>
            </a:r>
            <a:r>
              <a:rPr lang="zh-CN" altLang="en-US" dirty="0"/>
              <a:t>如果没有标准成本资料</a:t>
            </a:r>
            <a:r>
              <a:rPr lang="en-US" altLang="zh-CN" dirty="0"/>
              <a:t>,</a:t>
            </a:r>
            <a:r>
              <a:rPr lang="zh-CN" altLang="en-US" dirty="0"/>
              <a:t>就需要逐项预计计划 产量需要的各项制造费用</a:t>
            </a:r>
            <a:r>
              <a:rPr lang="en-US" altLang="zh-CN" dirty="0"/>
              <a:t>.</a:t>
            </a:r>
            <a:r>
              <a:rPr lang="zh-CN" altLang="en-US" dirty="0"/>
              <a:t>固定制造费用</a:t>
            </a:r>
            <a:r>
              <a:rPr lang="en-US" altLang="zh-CN" dirty="0"/>
              <a:t>,</a:t>
            </a:r>
            <a:r>
              <a:rPr lang="zh-CN" altLang="en-US" dirty="0"/>
              <a:t>需要逐项进行预计</a:t>
            </a:r>
            <a:r>
              <a:rPr lang="en-US" altLang="zh-CN" dirty="0"/>
              <a:t>,</a:t>
            </a:r>
            <a:r>
              <a:rPr lang="zh-CN" altLang="en-US" dirty="0"/>
              <a:t>通常与本期产量无关</a:t>
            </a:r>
            <a:r>
              <a:rPr lang="en-US" altLang="zh-CN" dirty="0"/>
              <a:t>,</a:t>
            </a:r>
            <a:r>
              <a:rPr lang="zh-CN" altLang="en-US" dirty="0"/>
              <a:t>按每季度实际需要的支付额预计</a:t>
            </a:r>
            <a:r>
              <a:rPr lang="en-US" altLang="zh-CN" dirty="0"/>
              <a:t>,</a:t>
            </a:r>
            <a:r>
              <a:rPr lang="zh-CN" altLang="en-US" dirty="0"/>
              <a:t>然后求出全年数</a:t>
            </a:r>
            <a:r>
              <a:rPr lang="en-US" altLang="zh-CN" dirty="0"/>
              <a:t>. </a:t>
            </a:r>
            <a:endParaRPr lang="zh-CN" altLang="en-US" dirty="0"/>
          </a:p>
        </p:txBody>
      </p:sp>
    </p:spTree>
    <p:extLst>
      <p:ext uri="{BB962C8B-B14F-4D97-AF65-F5344CB8AC3E}">
        <p14:creationId xmlns:p14="http://schemas.microsoft.com/office/powerpoint/2010/main" val="39853963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2879124" cy="6858000"/>
          </a:xfrm>
          <a:prstGeom prst="rect">
            <a:avLst/>
          </a:prstGeom>
          <a:solidFill>
            <a:srgbClr val="00A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1"/>
          <p:cNvSpPr>
            <a:spLocks noGrp="1"/>
          </p:cNvSpPr>
          <p:nvPr>
            <p:ph sz="quarter" idx="13"/>
          </p:nvPr>
        </p:nvSpPr>
        <p:spPr>
          <a:xfrm>
            <a:off x="4076590" y="626810"/>
            <a:ext cx="7919770" cy="566542"/>
          </a:xfrm>
        </p:spPr>
        <p:txBody>
          <a:bodyPr>
            <a:normAutofit/>
          </a:bodyPr>
          <a:lstStyle/>
          <a:p>
            <a:pPr>
              <a:buFont typeface="Wingdings" panose="05000000000000000000" pitchFamily="2" charset="2"/>
              <a:buChar char="ü"/>
            </a:pPr>
            <a:r>
              <a:rPr lang="zh-CN" altLang="en-US" sz="2400" b="1" dirty="0">
                <a:solidFill>
                  <a:srgbClr val="00A79D"/>
                </a:solidFill>
                <a:hlinkClick r:id="rId2" action="ppaction://hlinksldjump"/>
              </a:rPr>
              <a:t>项目１　</a:t>
            </a:r>
            <a:r>
              <a:rPr lang="zh-CN" altLang="en-US" sz="2400" b="1" dirty="0" smtClean="0">
                <a:solidFill>
                  <a:srgbClr val="00A79D"/>
                </a:solidFill>
                <a:hlinkClick r:id="rId2" action="ppaction://hlinksldjump"/>
              </a:rPr>
              <a:t>     财务管理</a:t>
            </a:r>
            <a:r>
              <a:rPr lang="zh-CN" altLang="en-US" sz="2400" b="1" dirty="0">
                <a:solidFill>
                  <a:srgbClr val="00A79D"/>
                </a:solidFill>
                <a:hlinkClick r:id="rId2" action="ppaction://hlinksldjump"/>
              </a:rPr>
              <a:t>总论</a:t>
            </a:r>
          </a:p>
        </p:txBody>
      </p:sp>
      <p:grpSp>
        <p:nvGrpSpPr>
          <p:cNvPr id="111" name="Group 41155"/>
          <p:cNvGrpSpPr/>
          <p:nvPr/>
        </p:nvGrpSpPr>
        <p:grpSpPr bwMode="auto">
          <a:xfrm>
            <a:off x="131633" y="6072958"/>
            <a:ext cx="815065" cy="728263"/>
            <a:chOff x="3060" y="1712"/>
            <a:chExt cx="388" cy="353"/>
          </a:xfrm>
        </p:grpSpPr>
        <p:sp>
          <p:nvSpPr>
            <p:cNvPr id="112" name="Freeform 41110"/>
            <p:cNvSpPr/>
            <p:nvPr/>
          </p:nvSpPr>
          <p:spPr bwMode="auto">
            <a:xfrm>
              <a:off x="3163" y="1712"/>
              <a:ext cx="155" cy="139"/>
            </a:xfrm>
            <a:custGeom>
              <a:avLst/>
              <a:gdLst>
                <a:gd name="T0" fmla="*/ 113 w 89"/>
                <a:gd name="T1" fmla="*/ 130 h 80"/>
                <a:gd name="T2" fmla="*/ 42 w 89"/>
                <a:gd name="T3" fmla="*/ 139 h 80"/>
                <a:gd name="T4" fmla="*/ 5 w 89"/>
                <a:gd name="T5" fmla="*/ 36 h 80"/>
                <a:gd name="T6" fmla="*/ 33 w 89"/>
                <a:gd name="T7" fmla="*/ 19 h 80"/>
                <a:gd name="T8" fmla="*/ 24 w 89"/>
                <a:gd name="T9" fmla="*/ 45 h 80"/>
                <a:gd name="T10" fmla="*/ 52 w 89"/>
                <a:gd name="T11" fmla="*/ 14 h 80"/>
                <a:gd name="T12" fmla="*/ 117 w 89"/>
                <a:gd name="T13" fmla="*/ 5 h 80"/>
                <a:gd name="T14" fmla="*/ 150 w 89"/>
                <a:gd name="T15" fmla="*/ 47 h 80"/>
                <a:gd name="T16" fmla="*/ 113 w 89"/>
                <a:gd name="T17" fmla="*/ 130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9" h="80">
                  <a:moveTo>
                    <a:pt x="65" y="75"/>
                  </a:moveTo>
                  <a:cubicBezTo>
                    <a:pt x="51" y="79"/>
                    <a:pt x="38" y="74"/>
                    <a:pt x="24" y="80"/>
                  </a:cubicBezTo>
                  <a:cubicBezTo>
                    <a:pt x="24" y="61"/>
                    <a:pt x="12" y="41"/>
                    <a:pt x="3" y="21"/>
                  </a:cubicBezTo>
                  <a:cubicBezTo>
                    <a:pt x="0" y="20"/>
                    <a:pt x="7" y="11"/>
                    <a:pt x="19" y="11"/>
                  </a:cubicBezTo>
                  <a:cubicBezTo>
                    <a:pt x="20" y="12"/>
                    <a:pt x="14" y="26"/>
                    <a:pt x="14" y="26"/>
                  </a:cubicBezTo>
                  <a:cubicBezTo>
                    <a:pt x="14" y="26"/>
                    <a:pt x="29" y="8"/>
                    <a:pt x="30" y="8"/>
                  </a:cubicBezTo>
                  <a:cubicBezTo>
                    <a:pt x="44" y="0"/>
                    <a:pt x="53" y="0"/>
                    <a:pt x="67" y="3"/>
                  </a:cubicBezTo>
                  <a:cubicBezTo>
                    <a:pt x="80" y="6"/>
                    <a:pt x="89" y="18"/>
                    <a:pt x="86" y="27"/>
                  </a:cubicBezTo>
                  <a:cubicBezTo>
                    <a:pt x="77" y="40"/>
                    <a:pt x="65" y="61"/>
                    <a:pt x="65" y="75"/>
                  </a:cubicBezTo>
                  <a:close/>
                </a:path>
              </a:pathLst>
            </a:custGeom>
            <a:solidFill>
              <a:srgbClr val="474E5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3" name="Freeform 41111"/>
            <p:cNvSpPr/>
            <p:nvPr/>
          </p:nvSpPr>
          <p:spPr bwMode="auto">
            <a:xfrm>
              <a:off x="3063" y="1894"/>
              <a:ext cx="385" cy="171"/>
            </a:xfrm>
            <a:custGeom>
              <a:avLst/>
              <a:gdLst>
                <a:gd name="T0" fmla="*/ 0 w 221"/>
                <a:gd name="T1" fmla="*/ 72 h 98"/>
                <a:gd name="T2" fmla="*/ 82 w 221"/>
                <a:gd name="T3" fmla="*/ 171 h 98"/>
                <a:gd name="T4" fmla="*/ 279 w 221"/>
                <a:gd name="T5" fmla="*/ 171 h 98"/>
                <a:gd name="T6" fmla="*/ 347 w 221"/>
                <a:gd name="T7" fmla="*/ 0 h 98"/>
                <a:gd name="T8" fmla="*/ 103 w 221"/>
                <a:gd name="T9" fmla="*/ 86 h 98"/>
                <a:gd name="T10" fmla="*/ 0 w 221"/>
                <a:gd name="T11" fmla="*/ 72 h 9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 h="98">
                  <a:moveTo>
                    <a:pt x="0" y="41"/>
                  </a:moveTo>
                  <a:cubicBezTo>
                    <a:pt x="3" y="69"/>
                    <a:pt x="21" y="98"/>
                    <a:pt x="47" y="98"/>
                  </a:cubicBezTo>
                  <a:cubicBezTo>
                    <a:pt x="160" y="98"/>
                    <a:pt x="160" y="98"/>
                    <a:pt x="160" y="98"/>
                  </a:cubicBezTo>
                  <a:cubicBezTo>
                    <a:pt x="199" y="98"/>
                    <a:pt x="221" y="32"/>
                    <a:pt x="199" y="0"/>
                  </a:cubicBezTo>
                  <a:cubicBezTo>
                    <a:pt x="160" y="30"/>
                    <a:pt x="112" y="49"/>
                    <a:pt x="59" y="49"/>
                  </a:cubicBezTo>
                  <a:cubicBezTo>
                    <a:pt x="39" y="49"/>
                    <a:pt x="19" y="46"/>
                    <a:pt x="0" y="41"/>
                  </a:cubicBezTo>
                  <a:close/>
                </a:path>
              </a:pathLst>
            </a:custGeom>
            <a:solidFill>
              <a:srgbClr val="474E5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4" name="Freeform 41112"/>
            <p:cNvSpPr/>
            <p:nvPr/>
          </p:nvSpPr>
          <p:spPr bwMode="auto">
            <a:xfrm>
              <a:off x="3060" y="1793"/>
              <a:ext cx="348" cy="185"/>
            </a:xfrm>
            <a:custGeom>
              <a:avLst/>
              <a:gdLst>
                <a:gd name="T0" fmla="*/ 183 w 200"/>
                <a:gd name="T1" fmla="*/ 0 h 106"/>
                <a:gd name="T2" fmla="*/ 21 w 200"/>
                <a:gd name="T3" fmla="*/ 98 h 106"/>
                <a:gd name="T4" fmla="*/ 3 w 200"/>
                <a:gd name="T5" fmla="*/ 169 h 106"/>
                <a:gd name="T6" fmla="*/ 106 w 200"/>
                <a:gd name="T7" fmla="*/ 185 h 106"/>
                <a:gd name="T8" fmla="*/ 348 w 200"/>
                <a:gd name="T9" fmla="*/ 99 h 106"/>
                <a:gd name="T10" fmla="*/ 346 w 200"/>
                <a:gd name="T11" fmla="*/ 98 h 106"/>
                <a:gd name="T12" fmla="*/ 183 w 200"/>
                <a:gd name="T13" fmla="*/ 0 h 1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 h="106">
                  <a:moveTo>
                    <a:pt x="105" y="0"/>
                  </a:moveTo>
                  <a:cubicBezTo>
                    <a:pt x="68" y="0"/>
                    <a:pt x="34" y="29"/>
                    <a:pt x="12" y="56"/>
                  </a:cubicBezTo>
                  <a:cubicBezTo>
                    <a:pt x="3" y="66"/>
                    <a:pt x="0" y="82"/>
                    <a:pt x="2" y="97"/>
                  </a:cubicBezTo>
                  <a:cubicBezTo>
                    <a:pt x="21" y="103"/>
                    <a:pt x="41" y="106"/>
                    <a:pt x="61" y="106"/>
                  </a:cubicBezTo>
                  <a:cubicBezTo>
                    <a:pt x="114" y="106"/>
                    <a:pt x="162" y="87"/>
                    <a:pt x="200" y="57"/>
                  </a:cubicBezTo>
                  <a:cubicBezTo>
                    <a:pt x="200" y="57"/>
                    <a:pt x="199" y="56"/>
                    <a:pt x="199" y="56"/>
                  </a:cubicBezTo>
                  <a:cubicBezTo>
                    <a:pt x="177" y="29"/>
                    <a:pt x="143" y="0"/>
                    <a:pt x="105" y="0"/>
                  </a:cubicBezTo>
                  <a:close/>
                </a:path>
              </a:pathLst>
            </a:custGeom>
            <a:solidFill>
              <a:srgbClr val="636C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5" name="Freeform 41113"/>
            <p:cNvSpPr/>
            <p:nvPr/>
          </p:nvSpPr>
          <p:spPr bwMode="auto">
            <a:xfrm>
              <a:off x="3063" y="1894"/>
              <a:ext cx="347" cy="86"/>
            </a:xfrm>
            <a:custGeom>
              <a:avLst/>
              <a:gdLst>
                <a:gd name="T0" fmla="*/ 103 w 199"/>
                <a:gd name="T1" fmla="*/ 84 h 49"/>
                <a:gd name="T2" fmla="*/ 0 w 199"/>
                <a:gd name="T3" fmla="*/ 70 h 49"/>
                <a:gd name="T4" fmla="*/ 0 w 199"/>
                <a:gd name="T5" fmla="*/ 72 h 49"/>
                <a:gd name="T6" fmla="*/ 103 w 199"/>
                <a:gd name="T7" fmla="*/ 86 h 49"/>
                <a:gd name="T8" fmla="*/ 347 w 199"/>
                <a:gd name="T9" fmla="*/ 0 h 49"/>
                <a:gd name="T10" fmla="*/ 345 w 199"/>
                <a:gd name="T11" fmla="*/ 0 h 49"/>
                <a:gd name="T12" fmla="*/ 103 w 199"/>
                <a:gd name="T13" fmla="*/ 84 h 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9" h="49">
                  <a:moveTo>
                    <a:pt x="59" y="48"/>
                  </a:moveTo>
                  <a:cubicBezTo>
                    <a:pt x="39" y="48"/>
                    <a:pt x="19" y="45"/>
                    <a:pt x="0" y="40"/>
                  </a:cubicBezTo>
                  <a:cubicBezTo>
                    <a:pt x="0" y="41"/>
                    <a:pt x="0" y="41"/>
                    <a:pt x="0" y="41"/>
                  </a:cubicBezTo>
                  <a:cubicBezTo>
                    <a:pt x="19" y="46"/>
                    <a:pt x="39" y="49"/>
                    <a:pt x="59" y="49"/>
                  </a:cubicBezTo>
                  <a:cubicBezTo>
                    <a:pt x="112" y="49"/>
                    <a:pt x="160" y="30"/>
                    <a:pt x="199" y="0"/>
                  </a:cubicBezTo>
                  <a:cubicBezTo>
                    <a:pt x="198" y="0"/>
                    <a:pt x="198" y="0"/>
                    <a:pt x="198" y="0"/>
                  </a:cubicBezTo>
                  <a:cubicBezTo>
                    <a:pt x="160" y="30"/>
                    <a:pt x="112" y="48"/>
                    <a:pt x="59" y="48"/>
                  </a:cubicBezTo>
                  <a:close/>
                </a:path>
              </a:pathLst>
            </a:custGeom>
            <a:solidFill>
              <a:srgbClr val="474E5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6" name="Freeform 41114"/>
            <p:cNvSpPr/>
            <p:nvPr/>
          </p:nvSpPr>
          <p:spPr bwMode="auto">
            <a:xfrm>
              <a:off x="3063" y="1893"/>
              <a:ext cx="345" cy="85"/>
            </a:xfrm>
            <a:custGeom>
              <a:avLst/>
              <a:gdLst>
                <a:gd name="T0" fmla="*/ 345 w 198"/>
                <a:gd name="T1" fmla="*/ 2 h 49"/>
                <a:gd name="T2" fmla="*/ 345 w 198"/>
                <a:gd name="T3" fmla="*/ 0 h 49"/>
                <a:gd name="T4" fmla="*/ 103 w 198"/>
                <a:gd name="T5" fmla="*/ 85 h 49"/>
                <a:gd name="T6" fmla="*/ 0 w 198"/>
                <a:gd name="T7" fmla="*/ 69 h 49"/>
                <a:gd name="T8" fmla="*/ 0 w 198"/>
                <a:gd name="T9" fmla="*/ 71 h 49"/>
                <a:gd name="T10" fmla="*/ 103 w 198"/>
                <a:gd name="T11" fmla="*/ 85 h 49"/>
                <a:gd name="T12" fmla="*/ 345 w 198"/>
                <a:gd name="T13" fmla="*/ 2 h 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49">
                  <a:moveTo>
                    <a:pt x="198" y="1"/>
                  </a:moveTo>
                  <a:cubicBezTo>
                    <a:pt x="198" y="0"/>
                    <a:pt x="198" y="0"/>
                    <a:pt x="198" y="0"/>
                  </a:cubicBezTo>
                  <a:cubicBezTo>
                    <a:pt x="160" y="30"/>
                    <a:pt x="112" y="49"/>
                    <a:pt x="59" y="49"/>
                  </a:cubicBezTo>
                  <a:cubicBezTo>
                    <a:pt x="39" y="49"/>
                    <a:pt x="19" y="46"/>
                    <a:pt x="0" y="40"/>
                  </a:cubicBezTo>
                  <a:cubicBezTo>
                    <a:pt x="0" y="41"/>
                    <a:pt x="0" y="41"/>
                    <a:pt x="0" y="41"/>
                  </a:cubicBezTo>
                  <a:cubicBezTo>
                    <a:pt x="19" y="46"/>
                    <a:pt x="39" y="49"/>
                    <a:pt x="59" y="49"/>
                  </a:cubicBezTo>
                  <a:cubicBezTo>
                    <a:pt x="112" y="49"/>
                    <a:pt x="160" y="31"/>
                    <a:pt x="198" y="1"/>
                  </a:cubicBezTo>
                  <a:close/>
                </a:path>
              </a:pathLst>
            </a:custGeom>
            <a:solidFill>
              <a:srgbClr val="474E5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7" name="Freeform 41115"/>
            <p:cNvSpPr/>
            <p:nvPr/>
          </p:nvSpPr>
          <p:spPr bwMode="auto">
            <a:xfrm>
              <a:off x="3213" y="1868"/>
              <a:ext cx="61" cy="120"/>
            </a:xfrm>
            <a:custGeom>
              <a:avLst/>
              <a:gdLst>
                <a:gd name="T0" fmla="*/ 26 w 35"/>
                <a:gd name="T1" fmla="*/ 106 h 69"/>
                <a:gd name="T2" fmla="*/ 26 w 35"/>
                <a:gd name="T3" fmla="*/ 106 h 69"/>
                <a:gd name="T4" fmla="*/ 17 w 35"/>
                <a:gd name="T5" fmla="*/ 106 h 69"/>
                <a:gd name="T6" fmla="*/ 12 w 35"/>
                <a:gd name="T7" fmla="*/ 104 h 69"/>
                <a:gd name="T8" fmla="*/ 7 w 35"/>
                <a:gd name="T9" fmla="*/ 104 h 69"/>
                <a:gd name="T10" fmla="*/ 0 w 35"/>
                <a:gd name="T11" fmla="*/ 101 h 69"/>
                <a:gd name="T12" fmla="*/ 2 w 35"/>
                <a:gd name="T13" fmla="*/ 94 h 69"/>
                <a:gd name="T14" fmla="*/ 3 w 35"/>
                <a:gd name="T15" fmla="*/ 87 h 69"/>
                <a:gd name="T16" fmla="*/ 14 w 35"/>
                <a:gd name="T17" fmla="*/ 89 h 69"/>
                <a:gd name="T18" fmla="*/ 24 w 35"/>
                <a:gd name="T19" fmla="*/ 90 h 69"/>
                <a:gd name="T20" fmla="*/ 37 w 35"/>
                <a:gd name="T21" fmla="*/ 87 h 69"/>
                <a:gd name="T22" fmla="*/ 40 w 35"/>
                <a:gd name="T23" fmla="*/ 78 h 69"/>
                <a:gd name="T24" fmla="*/ 38 w 35"/>
                <a:gd name="T25" fmla="*/ 75 h 69"/>
                <a:gd name="T26" fmla="*/ 37 w 35"/>
                <a:gd name="T27" fmla="*/ 71 h 69"/>
                <a:gd name="T28" fmla="*/ 31 w 35"/>
                <a:gd name="T29" fmla="*/ 68 h 69"/>
                <a:gd name="T30" fmla="*/ 28 w 35"/>
                <a:gd name="T31" fmla="*/ 66 h 69"/>
                <a:gd name="T32" fmla="*/ 21 w 35"/>
                <a:gd name="T33" fmla="*/ 64 h 69"/>
                <a:gd name="T34" fmla="*/ 14 w 35"/>
                <a:gd name="T35" fmla="*/ 61 h 69"/>
                <a:gd name="T36" fmla="*/ 7 w 35"/>
                <a:gd name="T37" fmla="*/ 56 h 69"/>
                <a:gd name="T38" fmla="*/ 3 w 35"/>
                <a:gd name="T39" fmla="*/ 49 h 69"/>
                <a:gd name="T40" fmla="*/ 2 w 35"/>
                <a:gd name="T41" fmla="*/ 40 h 69"/>
                <a:gd name="T42" fmla="*/ 9 w 35"/>
                <a:gd name="T43" fmla="*/ 23 h 69"/>
                <a:gd name="T44" fmla="*/ 26 w 35"/>
                <a:gd name="T45" fmla="*/ 14 h 69"/>
                <a:gd name="T46" fmla="*/ 26 w 35"/>
                <a:gd name="T47" fmla="*/ 2 h 69"/>
                <a:gd name="T48" fmla="*/ 31 w 35"/>
                <a:gd name="T49" fmla="*/ 0 h 69"/>
                <a:gd name="T50" fmla="*/ 38 w 35"/>
                <a:gd name="T51" fmla="*/ 2 h 69"/>
                <a:gd name="T52" fmla="*/ 38 w 35"/>
                <a:gd name="T53" fmla="*/ 14 h 69"/>
                <a:gd name="T54" fmla="*/ 47 w 35"/>
                <a:gd name="T55" fmla="*/ 16 h 69"/>
                <a:gd name="T56" fmla="*/ 58 w 35"/>
                <a:gd name="T57" fmla="*/ 19 h 69"/>
                <a:gd name="T58" fmla="*/ 52 w 35"/>
                <a:gd name="T59" fmla="*/ 33 h 69"/>
                <a:gd name="T60" fmla="*/ 49 w 35"/>
                <a:gd name="T61" fmla="*/ 31 h 69"/>
                <a:gd name="T62" fmla="*/ 45 w 35"/>
                <a:gd name="T63" fmla="*/ 30 h 69"/>
                <a:gd name="T64" fmla="*/ 40 w 35"/>
                <a:gd name="T65" fmla="*/ 30 h 69"/>
                <a:gd name="T66" fmla="*/ 33 w 35"/>
                <a:gd name="T67" fmla="*/ 30 h 69"/>
                <a:gd name="T68" fmla="*/ 30 w 35"/>
                <a:gd name="T69" fmla="*/ 30 h 69"/>
                <a:gd name="T70" fmla="*/ 26 w 35"/>
                <a:gd name="T71" fmla="*/ 31 h 69"/>
                <a:gd name="T72" fmla="*/ 23 w 35"/>
                <a:gd name="T73" fmla="*/ 33 h 69"/>
                <a:gd name="T74" fmla="*/ 21 w 35"/>
                <a:gd name="T75" fmla="*/ 38 h 69"/>
                <a:gd name="T76" fmla="*/ 23 w 35"/>
                <a:gd name="T77" fmla="*/ 42 h 69"/>
                <a:gd name="T78" fmla="*/ 24 w 35"/>
                <a:gd name="T79" fmla="*/ 45 h 69"/>
                <a:gd name="T80" fmla="*/ 28 w 35"/>
                <a:gd name="T81" fmla="*/ 47 h 69"/>
                <a:gd name="T82" fmla="*/ 31 w 35"/>
                <a:gd name="T83" fmla="*/ 49 h 69"/>
                <a:gd name="T84" fmla="*/ 40 w 35"/>
                <a:gd name="T85" fmla="*/ 52 h 69"/>
                <a:gd name="T86" fmla="*/ 49 w 35"/>
                <a:gd name="T87" fmla="*/ 56 h 69"/>
                <a:gd name="T88" fmla="*/ 54 w 35"/>
                <a:gd name="T89" fmla="*/ 61 h 69"/>
                <a:gd name="T90" fmla="*/ 59 w 35"/>
                <a:gd name="T91" fmla="*/ 68 h 69"/>
                <a:gd name="T92" fmla="*/ 61 w 35"/>
                <a:gd name="T93" fmla="*/ 78 h 69"/>
                <a:gd name="T94" fmla="*/ 54 w 35"/>
                <a:gd name="T95" fmla="*/ 96 h 69"/>
                <a:gd name="T96" fmla="*/ 38 w 35"/>
                <a:gd name="T97" fmla="*/ 104 h 69"/>
                <a:gd name="T98" fmla="*/ 38 w 35"/>
                <a:gd name="T99" fmla="*/ 120 h 69"/>
                <a:gd name="T100" fmla="*/ 31 w 35"/>
                <a:gd name="T101" fmla="*/ 120 h 69"/>
                <a:gd name="T102" fmla="*/ 26 w 35"/>
                <a:gd name="T103" fmla="*/ 120 h 69"/>
                <a:gd name="T104" fmla="*/ 26 w 35"/>
                <a:gd name="T105" fmla="*/ 106 h 6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5" h="69">
                  <a:moveTo>
                    <a:pt x="15" y="61"/>
                  </a:moveTo>
                  <a:cubicBezTo>
                    <a:pt x="15" y="61"/>
                    <a:pt x="15" y="61"/>
                    <a:pt x="15" y="61"/>
                  </a:cubicBezTo>
                  <a:cubicBezTo>
                    <a:pt x="13" y="61"/>
                    <a:pt x="12" y="61"/>
                    <a:pt x="10" y="61"/>
                  </a:cubicBezTo>
                  <a:cubicBezTo>
                    <a:pt x="9" y="61"/>
                    <a:pt x="8" y="61"/>
                    <a:pt x="7" y="60"/>
                  </a:cubicBezTo>
                  <a:cubicBezTo>
                    <a:pt x="6" y="60"/>
                    <a:pt x="5" y="60"/>
                    <a:pt x="4" y="60"/>
                  </a:cubicBezTo>
                  <a:cubicBezTo>
                    <a:pt x="2" y="59"/>
                    <a:pt x="1" y="59"/>
                    <a:pt x="0" y="58"/>
                  </a:cubicBezTo>
                  <a:cubicBezTo>
                    <a:pt x="0" y="57"/>
                    <a:pt x="0" y="56"/>
                    <a:pt x="1" y="54"/>
                  </a:cubicBezTo>
                  <a:cubicBezTo>
                    <a:pt x="1" y="53"/>
                    <a:pt x="2" y="51"/>
                    <a:pt x="2" y="50"/>
                  </a:cubicBezTo>
                  <a:cubicBezTo>
                    <a:pt x="4" y="51"/>
                    <a:pt x="6" y="51"/>
                    <a:pt x="8" y="51"/>
                  </a:cubicBezTo>
                  <a:cubicBezTo>
                    <a:pt x="10" y="52"/>
                    <a:pt x="12" y="52"/>
                    <a:pt x="14" y="52"/>
                  </a:cubicBezTo>
                  <a:cubicBezTo>
                    <a:pt x="17" y="52"/>
                    <a:pt x="19" y="51"/>
                    <a:pt x="21" y="50"/>
                  </a:cubicBezTo>
                  <a:cubicBezTo>
                    <a:pt x="22" y="49"/>
                    <a:pt x="23" y="48"/>
                    <a:pt x="23" y="45"/>
                  </a:cubicBezTo>
                  <a:cubicBezTo>
                    <a:pt x="23" y="44"/>
                    <a:pt x="23" y="43"/>
                    <a:pt x="22" y="43"/>
                  </a:cubicBezTo>
                  <a:cubicBezTo>
                    <a:pt x="22" y="42"/>
                    <a:pt x="21" y="41"/>
                    <a:pt x="21" y="41"/>
                  </a:cubicBezTo>
                  <a:cubicBezTo>
                    <a:pt x="20" y="40"/>
                    <a:pt x="19" y="40"/>
                    <a:pt x="18" y="39"/>
                  </a:cubicBezTo>
                  <a:cubicBezTo>
                    <a:pt x="17" y="39"/>
                    <a:pt x="17" y="39"/>
                    <a:pt x="16" y="38"/>
                  </a:cubicBezTo>
                  <a:cubicBezTo>
                    <a:pt x="12" y="37"/>
                    <a:pt x="12" y="37"/>
                    <a:pt x="12" y="37"/>
                  </a:cubicBezTo>
                  <a:cubicBezTo>
                    <a:pt x="10" y="36"/>
                    <a:pt x="9" y="35"/>
                    <a:pt x="8" y="35"/>
                  </a:cubicBezTo>
                  <a:cubicBezTo>
                    <a:pt x="6" y="34"/>
                    <a:pt x="5" y="33"/>
                    <a:pt x="4" y="32"/>
                  </a:cubicBezTo>
                  <a:cubicBezTo>
                    <a:pt x="3" y="31"/>
                    <a:pt x="3" y="30"/>
                    <a:pt x="2" y="28"/>
                  </a:cubicBezTo>
                  <a:cubicBezTo>
                    <a:pt x="2" y="27"/>
                    <a:pt x="1" y="25"/>
                    <a:pt x="1" y="23"/>
                  </a:cubicBezTo>
                  <a:cubicBezTo>
                    <a:pt x="1" y="19"/>
                    <a:pt x="3" y="15"/>
                    <a:pt x="5" y="13"/>
                  </a:cubicBezTo>
                  <a:cubicBezTo>
                    <a:pt x="8" y="10"/>
                    <a:pt x="11" y="9"/>
                    <a:pt x="15" y="8"/>
                  </a:cubicBezTo>
                  <a:cubicBezTo>
                    <a:pt x="15" y="1"/>
                    <a:pt x="15" y="1"/>
                    <a:pt x="15" y="1"/>
                  </a:cubicBezTo>
                  <a:cubicBezTo>
                    <a:pt x="16" y="0"/>
                    <a:pt x="17" y="0"/>
                    <a:pt x="18" y="0"/>
                  </a:cubicBezTo>
                  <a:cubicBezTo>
                    <a:pt x="19" y="0"/>
                    <a:pt x="20" y="0"/>
                    <a:pt x="22" y="1"/>
                  </a:cubicBezTo>
                  <a:cubicBezTo>
                    <a:pt x="22" y="8"/>
                    <a:pt x="22" y="8"/>
                    <a:pt x="22" y="8"/>
                  </a:cubicBezTo>
                  <a:cubicBezTo>
                    <a:pt x="23" y="8"/>
                    <a:pt x="25" y="9"/>
                    <a:pt x="27" y="9"/>
                  </a:cubicBezTo>
                  <a:cubicBezTo>
                    <a:pt x="29" y="9"/>
                    <a:pt x="31" y="10"/>
                    <a:pt x="33" y="11"/>
                  </a:cubicBezTo>
                  <a:cubicBezTo>
                    <a:pt x="32" y="13"/>
                    <a:pt x="32" y="16"/>
                    <a:pt x="30" y="19"/>
                  </a:cubicBezTo>
                  <a:cubicBezTo>
                    <a:pt x="30" y="19"/>
                    <a:pt x="29" y="18"/>
                    <a:pt x="28" y="18"/>
                  </a:cubicBezTo>
                  <a:cubicBezTo>
                    <a:pt x="27" y="18"/>
                    <a:pt x="27" y="17"/>
                    <a:pt x="26" y="17"/>
                  </a:cubicBezTo>
                  <a:cubicBezTo>
                    <a:pt x="25" y="17"/>
                    <a:pt x="24" y="17"/>
                    <a:pt x="23" y="17"/>
                  </a:cubicBezTo>
                  <a:cubicBezTo>
                    <a:pt x="22" y="17"/>
                    <a:pt x="21" y="17"/>
                    <a:pt x="19" y="17"/>
                  </a:cubicBezTo>
                  <a:cubicBezTo>
                    <a:pt x="19" y="17"/>
                    <a:pt x="18" y="17"/>
                    <a:pt x="17" y="17"/>
                  </a:cubicBezTo>
                  <a:cubicBezTo>
                    <a:pt x="16" y="17"/>
                    <a:pt x="15" y="17"/>
                    <a:pt x="15" y="18"/>
                  </a:cubicBezTo>
                  <a:cubicBezTo>
                    <a:pt x="14" y="18"/>
                    <a:pt x="13" y="18"/>
                    <a:pt x="13" y="19"/>
                  </a:cubicBezTo>
                  <a:cubicBezTo>
                    <a:pt x="13" y="20"/>
                    <a:pt x="12" y="21"/>
                    <a:pt x="12" y="22"/>
                  </a:cubicBezTo>
                  <a:cubicBezTo>
                    <a:pt x="12" y="23"/>
                    <a:pt x="12" y="24"/>
                    <a:pt x="13" y="24"/>
                  </a:cubicBezTo>
                  <a:cubicBezTo>
                    <a:pt x="13" y="25"/>
                    <a:pt x="14" y="26"/>
                    <a:pt x="14" y="26"/>
                  </a:cubicBezTo>
                  <a:cubicBezTo>
                    <a:pt x="15" y="26"/>
                    <a:pt x="15" y="27"/>
                    <a:pt x="16" y="27"/>
                  </a:cubicBezTo>
                  <a:cubicBezTo>
                    <a:pt x="17" y="28"/>
                    <a:pt x="18" y="28"/>
                    <a:pt x="18" y="28"/>
                  </a:cubicBezTo>
                  <a:cubicBezTo>
                    <a:pt x="23" y="30"/>
                    <a:pt x="23" y="30"/>
                    <a:pt x="23" y="30"/>
                  </a:cubicBezTo>
                  <a:cubicBezTo>
                    <a:pt x="24" y="31"/>
                    <a:pt x="26" y="31"/>
                    <a:pt x="28" y="32"/>
                  </a:cubicBezTo>
                  <a:cubicBezTo>
                    <a:pt x="29" y="33"/>
                    <a:pt x="30" y="34"/>
                    <a:pt x="31" y="35"/>
                  </a:cubicBezTo>
                  <a:cubicBezTo>
                    <a:pt x="32" y="36"/>
                    <a:pt x="33" y="37"/>
                    <a:pt x="34" y="39"/>
                  </a:cubicBezTo>
                  <a:cubicBezTo>
                    <a:pt x="34" y="41"/>
                    <a:pt x="35" y="42"/>
                    <a:pt x="35" y="45"/>
                  </a:cubicBezTo>
                  <a:cubicBezTo>
                    <a:pt x="35" y="49"/>
                    <a:pt x="34" y="52"/>
                    <a:pt x="31" y="55"/>
                  </a:cubicBezTo>
                  <a:cubicBezTo>
                    <a:pt x="29" y="58"/>
                    <a:pt x="26" y="59"/>
                    <a:pt x="22" y="60"/>
                  </a:cubicBezTo>
                  <a:cubicBezTo>
                    <a:pt x="22" y="69"/>
                    <a:pt x="22" y="69"/>
                    <a:pt x="22" y="69"/>
                  </a:cubicBezTo>
                  <a:cubicBezTo>
                    <a:pt x="21" y="69"/>
                    <a:pt x="19" y="69"/>
                    <a:pt x="18" y="69"/>
                  </a:cubicBezTo>
                  <a:cubicBezTo>
                    <a:pt x="17" y="69"/>
                    <a:pt x="16" y="69"/>
                    <a:pt x="15" y="69"/>
                  </a:cubicBezTo>
                  <a:lnTo>
                    <a:pt x="15" y="6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8" name="Freeform 41116"/>
            <p:cNvSpPr/>
            <p:nvPr/>
          </p:nvSpPr>
          <p:spPr bwMode="auto">
            <a:xfrm>
              <a:off x="3187" y="1778"/>
              <a:ext cx="106" cy="24"/>
            </a:xfrm>
            <a:custGeom>
              <a:avLst/>
              <a:gdLst>
                <a:gd name="T0" fmla="*/ 7 w 61"/>
                <a:gd name="T1" fmla="*/ 24 h 14"/>
                <a:gd name="T2" fmla="*/ 2 w 61"/>
                <a:gd name="T3" fmla="*/ 21 h 14"/>
                <a:gd name="T4" fmla="*/ 5 w 61"/>
                <a:gd name="T5" fmla="*/ 14 h 14"/>
                <a:gd name="T6" fmla="*/ 101 w 61"/>
                <a:gd name="T7" fmla="*/ 12 h 14"/>
                <a:gd name="T8" fmla="*/ 106 w 61"/>
                <a:gd name="T9" fmla="*/ 19 h 14"/>
                <a:gd name="T10" fmla="*/ 99 w 61"/>
                <a:gd name="T11" fmla="*/ 22 h 14"/>
                <a:gd name="T12" fmla="*/ 9 w 61"/>
                <a:gd name="T13" fmla="*/ 24 h 14"/>
                <a:gd name="T14" fmla="*/ 7 w 61"/>
                <a:gd name="T15" fmla="*/ 24 h 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1" h="14">
                  <a:moveTo>
                    <a:pt x="4" y="14"/>
                  </a:moveTo>
                  <a:cubicBezTo>
                    <a:pt x="2" y="14"/>
                    <a:pt x="1" y="13"/>
                    <a:pt x="1" y="12"/>
                  </a:cubicBezTo>
                  <a:cubicBezTo>
                    <a:pt x="0" y="11"/>
                    <a:pt x="1" y="9"/>
                    <a:pt x="3" y="8"/>
                  </a:cubicBezTo>
                  <a:cubicBezTo>
                    <a:pt x="4" y="8"/>
                    <a:pt x="27" y="0"/>
                    <a:pt x="58" y="7"/>
                  </a:cubicBezTo>
                  <a:cubicBezTo>
                    <a:pt x="60" y="7"/>
                    <a:pt x="61" y="9"/>
                    <a:pt x="61" y="11"/>
                  </a:cubicBezTo>
                  <a:cubicBezTo>
                    <a:pt x="60" y="12"/>
                    <a:pt x="59" y="13"/>
                    <a:pt x="57" y="13"/>
                  </a:cubicBezTo>
                  <a:cubicBezTo>
                    <a:pt x="28" y="6"/>
                    <a:pt x="5" y="14"/>
                    <a:pt x="5" y="14"/>
                  </a:cubicBezTo>
                  <a:lnTo>
                    <a:pt x="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sp>
        <p:nvSpPr>
          <p:cNvPr id="119" name="文本框 118"/>
          <p:cNvSpPr txBox="1"/>
          <p:nvPr/>
        </p:nvSpPr>
        <p:spPr>
          <a:xfrm>
            <a:off x="946698" y="2105561"/>
            <a:ext cx="1040269" cy="2585323"/>
          </a:xfrm>
          <a:prstGeom prst="rect">
            <a:avLst/>
          </a:prstGeom>
          <a:noFill/>
        </p:spPr>
        <p:txBody>
          <a:bodyPr wrap="squar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目</a:t>
            </a:r>
            <a:endParaRPr lang="en-US" altLang="zh-CN" sz="5400" b="1" dirty="0" smtClean="0">
              <a:solidFill>
                <a:schemeClr val="bg1"/>
              </a:solidFill>
              <a:latin typeface="微软雅黑" panose="020B0503020204020204" pitchFamily="34" charset="-122"/>
              <a:ea typeface="微软雅黑" panose="020B0503020204020204" pitchFamily="34" charset="-122"/>
            </a:endParaRPr>
          </a:p>
          <a:p>
            <a:endParaRPr lang="en-US" altLang="zh-CN" sz="5400" b="1" dirty="0">
              <a:solidFill>
                <a:schemeClr val="bg1"/>
              </a:solidFill>
              <a:latin typeface="微软雅黑" panose="020B0503020204020204" pitchFamily="34" charset="-122"/>
              <a:ea typeface="微软雅黑" panose="020B0503020204020204" pitchFamily="34" charset="-122"/>
            </a:endParaRPr>
          </a:p>
          <a:p>
            <a:r>
              <a:rPr lang="zh-CN" altLang="en-US" sz="5400" b="1" dirty="0" smtClean="0">
                <a:solidFill>
                  <a:schemeClr val="bg1"/>
                </a:solidFill>
                <a:latin typeface="微软雅黑" panose="020B0503020204020204" pitchFamily="34" charset="-122"/>
                <a:ea typeface="微软雅黑" panose="020B0503020204020204" pitchFamily="34" charset="-122"/>
              </a:rPr>
              <a:t>录</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20" name="内容占位符 1"/>
          <p:cNvSpPr txBox="1">
            <a:spLocks/>
          </p:cNvSpPr>
          <p:nvPr/>
        </p:nvSpPr>
        <p:spPr>
          <a:xfrm>
            <a:off x="4076590" y="1147757"/>
            <a:ext cx="7919770" cy="56654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120000"/>
              </a:lnSpc>
              <a:spcBef>
                <a:spcPts val="500"/>
              </a:spcBef>
              <a:buFont typeface="Arial" panose="020B0604020202020204" pitchFamily="34" charset="0"/>
              <a:buNone/>
              <a:defRPr sz="20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ü"/>
            </a:pPr>
            <a:r>
              <a:rPr lang="zh-CN" altLang="en-US" sz="2400" b="1" dirty="0">
                <a:solidFill>
                  <a:srgbClr val="00A79D"/>
                </a:solidFill>
                <a:hlinkClick r:id="rId3" action="ppaction://hlinksldjump"/>
              </a:rPr>
              <a:t>项目２　</a:t>
            </a:r>
            <a:r>
              <a:rPr lang="zh-CN" altLang="en-US" sz="2400" b="1" dirty="0" smtClean="0">
                <a:solidFill>
                  <a:srgbClr val="00A79D"/>
                </a:solidFill>
                <a:hlinkClick r:id="rId3" action="ppaction://hlinksldjump"/>
              </a:rPr>
              <a:t>     财务管理</a:t>
            </a:r>
            <a:r>
              <a:rPr lang="zh-CN" altLang="en-US" sz="2400" b="1" dirty="0">
                <a:solidFill>
                  <a:srgbClr val="00A79D"/>
                </a:solidFill>
                <a:hlinkClick r:id="rId3" action="ppaction://hlinksldjump"/>
              </a:rPr>
              <a:t>基本价值观念</a:t>
            </a:r>
            <a:endParaRPr lang="zh-CN" altLang="en-US" sz="2400" b="1" dirty="0">
              <a:solidFill>
                <a:srgbClr val="00A79D"/>
              </a:solidFill>
            </a:endParaRPr>
          </a:p>
        </p:txBody>
      </p:sp>
      <p:sp>
        <p:nvSpPr>
          <p:cNvPr id="121" name="内容占位符 1"/>
          <p:cNvSpPr txBox="1">
            <a:spLocks/>
          </p:cNvSpPr>
          <p:nvPr/>
        </p:nvSpPr>
        <p:spPr>
          <a:xfrm>
            <a:off x="4076590" y="1668704"/>
            <a:ext cx="7919770" cy="56654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120000"/>
              </a:lnSpc>
              <a:spcBef>
                <a:spcPts val="500"/>
              </a:spcBef>
              <a:buFont typeface="Arial" panose="020B0604020202020204" pitchFamily="34" charset="0"/>
              <a:buNone/>
              <a:defRPr sz="20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ü"/>
            </a:pPr>
            <a:r>
              <a:rPr lang="zh-CN" altLang="en-US" sz="2400" b="1" dirty="0">
                <a:solidFill>
                  <a:srgbClr val="00A79D"/>
                </a:solidFill>
                <a:hlinkClick r:id="rId4" action="ppaction://hlinksldjump"/>
              </a:rPr>
              <a:t>项目３　</a:t>
            </a:r>
            <a:r>
              <a:rPr lang="zh-CN" altLang="en-US" sz="2400" b="1" dirty="0" smtClean="0">
                <a:solidFill>
                  <a:srgbClr val="00A79D"/>
                </a:solidFill>
                <a:hlinkClick r:id="rId4" action="ppaction://hlinksldjump"/>
              </a:rPr>
              <a:t>     资金</a:t>
            </a:r>
            <a:r>
              <a:rPr lang="zh-CN" altLang="en-US" sz="2400" b="1" dirty="0">
                <a:solidFill>
                  <a:srgbClr val="00A79D"/>
                </a:solidFill>
                <a:hlinkClick r:id="rId4" action="ppaction://hlinksldjump"/>
              </a:rPr>
              <a:t>筹措与预测</a:t>
            </a:r>
            <a:endParaRPr lang="zh-CN" altLang="en-US" sz="2400" b="1" dirty="0">
              <a:solidFill>
                <a:srgbClr val="00A79D"/>
              </a:solidFill>
            </a:endParaRPr>
          </a:p>
        </p:txBody>
      </p:sp>
      <p:sp>
        <p:nvSpPr>
          <p:cNvPr id="122" name="内容占位符 1"/>
          <p:cNvSpPr txBox="1">
            <a:spLocks/>
          </p:cNvSpPr>
          <p:nvPr/>
        </p:nvSpPr>
        <p:spPr>
          <a:xfrm>
            <a:off x="4076590" y="2189651"/>
            <a:ext cx="7919770" cy="56654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120000"/>
              </a:lnSpc>
              <a:spcBef>
                <a:spcPts val="500"/>
              </a:spcBef>
              <a:buFont typeface="Arial" panose="020B0604020202020204" pitchFamily="34" charset="0"/>
              <a:buNone/>
              <a:defRPr sz="20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ü"/>
            </a:pPr>
            <a:r>
              <a:rPr lang="zh-CN" altLang="en-US" sz="2400" b="1" dirty="0">
                <a:solidFill>
                  <a:srgbClr val="00A79D"/>
                </a:solidFill>
                <a:hlinkClick r:id="rId5" action="ppaction://hlinksldjump"/>
              </a:rPr>
              <a:t>项目４　</a:t>
            </a:r>
            <a:r>
              <a:rPr lang="zh-CN" altLang="en-US" sz="2400" b="1" dirty="0" smtClean="0">
                <a:solidFill>
                  <a:srgbClr val="00A79D"/>
                </a:solidFill>
                <a:hlinkClick r:id="rId5" action="ppaction://hlinksldjump"/>
              </a:rPr>
              <a:t>     资本</a:t>
            </a:r>
            <a:r>
              <a:rPr lang="zh-CN" altLang="en-US" sz="2400" b="1" dirty="0">
                <a:solidFill>
                  <a:srgbClr val="00A79D"/>
                </a:solidFill>
                <a:hlinkClick r:id="rId5" action="ppaction://hlinksldjump"/>
              </a:rPr>
              <a:t>成本、杠杆效应和资本结构</a:t>
            </a:r>
            <a:endParaRPr lang="zh-CN" altLang="en-US" sz="2400" b="1" dirty="0">
              <a:solidFill>
                <a:srgbClr val="00A79D"/>
              </a:solidFill>
            </a:endParaRPr>
          </a:p>
        </p:txBody>
      </p:sp>
      <p:sp>
        <p:nvSpPr>
          <p:cNvPr id="123" name="内容占位符 1"/>
          <p:cNvSpPr txBox="1">
            <a:spLocks/>
          </p:cNvSpPr>
          <p:nvPr/>
        </p:nvSpPr>
        <p:spPr>
          <a:xfrm>
            <a:off x="4076590" y="2710598"/>
            <a:ext cx="7919770" cy="56654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120000"/>
              </a:lnSpc>
              <a:spcBef>
                <a:spcPts val="500"/>
              </a:spcBef>
              <a:buFont typeface="Arial" panose="020B0604020202020204" pitchFamily="34" charset="0"/>
              <a:buNone/>
              <a:defRPr sz="20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ü"/>
            </a:pPr>
            <a:r>
              <a:rPr lang="zh-CN" altLang="en-US" sz="2400" b="1" dirty="0">
                <a:solidFill>
                  <a:srgbClr val="00A79D"/>
                </a:solidFill>
                <a:hlinkClick r:id="rId6" action="ppaction://hlinksldjump"/>
              </a:rPr>
              <a:t>项目５　</a:t>
            </a:r>
            <a:r>
              <a:rPr lang="zh-CN" altLang="en-US" sz="2400" b="1" dirty="0" smtClean="0">
                <a:solidFill>
                  <a:srgbClr val="00A79D"/>
                </a:solidFill>
                <a:hlinkClick r:id="rId6" action="ppaction://hlinksldjump"/>
              </a:rPr>
              <a:t>     项目</a:t>
            </a:r>
            <a:r>
              <a:rPr lang="zh-CN" altLang="en-US" sz="2400" b="1" dirty="0">
                <a:solidFill>
                  <a:srgbClr val="00A79D"/>
                </a:solidFill>
                <a:hlinkClick r:id="rId6" action="ppaction://hlinksldjump"/>
              </a:rPr>
              <a:t>投资管理</a:t>
            </a:r>
            <a:endParaRPr lang="zh-CN" altLang="en-US" sz="2400" b="1" dirty="0">
              <a:solidFill>
                <a:srgbClr val="00A79D"/>
              </a:solidFill>
            </a:endParaRPr>
          </a:p>
        </p:txBody>
      </p:sp>
      <p:sp>
        <p:nvSpPr>
          <p:cNvPr id="124" name="内容占位符 1"/>
          <p:cNvSpPr txBox="1">
            <a:spLocks/>
          </p:cNvSpPr>
          <p:nvPr/>
        </p:nvSpPr>
        <p:spPr>
          <a:xfrm>
            <a:off x="4076590" y="3231545"/>
            <a:ext cx="7919770" cy="56654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120000"/>
              </a:lnSpc>
              <a:spcBef>
                <a:spcPts val="500"/>
              </a:spcBef>
              <a:buFont typeface="Arial" panose="020B0604020202020204" pitchFamily="34" charset="0"/>
              <a:buNone/>
              <a:defRPr sz="20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ü"/>
            </a:pPr>
            <a:r>
              <a:rPr lang="zh-CN" altLang="en-US" sz="2400" b="1" dirty="0">
                <a:solidFill>
                  <a:srgbClr val="00A79D"/>
                </a:solidFill>
                <a:hlinkClick r:id="rId7" action="ppaction://hlinksldjump"/>
              </a:rPr>
              <a:t>项目６　</a:t>
            </a:r>
            <a:r>
              <a:rPr lang="zh-CN" altLang="en-US" sz="2400" b="1" dirty="0" smtClean="0">
                <a:solidFill>
                  <a:srgbClr val="00A79D"/>
                </a:solidFill>
                <a:hlinkClick r:id="rId7" action="ppaction://hlinksldjump"/>
              </a:rPr>
              <a:t>     证券投资</a:t>
            </a:r>
            <a:r>
              <a:rPr lang="zh-CN" altLang="en-US" sz="2400" b="1" dirty="0">
                <a:solidFill>
                  <a:srgbClr val="00A79D"/>
                </a:solidFill>
                <a:hlinkClick r:id="rId7" action="ppaction://hlinksldjump"/>
              </a:rPr>
              <a:t>管理</a:t>
            </a:r>
            <a:endParaRPr lang="zh-CN" altLang="en-US" sz="2400" b="1" dirty="0">
              <a:solidFill>
                <a:srgbClr val="00A79D"/>
              </a:solidFill>
            </a:endParaRPr>
          </a:p>
        </p:txBody>
      </p:sp>
      <p:sp>
        <p:nvSpPr>
          <p:cNvPr id="125" name="内容占位符 1"/>
          <p:cNvSpPr txBox="1">
            <a:spLocks/>
          </p:cNvSpPr>
          <p:nvPr/>
        </p:nvSpPr>
        <p:spPr>
          <a:xfrm>
            <a:off x="4076590" y="3752492"/>
            <a:ext cx="7919770" cy="56654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120000"/>
              </a:lnSpc>
              <a:spcBef>
                <a:spcPts val="500"/>
              </a:spcBef>
              <a:buFont typeface="Arial" panose="020B0604020202020204" pitchFamily="34" charset="0"/>
              <a:buNone/>
              <a:defRPr sz="20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ü"/>
            </a:pPr>
            <a:r>
              <a:rPr lang="zh-CN" altLang="en-US" sz="2400" b="1" dirty="0">
                <a:solidFill>
                  <a:srgbClr val="00A79D"/>
                </a:solidFill>
                <a:hlinkClick r:id="rId8" action="ppaction://hlinksldjump"/>
              </a:rPr>
              <a:t>项目７　</a:t>
            </a:r>
            <a:r>
              <a:rPr lang="zh-CN" altLang="en-US" sz="2400" b="1" dirty="0" smtClean="0">
                <a:solidFill>
                  <a:srgbClr val="00A79D"/>
                </a:solidFill>
                <a:hlinkClick r:id="rId8" action="ppaction://hlinksldjump"/>
              </a:rPr>
              <a:t>     营运</a:t>
            </a:r>
            <a:r>
              <a:rPr lang="zh-CN" altLang="en-US" sz="2400" b="1" dirty="0">
                <a:solidFill>
                  <a:srgbClr val="00A79D"/>
                </a:solidFill>
                <a:hlinkClick r:id="rId8" action="ppaction://hlinksldjump"/>
              </a:rPr>
              <a:t>资金管理</a:t>
            </a:r>
            <a:endParaRPr lang="zh-CN" altLang="en-US" sz="2400" b="1" dirty="0">
              <a:solidFill>
                <a:srgbClr val="00A79D"/>
              </a:solidFill>
            </a:endParaRPr>
          </a:p>
        </p:txBody>
      </p:sp>
      <p:sp>
        <p:nvSpPr>
          <p:cNvPr id="126" name="内容占位符 1"/>
          <p:cNvSpPr txBox="1">
            <a:spLocks/>
          </p:cNvSpPr>
          <p:nvPr/>
        </p:nvSpPr>
        <p:spPr>
          <a:xfrm>
            <a:off x="4076590" y="4273439"/>
            <a:ext cx="7919770" cy="56654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120000"/>
              </a:lnSpc>
              <a:spcBef>
                <a:spcPts val="500"/>
              </a:spcBef>
              <a:buFont typeface="Arial" panose="020B0604020202020204" pitchFamily="34" charset="0"/>
              <a:buNone/>
              <a:defRPr sz="20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ü"/>
            </a:pPr>
            <a:r>
              <a:rPr lang="zh-CN" altLang="en-US" sz="2400" b="1" dirty="0">
                <a:solidFill>
                  <a:srgbClr val="00A79D"/>
                </a:solidFill>
                <a:hlinkClick r:id="rId9" action="ppaction://hlinksldjump"/>
              </a:rPr>
              <a:t>项目８　</a:t>
            </a:r>
            <a:r>
              <a:rPr lang="zh-CN" altLang="en-US" sz="2400" b="1" dirty="0" smtClean="0">
                <a:solidFill>
                  <a:srgbClr val="00A79D"/>
                </a:solidFill>
                <a:hlinkClick r:id="rId9" action="ppaction://hlinksldjump"/>
              </a:rPr>
              <a:t>     无形</a:t>
            </a:r>
            <a:r>
              <a:rPr lang="zh-CN" altLang="en-US" sz="2400" b="1" dirty="0">
                <a:solidFill>
                  <a:srgbClr val="00A79D"/>
                </a:solidFill>
                <a:hlinkClick r:id="rId9" action="ppaction://hlinksldjump"/>
              </a:rPr>
              <a:t>资产及其他资产管理</a:t>
            </a:r>
            <a:endParaRPr lang="zh-CN" altLang="en-US" sz="2400" b="1" dirty="0">
              <a:solidFill>
                <a:srgbClr val="00A79D"/>
              </a:solidFill>
            </a:endParaRPr>
          </a:p>
        </p:txBody>
      </p:sp>
      <p:sp>
        <p:nvSpPr>
          <p:cNvPr id="127" name="内容占位符 1"/>
          <p:cNvSpPr txBox="1">
            <a:spLocks/>
          </p:cNvSpPr>
          <p:nvPr/>
        </p:nvSpPr>
        <p:spPr>
          <a:xfrm>
            <a:off x="4076590" y="4794386"/>
            <a:ext cx="7919770" cy="56654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120000"/>
              </a:lnSpc>
              <a:spcBef>
                <a:spcPts val="500"/>
              </a:spcBef>
              <a:buFont typeface="Arial" panose="020B0604020202020204" pitchFamily="34" charset="0"/>
              <a:buNone/>
              <a:defRPr sz="20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ü"/>
            </a:pPr>
            <a:r>
              <a:rPr lang="zh-CN" altLang="en-US" sz="2400" b="1" dirty="0">
                <a:solidFill>
                  <a:srgbClr val="00A79D"/>
                </a:solidFill>
                <a:hlinkClick r:id="rId10" action="ppaction://hlinksldjump"/>
              </a:rPr>
              <a:t>项目９　</a:t>
            </a:r>
            <a:r>
              <a:rPr lang="zh-CN" altLang="en-US" sz="2400" b="1" dirty="0" smtClean="0">
                <a:solidFill>
                  <a:srgbClr val="00A79D"/>
                </a:solidFill>
                <a:hlinkClick r:id="rId10" action="ppaction://hlinksldjump"/>
              </a:rPr>
              <a:t>     财务</a:t>
            </a:r>
            <a:r>
              <a:rPr lang="zh-CN" altLang="en-US" sz="2400" b="1" dirty="0">
                <a:solidFill>
                  <a:srgbClr val="00A79D"/>
                </a:solidFill>
                <a:hlinkClick r:id="rId10" action="ppaction://hlinksldjump"/>
              </a:rPr>
              <a:t>预算</a:t>
            </a:r>
            <a:endParaRPr lang="zh-CN" altLang="en-US" sz="2400" b="1" dirty="0">
              <a:solidFill>
                <a:srgbClr val="00A79D"/>
              </a:solidFill>
            </a:endParaRPr>
          </a:p>
        </p:txBody>
      </p:sp>
      <p:sp>
        <p:nvSpPr>
          <p:cNvPr id="128" name="内容占位符 1"/>
          <p:cNvSpPr txBox="1">
            <a:spLocks/>
          </p:cNvSpPr>
          <p:nvPr/>
        </p:nvSpPr>
        <p:spPr>
          <a:xfrm>
            <a:off x="4076590" y="5315333"/>
            <a:ext cx="7919770" cy="56654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120000"/>
              </a:lnSpc>
              <a:spcBef>
                <a:spcPts val="500"/>
              </a:spcBef>
              <a:buFont typeface="Arial" panose="020B0604020202020204" pitchFamily="34" charset="0"/>
              <a:buNone/>
              <a:defRPr sz="20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ü"/>
            </a:pPr>
            <a:r>
              <a:rPr lang="zh-CN" altLang="en-US" sz="2400" b="1" dirty="0">
                <a:solidFill>
                  <a:srgbClr val="00A79D"/>
                </a:solidFill>
                <a:hlinkClick r:id="rId11" action="ppaction://hlinksldjump"/>
              </a:rPr>
              <a:t>项目</a:t>
            </a:r>
            <a:r>
              <a:rPr lang="en-US" altLang="zh-CN" sz="2400" b="1" dirty="0">
                <a:solidFill>
                  <a:srgbClr val="00A79D"/>
                </a:solidFill>
                <a:hlinkClick r:id="rId11" action="ppaction://hlinksldjump"/>
              </a:rPr>
              <a:t>1</a:t>
            </a:r>
            <a:r>
              <a:rPr lang="zh-CN" altLang="en-US" sz="2400" b="1" dirty="0">
                <a:solidFill>
                  <a:srgbClr val="00A79D"/>
                </a:solidFill>
                <a:hlinkClick r:id="rId11" action="ppaction://hlinksldjump"/>
              </a:rPr>
              <a:t>０　</a:t>
            </a:r>
            <a:r>
              <a:rPr lang="zh-CN" altLang="en-US" sz="2400" b="1" dirty="0" smtClean="0">
                <a:solidFill>
                  <a:srgbClr val="00A79D"/>
                </a:solidFill>
                <a:hlinkClick r:id="rId11" action="ppaction://hlinksldjump"/>
              </a:rPr>
              <a:t>   财务</a:t>
            </a:r>
            <a:r>
              <a:rPr lang="zh-CN" altLang="en-US" sz="2400" b="1" dirty="0">
                <a:solidFill>
                  <a:srgbClr val="00A79D"/>
                </a:solidFill>
                <a:hlinkClick r:id="rId11" action="ppaction://hlinksldjump"/>
              </a:rPr>
              <a:t>控制</a:t>
            </a:r>
            <a:endParaRPr lang="zh-CN" altLang="en-US" sz="2400" b="1" dirty="0">
              <a:solidFill>
                <a:srgbClr val="00A79D"/>
              </a:solidFill>
            </a:endParaRPr>
          </a:p>
        </p:txBody>
      </p:sp>
      <p:sp>
        <p:nvSpPr>
          <p:cNvPr id="129" name="矩形 128"/>
          <p:cNvSpPr/>
          <p:nvPr/>
        </p:nvSpPr>
        <p:spPr>
          <a:xfrm>
            <a:off x="4076590" y="5836275"/>
            <a:ext cx="3483646" cy="461665"/>
          </a:xfrm>
          <a:prstGeom prst="rect">
            <a:avLst/>
          </a:prstGeom>
        </p:spPr>
        <p:txBody>
          <a:bodyPr wrap="none">
            <a:spAutoFit/>
          </a:bodyPr>
          <a:lstStyle/>
          <a:p>
            <a:pPr marL="342900" indent="-342900">
              <a:buFont typeface="Wingdings" panose="05000000000000000000" pitchFamily="2" charset="2"/>
              <a:buChar char="ü"/>
            </a:pPr>
            <a:r>
              <a:rPr lang="zh-CN" altLang="en-US" sz="2400" b="1" dirty="0">
                <a:solidFill>
                  <a:srgbClr val="00A79D"/>
                </a:solidFill>
                <a:latin typeface="微软雅黑" panose="020B0503020204020204" pitchFamily="34" charset="-122"/>
                <a:ea typeface="微软雅黑" panose="020B0503020204020204" pitchFamily="34" charset="-122"/>
                <a:hlinkClick r:id="rId12" action="ppaction://hlinksldjump"/>
              </a:rPr>
              <a:t>项目１１　</a:t>
            </a:r>
            <a:r>
              <a:rPr lang="zh-CN" altLang="en-US" sz="2400" b="1" dirty="0" smtClean="0">
                <a:solidFill>
                  <a:srgbClr val="00A79D"/>
                </a:solidFill>
                <a:latin typeface="微软雅黑" panose="020B0503020204020204" pitchFamily="34" charset="-122"/>
                <a:ea typeface="微软雅黑" panose="020B0503020204020204" pitchFamily="34" charset="-122"/>
                <a:hlinkClick r:id="rId12" action="ppaction://hlinksldjump"/>
              </a:rPr>
              <a:t> 财务</a:t>
            </a:r>
            <a:r>
              <a:rPr lang="zh-CN" altLang="en-US" sz="2400" b="1" dirty="0">
                <a:solidFill>
                  <a:srgbClr val="00A79D"/>
                </a:solidFill>
                <a:latin typeface="微软雅黑" panose="020B0503020204020204" pitchFamily="34" charset="-122"/>
                <a:ea typeface="微软雅黑" panose="020B0503020204020204" pitchFamily="34" charset="-122"/>
                <a:hlinkClick r:id="rId12" action="ppaction://hlinksldjump"/>
              </a:rPr>
              <a:t>分析</a:t>
            </a:r>
            <a:endParaRPr lang="zh-CN" altLang="en-US" sz="2400" b="1" dirty="0">
              <a:solidFill>
                <a:srgbClr val="00A79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376642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22DC655B-D180-40CE-95C2-756D3E99B248}"/>
              </a:ext>
            </a:extLst>
          </p:cNvPr>
          <p:cNvSpPr>
            <a:spLocks noGrp="1"/>
          </p:cNvSpPr>
          <p:nvPr>
            <p:ph sz="quarter" idx="13"/>
          </p:nvPr>
        </p:nvSpPr>
        <p:spPr>
          <a:xfrm>
            <a:off x="925882" y="688933"/>
            <a:ext cx="10515600" cy="5498925"/>
          </a:xfrm>
        </p:spPr>
        <p:txBody>
          <a:bodyPr>
            <a:normAutofit/>
          </a:bodyPr>
          <a:lstStyle/>
          <a:p>
            <a:pPr marL="0" indent="0">
              <a:buNone/>
            </a:pPr>
            <a:r>
              <a:rPr lang="zh-CN" altLang="en-US" b="1" dirty="0"/>
              <a:t>４． 宏观经济政策</a:t>
            </a:r>
            <a:endParaRPr lang="en-US" altLang="zh-CN" b="1" dirty="0"/>
          </a:p>
          <a:p>
            <a:pPr marL="0" indent="0">
              <a:buNone/>
            </a:pPr>
            <a:r>
              <a:rPr lang="zh-CN" altLang="en-US" dirty="0"/>
              <a:t>       我国经济体制改革的目标是建立社会主义市场经济体制</a:t>
            </a:r>
            <a:r>
              <a:rPr lang="en-US" altLang="zh-CN" dirty="0"/>
              <a:t>,</a:t>
            </a:r>
            <a:r>
              <a:rPr lang="zh-CN" altLang="en-US" dirty="0"/>
              <a:t>以进一步解放和发展生产力</a:t>
            </a:r>
            <a:r>
              <a:rPr lang="en-US" altLang="zh-CN" dirty="0"/>
              <a:t>. </a:t>
            </a:r>
            <a:r>
              <a:rPr lang="zh-CN" altLang="en-US" dirty="0"/>
              <a:t>在这个目标的指导下</a:t>
            </a:r>
            <a:r>
              <a:rPr lang="en-US" altLang="zh-CN" dirty="0"/>
              <a:t>,</a:t>
            </a:r>
            <a:r>
              <a:rPr lang="zh-CN" altLang="en-US" dirty="0"/>
              <a:t>我国已经并正在进行财税体制、金融体制、外汇体制、外贸体制、计划体制、价格体制、投资体制、社会保障制度等各项改革</a:t>
            </a:r>
            <a:r>
              <a:rPr lang="en-US" altLang="zh-CN" dirty="0"/>
              <a:t>.</a:t>
            </a:r>
          </a:p>
          <a:p>
            <a:pPr marL="0" indent="0">
              <a:buNone/>
            </a:pPr>
            <a:r>
              <a:rPr lang="zh-CN" altLang="en-US" b="1" dirty="0"/>
              <a:t>５． 通货膨胀水平</a:t>
            </a:r>
            <a:endParaRPr lang="en-US" altLang="zh-CN" b="1" dirty="0"/>
          </a:p>
          <a:p>
            <a:pPr marL="0" indent="0">
              <a:buNone/>
            </a:pPr>
            <a:r>
              <a:rPr lang="zh-CN" altLang="en-US" dirty="0"/>
              <a:t> 通货膨胀对企业财务活动的影响是多方面的</a:t>
            </a:r>
            <a:r>
              <a:rPr lang="en-US" altLang="zh-CN" dirty="0"/>
              <a:t>,</a:t>
            </a:r>
            <a:r>
              <a:rPr lang="zh-CN" altLang="en-US" dirty="0"/>
              <a:t>主要表现在以下几个方面</a:t>
            </a:r>
            <a:r>
              <a:rPr lang="en-US" altLang="zh-CN" dirty="0"/>
              <a:t>.</a:t>
            </a:r>
          </a:p>
          <a:p>
            <a:pPr marL="0" indent="0">
              <a:buNone/>
            </a:pPr>
            <a:r>
              <a:rPr lang="en-US" altLang="zh-CN" dirty="0"/>
              <a:t>       ( </a:t>
            </a:r>
            <a:r>
              <a:rPr lang="zh-CN" altLang="en-US" dirty="0"/>
              <a:t>１</a:t>
            </a:r>
            <a:r>
              <a:rPr lang="en-US" altLang="zh-CN" dirty="0"/>
              <a:t>)</a:t>
            </a:r>
            <a:r>
              <a:rPr lang="zh-CN" altLang="en-US" dirty="0"/>
              <a:t>通货膨胀引起资金占用的大量增加</a:t>
            </a:r>
            <a:r>
              <a:rPr lang="en-US" altLang="zh-CN" dirty="0"/>
              <a:t>,</a:t>
            </a:r>
            <a:r>
              <a:rPr lang="zh-CN" altLang="en-US" dirty="0"/>
              <a:t>从而增加企业的资金需求</a:t>
            </a:r>
            <a:r>
              <a:rPr lang="en-US" altLang="zh-CN" dirty="0"/>
              <a:t>. </a:t>
            </a:r>
          </a:p>
          <a:p>
            <a:pPr marL="0" indent="0">
              <a:buNone/>
            </a:pPr>
            <a:r>
              <a:rPr lang="en-US" altLang="zh-CN" dirty="0"/>
              <a:t>       ( </a:t>
            </a:r>
            <a:r>
              <a:rPr lang="zh-CN" altLang="en-US" dirty="0"/>
              <a:t>２</a:t>
            </a:r>
            <a:r>
              <a:rPr lang="en-US" altLang="zh-CN" dirty="0"/>
              <a:t>)</a:t>
            </a:r>
            <a:r>
              <a:rPr lang="zh-CN" altLang="en-US" dirty="0"/>
              <a:t>通货膨胀引起企业利润虚增</a:t>
            </a:r>
            <a:r>
              <a:rPr lang="en-US" altLang="zh-CN" dirty="0"/>
              <a:t>,</a:t>
            </a:r>
            <a:r>
              <a:rPr lang="zh-CN" altLang="en-US" dirty="0"/>
              <a:t>造成企业资金由于利润分配而流失</a:t>
            </a:r>
            <a:r>
              <a:rPr lang="en-US" altLang="zh-CN" dirty="0"/>
              <a:t>.</a:t>
            </a:r>
          </a:p>
          <a:p>
            <a:pPr marL="0" indent="0">
              <a:buNone/>
            </a:pPr>
            <a:r>
              <a:rPr lang="en-US" altLang="zh-CN" dirty="0"/>
              <a:t>       ( </a:t>
            </a:r>
            <a:r>
              <a:rPr lang="zh-CN" altLang="en-US" dirty="0"/>
              <a:t>３</a:t>
            </a:r>
            <a:r>
              <a:rPr lang="en-US" altLang="zh-CN" dirty="0"/>
              <a:t>)</a:t>
            </a:r>
            <a:r>
              <a:rPr lang="zh-CN" altLang="en-US" dirty="0"/>
              <a:t>通货膨胀引起利润上升</a:t>
            </a:r>
            <a:r>
              <a:rPr lang="en-US" altLang="zh-CN" dirty="0"/>
              <a:t>,</a:t>
            </a:r>
            <a:r>
              <a:rPr lang="zh-CN" altLang="en-US" dirty="0"/>
              <a:t>加大企业的权益资金成本</a:t>
            </a:r>
            <a:r>
              <a:rPr lang="en-US" altLang="zh-CN" dirty="0"/>
              <a:t>.</a:t>
            </a:r>
          </a:p>
          <a:p>
            <a:pPr marL="0" indent="0">
              <a:buNone/>
            </a:pPr>
            <a:r>
              <a:rPr lang="en-US" altLang="zh-CN" dirty="0"/>
              <a:t>       ( </a:t>
            </a:r>
            <a:r>
              <a:rPr lang="zh-CN" altLang="en-US" dirty="0"/>
              <a:t>４</a:t>
            </a:r>
            <a:r>
              <a:rPr lang="en-US" altLang="zh-CN" dirty="0"/>
              <a:t>)</a:t>
            </a:r>
            <a:r>
              <a:rPr lang="zh-CN" altLang="en-US" dirty="0"/>
              <a:t>通货膨胀引起有价证券价格下降</a:t>
            </a:r>
            <a:r>
              <a:rPr lang="en-US" altLang="zh-CN" dirty="0"/>
              <a:t>,</a:t>
            </a:r>
            <a:r>
              <a:rPr lang="zh-CN" altLang="en-US" dirty="0"/>
              <a:t>增加企业的筹资难度</a:t>
            </a:r>
            <a:r>
              <a:rPr lang="en-US" altLang="zh-CN" dirty="0"/>
              <a:t>. </a:t>
            </a:r>
          </a:p>
          <a:p>
            <a:pPr marL="0" indent="0">
              <a:buNone/>
            </a:pPr>
            <a:r>
              <a:rPr lang="en-US" altLang="zh-CN" dirty="0"/>
              <a:t>       ( </a:t>
            </a:r>
            <a:r>
              <a:rPr lang="zh-CN" altLang="en-US" dirty="0"/>
              <a:t>５</a:t>
            </a:r>
            <a:r>
              <a:rPr lang="en-US" altLang="zh-CN" dirty="0"/>
              <a:t>)</a:t>
            </a:r>
            <a:r>
              <a:rPr lang="zh-CN" altLang="en-US" dirty="0"/>
              <a:t>通货膨胀引起资金供应紧张</a:t>
            </a:r>
            <a:r>
              <a:rPr lang="en-US" altLang="zh-CN" dirty="0"/>
              <a:t>,</a:t>
            </a:r>
            <a:r>
              <a:rPr lang="zh-CN" altLang="en-US" dirty="0"/>
              <a:t>增加企业的筹资困难</a:t>
            </a:r>
            <a:r>
              <a:rPr lang="en-US" altLang="zh-CN" dirty="0"/>
              <a:t>. </a:t>
            </a:r>
            <a:endParaRPr lang="zh-CN" altLang="en-US" dirty="0"/>
          </a:p>
        </p:txBody>
      </p:sp>
    </p:spTree>
    <p:extLst>
      <p:ext uri="{BB962C8B-B14F-4D97-AF65-F5344CB8AC3E}">
        <p14:creationId xmlns:p14="http://schemas.microsoft.com/office/powerpoint/2010/main" val="2184907378"/>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６． 产品成本预算的编制 </a:t>
            </a:r>
            <a:endParaRPr lang="en-US" altLang="zh-CN" b="1" dirty="0" smtClean="0"/>
          </a:p>
          <a:p>
            <a:pPr marL="0" indent="0">
              <a:buNone/>
            </a:pPr>
            <a:r>
              <a:rPr lang="en-US" altLang="zh-CN" dirty="0"/>
              <a:t> </a:t>
            </a:r>
            <a:r>
              <a:rPr lang="en-US" altLang="zh-CN" dirty="0" smtClean="0"/>
              <a:t>       </a:t>
            </a:r>
            <a:r>
              <a:rPr lang="zh-CN" altLang="en-US" dirty="0" smtClean="0"/>
              <a:t>产品</a:t>
            </a:r>
            <a:r>
              <a:rPr lang="zh-CN" altLang="en-US" dirty="0"/>
              <a:t>成本预算是生产预算、直接材料采购预算、直接人工预算和制造费用预算的汇总</a:t>
            </a:r>
            <a:r>
              <a:rPr lang="en-US" altLang="zh-CN" dirty="0"/>
              <a:t>, </a:t>
            </a:r>
            <a:r>
              <a:rPr lang="zh-CN" altLang="en-US" dirty="0" smtClean="0"/>
              <a:t>其</a:t>
            </a:r>
            <a:r>
              <a:rPr lang="zh-CN" altLang="en-US" dirty="0"/>
              <a:t>主要内容是产品的单位成本和总成本</a:t>
            </a:r>
            <a:r>
              <a:rPr lang="en-US" altLang="zh-CN" dirty="0"/>
              <a:t>.</a:t>
            </a:r>
            <a:r>
              <a:rPr lang="zh-CN" altLang="en-US" dirty="0"/>
              <a:t>单位产品成本的有关数据来自 前述三个预算</a:t>
            </a:r>
            <a:r>
              <a:rPr lang="en-US" altLang="zh-CN" dirty="0"/>
              <a:t>;</a:t>
            </a:r>
            <a:r>
              <a:rPr lang="zh-CN" altLang="en-US" dirty="0"/>
              <a:t>生产量、期末存货量来自生产预算</a:t>
            </a:r>
            <a:r>
              <a:rPr lang="en-US" altLang="zh-CN" dirty="0"/>
              <a:t>;</a:t>
            </a:r>
            <a:r>
              <a:rPr lang="zh-CN" altLang="en-US" dirty="0"/>
              <a:t>销售量来自销售预算</a:t>
            </a:r>
            <a:r>
              <a:rPr lang="en-US" altLang="zh-CN" dirty="0"/>
              <a:t>.</a:t>
            </a:r>
            <a:r>
              <a:rPr lang="zh-CN" altLang="en-US" dirty="0"/>
              <a:t>生产成本、存货</a:t>
            </a:r>
            <a:r>
              <a:rPr lang="zh-CN" altLang="en-US" dirty="0" smtClean="0"/>
              <a:t>成本</a:t>
            </a:r>
            <a:r>
              <a:rPr lang="zh-CN" altLang="en-US" dirty="0"/>
              <a:t>和销货成本等数据</a:t>
            </a:r>
            <a:r>
              <a:rPr lang="en-US" altLang="zh-CN" dirty="0"/>
              <a:t>,</a:t>
            </a:r>
            <a:r>
              <a:rPr lang="zh-CN" altLang="en-US" dirty="0"/>
              <a:t>则根据单位成本和有关数据计算得出</a:t>
            </a:r>
            <a:r>
              <a:rPr lang="en-US" altLang="zh-CN" dirty="0"/>
              <a:t>. </a:t>
            </a:r>
            <a:endParaRPr lang="en-US" altLang="zh-CN" dirty="0" smtClean="0"/>
          </a:p>
          <a:p>
            <a:pPr marL="0" indent="0">
              <a:buNone/>
            </a:pPr>
            <a:endParaRPr lang="en-US" altLang="zh-CN" b="1" dirty="0" smtClean="0"/>
          </a:p>
          <a:p>
            <a:pPr marL="0" indent="0">
              <a:buNone/>
            </a:pPr>
            <a:r>
              <a:rPr lang="zh-CN" altLang="en-US" b="1" dirty="0" smtClean="0"/>
              <a:t>７</a:t>
            </a:r>
            <a:r>
              <a:rPr lang="zh-CN" altLang="en-US" b="1" dirty="0"/>
              <a:t>． 销售及管理费用预算的</a:t>
            </a:r>
            <a:r>
              <a:rPr lang="zh-CN" altLang="en-US" b="1" dirty="0" smtClean="0"/>
              <a:t>编制</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销售费用预算</a:t>
            </a:r>
            <a:r>
              <a:rPr lang="en-US" altLang="zh-CN" dirty="0"/>
              <a:t>,</a:t>
            </a:r>
            <a:r>
              <a:rPr lang="zh-CN" altLang="en-US" dirty="0"/>
              <a:t>是指为了实现销售预算所需支付的费用预算</a:t>
            </a:r>
            <a:r>
              <a:rPr lang="en-US" altLang="zh-CN" dirty="0" smtClean="0"/>
              <a:t>,</a:t>
            </a:r>
            <a:r>
              <a:rPr lang="zh-CN" altLang="en-US" dirty="0" smtClean="0"/>
              <a:t>它</a:t>
            </a:r>
            <a:r>
              <a:rPr lang="zh-CN" altLang="en-US" dirty="0"/>
              <a:t>以销 售预算为基础</a:t>
            </a:r>
            <a:r>
              <a:rPr lang="en-US" altLang="zh-CN" dirty="0"/>
              <a:t>,</a:t>
            </a:r>
            <a:r>
              <a:rPr lang="zh-CN" altLang="en-US" dirty="0"/>
              <a:t>分析销售收入、销售利润和销售费用的关系</a:t>
            </a:r>
            <a:r>
              <a:rPr lang="en-US" altLang="zh-CN" dirty="0"/>
              <a:t>,</a:t>
            </a:r>
            <a:r>
              <a:rPr lang="zh-CN" altLang="en-US" dirty="0"/>
              <a:t>力求实现销售费用的最有效使 用</a:t>
            </a:r>
            <a:r>
              <a:rPr lang="en-US" altLang="zh-CN" dirty="0"/>
              <a:t>.</a:t>
            </a:r>
            <a:r>
              <a:rPr lang="zh-CN" altLang="en-US" dirty="0"/>
              <a:t>在安排销售费用时</a:t>
            </a:r>
            <a:r>
              <a:rPr lang="en-US" altLang="zh-CN" dirty="0"/>
              <a:t>,</a:t>
            </a:r>
            <a:r>
              <a:rPr lang="zh-CN" altLang="en-US" dirty="0"/>
              <a:t>要利用量本利分析方法</a:t>
            </a:r>
            <a:r>
              <a:rPr lang="en-US" altLang="zh-CN" dirty="0"/>
              <a:t>,</a:t>
            </a:r>
            <a:r>
              <a:rPr lang="zh-CN" altLang="en-US" dirty="0"/>
              <a:t>使费用的支出能获取更多的收益</a:t>
            </a:r>
            <a:r>
              <a:rPr lang="en-US" altLang="zh-CN" dirty="0"/>
              <a:t>.</a:t>
            </a:r>
            <a:r>
              <a:rPr lang="zh-CN" altLang="en-US" dirty="0"/>
              <a:t>在草拟 销售费用预算时</a:t>
            </a:r>
            <a:r>
              <a:rPr lang="en-US" altLang="zh-CN" dirty="0"/>
              <a:t>,</a:t>
            </a:r>
            <a:r>
              <a:rPr lang="zh-CN" altLang="en-US" dirty="0"/>
              <a:t>不仅要对过去的销售费用进行分析</a:t>
            </a:r>
            <a:r>
              <a:rPr lang="en-US" altLang="zh-CN" dirty="0"/>
              <a:t>,</a:t>
            </a:r>
            <a:r>
              <a:rPr lang="zh-CN" altLang="en-US" dirty="0"/>
              <a:t>还要考察过去销售费用支出的必要性 和效果</a:t>
            </a:r>
            <a:r>
              <a:rPr lang="en-US" altLang="zh-CN" dirty="0"/>
              <a:t>.</a:t>
            </a:r>
            <a:r>
              <a:rPr lang="zh-CN" altLang="en-US" dirty="0"/>
              <a:t>销售费用预算应和销售预算相配合</a:t>
            </a:r>
            <a:r>
              <a:rPr lang="en-US" altLang="zh-CN" dirty="0"/>
              <a:t>,</a:t>
            </a:r>
            <a:r>
              <a:rPr lang="zh-CN" altLang="en-US" dirty="0"/>
              <a:t>应有按品种、按地区、按用途的具体预算数额</a:t>
            </a:r>
            <a:r>
              <a:rPr lang="en-US" altLang="zh-CN" dirty="0"/>
              <a:t>. </a:t>
            </a:r>
            <a:endParaRPr lang="zh-CN" altLang="en-US" dirty="0"/>
          </a:p>
        </p:txBody>
      </p:sp>
    </p:spTree>
    <p:extLst>
      <p:ext uri="{BB962C8B-B14F-4D97-AF65-F5344CB8AC3E}">
        <p14:creationId xmlns:p14="http://schemas.microsoft.com/office/powerpoint/2010/main" val="17821895"/>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742951"/>
            <a:ext cx="10515600" cy="5608422"/>
          </a:xfrm>
        </p:spPr>
        <p:txBody>
          <a:bodyPr>
            <a:normAutofit lnSpcReduction="10000"/>
          </a:bodyPr>
          <a:lstStyle/>
          <a:p>
            <a:pPr marL="0" indent="0">
              <a:buNone/>
            </a:pPr>
            <a:r>
              <a:rPr lang="zh-CN" altLang="en-US" b="1" dirty="0"/>
              <a:t>８． 现金预算的编制 </a:t>
            </a:r>
            <a:endParaRPr lang="en-US" altLang="zh-CN" b="1" dirty="0" smtClean="0"/>
          </a:p>
          <a:p>
            <a:pPr marL="0" indent="0">
              <a:buNone/>
            </a:pPr>
            <a:r>
              <a:rPr lang="en-US" altLang="zh-CN" dirty="0"/>
              <a:t> </a:t>
            </a:r>
            <a:r>
              <a:rPr lang="en-US" altLang="zh-CN" dirty="0" smtClean="0"/>
              <a:t>       </a:t>
            </a:r>
            <a:r>
              <a:rPr lang="zh-CN" altLang="en-US" dirty="0" smtClean="0"/>
              <a:t>现金</a:t>
            </a:r>
            <a:r>
              <a:rPr lang="zh-CN" altLang="en-US" dirty="0"/>
              <a:t>预算由四部分组成</a:t>
            </a:r>
            <a:r>
              <a:rPr lang="en-US" altLang="zh-CN" dirty="0"/>
              <a:t>:</a:t>
            </a:r>
            <a:r>
              <a:rPr lang="zh-CN" altLang="en-US" dirty="0"/>
              <a:t>现金收入、现金支出、现金多余或不足以及现金的筹措和运用</a:t>
            </a:r>
            <a:r>
              <a:rPr lang="en-US" altLang="zh-CN" dirty="0"/>
              <a:t>, </a:t>
            </a:r>
            <a:r>
              <a:rPr lang="zh-CN" altLang="en-US" dirty="0" smtClean="0"/>
              <a:t>现金</a:t>
            </a:r>
            <a:r>
              <a:rPr lang="zh-CN" altLang="en-US" dirty="0"/>
              <a:t>收入部分包括期初现金余额和预算期现金收入</a:t>
            </a:r>
            <a:r>
              <a:rPr lang="en-US" altLang="zh-CN" dirty="0"/>
              <a:t>,</a:t>
            </a:r>
            <a:r>
              <a:rPr lang="zh-CN" altLang="en-US" dirty="0"/>
              <a:t>销货取得的现金收入 是其主要来源</a:t>
            </a:r>
            <a:r>
              <a:rPr lang="en-US" altLang="zh-CN" dirty="0"/>
              <a:t>.</a:t>
            </a:r>
            <a:r>
              <a:rPr lang="zh-CN" altLang="en-US" dirty="0"/>
              <a:t>期初的现金余额是在编制预算时预计的</a:t>
            </a:r>
            <a:r>
              <a:rPr lang="en-US" altLang="zh-CN" dirty="0"/>
              <a:t>,</a:t>
            </a:r>
            <a:r>
              <a:rPr lang="zh-CN" altLang="en-US" dirty="0"/>
              <a:t>销货现金收入的数据来自销售预 算</a:t>
            </a:r>
            <a:r>
              <a:rPr lang="en-US" altLang="zh-CN" dirty="0"/>
              <a:t>,</a:t>
            </a:r>
            <a:r>
              <a:rPr lang="zh-CN" altLang="en-US" dirty="0"/>
              <a:t>可供使用现金是期初余额与本期现金收入之和</a:t>
            </a:r>
            <a:r>
              <a:rPr lang="en-US" altLang="zh-CN" dirty="0"/>
              <a:t>. </a:t>
            </a:r>
            <a:endParaRPr lang="en-US" altLang="zh-CN" dirty="0" smtClean="0"/>
          </a:p>
          <a:p>
            <a:pPr marL="0" indent="0">
              <a:buNone/>
            </a:pPr>
            <a:r>
              <a:rPr lang="zh-CN" altLang="en-US" dirty="0" smtClean="0"/>
              <a:t>       现金</a:t>
            </a:r>
            <a:r>
              <a:rPr lang="zh-CN" altLang="en-US" dirty="0"/>
              <a:t>支出部分包括预算期的各项现金支出</a:t>
            </a:r>
            <a:r>
              <a:rPr lang="en-US" altLang="zh-CN" dirty="0"/>
              <a:t>;</a:t>
            </a:r>
            <a:r>
              <a:rPr lang="zh-CN" altLang="en-US" dirty="0"/>
              <a:t>直接材料、直接人工、制造费用、销售及管理 费用的数据分别来自前述有关预算</a:t>
            </a:r>
            <a:r>
              <a:rPr lang="en-US" altLang="zh-CN" dirty="0"/>
              <a:t>.</a:t>
            </a:r>
            <a:r>
              <a:rPr lang="zh-CN" altLang="en-US" dirty="0"/>
              <a:t>此外</a:t>
            </a:r>
            <a:r>
              <a:rPr lang="en-US" altLang="zh-CN" dirty="0"/>
              <a:t>,</a:t>
            </a:r>
            <a:r>
              <a:rPr lang="zh-CN" altLang="en-US" dirty="0"/>
              <a:t>还包括所得税费用、购置设备、股利分配等现金 支出</a:t>
            </a:r>
            <a:r>
              <a:rPr lang="en-US" altLang="zh-CN" dirty="0"/>
              <a:t>,</a:t>
            </a:r>
            <a:r>
              <a:rPr lang="zh-CN" altLang="en-US" dirty="0"/>
              <a:t>有关的数据分别来自另行编制的专门预算</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现金</a:t>
            </a:r>
            <a:r>
              <a:rPr lang="zh-CN" altLang="en-US" dirty="0"/>
              <a:t>多余或不足部分显示现金收入合计与现金支出合计的差额</a:t>
            </a:r>
            <a:r>
              <a:rPr lang="en-US" altLang="zh-CN" dirty="0" smtClean="0"/>
              <a:t>.</a:t>
            </a:r>
          </a:p>
          <a:p>
            <a:pPr marL="0" indent="0">
              <a:buNone/>
            </a:pPr>
            <a:r>
              <a:rPr lang="zh-CN" altLang="en-US" b="1" dirty="0"/>
              <a:t>９． 预计利润表的</a:t>
            </a:r>
            <a:r>
              <a:rPr lang="zh-CN" altLang="en-US" b="1" dirty="0" smtClean="0"/>
              <a:t>编制</a:t>
            </a:r>
            <a:endParaRPr lang="en-US" altLang="zh-CN" b="1" dirty="0" smtClean="0"/>
          </a:p>
          <a:p>
            <a:pPr marL="0" indent="0">
              <a:buNone/>
            </a:pPr>
            <a:r>
              <a:rPr lang="zh-CN" altLang="en-US" dirty="0" smtClean="0"/>
              <a:t>       利润</a:t>
            </a:r>
            <a:r>
              <a:rPr lang="zh-CN" altLang="en-US" dirty="0"/>
              <a:t>表预算与实际利润表的内容、格式相同</a:t>
            </a:r>
            <a:r>
              <a:rPr lang="en-US" altLang="zh-CN" dirty="0"/>
              <a:t>,</a:t>
            </a:r>
            <a:r>
              <a:rPr lang="zh-CN" altLang="en-US" dirty="0"/>
              <a:t>只不过数据是面向预算期的</a:t>
            </a:r>
            <a:r>
              <a:rPr lang="en-US" altLang="zh-CN" dirty="0" smtClean="0"/>
              <a:t>,</a:t>
            </a:r>
            <a:r>
              <a:rPr lang="zh-CN" altLang="en-US" dirty="0" smtClean="0"/>
              <a:t>它</a:t>
            </a:r>
            <a:r>
              <a:rPr lang="zh-CN" altLang="en-US" dirty="0"/>
              <a:t>是在汇总销售、成本、销售及管理费用、营业外收支、资本支出等预算的基础上加以编制的</a:t>
            </a:r>
            <a:r>
              <a:rPr lang="en-US" altLang="zh-CN" dirty="0"/>
              <a:t>. </a:t>
            </a:r>
            <a:r>
              <a:rPr lang="zh-CN" altLang="en-US" dirty="0"/>
              <a:t>通过编制利润表预算</a:t>
            </a:r>
            <a:r>
              <a:rPr lang="en-US" altLang="zh-CN" dirty="0"/>
              <a:t>,</a:t>
            </a:r>
            <a:r>
              <a:rPr lang="zh-CN" altLang="en-US" dirty="0"/>
              <a:t>可以了解企业预期的盈利水平</a:t>
            </a:r>
            <a:r>
              <a:rPr lang="en-US" altLang="zh-CN" dirty="0"/>
              <a:t>.</a:t>
            </a:r>
            <a:r>
              <a:rPr lang="zh-CN" altLang="en-US" dirty="0"/>
              <a:t>如果预算利润与最初编制方针中的目 标利润有较大的不一致</a:t>
            </a:r>
            <a:r>
              <a:rPr lang="en-US" altLang="zh-CN" dirty="0"/>
              <a:t>,</a:t>
            </a:r>
            <a:r>
              <a:rPr lang="zh-CN" altLang="en-US" dirty="0"/>
              <a:t>就需要调整部门预算</a:t>
            </a:r>
            <a:r>
              <a:rPr lang="en-US" altLang="zh-CN" dirty="0"/>
              <a:t>,</a:t>
            </a:r>
            <a:r>
              <a:rPr lang="zh-CN" altLang="en-US" dirty="0"/>
              <a:t>设法达到目标</a:t>
            </a:r>
            <a:r>
              <a:rPr lang="en-US" altLang="zh-CN" dirty="0"/>
              <a:t>,</a:t>
            </a:r>
            <a:r>
              <a:rPr lang="zh-CN" altLang="en-US" dirty="0"/>
              <a:t>或者经企业领导同意后修改目 标利润</a:t>
            </a:r>
            <a:r>
              <a:rPr lang="en-US" altLang="zh-CN" dirty="0"/>
              <a:t>. </a:t>
            </a:r>
            <a:endParaRPr lang="zh-CN" altLang="en-US" dirty="0"/>
          </a:p>
        </p:txBody>
      </p:sp>
    </p:spTree>
    <p:extLst>
      <p:ext uri="{BB962C8B-B14F-4D97-AF65-F5344CB8AC3E}">
        <p14:creationId xmlns:p14="http://schemas.microsoft.com/office/powerpoint/2010/main" val="3111924123"/>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１０． 预计资产负债表的</a:t>
            </a:r>
            <a:r>
              <a:rPr lang="zh-CN" altLang="en-US" b="1" dirty="0" smtClean="0"/>
              <a:t>编制</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资产负债表预算与实际的资产负债表内容、格式相同</a:t>
            </a:r>
            <a:r>
              <a:rPr lang="en-US" altLang="zh-CN" dirty="0"/>
              <a:t>,</a:t>
            </a:r>
            <a:r>
              <a:rPr lang="zh-CN" altLang="en-US" dirty="0"/>
              <a:t>只不过数据是反映预算期末的财 务状况</a:t>
            </a:r>
            <a:r>
              <a:rPr lang="en-US" altLang="zh-CN" dirty="0"/>
              <a:t>.</a:t>
            </a:r>
            <a:r>
              <a:rPr lang="zh-CN" altLang="en-US" dirty="0"/>
              <a:t>该表是利用本期期初资产负债表</a:t>
            </a:r>
            <a:r>
              <a:rPr lang="en-US" altLang="zh-CN" dirty="0"/>
              <a:t>,</a:t>
            </a:r>
            <a:r>
              <a:rPr lang="zh-CN" altLang="en-US" dirty="0"/>
              <a:t>根据销售、生产、资本等预算的有关数据加以调 整编制的</a:t>
            </a:r>
            <a:r>
              <a:rPr lang="en-US" altLang="zh-CN" dirty="0"/>
              <a:t>. </a:t>
            </a:r>
            <a:endParaRPr lang="en-US" altLang="zh-CN" dirty="0" smtClean="0"/>
          </a:p>
          <a:p>
            <a:pPr marL="0" indent="0" algn="ctr">
              <a:buNone/>
            </a:pPr>
            <a:r>
              <a:rPr lang="zh-CN" altLang="en-US" dirty="0"/>
              <a:t>期末未分配利润＝期初未分配利润＋本期利润－本期股利 </a:t>
            </a:r>
          </a:p>
        </p:txBody>
      </p:sp>
    </p:spTree>
    <p:extLst>
      <p:ext uri="{BB962C8B-B14F-4D97-AF65-F5344CB8AC3E}">
        <p14:creationId xmlns:p14="http://schemas.microsoft.com/office/powerpoint/2010/main" val="1800546273"/>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项目</a:t>
            </a:r>
            <a:r>
              <a:rPr lang="en-US" altLang="zh-CN" dirty="0" smtClean="0"/>
              <a:t>1</a:t>
            </a:r>
            <a:r>
              <a:rPr lang="zh-CN" altLang="en-US" dirty="0" smtClean="0"/>
              <a:t>０</a:t>
            </a:r>
            <a:r>
              <a:rPr lang="zh-CN" altLang="en-US" dirty="0"/>
              <a:t>　财务</a:t>
            </a:r>
            <a:r>
              <a:rPr lang="zh-CN" altLang="en-US" dirty="0" smtClean="0"/>
              <a:t>控制</a:t>
            </a:r>
            <a:endParaRPr lang="zh-CN" altLang="en-US" dirty="0"/>
          </a:p>
        </p:txBody>
      </p:sp>
    </p:spTree>
    <p:extLst>
      <p:ext uri="{BB962C8B-B14F-4D97-AF65-F5344CB8AC3E}">
        <p14:creationId xmlns:p14="http://schemas.microsoft.com/office/powerpoint/2010/main" val="1810106149"/>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1828407" y="1887500"/>
            <a:ext cx="8452412" cy="2783354"/>
          </a:xfrm>
        </p:spPr>
        <p:txBody>
          <a:bodyPr/>
          <a:lstStyle/>
          <a:p>
            <a:pPr marL="0" indent="0">
              <a:buNone/>
            </a:pPr>
            <a:r>
              <a:rPr lang="zh-CN" altLang="en-US" sz="2400" b="1" dirty="0" smtClean="0">
                <a:solidFill>
                  <a:srgbClr val="00B0F0"/>
                </a:solidFill>
              </a:rPr>
              <a:t>学习要点：</a:t>
            </a:r>
            <a:endParaRPr lang="en-US" altLang="zh-CN" sz="2400" b="1" dirty="0" smtClean="0">
              <a:solidFill>
                <a:srgbClr val="00B0F0"/>
              </a:solidFill>
            </a:endParaRPr>
          </a:p>
          <a:p>
            <a:pPr marL="0" indent="0">
              <a:buNone/>
            </a:pPr>
            <a:r>
              <a:rPr lang="zh-CN" altLang="en-US" dirty="0"/>
              <a:t>　</a:t>
            </a:r>
            <a:r>
              <a:rPr lang="zh-CN" altLang="en-US" dirty="0" smtClean="0"/>
              <a:t> １</a:t>
            </a:r>
            <a:r>
              <a:rPr lang="zh-CN" altLang="en-US" dirty="0"/>
              <a:t>． 理解财务控制、责任中心和内部转移价格的含义</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２</a:t>
            </a:r>
            <a:r>
              <a:rPr lang="zh-CN" altLang="en-US" dirty="0"/>
              <a:t>． 了解财务控制的特征以及财务控制应具备的条件</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３</a:t>
            </a:r>
            <a:r>
              <a:rPr lang="zh-CN" altLang="en-US" dirty="0"/>
              <a:t>． 掌握成本中心、利润中心和投资中心的基本内容和考核指标</a:t>
            </a:r>
            <a:r>
              <a:rPr lang="en-US" altLang="zh-CN" dirty="0"/>
              <a:t>.</a:t>
            </a:r>
          </a:p>
          <a:p>
            <a:pPr marL="0" indent="0">
              <a:buNone/>
            </a:pPr>
            <a:endParaRPr lang="zh-CN" altLang="en-US" dirty="0"/>
          </a:p>
        </p:txBody>
      </p:sp>
      <p:grpSp>
        <p:nvGrpSpPr>
          <p:cNvPr id="4" name="Group 70"/>
          <p:cNvGrpSpPr/>
          <p:nvPr/>
        </p:nvGrpSpPr>
        <p:grpSpPr bwMode="auto">
          <a:xfrm>
            <a:off x="1816053" y="894783"/>
            <a:ext cx="1367367" cy="935567"/>
            <a:chOff x="924" y="1097"/>
            <a:chExt cx="646" cy="442"/>
          </a:xfrm>
          <a:solidFill>
            <a:srgbClr val="F15A29"/>
          </a:solidFill>
        </p:grpSpPr>
        <p:sp>
          <p:nvSpPr>
            <p:cNvPr id="5" name="Freeform 44"/>
            <p:cNvSpPr/>
            <p:nvPr/>
          </p:nvSpPr>
          <p:spPr bwMode="auto">
            <a:xfrm>
              <a:off x="1066" y="1097"/>
              <a:ext cx="380" cy="371"/>
            </a:xfrm>
            <a:custGeom>
              <a:avLst/>
              <a:gdLst>
                <a:gd name="T0" fmla="*/ 357 w 215"/>
                <a:gd name="T1" fmla="*/ 5 h 210"/>
                <a:gd name="T2" fmla="*/ 331 w 215"/>
                <a:gd name="T3" fmla="*/ 2 h 210"/>
                <a:gd name="T4" fmla="*/ 309 w 215"/>
                <a:gd name="T5" fmla="*/ 19 h 210"/>
                <a:gd name="T6" fmla="*/ 168 w 215"/>
                <a:gd name="T7" fmla="*/ 286 h 210"/>
                <a:gd name="T8" fmla="*/ 51 w 215"/>
                <a:gd name="T9" fmla="*/ 224 h 210"/>
                <a:gd name="T10" fmla="*/ 25 w 215"/>
                <a:gd name="T11" fmla="*/ 223 h 210"/>
                <a:gd name="T12" fmla="*/ 5 w 215"/>
                <a:gd name="T13" fmla="*/ 240 h 210"/>
                <a:gd name="T14" fmla="*/ 2 w 215"/>
                <a:gd name="T15" fmla="*/ 267 h 210"/>
                <a:gd name="T16" fmla="*/ 19 w 215"/>
                <a:gd name="T17" fmla="*/ 286 h 210"/>
                <a:gd name="T18" fmla="*/ 164 w 215"/>
                <a:gd name="T19" fmla="*/ 366 h 210"/>
                <a:gd name="T20" fmla="*/ 193 w 215"/>
                <a:gd name="T21" fmla="*/ 367 h 210"/>
                <a:gd name="T22" fmla="*/ 212 w 215"/>
                <a:gd name="T23" fmla="*/ 350 h 210"/>
                <a:gd name="T24" fmla="*/ 371 w 215"/>
                <a:gd name="T25" fmla="*/ 51 h 210"/>
                <a:gd name="T26" fmla="*/ 357 w 215"/>
                <a:gd name="T27" fmla="*/ 5 h 2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5" h="210">
                  <a:moveTo>
                    <a:pt x="202" y="3"/>
                  </a:moveTo>
                  <a:cubicBezTo>
                    <a:pt x="197" y="0"/>
                    <a:pt x="192" y="0"/>
                    <a:pt x="187" y="1"/>
                  </a:cubicBezTo>
                  <a:cubicBezTo>
                    <a:pt x="182" y="3"/>
                    <a:pt x="178" y="6"/>
                    <a:pt x="175" y="11"/>
                  </a:cubicBezTo>
                  <a:cubicBezTo>
                    <a:pt x="95" y="162"/>
                    <a:pt x="95" y="162"/>
                    <a:pt x="95" y="162"/>
                  </a:cubicBezTo>
                  <a:cubicBezTo>
                    <a:pt x="29" y="127"/>
                    <a:pt x="29" y="127"/>
                    <a:pt x="29" y="127"/>
                  </a:cubicBezTo>
                  <a:cubicBezTo>
                    <a:pt x="25" y="125"/>
                    <a:pt x="19" y="124"/>
                    <a:pt x="14" y="126"/>
                  </a:cubicBezTo>
                  <a:cubicBezTo>
                    <a:pt x="9" y="128"/>
                    <a:pt x="5" y="131"/>
                    <a:pt x="3" y="136"/>
                  </a:cubicBezTo>
                  <a:cubicBezTo>
                    <a:pt x="0" y="140"/>
                    <a:pt x="0" y="146"/>
                    <a:pt x="1" y="151"/>
                  </a:cubicBezTo>
                  <a:cubicBezTo>
                    <a:pt x="3" y="156"/>
                    <a:pt x="6" y="160"/>
                    <a:pt x="11" y="162"/>
                  </a:cubicBezTo>
                  <a:cubicBezTo>
                    <a:pt x="93" y="207"/>
                    <a:pt x="93" y="207"/>
                    <a:pt x="93" y="207"/>
                  </a:cubicBezTo>
                  <a:cubicBezTo>
                    <a:pt x="98" y="209"/>
                    <a:pt x="103" y="210"/>
                    <a:pt x="109" y="208"/>
                  </a:cubicBezTo>
                  <a:cubicBezTo>
                    <a:pt x="114" y="206"/>
                    <a:pt x="118" y="203"/>
                    <a:pt x="120" y="198"/>
                  </a:cubicBezTo>
                  <a:cubicBezTo>
                    <a:pt x="210" y="29"/>
                    <a:pt x="210" y="29"/>
                    <a:pt x="210" y="29"/>
                  </a:cubicBezTo>
                  <a:cubicBezTo>
                    <a:pt x="215" y="20"/>
                    <a:pt x="212" y="8"/>
                    <a:pt x="20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 name="Oval 61"/>
            <p:cNvSpPr>
              <a:spLocks noChangeArrowheads="1"/>
            </p:cNvSpPr>
            <p:nvPr/>
          </p:nvSpPr>
          <p:spPr bwMode="auto">
            <a:xfrm>
              <a:off x="924" y="1495"/>
              <a:ext cx="646" cy="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spTree>
    <p:extLst>
      <p:ext uri="{BB962C8B-B14F-4D97-AF65-F5344CB8AC3E}">
        <p14:creationId xmlns:p14="http://schemas.microsoft.com/office/powerpoint/2010/main" val="1143353586"/>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742951"/>
            <a:ext cx="10515600" cy="5410714"/>
          </a:xfrm>
        </p:spPr>
        <p:txBody>
          <a:bodyPr>
            <a:normAutofit/>
          </a:bodyPr>
          <a:lstStyle/>
          <a:p>
            <a:pPr marL="0" indent="0" algn="ctr">
              <a:buNone/>
            </a:pPr>
            <a:r>
              <a:rPr lang="zh-CN" altLang="en-US" sz="3200" dirty="0" smtClean="0"/>
              <a:t>１０</a:t>
            </a:r>
            <a:r>
              <a:rPr lang="en-US" altLang="zh-CN" sz="3200" dirty="0" smtClean="0"/>
              <a:t>.1   </a:t>
            </a:r>
            <a:r>
              <a:rPr lang="zh-CN" altLang="en-US" sz="3200" dirty="0" smtClean="0"/>
              <a:t>财务</a:t>
            </a:r>
            <a:r>
              <a:rPr lang="zh-CN" altLang="en-US" sz="3200" dirty="0"/>
              <a:t>控制概述</a:t>
            </a:r>
          </a:p>
          <a:p>
            <a:pPr marL="0" indent="0">
              <a:buNone/>
            </a:pPr>
            <a:r>
              <a:rPr lang="en-US" altLang="zh-CN" sz="2800" dirty="0" smtClean="0"/>
              <a:t>10.1.1  </a:t>
            </a:r>
            <a:r>
              <a:rPr lang="zh-CN" altLang="en-US" sz="2800" dirty="0" smtClean="0"/>
              <a:t>企业</a:t>
            </a:r>
            <a:r>
              <a:rPr lang="zh-CN" altLang="en-US" sz="2800" dirty="0"/>
              <a:t>财务控制的概念与特征 </a:t>
            </a:r>
            <a:endParaRPr lang="en-US" altLang="zh-CN" sz="2800" dirty="0" smtClean="0"/>
          </a:p>
          <a:p>
            <a:pPr marL="0" indent="0">
              <a:buNone/>
            </a:pPr>
            <a:r>
              <a:rPr lang="en-US" altLang="zh-CN" dirty="0"/>
              <a:t> </a:t>
            </a:r>
            <a:r>
              <a:rPr lang="en-US" altLang="zh-CN" dirty="0" smtClean="0"/>
              <a:t>       </a:t>
            </a:r>
            <a:r>
              <a:rPr lang="zh-CN" altLang="en-US" dirty="0" smtClean="0"/>
              <a:t>企业</a:t>
            </a:r>
            <a:r>
              <a:rPr lang="zh-CN" altLang="en-US" dirty="0"/>
              <a:t>财务控制是指利用有关信息和特定手段</a:t>
            </a:r>
            <a:r>
              <a:rPr lang="en-US" altLang="zh-CN" dirty="0"/>
              <a:t>,</a:t>
            </a:r>
            <a:r>
              <a:rPr lang="zh-CN" altLang="en-US" dirty="0"/>
              <a:t>对企业财务活动实施校正或调节</a:t>
            </a:r>
            <a:r>
              <a:rPr lang="en-US" altLang="zh-CN" dirty="0"/>
              <a:t>,</a:t>
            </a:r>
            <a:r>
              <a:rPr lang="zh-CN" altLang="en-US" dirty="0"/>
              <a:t>以保证 其财务计划得以实现</a:t>
            </a:r>
            <a:r>
              <a:rPr lang="en-US" altLang="zh-CN" dirty="0" smtClean="0"/>
              <a:t>.</a:t>
            </a:r>
          </a:p>
          <a:p>
            <a:pPr marL="0" indent="0">
              <a:buNone/>
            </a:pPr>
            <a:r>
              <a:rPr lang="zh-CN" altLang="en-US" dirty="0"/>
              <a:t>财务</a:t>
            </a:r>
            <a:r>
              <a:rPr lang="zh-CN" altLang="en-US" dirty="0" smtClean="0"/>
              <a:t>控制特征：</a:t>
            </a:r>
            <a:endParaRPr lang="en-US" altLang="zh-CN" dirty="0" smtClean="0"/>
          </a:p>
          <a:p>
            <a:pPr marL="457200" indent="-457200">
              <a:buAutoNum type="arabicDbPeriod"/>
            </a:pPr>
            <a:r>
              <a:rPr lang="zh-CN" altLang="en-US" b="1" dirty="0" smtClean="0"/>
              <a:t>价值</a:t>
            </a:r>
            <a:r>
              <a:rPr lang="zh-CN" altLang="en-US" b="1" dirty="0"/>
              <a:t>控制 </a:t>
            </a:r>
            <a:endParaRPr lang="en-US" altLang="zh-CN" b="1" dirty="0" smtClean="0"/>
          </a:p>
          <a:p>
            <a:pPr marL="0" indent="0">
              <a:buNone/>
            </a:pPr>
            <a:r>
              <a:rPr lang="en-US" altLang="zh-CN" dirty="0"/>
              <a:t> </a:t>
            </a:r>
            <a:r>
              <a:rPr lang="en-US" altLang="zh-CN" dirty="0" smtClean="0"/>
              <a:t>      </a:t>
            </a:r>
            <a:r>
              <a:rPr lang="zh-CN" altLang="en-US" dirty="0" smtClean="0"/>
              <a:t>财务</a:t>
            </a:r>
            <a:r>
              <a:rPr lang="zh-CN" altLang="en-US" dirty="0"/>
              <a:t>控制对象是以实现财务预算为目标的财务活动</a:t>
            </a:r>
            <a:r>
              <a:rPr lang="en-US" altLang="zh-CN" dirty="0"/>
              <a:t>,</a:t>
            </a:r>
            <a:r>
              <a:rPr lang="zh-CN" altLang="en-US" dirty="0"/>
              <a:t>财务控制是企业财务管理的重要 内容</a:t>
            </a:r>
            <a:r>
              <a:rPr lang="en-US" altLang="zh-CN" dirty="0"/>
              <a:t>,</a:t>
            </a:r>
            <a:r>
              <a:rPr lang="zh-CN" altLang="en-US" dirty="0"/>
              <a:t>以资金运动为主线</a:t>
            </a:r>
            <a:r>
              <a:rPr lang="en-US" altLang="zh-CN" dirty="0"/>
              <a:t>,</a:t>
            </a:r>
            <a:r>
              <a:rPr lang="zh-CN" altLang="en-US" dirty="0"/>
              <a:t>以价值管理为特征</a:t>
            </a:r>
            <a:r>
              <a:rPr lang="en-US" altLang="zh-CN" dirty="0" smtClean="0"/>
              <a:t>.</a:t>
            </a:r>
          </a:p>
          <a:p>
            <a:pPr marL="0" indent="0">
              <a:buNone/>
            </a:pPr>
            <a:r>
              <a:rPr lang="zh-CN" altLang="en-US" b="1" dirty="0"/>
              <a:t>２． 综合控制 </a:t>
            </a:r>
            <a:endParaRPr lang="en-US" altLang="zh-CN" b="1" dirty="0" smtClean="0"/>
          </a:p>
          <a:p>
            <a:pPr marL="0" indent="0">
              <a:buNone/>
            </a:pPr>
            <a:r>
              <a:rPr lang="zh-CN" altLang="en-US" dirty="0" smtClean="0"/>
              <a:t>       财务</a:t>
            </a:r>
            <a:r>
              <a:rPr lang="zh-CN" altLang="en-US" dirty="0"/>
              <a:t>控制以价值为手段</a:t>
            </a:r>
            <a:r>
              <a:rPr lang="en-US" altLang="zh-CN" dirty="0"/>
              <a:t>,</a:t>
            </a:r>
            <a:r>
              <a:rPr lang="zh-CN" altLang="en-US" dirty="0"/>
              <a:t>可以将不同部门、不同层次和不同岗位的各种业务活动综合起 来</a:t>
            </a:r>
            <a:r>
              <a:rPr lang="en-US" altLang="zh-CN" dirty="0"/>
              <a:t>,</a:t>
            </a:r>
            <a:r>
              <a:rPr lang="zh-CN" altLang="en-US" dirty="0"/>
              <a:t>实行目标控制</a:t>
            </a:r>
            <a:r>
              <a:rPr lang="en-US" altLang="zh-CN" dirty="0"/>
              <a:t>. </a:t>
            </a:r>
            <a:endParaRPr lang="zh-CN" altLang="en-US" dirty="0"/>
          </a:p>
        </p:txBody>
      </p:sp>
    </p:spTree>
    <p:extLst>
      <p:ext uri="{BB962C8B-B14F-4D97-AF65-F5344CB8AC3E}">
        <p14:creationId xmlns:p14="http://schemas.microsoft.com/office/powerpoint/2010/main" val="1233665449"/>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681166"/>
            <a:ext cx="10515600" cy="5670206"/>
          </a:xfrm>
        </p:spPr>
        <p:txBody>
          <a:bodyPr>
            <a:normAutofit/>
          </a:bodyPr>
          <a:lstStyle/>
          <a:p>
            <a:pPr marL="0" indent="0">
              <a:buNone/>
            </a:pPr>
            <a:r>
              <a:rPr lang="en-US" altLang="zh-CN" sz="2800" dirty="0" smtClean="0"/>
              <a:t>10.1.2  </a:t>
            </a:r>
            <a:r>
              <a:rPr lang="zh-CN" altLang="en-US" sz="2800" dirty="0" smtClean="0"/>
              <a:t>财务</a:t>
            </a:r>
            <a:r>
              <a:rPr lang="zh-CN" altLang="en-US" sz="2800" dirty="0"/>
              <a:t>控制应具备的条件 </a:t>
            </a:r>
            <a:endParaRPr lang="en-US" altLang="zh-CN" sz="2800" dirty="0" smtClean="0"/>
          </a:p>
          <a:p>
            <a:pPr marL="0" indent="0">
              <a:buNone/>
            </a:pPr>
            <a:r>
              <a:rPr lang="zh-CN" altLang="en-US" dirty="0" smtClean="0"/>
              <a:t>财务</a:t>
            </a:r>
            <a:r>
              <a:rPr lang="zh-CN" altLang="en-US" dirty="0"/>
              <a:t>控制应具备的条件包括以下几个方面</a:t>
            </a:r>
            <a:r>
              <a:rPr lang="en-US" altLang="zh-CN" dirty="0"/>
              <a:t>. </a:t>
            </a:r>
            <a:endParaRPr lang="en-US" altLang="zh-CN" dirty="0" smtClean="0"/>
          </a:p>
          <a:p>
            <a:pPr marL="457200" indent="-457200">
              <a:buAutoNum type="arabicDbPeriod"/>
            </a:pPr>
            <a:r>
              <a:rPr lang="zh-CN" altLang="en-US" b="1" dirty="0" smtClean="0"/>
              <a:t>建立</a:t>
            </a:r>
            <a:r>
              <a:rPr lang="zh-CN" altLang="en-US" b="1" dirty="0"/>
              <a:t>组织机构 </a:t>
            </a:r>
            <a:endParaRPr lang="en-US" altLang="zh-CN" b="1" dirty="0" smtClean="0"/>
          </a:p>
          <a:p>
            <a:pPr marL="0" indent="0">
              <a:buNone/>
            </a:pPr>
            <a:r>
              <a:rPr lang="en-US" altLang="zh-CN" dirty="0"/>
              <a:t> </a:t>
            </a:r>
            <a:r>
              <a:rPr lang="en-US" altLang="zh-CN" dirty="0" smtClean="0"/>
              <a:t>      </a:t>
            </a:r>
            <a:r>
              <a:rPr lang="zh-CN" altLang="en-US" dirty="0" smtClean="0"/>
              <a:t>通常</a:t>
            </a:r>
            <a:r>
              <a:rPr lang="zh-CN" altLang="en-US" dirty="0"/>
              <a:t>情况下</a:t>
            </a:r>
            <a:r>
              <a:rPr lang="en-US" altLang="zh-CN" dirty="0"/>
              <a:t>,</a:t>
            </a:r>
            <a:r>
              <a:rPr lang="zh-CN" altLang="en-US" dirty="0"/>
              <a:t>企业为了确定财务预算</a:t>
            </a:r>
            <a:r>
              <a:rPr lang="en-US" altLang="zh-CN" dirty="0"/>
              <a:t>,</a:t>
            </a:r>
            <a:r>
              <a:rPr lang="zh-CN" altLang="en-US" dirty="0"/>
              <a:t>应建立决策和预算编制机构</a:t>
            </a:r>
            <a:r>
              <a:rPr lang="en-US" altLang="zh-CN" dirty="0"/>
              <a:t>;</a:t>
            </a:r>
            <a:r>
              <a:rPr lang="zh-CN" altLang="en-US" dirty="0"/>
              <a:t>为了组织和实施日 常财务控制</a:t>
            </a:r>
            <a:r>
              <a:rPr lang="en-US" altLang="zh-CN" dirty="0"/>
              <a:t>,</a:t>
            </a:r>
            <a:r>
              <a:rPr lang="zh-CN" altLang="en-US" dirty="0"/>
              <a:t>应建立日常监督、协调、仲裁机构</a:t>
            </a:r>
            <a:r>
              <a:rPr lang="en-US" altLang="zh-CN" dirty="0"/>
              <a:t>;</a:t>
            </a:r>
            <a:r>
              <a:rPr lang="zh-CN" altLang="en-US" dirty="0"/>
              <a:t>为了考评预算的执行情况</a:t>
            </a:r>
            <a:r>
              <a:rPr lang="en-US" altLang="zh-CN" dirty="0"/>
              <a:t>,</a:t>
            </a:r>
            <a:r>
              <a:rPr lang="zh-CN" altLang="en-US" dirty="0"/>
              <a:t>应建立相应的考 核评价机构</a:t>
            </a:r>
            <a:r>
              <a:rPr lang="en-US" altLang="zh-CN" dirty="0"/>
              <a:t>.</a:t>
            </a:r>
            <a:r>
              <a:rPr lang="zh-CN" altLang="en-US" dirty="0"/>
              <a:t>在实际工作中</a:t>
            </a:r>
            <a:r>
              <a:rPr lang="en-US" altLang="zh-CN" dirty="0"/>
              <a:t>,</a:t>
            </a:r>
            <a:r>
              <a:rPr lang="zh-CN" altLang="en-US" dirty="0"/>
              <a:t>管理者可根据需要将这些机构的职能进行归并或合并到企业 的常设机构中</a:t>
            </a:r>
            <a:r>
              <a:rPr lang="en-US" altLang="zh-CN" dirty="0"/>
              <a:t>.</a:t>
            </a:r>
            <a:r>
              <a:rPr lang="zh-CN" altLang="en-US" dirty="0"/>
              <a:t>为将企业财务预算分解落实到各部门、各层次和各岗位</a:t>
            </a:r>
            <a:r>
              <a:rPr lang="en-US" altLang="zh-CN" dirty="0"/>
              <a:t>,</a:t>
            </a:r>
            <a:r>
              <a:rPr lang="zh-CN" altLang="en-US" dirty="0"/>
              <a:t>还要建立各种执行 预算的责任中心</a:t>
            </a:r>
            <a:r>
              <a:rPr lang="en-US" altLang="zh-CN" dirty="0"/>
              <a:t>.</a:t>
            </a:r>
            <a:r>
              <a:rPr lang="zh-CN" altLang="en-US" dirty="0"/>
              <a:t>按照财务</a:t>
            </a:r>
            <a:r>
              <a:rPr lang="zh-CN" altLang="en-US" dirty="0" smtClean="0"/>
              <a:t>控制要求</a:t>
            </a:r>
            <a:r>
              <a:rPr lang="zh-CN" altLang="en-US" dirty="0"/>
              <a:t>建立相应组织机构</a:t>
            </a:r>
            <a:r>
              <a:rPr lang="en-US" altLang="zh-CN" dirty="0"/>
              <a:t>,</a:t>
            </a:r>
            <a:r>
              <a:rPr lang="zh-CN" altLang="en-US" dirty="0"/>
              <a:t>是实施企业财务控制的组织保证</a:t>
            </a:r>
            <a:r>
              <a:rPr lang="en-US" altLang="zh-CN" dirty="0"/>
              <a:t>. </a:t>
            </a:r>
            <a:endParaRPr lang="en-US" altLang="zh-CN" dirty="0" smtClean="0"/>
          </a:p>
          <a:p>
            <a:pPr marL="0" indent="0">
              <a:buNone/>
            </a:pPr>
            <a:r>
              <a:rPr lang="zh-CN" altLang="en-US" b="1" dirty="0"/>
              <a:t>２． 建立责任会计核算体系 </a:t>
            </a:r>
            <a:endParaRPr lang="en-US" altLang="zh-CN" b="1" dirty="0" smtClean="0"/>
          </a:p>
          <a:p>
            <a:pPr marL="0" indent="0">
              <a:buNone/>
            </a:pPr>
            <a:r>
              <a:rPr lang="zh-CN" altLang="en-US" dirty="0" smtClean="0"/>
              <a:t>       企业</a:t>
            </a:r>
            <a:r>
              <a:rPr lang="zh-CN" altLang="en-US" dirty="0"/>
              <a:t>的财务预算通过责任中心形成责任预算</a:t>
            </a:r>
            <a:r>
              <a:rPr lang="en-US" altLang="zh-CN" dirty="0"/>
              <a:t>,</a:t>
            </a:r>
            <a:r>
              <a:rPr lang="zh-CN" altLang="en-US" dirty="0"/>
              <a:t>而责任预算和总预算的执行情况都必须 由会计核算来提供</a:t>
            </a:r>
            <a:r>
              <a:rPr lang="en-US" altLang="zh-CN" dirty="0"/>
              <a:t>.</a:t>
            </a:r>
            <a:r>
              <a:rPr lang="zh-CN" altLang="en-US" dirty="0"/>
              <a:t>通过责任会计核算</a:t>
            </a:r>
            <a:r>
              <a:rPr lang="en-US" altLang="zh-CN" dirty="0"/>
              <a:t>,</a:t>
            </a:r>
            <a:r>
              <a:rPr lang="zh-CN" altLang="en-US" dirty="0"/>
              <a:t>及时提供相关信息</a:t>
            </a:r>
            <a:r>
              <a:rPr lang="en-US" altLang="zh-CN" dirty="0"/>
              <a:t>,</a:t>
            </a:r>
            <a:r>
              <a:rPr lang="zh-CN" altLang="en-US" dirty="0"/>
              <a:t>以正确地考核与评价责任中心 的工作业绩</a:t>
            </a:r>
            <a:r>
              <a:rPr lang="en-US" altLang="zh-CN" dirty="0"/>
              <a:t>.</a:t>
            </a:r>
            <a:r>
              <a:rPr lang="zh-CN" altLang="en-US" dirty="0"/>
              <a:t>通过责任会计汇总核算</a:t>
            </a:r>
            <a:r>
              <a:rPr lang="en-US" altLang="zh-CN" dirty="0"/>
              <a:t>,</a:t>
            </a:r>
            <a:r>
              <a:rPr lang="zh-CN" altLang="en-US" dirty="0"/>
              <a:t>进而了解企业财务预算的执行情况</a:t>
            </a:r>
            <a:r>
              <a:rPr lang="en-US" altLang="zh-CN" dirty="0"/>
              <a:t>,</a:t>
            </a:r>
            <a:r>
              <a:rPr lang="zh-CN" altLang="en-US" dirty="0"/>
              <a:t>分析存在的问题 及原因</a:t>
            </a:r>
            <a:r>
              <a:rPr lang="en-US" altLang="zh-CN" dirty="0"/>
              <a:t>,</a:t>
            </a:r>
            <a:r>
              <a:rPr lang="zh-CN" altLang="en-US" dirty="0"/>
              <a:t>为提高企业的财务控制水平和正确的财务决策提供依据</a:t>
            </a:r>
            <a:r>
              <a:rPr lang="en-US" altLang="zh-CN" dirty="0"/>
              <a:t>. </a:t>
            </a:r>
            <a:endParaRPr lang="zh-CN" altLang="en-US" dirty="0"/>
          </a:p>
        </p:txBody>
      </p:sp>
    </p:spTree>
    <p:extLst>
      <p:ext uri="{BB962C8B-B14F-4D97-AF65-F5344CB8AC3E}">
        <p14:creationId xmlns:p14="http://schemas.microsoft.com/office/powerpoint/2010/main" val="3553964931"/>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３． 制订奖罚制度 </a:t>
            </a:r>
            <a:endParaRPr lang="en-US" altLang="zh-CN" b="1" dirty="0" smtClean="0"/>
          </a:p>
          <a:p>
            <a:pPr marL="0" indent="0">
              <a:buNone/>
            </a:pPr>
            <a:r>
              <a:rPr lang="en-US" altLang="zh-CN" dirty="0"/>
              <a:t> </a:t>
            </a:r>
            <a:r>
              <a:rPr lang="en-US" altLang="zh-CN" dirty="0" smtClean="0"/>
              <a:t>      </a:t>
            </a:r>
            <a:r>
              <a:rPr lang="zh-CN" altLang="en-US" dirty="0" smtClean="0"/>
              <a:t>一般而言</a:t>
            </a:r>
            <a:r>
              <a:rPr lang="en-US" altLang="zh-CN" dirty="0"/>
              <a:t>,</a:t>
            </a:r>
            <a:r>
              <a:rPr lang="zh-CN" altLang="en-US" dirty="0"/>
              <a:t>人的工作努力程度往往很大程度上受到业绩评价和奖励办法的影响</a:t>
            </a:r>
            <a:r>
              <a:rPr lang="en-US" altLang="zh-CN" dirty="0"/>
              <a:t>.</a:t>
            </a:r>
            <a:r>
              <a:rPr lang="zh-CN" altLang="en-US" dirty="0"/>
              <a:t>通过 制订奖罚制度</a:t>
            </a:r>
            <a:r>
              <a:rPr lang="en-US" altLang="zh-CN" dirty="0"/>
              <a:t>,</a:t>
            </a:r>
            <a:r>
              <a:rPr lang="zh-CN" altLang="en-US" dirty="0"/>
              <a:t>明确业绩与奖惩之间的关系</a:t>
            </a:r>
            <a:r>
              <a:rPr lang="en-US" altLang="zh-CN" dirty="0"/>
              <a:t>,</a:t>
            </a:r>
            <a:r>
              <a:rPr lang="zh-CN" altLang="en-US" dirty="0"/>
              <a:t>可有效地引导人们约束自己的行为</a:t>
            </a:r>
            <a:r>
              <a:rPr lang="en-US" altLang="zh-CN" dirty="0"/>
              <a:t>,</a:t>
            </a:r>
            <a:r>
              <a:rPr lang="zh-CN" altLang="en-US" dirty="0"/>
              <a:t>争取尽可 能好的业绩</a:t>
            </a:r>
            <a:r>
              <a:rPr lang="en-US" altLang="zh-CN" dirty="0"/>
              <a:t>.</a:t>
            </a:r>
            <a:r>
              <a:rPr lang="zh-CN" altLang="en-US" dirty="0"/>
              <a:t>恰当的奖惩制度</a:t>
            </a:r>
            <a:r>
              <a:rPr lang="en-US" altLang="zh-CN" dirty="0"/>
              <a:t>,</a:t>
            </a:r>
            <a:r>
              <a:rPr lang="zh-CN" altLang="en-US" dirty="0"/>
              <a:t>是保证企业财务控制长期有效运行的重要因素</a:t>
            </a:r>
            <a:r>
              <a:rPr lang="en-US" altLang="zh-CN" dirty="0"/>
              <a:t>.</a:t>
            </a:r>
            <a:r>
              <a:rPr lang="zh-CN" altLang="en-US" dirty="0"/>
              <a:t>因此</a:t>
            </a:r>
            <a:r>
              <a:rPr lang="en-US" altLang="zh-CN" dirty="0"/>
              <a:t>,</a:t>
            </a:r>
            <a:r>
              <a:rPr lang="zh-CN" altLang="en-US" dirty="0"/>
              <a:t>奖惩 制度的制订</a:t>
            </a:r>
            <a:r>
              <a:rPr lang="en-US" altLang="zh-CN" dirty="0"/>
              <a:t>,</a:t>
            </a:r>
            <a:r>
              <a:rPr lang="zh-CN" altLang="en-US" dirty="0"/>
              <a:t>要体现财务预算目标要求</a:t>
            </a:r>
            <a:r>
              <a:rPr lang="en-US" altLang="zh-CN" dirty="0"/>
              <a:t>,</a:t>
            </a:r>
            <a:r>
              <a:rPr lang="zh-CN" altLang="en-US" dirty="0"/>
              <a:t>体现公平、合理和有效的原则</a:t>
            </a:r>
            <a:r>
              <a:rPr lang="en-US" altLang="zh-CN" dirty="0"/>
              <a:t>,</a:t>
            </a:r>
            <a:r>
              <a:rPr lang="zh-CN" altLang="en-US" dirty="0"/>
              <a:t>要体现过程考核与结 果考核的结合</a:t>
            </a:r>
            <a:r>
              <a:rPr lang="en-US" altLang="zh-CN" dirty="0"/>
              <a:t>,</a:t>
            </a:r>
            <a:r>
              <a:rPr lang="zh-CN" altLang="en-US" dirty="0"/>
              <a:t>真正发挥奖惩制度在企业财务控制中应有的作用</a:t>
            </a:r>
            <a:r>
              <a:rPr lang="en-US" altLang="zh-CN" dirty="0"/>
              <a:t>. </a:t>
            </a:r>
            <a:endParaRPr lang="zh-CN" altLang="en-US" dirty="0"/>
          </a:p>
        </p:txBody>
      </p:sp>
    </p:spTree>
    <p:extLst>
      <p:ext uri="{BB962C8B-B14F-4D97-AF65-F5344CB8AC3E}">
        <p14:creationId xmlns:p14="http://schemas.microsoft.com/office/powerpoint/2010/main" val="3979965902"/>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644097"/>
            <a:ext cx="10515600" cy="5769060"/>
          </a:xfrm>
        </p:spPr>
        <p:txBody>
          <a:bodyPr>
            <a:normAutofit lnSpcReduction="10000"/>
          </a:bodyPr>
          <a:lstStyle/>
          <a:p>
            <a:pPr marL="0" indent="0">
              <a:buNone/>
            </a:pPr>
            <a:r>
              <a:rPr lang="en-US" altLang="zh-CN" sz="2800" dirty="0" smtClean="0"/>
              <a:t>10.1.3  </a:t>
            </a:r>
            <a:r>
              <a:rPr lang="zh-CN" altLang="en-US" sz="2800" dirty="0" smtClean="0"/>
              <a:t>财务</a:t>
            </a:r>
            <a:r>
              <a:rPr lang="zh-CN" altLang="en-US" sz="2800" dirty="0"/>
              <a:t>控制的</a:t>
            </a:r>
            <a:r>
              <a:rPr lang="zh-CN" altLang="en-US" sz="2800" dirty="0" smtClean="0"/>
              <a:t>原则</a:t>
            </a:r>
            <a:endParaRPr lang="en-US" altLang="zh-CN" sz="2800" dirty="0" smtClean="0"/>
          </a:p>
          <a:p>
            <a:pPr marL="0" indent="0">
              <a:buNone/>
            </a:pPr>
            <a:r>
              <a:rPr lang="zh-CN" altLang="en-US" dirty="0" smtClean="0"/>
              <a:t> </a:t>
            </a:r>
            <a:r>
              <a:rPr lang="zh-CN" altLang="en-US" dirty="0"/>
              <a:t>财务控制的原则主要有以下几个方面</a:t>
            </a:r>
            <a:r>
              <a:rPr lang="en-US" altLang="zh-CN" dirty="0"/>
              <a:t>. </a:t>
            </a:r>
            <a:endParaRPr lang="en-US" altLang="zh-CN" dirty="0" smtClean="0"/>
          </a:p>
          <a:p>
            <a:pPr marL="457200" indent="-457200">
              <a:buAutoNum type="arabicDbPeriod"/>
            </a:pPr>
            <a:r>
              <a:rPr lang="zh-CN" altLang="en-US" b="1" dirty="0" smtClean="0"/>
              <a:t>经济原则</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实施财务控制总是有成本产生的</a:t>
            </a:r>
            <a:r>
              <a:rPr lang="en-US" altLang="zh-CN" dirty="0"/>
              <a:t>,</a:t>
            </a:r>
            <a:r>
              <a:rPr lang="zh-CN" altLang="en-US" dirty="0"/>
              <a:t>企业应根据财务管理目标要求</a:t>
            </a:r>
            <a:r>
              <a:rPr lang="en-US" altLang="zh-CN" dirty="0"/>
              <a:t>,</a:t>
            </a:r>
            <a:r>
              <a:rPr lang="zh-CN" altLang="en-US" dirty="0"/>
              <a:t>有效地组织企业日常 财务控制</a:t>
            </a:r>
            <a:r>
              <a:rPr lang="en-US" altLang="zh-CN" dirty="0"/>
              <a:t>,</a:t>
            </a:r>
            <a:r>
              <a:rPr lang="zh-CN" altLang="en-US" dirty="0"/>
              <a:t>只有当财务控制所取得的收益大于其代价时</a:t>
            </a:r>
            <a:r>
              <a:rPr lang="en-US" altLang="zh-CN" dirty="0"/>
              <a:t>,</a:t>
            </a:r>
            <a:r>
              <a:rPr lang="zh-CN" altLang="en-US" dirty="0"/>
              <a:t>这种财务控制措施才是必要的、可 行的</a:t>
            </a:r>
            <a:r>
              <a:rPr lang="en-US" altLang="zh-CN" dirty="0"/>
              <a:t>. </a:t>
            </a:r>
            <a:endParaRPr lang="en-US" altLang="zh-CN" dirty="0" smtClean="0"/>
          </a:p>
          <a:p>
            <a:pPr marL="0" indent="0">
              <a:buNone/>
            </a:pPr>
            <a:r>
              <a:rPr lang="zh-CN" altLang="en-US" b="1" dirty="0" smtClean="0"/>
              <a:t>２</a:t>
            </a:r>
            <a:r>
              <a:rPr lang="zh-CN" altLang="en-US" b="1" dirty="0"/>
              <a:t>． 目标管理及责任落实</a:t>
            </a:r>
            <a:r>
              <a:rPr lang="zh-CN" altLang="en-US" b="1" dirty="0" smtClean="0"/>
              <a:t>原则</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企业的目标管理要求已纳入财务预算</a:t>
            </a:r>
            <a:r>
              <a:rPr lang="en-US" altLang="zh-CN" dirty="0"/>
              <a:t>,</a:t>
            </a:r>
            <a:r>
              <a:rPr lang="zh-CN" altLang="en-US" dirty="0"/>
              <a:t>将财务预算层层分解</a:t>
            </a:r>
            <a:r>
              <a:rPr lang="en-US" altLang="zh-CN" dirty="0"/>
              <a:t>,</a:t>
            </a:r>
            <a:r>
              <a:rPr lang="zh-CN" altLang="en-US" dirty="0"/>
              <a:t>明确规定有关方面或个人 应承担的责任控制义务</a:t>
            </a:r>
            <a:r>
              <a:rPr lang="en-US" altLang="zh-CN" dirty="0"/>
              <a:t>,</a:t>
            </a:r>
            <a:r>
              <a:rPr lang="zh-CN" altLang="en-US" dirty="0"/>
              <a:t>并赋予其相应的权利</a:t>
            </a:r>
            <a:r>
              <a:rPr lang="en-US" altLang="zh-CN" dirty="0"/>
              <a:t>,</a:t>
            </a:r>
            <a:r>
              <a:rPr lang="zh-CN" altLang="en-US" dirty="0"/>
              <a:t>使财务控制目标和相应的管理措施落到实处</a:t>
            </a:r>
            <a:r>
              <a:rPr lang="en-US" altLang="zh-CN" dirty="0"/>
              <a:t>,</a:t>
            </a:r>
            <a:r>
              <a:rPr lang="zh-CN" altLang="en-US" dirty="0"/>
              <a:t>成为考核的依据</a:t>
            </a:r>
            <a:r>
              <a:rPr lang="en-US" altLang="zh-CN" dirty="0"/>
              <a:t>. </a:t>
            </a:r>
            <a:endParaRPr lang="en-US" altLang="zh-CN" dirty="0" smtClean="0"/>
          </a:p>
          <a:p>
            <a:pPr marL="0" indent="0">
              <a:buNone/>
            </a:pPr>
            <a:r>
              <a:rPr lang="zh-CN" altLang="en-US" b="1" dirty="0" smtClean="0"/>
              <a:t>３</a:t>
            </a:r>
            <a:r>
              <a:rPr lang="zh-CN" altLang="en-US" b="1" dirty="0"/>
              <a:t>． 例外管理原则 </a:t>
            </a:r>
            <a:endParaRPr lang="en-US" altLang="zh-CN" b="1" dirty="0" smtClean="0"/>
          </a:p>
          <a:p>
            <a:pPr marL="0" indent="0">
              <a:buNone/>
            </a:pPr>
            <a:r>
              <a:rPr lang="zh-CN" altLang="en-US" dirty="0" smtClean="0"/>
              <a:t>       企业</a:t>
            </a:r>
            <a:r>
              <a:rPr lang="zh-CN" altLang="en-US" dirty="0"/>
              <a:t>日常财务控制涉及企业经营的各个方面</a:t>
            </a:r>
            <a:r>
              <a:rPr lang="en-US" altLang="zh-CN" dirty="0"/>
              <a:t>,</a:t>
            </a:r>
            <a:r>
              <a:rPr lang="zh-CN" altLang="en-US" dirty="0"/>
              <a:t>财务控制人员要将注意力集中在那些重 要的、不正常、不符合常规的预算执行差异上</a:t>
            </a:r>
            <a:r>
              <a:rPr lang="en-US" altLang="zh-CN" dirty="0"/>
              <a:t>.</a:t>
            </a:r>
            <a:r>
              <a:rPr lang="zh-CN" altLang="en-US" dirty="0"/>
              <a:t>通过例外管理</a:t>
            </a:r>
            <a:r>
              <a:rPr lang="en-US" altLang="zh-CN" dirty="0"/>
              <a:t>,</a:t>
            </a:r>
            <a:r>
              <a:rPr lang="zh-CN" altLang="en-US" dirty="0"/>
              <a:t>一方面可以分析实际脱离预 算的原因来达到日常控制的目的</a:t>
            </a:r>
            <a:r>
              <a:rPr lang="en-US" altLang="zh-CN" dirty="0"/>
              <a:t>,</a:t>
            </a:r>
            <a:r>
              <a:rPr lang="zh-CN" altLang="en-US" dirty="0"/>
              <a:t>另一方面可以检验预算的制订是否具有科学性与先进性</a:t>
            </a:r>
            <a:r>
              <a:rPr lang="en-US" altLang="zh-CN" dirty="0" smtClean="0"/>
              <a:t>.</a:t>
            </a:r>
            <a:endParaRPr lang="en-US" altLang="zh-CN" dirty="0"/>
          </a:p>
        </p:txBody>
      </p:sp>
    </p:spTree>
    <p:extLst>
      <p:ext uri="{BB962C8B-B14F-4D97-AF65-F5344CB8AC3E}">
        <p14:creationId xmlns:p14="http://schemas.microsoft.com/office/powerpoint/2010/main" val="3084364724"/>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en-US" altLang="zh-CN" sz="3200" dirty="0" smtClean="0"/>
              <a:t>10.2   </a:t>
            </a:r>
            <a:r>
              <a:rPr lang="zh-CN" altLang="en-US" sz="3200" dirty="0" smtClean="0"/>
              <a:t>责任</a:t>
            </a:r>
            <a:r>
              <a:rPr lang="zh-CN" altLang="en-US" sz="3200" dirty="0"/>
              <a:t>中心 </a:t>
            </a:r>
            <a:endParaRPr lang="en-US" altLang="zh-CN" sz="3200" dirty="0" smtClean="0"/>
          </a:p>
          <a:p>
            <a:pPr marL="0" indent="0">
              <a:buNone/>
            </a:pPr>
            <a:r>
              <a:rPr lang="en-US" altLang="zh-CN" dirty="0"/>
              <a:t> </a:t>
            </a:r>
            <a:r>
              <a:rPr lang="en-US" altLang="zh-CN" dirty="0" smtClean="0"/>
              <a:t>      </a:t>
            </a:r>
            <a:r>
              <a:rPr lang="zh-CN" altLang="en-US" dirty="0" smtClean="0"/>
              <a:t>责任</a:t>
            </a:r>
            <a:r>
              <a:rPr lang="zh-CN" altLang="en-US" dirty="0"/>
              <a:t>中心是指具有一定的管理权限</a:t>
            </a:r>
            <a:r>
              <a:rPr lang="en-US" altLang="zh-CN" dirty="0"/>
              <a:t>,</a:t>
            </a:r>
            <a:r>
              <a:rPr lang="zh-CN" altLang="en-US" dirty="0"/>
              <a:t>并承担相应经济责任的企业内部责任单位</a:t>
            </a:r>
            <a:r>
              <a:rPr lang="en-US" altLang="zh-CN" dirty="0"/>
              <a:t>,</a:t>
            </a:r>
            <a:r>
              <a:rPr lang="zh-CN" altLang="en-US" dirty="0"/>
              <a:t>是一个 责任与权利结合的实体</a:t>
            </a:r>
            <a:r>
              <a:rPr lang="en-US" altLang="zh-CN" dirty="0" smtClean="0"/>
              <a:t>.</a:t>
            </a:r>
          </a:p>
          <a:p>
            <a:pPr marL="0" indent="0">
              <a:buNone/>
            </a:pPr>
            <a:r>
              <a:rPr lang="zh-CN" altLang="en-US" sz="2800" dirty="0" smtClean="0"/>
              <a:t>１０</a:t>
            </a:r>
            <a:r>
              <a:rPr lang="en-US" altLang="zh-CN" sz="2800" dirty="0" smtClean="0"/>
              <a:t>.2.1  </a:t>
            </a:r>
            <a:r>
              <a:rPr lang="zh-CN" altLang="en-US" sz="2800" dirty="0" smtClean="0"/>
              <a:t>成本</a:t>
            </a:r>
            <a:r>
              <a:rPr lang="zh-CN" altLang="en-US" sz="2800" dirty="0"/>
              <a:t>中心 </a:t>
            </a:r>
            <a:endParaRPr lang="en-US" altLang="zh-CN" sz="2800" dirty="0" smtClean="0"/>
          </a:p>
          <a:p>
            <a:pPr marL="0" indent="0">
              <a:buNone/>
            </a:pPr>
            <a:r>
              <a:rPr lang="en-US" altLang="zh-CN" dirty="0"/>
              <a:t> </a:t>
            </a:r>
            <a:r>
              <a:rPr lang="en-US" altLang="zh-CN" dirty="0" smtClean="0"/>
              <a:t>       </a:t>
            </a:r>
            <a:r>
              <a:rPr lang="zh-CN" altLang="en-US" dirty="0" smtClean="0"/>
              <a:t>成本</a:t>
            </a:r>
            <a:r>
              <a:rPr lang="zh-CN" altLang="en-US" dirty="0"/>
              <a:t>中心是指对成本或费用承担责任的责任中心</a:t>
            </a:r>
            <a:r>
              <a:rPr lang="en-US" altLang="zh-CN" dirty="0"/>
              <a:t>.</a:t>
            </a:r>
            <a:r>
              <a:rPr lang="zh-CN" altLang="en-US" dirty="0"/>
              <a:t>成本中心往往没有收入</a:t>
            </a:r>
            <a:r>
              <a:rPr lang="en-US" altLang="zh-CN" dirty="0"/>
              <a:t>,</a:t>
            </a:r>
            <a:r>
              <a:rPr lang="zh-CN" altLang="en-US" dirty="0"/>
              <a:t>其职责是 用一定的成本去完成规定的具体任务</a:t>
            </a:r>
            <a:r>
              <a:rPr lang="en-US" altLang="zh-CN" dirty="0"/>
              <a:t>.</a:t>
            </a:r>
            <a:r>
              <a:rPr lang="zh-CN" altLang="en-US" dirty="0"/>
              <a:t>一般包括产品生产的生产部门、提供劳务的部门和 有一定费用控制指标的企业管理部门</a:t>
            </a:r>
            <a:r>
              <a:rPr lang="en-US" altLang="zh-CN" dirty="0"/>
              <a:t>. </a:t>
            </a:r>
            <a:endParaRPr lang="zh-CN" altLang="en-US" dirty="0"/>
          </a:p>
        </p:txBody>
      </p:sp>
    </p:spTree>
    <p:extLst>
      <p:ext uri="{BB962C8B-B14F-4D97-AF65-F5344CB8AC3E}">
        <p14:creationId xmlns:p14="http://schemas.microsoft.com/office/powerpoint/2010/main" val="4967896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0AC160A5-CB0D-48BD-9BAA-FD52F176228A}"/>
              </a:ext>
            </a:extLst>
          </p:cNvPr>
          <p:cNvSpPr>
            <a:spLocks noGrp="1"/>
          </p:cNvSpPr>
          <p:nvPr>
            <p:ph sz="quarter" idx="13"/>
          </p:nvPr>
        </p:nvSpPr>
        <p:spPr/>
        <p:txBody>
          <a:bodyPr/>
          <a:lstStyle/>
          <a:p>
            <a:pPr marL="0" indent="0">
              <a:buNone/>
            </a:pPr>
            <a:r>
              <a:rPr lang="en-US" altLang="zh-CN" sz="2800" dirty="0"/>
              <a:t>1.4.2</a:t>
            </a:r>
            <a:r>
              <a:rPr lang="zh-CN" altLang="en-US" sz="2800" dirty="0"/>
              <a:t> 金融环境 </a:t>
            </a:r>
            <a:endParaRPr lang="en-US" altLang="zh-CN" sz="2800" dirty="0"/>
          </a:p>
          <a:p>
            <a:pPr marL="457200" indent="-457200">
              <a:buAutoNum type="arabicDbPeriod"/>
            </a:pPr>
            <a:r>
              <a:rPr lang="zh-CN" altLang="en-US" b="1" dirty="0"/>
              <a:t>金融机构、金融工具与金融市场 </a:t>
            </a:r>
            <a:endParaRPr lang="en-US" altLang="zh-CN" b="1" dirty="0"/>
          </a:p>
          <a:p>
            <a:pPr marL="0" indent="0">
              <a:buNone/>
            </a:pPr>
            <a:r>
              <a:rPr lang="zh-CN" altLang="en-US" dirty="0" smtClean="0"/>
              <a:t>      金融</a:t>
            </a:r>
            <a:r>
              <a:rPr lang="zh-CN" altLang="en-US" dirty="0"/>
              <a:t>机构主要是指银行和非银行金融机构</a:t>
            </a:r>
            <a:r>
              <a:rPr lang="en-US" altLang="zh-CN" dirty="0"/>
              <a:t>.</a:t>
            </a:r>
          </a:p>
          <a:p>
            <a:pPr marL="0" indent="0">
              <a:buNone/>
            </a:pPr>
            <a:r>
              <a:rPr lang="zh-CN" altLang="en-US" dirty="0" smtClean="0"/>
              <a:t>      金融工具</a:t>
            </a:r>
            <a:r>
              <a:rPr lang="zh-CN" altLang="en-US" dirty="0"/>
              <a:t>是指融通资金双方在金融市场上进行资金交易、转让的工具</a:t>
            </a:r>
            <a:r>
              <a:rPr lang="en-US" altLang="zh-CN" dirty="0"/>
              <a:t>,</a:t>
            </a:r>
            <a:r>
              <a:rPr lang="zh-CN" altLang="en-US" dirty="0"/>
              <a:t>借助金融工具</a:t>
            </a:r>
            <a:r>
              <a:rPr lang="en-US" altLang="zh-CN" dirty="0"/>
              <a:t>, </a:t>
            </a:r>
            <a:r>
              <a:rPr lang="zh-CN" altLang="en-US" dirty="0"/>
              <a:t>资金从供给方转移到需求方</a:t>
            </a:r>
            <a:r>
              <a:rPr lang="en-US" altLang="zh-CN" dirty="0"/>
              <a:t>.</a:t>
            </a:r>
          </a:p>
          <a:p>
            <a:pPr marL="0" indent="0">
              <a:buNone/>
            </a:pPr>
            <a:r>
              <a:rPr lang="zh-CN" altLang="en-US" dirty="0" smtClean="0"/>
              <a:t>      金融市场</a:t>
            </a:r>
            <a:r>
              <a:rPr lang="zh-CN" altLang="en-US" dirty="0"/>
              <a:t>是指资金供应者和资金需求者双方通过一定的金融工具进行交易而融通资金 的场所</a:t>
            </a:r>
            <a:r>
              <a:rPr lang="en-US" altLang="zh-CN" dirty="0"/>
              <a:t>.</a:t>
            </a:r>
            <a:endParaRPr lang="zh-CN" altLang="en-US" dirty="0"/>
          </a:p>
        </p:txBody>
      </p:sp>
    </p:spTree>
    <p:extLst>
      <p:ext uri="{BB962C8B-B14F-4D97-AF65-F5344CB8AC3E}">
        <p14:creationId xmlns:p14="http://schemas.microsoft.com/office/powerpoint/2010/main" val="4084170256"/>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b="1" dirty="0" smtClean="0"/>
              <a:t>1.</a:t>
            </a:r>
            <a:r>
              <a:rPr lang="zh-CN" altLang="en-US" b="1" dirty="0" smtClean="0"/>
              <a:t>成本</a:t>
            </a:r>
            <a:r>
              <a:rPr lang="zh-CN" altLang="en-US" b="1" dirty="0"/>
              <a:t>中心的类型 </a:t>
            </a:r>
            <a:endParaRPr lang="en-US" altLang="zh-CN" b="1" dirty="0"/>
          </a:p>
          <a:p>
            <a:pPr marL="0" indent="0">
              <a:buNone/>
            </a:pPr>
            <a:r>
              <a:rPr lang="zh-CN" altLang="en-US" dirty="0"/>
              <a:t>广义的成本中心有两种类型</a:t>
            </a:r>
            <a:r>
              <a:rPr lang="en-US" altLang="zh-CN" dirty="0"/>
              <a:t>:</a:t>
            </a:r>
            <a:r>
              <a:rPr lang="zh-CN" altLang="en-US" dirty="0"/>
              <a:t>标准成本中心和费用中心</a:t>
            </a:r>
            <a:r>
              <a:rPr lang="en-US" altLang="zh-CN" dirty="0"/>
              <a:t>. </a:t>
            </a:r>
            <a:endParaRPr lang="zh-CN" altLang="en-US" dirty="0"/>
          </a:p>
          <a:p>
            <a:pPr marL="0" indent="0">
              <a:buNone/>
            </a:pPr>
            <a:r>
              <a:rPr lang="zh-CN" altLang="en-US" dirty="0" smtClean="0"/>
              <a:t>       标准</a:t>
            </a:r>
            <a:r>
              <a:rPr lang="zh-CN" altLang="en-US" dirty="0"/>
              <a:t>成本中心是以实际产出量为基础</a:t>
            </a:r>
            <a:r>
              <a:rPr lang="en-US" altLang="zh-CN" dirty="0"/>
              <a:t>,</a:t>
            </a:r>
            <a:r>
              <a:rPr lang="zh-CN" altLang="en-US" dirty="0"/>
              <a:t>并按标准成本进行成本控制的成本中心</a:t>
            </a:r>
            <a:r>
              <a:rPr lang="en-US" altLang="zh-CN" dirty="0"/>
              <a:t>.</a:t>
            </a:r>
            <a:r>
              <a:rPr lang="zh-CN" altLang="en-US" dirty="0"/>
              <a:t>通常</a:t>
            </a:r>
            <a:r>
              <a:rPr lang="en-US" altLang="zh-CN" dirty="0"/>
              <a:t>, </a:t>
            </a:r>
            <a:r>
              <a:rPr lang="zh-CN" altLang="en-US" dirty="0"/>
              <a:t>制造业工厂、车间、工段、班组等是典型的标准成本</a:t>
            </a:r>
            <a:r>
              <a:rPr lang="zh-CN" altLang="en-US" dirty="0" smtClean="0"/>
              <a:t>中心</a:t>
            </a:r>
            <a:endParaRPr lang="en-US" altLang="zh-CN" dirty="0" smtClean="0"/>
          </a:p>
          <a:p>
            <a:pPr marL="0" indent="0">
              <a:buNone/>
            </a:pPr>
            <a:r>
              <a:rPr lang="zh-CN" altLang="en-US" dirty="0" smtClean="0"/>
              <a:t>       费用</a:t>
            </a:r>
            <a:r>
              <a:rPr lang="zh-CN" altLang="en-US" dirty="0"/>
              <a:t>中心是指产出物不能以财务指标衡量</a:t>
            </a:r>
            <a:r>
              <a:rPr lang="en-US" altLang="zh-CN" dirty="0"/>
              <a:t>,</a:t>
            </a:r>
            <a:r>
              <a:rPr lang="zh-CN" altLang="en-US" dirty="0"/>
              <a:t>或者投入与产出之间没有密切关系的有费 用发生的单位</a:t>
            </a:r>
            <a:r>
              <a:rPr lang="en-US" altLang="zh-CN" dirty="0"/>
              <a:t>,</a:t>
            </a:r>
            <a:r>
              <a:rPr lang="zh-CN" altLang="en-US" dirty="0"/>
              <a:t>通常包括一般行政管理部门、研究开发部门及某些销售部门</a:t>
            </a:r>
            <a:r>
              <a:rPr lang="en-US" altLang="zh-CN" dirty="0" smtClean="0"/>
              <a:t>.</a:t>
            </a:r>
          </a:p>
          <a:p>
            <a:pPr marL="0" indent="0">
              <a:buNone/>
            </a:pPr>
            <a:endParaRPr lang="en-US" altLang="zh-CN" dirty="0"/>
          </a:p>
          <a:p>
            <a:pPr marL="0" indent="0">
              <a:buNone/>
            </a:pPr>
            <a:r>
              <a:rPr lang="zh-CN" altLang="en-US" dirty="0" smtClean="0"/>
              <a:t>       狭义</a:t>
            </a:r>
            <a:r>
              <a:rPr lang="zh-CN" altLang="en-US" dirty="0"/>
              <a:t>成本中心是将标准成本中心划分为基本成本中心和复合成本中心</a:t>
            </a:r>
            <a:r>
              <a:rPr lang="en-US" altLang="zh-CN" dirty="0"/>
              <a:t>,</a:t>
            </a:r>
            <a:r>
              <a:rPr lang="zh-CN" altLang="en-US" dirty="0"/>
              <a:t>前者是指没有 下属的成本中心</a:t>
            </a:r>
            <a:r>
              <a:rPr lang="en-US" altLang="zh-CN" dirty="0"/>
              <a:t>,</a:t>
            </a:r>
            <a:r>
              <a:rPr lang="zh-CN" altLang="en-US" dirty="0"/>
              <a:t>它是属于较低层次的成本中心</a:t>
            </a:r>
            <a:r>
              <a:rPr lang="en-US" altLang="zh-CN" dirty="0"/>
              <a:t>;</a:t>
            </a:r>
            <a:r>
              <a:rPr lang="zh-CN" altLang="en-US" dirty="0"/>
              <a:t>后者是指有若干个下属的成本中心</a:t>
            </a:r>
            <a:r>
              <a:rPr lang="en-US" altLang="zh-CN" dirty="0"/>
              <a:t>,</a:t>
            </a:r>
            <a:r>
              <a:rPr lang="zh-CN" altLang="en-US" dirty="0"/>
              <a:t>它是 属于较高层次的成本中心</a:t>
            </a:r>
            <a:r>
              <a:rPr lang="en-US" altLang="zh-CN" dirty="0"/>
              <a:t>. </a:t>
            </a:r>
            <a:endParaRPr lang="zh-CN" altLang="en-US" dirty="0"/>
          </a:p>
        </p:txBody>
      </p:sp>
    </p:spTree>
    <p:extLst>
      <p:ext uri="{BB962C8B-B14F-4D97-AF65-F5344CB8AC3E}">
        <p14:creationId xmlns:p14="http://schemas.microsoft.com/office/powerpoint/2010/main" val="3572680964"/>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２． 成本中心的责任成本与可控</a:t>
            </a:r>
            <a:r>
              <a:rPr lang="zh-CN" altLang="en-US" b="1" dirty="0" smtClean="0"/>
              <a:t>成本</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由成本中心承担责任的成本就是责任成本</a:t>
            </a:r>
            <a:r>
              <a:rPr lang="en-US" altLang="zh-CN" dirty="0"/>
              <a:t>,</a:t>
            </a:r>
            <a:r>
              <a:rPr lang="zh-CN" altLang="en-US" dirty="0"/>
              <a:t>它是该中心的全部可控成本之和</a:t>
            </a:r>
            <a:r>
              <a:rPr lang="en-US" altLang="zh-CN" dirty="0"/>
              <a:t>.</a:t>
            </a:r>
            <a:r>
              <a:rPr lang="zh-CN" altLang="en-US" dirty="0"/>
              <a:t>基本成 本中心的责任成本就是其可控成本</a:t>
            </a:r>
            <a:r>
              <a:rPr lang="en-US" altLang="zh-CN" dirty="0"/>
              <a:t>,</a:t>
            </a:r>
            <a:r>
              <a:rPr lang="zh-CN" altLang="en-US" dirty="0"/>
              <a:t>复合成本中心的责任成本既包括本中心的责任成本</a:t>
            </a:r>
            <a:r>
              <a:rPr lang="en-US" altLang="zh-CN" dirty="0"/>
              <a:t>,</a:t>
            </a:r>
            <a:r>
              <a:rPr lang="zh-CN" altLang="en-US" dirty="0"/>
              <a:t>也 包括下属成本中心的责任成本</a:t>
            </a:r>
            <a:r>
              <a:rPr lang="en-US" altLang="zh-CN" dirty="0"/>
              <a:t>,</a:t>
            </a:r>
            <a:r>
              <a:rPr lang="zh-CN" altLang="en-US" dirty="0"/>
              <a:t>各成本中心的可控成本之和即是企业的总成本</a:t>
            </a:r>
            <a:r>
              <a:rPr lang="en-US" altLang="zh-CN" dirty="0"/>
              <a:t>. </a:t>
            </a:r>
            <a:endParaRPr lang="en-US" altLang="zh-CN" dirty="0" smtClean="0"/>
          </a:p>
          <a:p>
            <a:pPr marL="0" indent="0">
              <a:buNone/>
            </a:pPr>
            <a:r>
              <a:rPr lang="zh-CN" altLang="en-US" dirty="0"/>
              <a:t>可控</a:t>
            </a:r>
            <a:r>
              <a:rPr lang="zh-CN" altLang="en-US" dirty="0" smtClean="0"/>
              <a:t>成本必须</a:t>
            </a:r>
            <a:r>
              <a:rPr lang="zh-CN" altLang="en-US" dirty="0"/>
              <a:t>同时</a:t>
            </a:r>
            <a:r>
              <a:rPr lang="zh-CN" altLang="en-US" dirty="0" smtClean="0"/>
              <a:t>具备</a:t>
            </a:r>
            <a:r>
              <a:rPr lang="zh-CN" altLang="en-US" dirty="0"/>
              <a:t>的</a:t>
            </a:r>
            <a:r>
              <a:rPr lang="zh-CN" altLang="en-US" dirty="0" smtClean="0"/>
              <a:t>条件</a:t>
            </a:r>
            <a:r>
              <a:rPr lang="en-US" altLang="zh-CN" dirty="0"/>
              <a:t>. </a:t>
            </a:r>
            <a:endParaRPr lang="en-US" altLang="zh-CN" dirty="0" smtClean="0"/>
          </a:p>
          <a:p>
            <a:pPr marL="0" indent="0">
              <a:buNone/>
            </a:pPr>
            <a:r>
              <a:rPr lang="zh-CN" altLang="en-US" dirty="0" smtClean="0"/>
              <a:t>      第一</a:t>
            </a:r>
            <a:r>
              <a:rPr lang="en-US" altLang="zh-CN" dirty="0"/>
              <a:t>,</a:t>
            </a:r>
            <a:r>
              <a:rPr lang="zh-CN" altLang="en-US" dirty="0"/>
              <a:t>责任中心能够通过一定的方式预知成本的发生</a:t>
            </a:r>
            <a:r>
              <a:rPr lang="en-US" altLang="zh-CN" dirty="0"/>
              <a:t>; </a:t>
            </a:r>
            <a:endParaRPr lang="en-US" altLang="zh-CN" dirty="0" smtClean="0"/>
          </a:p>
          <a:p>
            <a:pPr marL="0" indent="0">
              <a:buNone/>
            </a:pPr>
            <a:r>
              <a:rPr lang="zh-CN" altLang="en-US" dirty="0" smtClean="0"/>
              <a:t>      第二</a:t>
            </a:r>
            <a:r>
              <a:rPr lang="en-US" altLang="zh-CN" dirty="0"/>
              <a:t>,</a:t>
            </a:r>
            <a:r>
              <a:rPr lang="zh-CN" altLang="en-US" dirty="0"/>
              <a:t>责任中心能够对发生的成本进行计量</a:t>
            </a:r>
            <a:r>
              <a:rPr lang="en-US" altLang="zh-CN" dirty="0"/>
              <a:t>; </a:t>
            </a:r>
            <a:endParaRPr lang="en-US" altLang="zh-CN" dirty="0" smtClean="0"/>
          </a:p>
          <a:p>
            <a:pPr marL="0" indent="0">
              <a:buNone/>
            </a:pPr>
            <a:r>
              <a:rPr lang="zh-CN" altLang="en-US" dirty="0" smtClean="0"/>
              <a:t>      第三</a:t>
            </a:r>
            <a:r>
              <a:rPr lang="en-US" altLang="zh-CN" dirty="0"/>
              <a:t>,</a:t>
            </a:r>
            <a:r>
              <a:rPr lang="zh-CN" altLang="en-US" dirty="0"/>
              <a:t>责任中心能够通过自己的行为对这些成本加以调节和控制</a:t>
            </a:r>
            <a:r>
              <a:rPr lang="en-US" altLang="zh-CN" dirty="0" smtClean="0"/>
              <a:t>;</a:t>
            </a:r>
          </a:p>
          <a:p>
            <a:pPr marL="0" indent="0">
              <a:buNone/>
            </a:pPr>
            <a:r>
              <a:rPr lang="en-US" altLang="zh-CN" dirty="0" smtClean="0"/>
              <a:t>      </a:t>
            </a:r>
            <a:r>
              <a:rPr lang="zh-CN" altLang="en-US" dirty="0"/>
              <a:t>第四</a:t>
            </a:r>
            <a:r>
              <a:rPr lang="en-US" altLang="zh-CN" dirty="0"/>
              <a:t>,</a:t>
            </a:r>
            <a:r>
              <a:rPr lang="zh-CN" altLang="en-US" dirty="0"/>
              <a:t>责任中心可以将这些成本的责任分解落实</a:t>
            </a:r>
            <a:r>
              <a:rPr lang="en-US" altLang="zh-CN" dirty="0"/>
              <a:t>. </a:t>
            </a:r>
            <a:endParaRPr lang="zh-CN" altLang="en-US" dirty="0"/>
          </a:p>
        </p:txBody>
      </p:sp>
    </p:spTree>
    <p:extLst>
      <p:ext uri="{BB962C8B-B14F-4D97-AF65-F5344CB8AC3E}">
        <p14:creationId xmlns:p14="http://schemas.microsoft.com/office/powerpoint/2010/main" val="2941437345"/>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对</a:t>
            </a:r>
            <a:r>
              <a:rPr lang="zh-CN" altLang="en-US" b="1" dirty="0" smtClean="0"/>
              <a:t>成本</a:t>
            </a:r>
            <a:r>
              <a:rPr lang="zh-CN" altLang="en-US" b="1" dirty="0"/>
              <a:t>的</a:t>
            </a:r>
            <a:r>
              <a:rPr lang="zh-CN" altLang="en-US" b="1" dirty="0" smtClean="0"/>
              <a:t>可控性的理解：</a:t>
            </a:r>
            <a:endParaRPr lang="en-US" altLang="zh-CN" b="1" dirty="0" smtClean="0"/>
          </a:p>
          <a:p>
            <a:pPr marL="0" indent="0">
              <a:buNone/>
            </a:pPr>
            <a:r>
              <a:rPr lang="en-US" altLang="zh-CN" dirty="0" smtClean="0"/>
              <a:t>       ( </a:t>
            </a:r>
            <a:r>
              <a:rPr lang="zh-CN" altLang="en-US" dirty="0"/>
              <a:t>１</a:t>
            </a:r>
            <a:r>
              <a:rPr lang="en-US" altLang="zh-CN" dirty="0"/>
              <a:t>)</a:t>
            </a:r>
            <a:r>
              <a:rPr lang="zh-CN" altLang="en-US" dirty="0"/>
              <a:t>成本的可控性总是与特定责任中心相关</a:t>
            </a:r>
            <a:r>
              <a:rPr lang="en-US" altLang="zh-CN" dirty="0"/>
              <a:t>,</a:t>
            </a:r>
            <a:r>
              <a:rPr lang="zh-CN" altLang="en-US" dirty="0"/>
              <a:t>与责任中心所处管理层次的高低、管理权 限及控制范围的大小有直接关系</a:t>
            </a:r>
            <a:r>
              <a:rPr lang="en-US" altLang="zh-CN" dirty="0" smtClean="0"/>
              <a:t>.</a:t>
            </a:r>
          </a:p>
          <a:p>
            <a:pPr marL="0" indent="0">
              <a:buNone/>
            </a:pPr>
            <a:r>
              <a:rPr lang="en-US" altLang="zh-CN" dirty="0" smtClean="0"/>
              <a:t>       ( </a:t>
            </a:r>
            <a:r>
              <a:rPr lang="zh-CN" altLang="en-US" dirty="0"/>
              <a:t>２</a:t>
            </a:r>
            <a:r>
              <a:rPr lang="en-US" altLang="zh-CN" dirty="0"/>
              <a:t>)</a:t>
            </a:r>
            <a:r>
              <a:rPr lang="zh-CN" altLang="en-US" dirty="0"/>
              <a:t>成本的可控性要联系时间范围考虑</a:t>
            </a:r>
            <a:r>
              <a:rPr lang="en-US" altLang="zh-CN" dirty="0" smtClean="0"/>
              <a:t>.</a:t>
            </a:r>
          </a:p>
          <a:p>
            <a:pPr marL="0" indent="0">
              <a:buNone/>
            </a:pPr>
            <a:r>
              <a:rPr lang="en-US" altLang="zh-CN" dirty="0" smtClean="0"/>
              <a:t>       ( </a:t>
            </a:r>
            <a:r>
              <a:rPr lang="zh-CN" altLang="en-US" dirty="0"/>
              <a:t>３</a:t>
            </a:r>
            <a:r>
              <a:rPr lang="en-US" altLang="zh-CN" dirty="0"/>
              <a:t>)</a:t>
            </a:r>
            <a:r>
              <a:rPr lang="zh-CN" altLang="en-US" dirty="0"/>
              <a:t>成本的可控性与成本性态和成本可辨认性的关系</a:t>
            </a:r>
            <a:r>
              <a:rPr lang="en-US" altLang="zh-CN" dirty="0" smtClean="0"/>
              <a:t>.</a:t>
            </a:r>
            <a:endParaRPr lang="zh-CN" altLang="en-US" dirty="0"/>
          </a:p>
        </p:txBody>
      </p:sp>
    </p:spTree>
    <p:extLst>
      <p:ext uri="{BB962C8B-B14F-4D97-AF65-F5344CB8AC3E}">
        <p14:creationId xmlns:p14="http://schemas.microsoft.com/office/powerpoint/2010/main" val="1566235373"/>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lnSpcReduction="10000"/>
          </a:bodyPr>
          <a:lstStyle/>
          <a:p>
            <a:pPr marL="0" indent="0">
              <a:buNone/>
            </a:pPr>
            <a:r>
              <a:rPr lang="zh-CN" altLang="en-US" b="1" dirty="0"/>
              <a:t>３． 成本中心的责任成本与产品</a:t>
            </a:r>
            <a:r>
              <a:rPr lang="zh-CN" altLang="en-US" b="1" dirty="0" smtClean="0"/>
              <a:t>成本</a:t>
            </a:r>
            <a:endParaRPr lang="en-US" altLang="zh-CN" b="1" dirty="0" smtClean="0"/>
          </a:p>
          <a:p>
            <a:pPr marL="0" indent="0">
              <a:buNone/>
            </a:pPr>
            <a:r>
              <a:rPr lang="zh-CN" altLang="en-US" b="1" dirty="0"/>
              <a:t>主要</a:t>
            </a:r>
            <a:r>
              <a:rPr lang="zh-CN" altLang="en-US" b="1" dirty="0" smtClean="0"/>
              <a:t>区别</a:t>
            </a:r>
            <a:r>
              <a:rPr lang="en-US" altLang="zh-CN" b="1" dirty="0" smtClean="0"/>
              <a:t>:</a:t>
            </a:r>
          </a:p>
          <a:p>
            <a:pPr marL="0" indent="0">
              <a:buNone/>
            </a:pPr>
            <a:r>
              <a:rPr lang="en-US" altLang="zh-CN" b="1" dirty="0"/>
              <a:t> </a:t>
            </a:r>
            <a:r>
              <a:rPr lang="en-US" altLang="zh-CN" b="1" dirty="0" smtClean="0"/>
              <a:t>      </a:t>
            </a:r>
            <a:r>
              <a:rPr lang="en-US" altLang="zh-CN" dirty="0" smtClean="0"/>
              <a:t>( </a:t>
            </a:r>
            <a:r>
              <a:rPr lang="zh-CN" altLang="en-US" dirty="0"/>
              <a:t>１</a:t>
            </a:r>
            <a:r>
              <a:rPr lang="en-US" altLang="zh-CN" dirty="0"/>
              <a:t>)</a:t>
            </a:r>
            <a:r>
              <a:rPr lang="zh-CN" altLang="en-US" dirty="0"/>
              <a:t>成本归集的对象不同 责任成本是以责任成本中心为归集对象</a:t>
            </a:r>
            <a:r>
              <a:rPr lang="en-US" altLang="zh-CN" dirty="0"/>
              <a:t>,</a:t>
            </a:r>
            <a:r>
              <a:rPr lang="zh-CN" altLang="en-US" dirty="0"/>
              <a:t>产品成本则是以产品为对象</a:t>
            </a:r>
            <a:r>
              <a:rPr lang="en-US" altLang="zh-CN" dirty="0" smtClean="0"/>
              <a:t>.</a:t>
            </a:r>
          </a:p>
          <a:p>
            <a:pPr marL="0" indent="0">
              <a:buNone/>
            </a:pPr>
            <a:r>
              <a:rPr lang="en-US" altLang="zh-CN" dirty="0"/>
              <a:t> </a:t>
            </a:r>
            <a:r>
              <a:rPr lang="en-US" altLang="zh-CN" dirty="0" smtClean="0"/>
              <a:t>      </a:t>
            </a:r>
            <a:r>
              <a:rPr lang="en-US" altLang="zh-CN" dirty="0"/>
              <a:t>( </a:t>
            </a:r>
            <a:r>
              <a:rPr lang="zh-CN" altLang="en-US" dirty="0"/>
              <a:t>２</a:t>
            </a:r>
            <a:r>
              <a:rPr lang="en-US" altLang="zh-CN" dirty="0"/>
              <a:t>)</a:t>
            </a:r>
            <a:r>
              <a:rPr lang="zh-CN" altLang="en-US" dirty="0"/>
              <a:t>遵循的原则不同 责任成本遵循“谁负责谁承担”的原则</a:t>
            </a:r>
            <a:r>
              <a:rPr lang="en-US" altLang="zh-CN" dirty="0"/>
              <a:t>,</a:t>
            </a:r>
            <a:r>
              <a:rPr lang="zh-CN" altLang="en-US" dirty="0"/>
              <a:t>承担责任成本的是“人”</a:t>
            </a:r>
            <a:r>
              <a:rPr lang="en-US" altLang="zh-CN" dirty="0"/>
              <a:t>;</a:t>
            </a:r>
            <a:r>
              <a:rPr lang="zh-CN" altLang="en-US" dirty="0"/>
              <a:t>产品成本则遵循“谁受 益谁负担”的原则</a:t>
            </a:r>
            <a:r>
              <a:rPr lang="en-US" altLang="zh-CN" dirty="0"/>
              <a:t>,</a:t>
            </a:r>
            <a:r>
              <a:rPr lang="zh-CN" altLang="en-US" dirty="0"/>
              <a:t>负担产品成本的是“物”</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３</a:t>
            </a:r>
            <a:r>
              <a:rPr lang="en-US" altLang="zh-CN" dirty="0"/>
              <a:t>)</a:t>
            </a:r>
            <a:r>
              <a:rPr lang="zh-CN" altLang="en-US" dirty="0"/>
              <a:t>核算的内容不同 责任成本的核算内容是可控成本</a:t>
            </a:r>
            <a:r>
              <a:rPr lang="en-US" altLang="zh-CN" dirty="0"/>
              <a:t>;</a:t>
            </a:r>
            <a:r>
              <a:rPr lang="zh-CN" altLang="en-US" dirty="0"/>
              <a:t>产品成本的构成内容是指应归属于产品的全部成本</a:t>
            </a:r>
            <a:r>
              <a:rPr lang="en-US" altLang="zh-CN" dirty="0"/>
              <a:t>, </a:t>
            </a:r>
            <a:r>
              <a:rPr lang="zh-CN" altLang="en-US" dirty="0"/>
              <a:t>它既包括可控成本</a:t>
            </a:r>
            <a:r>
              <a:rPr lang="en-US" altLang="zh-CN" dirty="0"/>
              <a:t>,</a:t>
            </a:r>
            <a:r>
              <a:rPr lang="zh-CN" altLang="en-US" dirty="0"/>
              <a:t>又包括不可控成本</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４</a:t>
            </a:r>
            <a:r>
              <a:rPr lang="en-US" altLang="zh-CN" dirty="0"/>
              <a:t>)</a:t>
            </a:r>
            <a:r>
              <a:rPr lang="zh-CN" altLang="en-US" dirty="0"/>
              <a:t>核算的目的不同 责任成本的核算目的是实现责任与权利的协调统一</a:t>
            </a:r>
            <a:r>
              <a:rPr lang="en-US" altLang="zh-CN" dirty="0"/>
              <a:t>,</a:t>
            </a:r>
            <a:r>
              <a:rPr lang="zh-CN" altLang="en-US" dirty="0"/>
              <a:t>考核评价经营业绩</a:t>
            </a:r>
            <a:r>
              <a:rPr lang="en-US" altLang="zh-CN" dirty="0"/>
              <a:t>,</a:t>
            </a:r>
            <a:r>
              <a:rPr lang="zh-CN" altLang="en-US" dirty="0"/>
              <a:t>调动各个责任 中心的积极性</a:t>
            </a:r>
            <a:r>
              <a:rPr lang="en-US" altLang="zh-CN" dirty="0"/>
              <a:t>;</a:t>
            </a:r>
            <a:r>
              <a:rPr lang="zh-CN" altLang="en-US" dirty="0"/>
              <a:t>产品成本的核算目的是反映生产经营过程的耗费</a:t>
            </a:r>
            <a:r>
              <a:rPr lang="en-US" altLang="zh-CN" dirty="0"/>
              <a:t>,</a:t>
            </a:r>
            <a:r>
              <a:rPr lang="zh-CN" altLang="en-US" dirty="0"/>
              <a:t>规定配比的补偿尺度并确 定经营成果</a:t>
            </a:r>
            <a:r>
              <a:rPr lang="en-US" altLang="zh-CN" dirty="0"/>
              <a:t>. </a:t>
            </a:r>
            <a:endParaRPr lang="en-US" altLang="zh-CN" dirty="0" smtClean="0"/>
          </a:p>
          <a:p>
            <a:pPr marL="0" indent="0">
              <a:buNone/>
            </a:pPr>
            <a:r>
              <a:rPr lang="zh-CN" altLang="en-US" b="1" dirty="0" smtClean="0"/>
              <a:t>联系</a:t>
            </a:r>
            <a:r>
              <a:rPr lang="en-US" altLang="zh-CN" b="1" dirty="0" smtClean="0"/>
              <a:t>:</a:t>
            </a:r>
            <a:r>
              <a:rPr lang="zh-CN" altLang="en-US" dirty="0" smtClean="0"/>
              <a:t>两者</a:t>
            </a:r>
            <a:r>
              <a:rPr lang="zh-CN" altLang="en-US" dirty="0"/>
              <a:t>内容同为企业生产经营过程中的资金耗费</a:t>
            </a:r>
            <a:r>
              <a:rPr lang="en-US" altLang="zh-CN" dirty="0"/>
              <a:t>.</a:t>
            </a:r>
            <a:r>
              <a:rPr lang="zh-CN" altLang="en-US" dirty="0"/>
              <a:t>就一 个企业而言</a:t>
            </a:r>
            <a:r>
              <a:rPr lang="en-US" altLang="zh-CN" dirty="0"/>
              <a:t>,</a:t>
            </a:r>
            <a:r>
              <a:rPr lang="zh-CN" altLang="en-US" dirty="0"/>
              <a:t>一定时期发生的广义产品成本总额应当等于同期发生的责任成本总额</a:t>
            </a:r>
            <a:r>
              <a:rPr lang="en-US" altLang="zh-CN" dirty="0"/>
              <a:t>. </a:t>
            </a:r>
            <a:endParaRPr lang="zh-CN" altLang="en-US" dirty="0"/>
          </a:p>
        </p:txBody>
      </p:sp>
    </p:spTree>
    <p:extLst>
      <p:ext uri="{BB962C8B-B14F-4D97-AF65-F5344CB8AC3E}">
        <p14:creationId xmlns:p14="http://schemas.microsoft.com/office/powerpoint/2010/main" val="3969093718"/>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４． 成本中心的考核指标 </a:t>
            </a:r>
            <a:endParaRPr lang="en-US" altLang="zh-CN" b="1" dirty="0" smtClean="0"/>
          </a:p>
          <a:p>
            <a:pPr marL="0" indent="0">
              <a:buNone/>
            </a:pPr>
            <a:r>
              <a:rPr lang="en-US" altLang="zh-CN" dirty="0"/>
              <a:t> </a:t>
            </a:r>
            <a:r>
              <a:rPr lang="en-US" altLang="zh-CN" dirty="0" smtClean="0"/>
              <a:t>      </a:t>
            </a:r>
            <a:r>
              <a:rPr lang="zh-CN" altLang="en-US" dirty="0" smtClean="0"/>
              <a:t>由于</a:t>
            </a:r>
            <a:r>
              <a:rPr lang="zh-CN" altLang="en-US" dirty="0"/>
              <a:t>成本中心只对成本负责</a:t>
            </a:r>
            <a:r>
              <a:rPr lang="en-US" altLang="zh-CN" dirty="0"/>
              <a:t>,</a:t>
            </a:r>
            <a:r>
              <a:rPr lang="zh-CN" altLang="en-US" dirty="0"/>
              <a:t>对其评价和考核的主要内容是责任成本</a:t>
            </a:r>
            <a:r>
              <a:rPr lang="en-US" altLang="zh-CN" dirty="0"/>
              <a:t>,</a:t>
            </a:r>
            <a:r>
              <a:rPr lang="zh-CN" altLang="en-US" dirty="0"/>
              <a:t>即通过各责任成 本中心的实际成本与预算责任成本的比较</a:t>
            </a:r>
            <a:r>
              <a:rPr lang="en-US" altLang="zh-CN" dirty="0"/>
              <a:t>,</a:t>
            </a:r>
            <a:r>
              <a:rPr lang="zh-CN" altLang="en-US" dirty="0"/>
              <a:t>评价各成本中心责任预算的执行情况</a:t>
            </a:r>
            <a:r>
              <a:rPr lang="en-US" altLang="zh-CN" dirty="0"/>
              <a:t>.</a:t>
            </a:r>
            <a:r>
              <a:rPr lang="zh-CN" altLang="en-US" dirty="0"/>
              <a:t>成本中 心的考核指标包括成本</a:t>
            </a:r>
            <a:r>
              <a:rPr lang="en-US" altLang="zh-CN" dirty="0"/>
              <a:t>(</a:t>
            </a:r>
            <a:r>
              <a:rPr lang="zh-CN" altLang="en-US" dirty="0"/>
              <a:t>费用</a:t>
            </a:r>
            <a:r>
              <a:rPr lang="en-US" altLang="zh-CN" dirty="0"/>
              <a:t>)</a:t>
            </a:r>
            <a:r>
              <a:rPr lang="zh-CN" altLang="en-US" dirty="0"/>
              <a:t>变动额和变动率两个指标</a:t>
            </a:r>
            <a:r>
              <a:rPr lang="en-US" altLang="zh-CN" dirty="0"/>
              <a:t>,</a:t>
            </a:r>
            <a:r>
              <a:rPr lang="zh-CN" altLang="en-US" dirty="0"/>
              <a:t>其计算公式为</a:t>
            </a:r>
            <a:r>
              <a:rPr lang="en-US" altLang="zh-CN" dirty="0"/>
              <a:t>: </a:t>
            </a:r>
            <a:endParaRPr lang="en-US" altLang="zh-CN" dirty="0" smtClean="0"/>
          </a:p>
          <a:p>
            <a:pPr marL="0" indent="0" algn="ctr">
              <a:buNone/>
            </a:pPr>
            <a:r>
              <a:rPr lang="zh-CN" altLang="en-US" dirty="0" smtClean="0"/>
              <a:t>成本</a:t>
            </a:r>
            <a:r>
              <a:rPr lang="en-US" altLang="zh-CN" dirty="0"/>
              <a:t>(</a:t>
            </a:r>
            <a:r>
              <a:rPr lang="zh-CN" altLang="en-US" dirty="0"/>
              <a:t>费用</a:t>
            </a:r>
            <a:r>
              <a:rPr lang="en-US" altLang="zh-CN" dirty="0"/>
              <a:t>)</a:t>
            </a:r>
            <a:r>
              <a:rPr lang="zh-CN" altLang="en-US" dirty="0"/>
              <a:t>变动额＝实际责任成本</a:t>
            </a:r>
            <a:r>
              <a:rPr lang="en-US" altLang="zh-CN" dirty="0"/>
              <a:t>(</a:t>
            </a:r>
            <a:r>
              <a:rPr lang="zh-CN" altLang="en-US" dirty="0"/>
              <a:t>或费用</a:t>
            </a:r>
            <a:r>
              <a:rPr lang="en-US" altLang="zh-CN" dirty="0"/>
              <a:t>)</a:t>
            </a:r>
            <a:r>
              <a:rPr lang="zh-CN" altLang="en-US" dirty="0"/>
              <a:t>－预算责任成本</a:t>
            </a:r>
            <a:r>
              <a:rPr lang="en-US" altLang="zh-CN" dirty="0"/>
              <a:t>(</a:t>
            </a:r>
            <a:r>
              <a:rPr lang="zh-CN" altLang="en-US" dirty="0"/>
              <a:t>或费用</a:t>
            </a:r>
            <a:r>
              <a:rPr lang="en-US" altLang="zh-CN" dirty="0" smtClean="0"/>
              <a:t>)</a:t>
            </a:r>
          </a:p>
          <a:p>
            <a:pPr marL="0" indent="0" algn="ctr">
              <a:buNone/>
            </a:pPr>
            <a:r>
              <a:rPr lang="en-US" altLang="zh-CN" dirty="0" smtClean="0"/>
              <a:t> </a:t>
            </a:r>
            <a:r>
              <a:rPr lang="zh-CN" altLang="en-US" dirty="0"/>
              <a:t>成本</a:t>
            </a:r>
            <a:r>
              <a:rPr lang="en-US" altLang="zh-CN" dirty="0"/>
              <a:t>(</a:t>
            </a:r>
            <a:r>
              <a:rPr lang="zh-CN" altLang="en-US" dirty="0"/>
              <a:t>费用</a:t>
            </a:r>
            <a:r>
              <a:rPr lang="en-US" altLang="zh-CN" dirty="0"/>
              <a:t>)</a:t>
            </a:r>
            <a:r>
              <a:rPr lang="zh-CN" altLang="en-US" dirty="0"/>
              <a:t>变动率＝ 成本</a:t>
            </a:r>
            <a:r>
              <a:rPr lang="en-US" altLang="zh-CN" dirty="0"/>
              <a:t>(</a:t>
            </a:r>
            <a:r>
              <a:rPr lang="zh-CN" altLang="en-US" dirty="0"/>
              <a:t>费用</a:t>
            </a:r>
            <a:r>
              <a:rPr lang="en-US" altLang="zh-CN" dirty="0"/>
              <a:t>)</a:t>
            </a:r>
            <a:r>
              <a:rPr lang="zh-CN" altLang="en-US" dirty="0"/>
              <a:t>变动额 预算责任成本</a:t>
            </a:r>
            <a:r>
              <a:rPr lang="en-US" altLang="zh-CN" dirty="0"/>
              <a:t>(</a:t>
            </a:r>
            <a:r>
              <a:rPr lang="zh-CN" altLang="en-US" dirty="0"/>
              <a:t>费用</a:t>
            </a:r>
            <a:r>
              <a:rPr lang="en-US" altLang="zh-CN" dirty="0"/>
              <a:t>)×</a:t>
            </a:r>
            <a:r>
              <a:rPr lang="zh-CN" altLang="en-US" dirty="0"/>
              <a:t>１００</a:t>
            </a:r>
            <a:r>
              <a:rPr lang="zh-CN" altLang="en-US" dirty="0" smtClean="0"/>
              <a:t>％</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在进行成本中心指标考核时</a:t>
            </a:r>
            <a:r>
              <a:rPr lang="en-US" altLang="zh-CN" dirty="0"/>
              <a:t>,</a:t>
            </a:r>
            <a:r>
              <a:rPr lang="zh-CN" altLang="en-US" dirty="0"/>
              <a:t>如果预算产量与实际产量不一致</a:t>
            </a:r>
            <a:r>
              <a:rPr lang="en-US" altLang="zh-CN" dirty="0"/>
              <a:t>,</a:t>
            </a:r>
            <a:r>
              <a:rPr lang="zh-CN" altLang="en-US" dirty="0"/>
              <a:t>应按弹性预算的方法先 行调整预算指标</a:t>
            </a:r>
            <a:r>
              <a:rPr lang="en-US" altLang="zh-CN" dirty="0"/>
              <a:t>,</a:t>
            </a:r>
            <a:r>
              <a:rPr lang="zh-CN" altLang="en-US" dirty="0"/>
              <a:t>然后按上述指标进行计算</a:t>
            </a:r>
            <a:r>
              <a:rPr lang="en-US" altLang="zh-CN" dirty="0" smtClean="0"/>
              <a:t>.</a:t>
            </a:r>
          </a:p>
          <a:p>
            <a:pPr marL="0" indent="0">
              <a:buNone/>
            </a:pPr>
            <a:r>
              <a:rPr lang="zh-CN" altLang="en-US" b="1" dirty="0"/>
              <a:t>５． 成本中心责任报告 </a:t>
            </a:r>
            <a:endParaRPr lang="en-US" altLang="zh-CN" b="1" dirty="0" smtClean="0"/>
          </a:p>
          <a:p>
            <a:pPr marL="0" indent="0">
              <a:buNone/>
            </a:pPr>
            <a:r>
              <a:rPr lang="en-US" altLang="zh-CN" dirty="0"/>
              <a:t> </a:t>
            </a:r>
            <a:r>
              <a:rPr lang="en-US" altLang="zh-CN" dirty="0" smtClean="0"/>
              <a:t>      </a:t>
            </a:r>
            <a:r>
              <a:rPr lang="zh-CN" altLang="en-US" dirty="0" smtClean="0"/>
              <a:t>成本</a:t>
            </a:r>
            <a:r>
              <a:rPr lang="zh-CN" altLang="en-US" dirty="0"/>
              <a:t>中心责任报告是以实际产量为基础</a:t>
            </a:r>
            <a:r>
              <a:rPr lang="en-US" altLang="zh-CN" dirty="0"/>
              <a:t>,</a:t>
            </a:r>
            <a:r>
              <a:rPr lang="zh-CN" altLang="en-US" dirty="0"/>
              <a:t>反映责任成本预算实际执行情况</a:t>
            </a:r>
            <a:r>
              <a:rPr lang="en-US" altLang="zh-CN" dirty="0"/>
              <a:t>,</a:t>
            </a:r>
            <a:r>
              <a:rPr lang="zh-CN" altLang="en-US" dirty="0"/>
              <a:t>揭示实际责 任成本与预算责任成本差异的内部报告</a:t>
            </a:r>
            <a:r>
              <a:rPr lang="en-US" altLang="zh-CN" dirty="0"/>
              <a:t>.</a:t>
            </a:r>
            <a:r>
              <a:rPr lang="zh-CN" altLang="en-US" dirty="0"/>
              <a:t>成本中心通过编制责任报告</a:t>
            </a:r>
            <a:r>
              <a:rPr lang="en-US" altLang="zh-CN" dirty="0"/>
              <a:t>,</a:t>
            </a:r>
            <a:r>
              <a:rPr lang="zh-CN" altLang="en-US" dirty="0"/>
              <a:t>来反映、考核和评价 责任中心责任成本预算的执行情况</a:t>
            </a:r>
            <a:r>
              <a:rPr lang="en-US" altLang="zh-CN" dirty="0"/>
              <a:t>.</a:t>
            </a:r>
            <a:endParaRPr lang="zh-CN" altLang="en-US" dirty="0"/>
          </a:p>
        </p:txBody>
      </p:sp>
    </p:spTree>
    <p:extLst>
      <p:ext uri="{BB962C8B-B14F-4D97-AF65-F5344CB8AC3E}">
        <p14:creationId xmlns:p14="http://schemas.microsoft.com/office/powerpoint/2010/main" val="157743304"/>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10.2.2  </a:t>
            </a:r>
            <a:r>
              <a:rPr lang="zh-CN" altLang="en-US" sz="2800" dirty="0" smtClean="0"/>
              <a:t>利润</a:t>
            </a:r>
            <a:r>
              <a:rPr lang="zh-CN" altLang="en-US" sz="2800" dirty="0"/>
              <a:t>中心 </a:t>
            </a:r>
            <a:endParaRPr lang="en-US" altLang="zh-CN" sz="2800" dirty="0" smtClean="0"/>
          </a:p>
          <a:p>
            <a:pPr marL="0" indent="0">
              <a:buNone/>
            </a:pPr>
            <a:r>
              <a:rPr lang="en-US" altLang="zh-CN" dirty="0"/>
              <a:t> </a:t>
            </a:r>
            <a:r>
              <a:rPr lang="en-US" altLang="zh-CN" dirty="0" smtClean="0"/>
              <a:t>      </a:t>
            </a:r>
            <a:r>
              <a:rPr lang="zh-CN" altLang="en-US" dirty="0" smtClean="0"/>
              <a:t>利润</a:t>
            </a:r>
            <a:r>
              <a:rPr lang="zh-CN" altLang="en-US" dirty="0"/>
              <a:t>中心是既能控制成本、又能控制收入、对利润负责的责任中心</a:t>
            </a:r>
            <a:r>
              <a:rPr lang="en-US" altLang="zh-CN" dirty="0"/>
              <a:t>,</a:t>
            </a:r>
            <a:r>
              <a:rPr lang="zh-CN" altLang="en-US" dirty="0"/>
              <a:t>它处于比成本中心 高一层次的责任中心</a:t>
            </a:r>
            <a:r>
              <a:rPr lang="en-US" altLang="zh-CN" dirty="0"/>
              <a:t>,</a:t>
            </a:r>
            <a:r>
              <a:rPr lang="zh-CN" altLang="en-US" dirty="0"/>
              <a:t>其权利和责任都相对较大</a:t>
            </a:r>
            <a:r>
              <a:rPr lang="en-US" altLang="zh-CN" dirty="0"/>
              <a:t>.</a:t>
            </a:r>
            <a:r>
              <a:rPr lang="zh-CN" altLang="en-US" dirty="0"/>
              <a:t>利润中心通常是那些具有产品或劳务</a:t>
            </a:r>
            <a:r>
              <a:rPr lang="zh-CN" altLang="en-US" dirty="0" smtClean="0"/>
              <a:t>生产</a:t>
            </a:r>
            <a:r>
              <a:rPr lang="zh-CN" altLang="en-US" dirty="0"/>
              <a:t>经营决策权的部门</a:t>
            </a:r>
            <a:r>
              <a:rPr lang="en-US" altLang="zh-CN" dirty="0" smtClean="0"/>
              <a:t>.</a:t>
            </a:r>
            <a:endParaRPr lang="en-US" altLang="zh-CN" dirty="0"/>
          </a:p>
          <a:p>
            <a:pPr marL="457200" indent="-457200">
              <a:buAutoNum type="arabicDbPeriod"/>
            </a:pPr>
            <a:r>
              <a:rPr lang="zh-CN" altLang="en-US" b="1" dirty="0" smtClean="0"/>
              <a:t>利润</a:t>
            </a:r>
            <a:r>
              <a:rPr lang="zh-CN" altLang="en-US" b="1" dirty="0"/>
              <a:t>中心类型 </a:t>
            </a:r>
            <a:endParaRPr lang="en-US" altLang="zh-CN" b="1" dirty="0" smtClean="0"/>
          </a:p>
          <a:p>
            <a:pPr marL="0" indent="0">
              <a:buNone/>
            </a:pPr>
            <a:r>
              <a:rPr lang="en-US" altLang="zh-CN" dirty="0"/>
              <a:t> </a:t>
            </a:r>
            <a:r>
              <a:rPr lang="en-US" altLang="zh-CN" dirty="0" smtClean="0"/>
              <a:t>      </a:t>
            </a:r>
            <a:r>
              <a:rPr lang="zh-CN" altLang="en-US" dirty="0" smtClean="0"/>
              <a:t>利润</a:t>
            </a:r>
            <a:r>
              <a:rPr lang="zh-CN" altLang="en-US" dirty="0"/>
              <a:t>中心分为自然利润中心和人为利润中心两种</a:t>
            </a:r>
            <a:r>
              <a:rPr lang="en-US" altLang="zh-CN" dirty="0" smtClean="0"/>
              <a:t>.</a:t>
            </a:r>
          </a:p>
          <a:p>
            <a:pPr marL="0" indent="0">
              <a:buNone/>
            </a:pPr>
            <a:r>
              <a:rPr lang="en-US" altLang="zh-CN" dirty="0"/>
              <a:t> </a:t>
            </a:r>
            <a:r>
              <a:rPr lang="en-US" altLang="zh-CN" dirty="0" smtClean="0"/>
              <a:t>      </a:t>
            </a:r>
            <a:r>
              <a:rPr lang="zh-CN" altLang="en-US" dirty="0"/>
              <a:t>自然利润中心是指能直接对外销售产品或提供劳务取得收入</a:t>
            </a:r>
            <a:r>
              <a:rPr lang="en-US" altLang="zh-CN" dirty="0"/>
              <a:t>,</a:t>
            </a:r>
            <a:r>
              <a:rPr lang="zh-CN" altLang="en-US" dirty="0"/>
              <a:t>而给企业带来收益的利 润中心</a:t>
            </a:r>
            <a:r>
              <a:rPr lang="en-US" altLang="zh-CN" dirty="0" smtClean="0"/>
              <a:t>.</a:t>
            </a:r>
          </a:p>
          <a:p>
            <a:pPr marL="0" indent="0">
              <a:buNone/>
            </a:pPr>
            <a:r>
              <a:rPr lang="en-US" altLang="zh-CN" dirty="0"/>
              <a:t> </a:t>
            </a:r>
            <a:r>
              <a:rPr lang="en-US" altLang="zh-CN" dirty="0" smtClean="0"/>
              <a:t>       </a:t>
            </a:r>
            <a:r>
              <a:rPr lang="zh-CN" altLang="en-US" dirty="0" smtClean="0"/>
              <a:t>人为</a:t>
            </a:r>
            <a:r>
              <a:rPr lang="zh-CN" altLang="en-US" dirty="0"/>
              <a:t>利润中心是不能直接对外销售产品或提供劳务</a:t>
            </a:r>
            <a:r>
              <a:rPr lang="en-US" altLang="zh-CN" dirty="0"/>
              <a:t>,</a:t>
            </a:r>
            <a:r>
              <a:rPr lang="zh-CN" altLang="en-US" dirty="0"/>
              <a:t>只能在企业内部各责任中心之间 按照内部转移价格相互提供产品或劳务而形成的利润中心</a:t>
            </a:r>
            <a:r>
              <a:rPr lang="en-US" altLang="zh-CN" dirty="0"/>
              <a:t>.</a:t>
            </a:r>
            <a:endParaRPr lang="zh-CN" altLang="en-US" dirty="0"/>
          </a:p>
        </p:txBody>
      </p:sp>
    </p:spTree>
    <p:extLst>
      <p:ext uri="{BB962C8B-B14F-4D97-AF65-F5344CB8AC3E}">
        <p14:creationId xmlns:p14="http://schemas.microsoft.com/office/powerpoint/2010/main" val="284425349"/>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２． 利润中心的考核指标 </a:t>
            </a:r>
            <a:endParaRPr lang="en-US" altLang="zh-CN" b="1" dirty="0"/>
          </a:p>
          <a:p>
            <a:pPr marL="0" indent="0">
              <a:buNone/>
            </a:pPr>
            <a:r>
              <a:rPr lang="zh-CN" altLang="en-US" dirty="0" smtClean="0"/>
              <a:t>       由于</a:t>
            </a:r>
            <a:r>
              <a:rPr lang="zh-CN" altLang="en-US" dirty="0"/>
              <a:t>利润中心既对其发生的成本负责</a:t>
            </a:r>
            <a:r>
              <a:rPr lang="en-US" altLang="zh-CN" dirty="0"/>
              <a:t>,</a:t>
            </a:r>
            <a:r>
              <a:rPr lang="zh-CN" altLang="en-US" dirty="0"/>
              <a:t>又对其产生的收入和实现的利润负责</a:t>
            </a:r>
            <a:r>
              <a:rPr lang="en-US" altLang="zh-CN" dirty="0"/>
              <a:t>.</a:t>
            </a:r>
            <a:r>
              <a:rPr lang="zh-CN" altLang="en-US" dirty="0"/>
              <a:t>因此</a:t>
            </a:r>
            <a:r>
              <a:rPr lang="en-US" altLang="zh-CN" dirty="0"/>
              <a:t>,</a:t>
            </a:r>
            <a:r>
              <a:rPr lang="zh-CN" altLang="en-US" dirty="0"/>
              <a:t>利 润中心业绩评价和考核的重点是边际贡献和利润</a:t>
            </a:r>
            <a:r>
              <a:rPr lang="en-US" altLang="zh-CN" dirty="0"/>
              <a:t>,</a:t>
            </a:r>
            <a:r>
              <a:rPr lang="zh-CN" altLang="en-US" dirty="0"/>
              <a:t>但对于不同范围的利润中心来说</a:t>
            </a:r>
            <a:r>
              <a:rPr lang="en-US" altLang="zh-CN" dirty="0"/>
              <a:t>,</a:t>
            </a:r>
            <a:r>
              <a:rPr lang="zh-CN" altLang="en-US" dirty="0"/>
              <a:t>其指标 的表现形式也不</a:t>
            </a:r>
            <a:r>
              <a:rPr lang="zh-CN" altLang="en-US" dirty="0" smtClean="0"/>
              <a:t>相同</a:t>
            </a:r>
            <a:r>
              <a:rPr lang="en-US" altLang="zh-CN" dirty="0" smtClean="0"/>
              <a:t>.</a:t>
            </a:r>
          </a:p>
          <a:p>
            <a:pPr marL="0" indent="0">
              <a:buNone/>
            </a:pPr>
            <a:r>
              <a:rPr lang="zh-CN" altLang="en-US" b="1" dirty="0"/>
              <a:t>３． 利润中心责任报告 </a:t>
            </a:r>
            <a:endParaRPr lang="en-US" altLang="zh-CN" b="1" dirty="0" smtClean="0"/>
          </a:p>
          <a:p>
            <a:pPr marL="0" indent="0">
              <a:buNone/>
            </a:pPr>
            <a:r>
              <a:rPr lang="en-US" altLang="zh-CN" dirty="0"/>
              <a:t> </a:t>
            </a:r>
            <a:r>
              <a:rPr lang="en-US" altLang="zh-CN" dirty="0" smtClean="0"/>
              <a:t>     </a:t>
            </a:r>
            <a:r>
              <a:rPr lang="zh-CN" altLang="en-US" dirty="0" smtClean="0"/>
              <a:t>利润</a:t>
            </a:r>
            <a:r>
              <a:rPr lang="zh-CN" altLang="en-US" dirty="0"/>
              <a:t>中心通过编制责任报告</a:t>
            </a:r>
            <a:r>
              <a:rPr lang="en-US" altLang="zh-CN" dirty="0"/>
              <a:t>,</a:t>
            </a:r>
            <a:r>
              <a:rPr lang="zh-CN" altLang="en-US" dirty="0"/>
              <a:t>可以集中反映利润预算的完成情况</a:t>
            </a:r>
            <a:r>
              <a:rPr lang="en-US" altLang="zh-CN" dirty="0"/>
              <a:t>,</a:t>
            </a:r>
            <a:r>
              <a:rPr lang="zh-CN" altLang="en-US" dirty="0"/>
              <a:t>并对其产生差异的原 因进行具体分析</a:t>
            </a:r>
            <a:r>
              <a:rPr lang="en-US" altLang="zh-CN" dirty="0"/>
              <a:t>.</a:t>
            </a:r>
            <a:endParaRPr lang="zh-CN" altLang="en-US" dirty="0"/>
          </a:p>
        </p:txBody>
      </p:sp>
    </p:spTree>
    <p:extLst>
      <p:ext uri="{BB962C8B-B14F-4D97-AF65-F5344CB8AC3E}">
        <p14:creationId xmlns:p14="http://schemas.microsoft.com/office/powerpoint/2010/main" val="1506013668"/>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10.2.3  </a:t>
            </a:r>
            <a:r>
              <a:rPr lang="zh-CN" altLang="en-US" sz="2800" dirty="0" smtClean="0"/>
              <a:t>投资</a:t>
            </a:r>
            <a:r>
              <a:rPr lang="zh-CN" altLang="en-US" sz="2800" dirty="0"/>
              <a:t>中心 </a:t>
            </a:r>
            <a:endParaRPr lang="en-US" altLang="zh-CN" sz="2800" dirty="0" smtClean="0"/>
          </a:p>
          <a:p>
            <a:pPr marL="0" indent="0">
              <a:buNone/>
            </a:pPr>
            <a:r>
              <a:rPr lang="en-US" altLang="zh-CN" dirty="0"/>
              <a:t> </a:t>
            </a:r>
            <a:r>
              <a:rPr lang="en-US" altLang="zh-CN" dirty="0" smtClean="0"/>
              <a:t>      </a:t>
            </a:r>
            <a:r>
              <a:rPr lang="zh-CN" altLang="en-US" dirty="0" smtClean="0"/>
              <a:t>投资</a:t>
            </a:r>
            <a:r>
              <a:rPr lang="zh-CN" altLang="en-US" dirty="0"/>
              <a:t>中心是指既要对成本、利润负责</a:t>
            </a:r>
            <a:r>
              <a:rPr lang="en-US" altLang="zh-CN" dirty="0"/>
              <a:t>,</a:t>
            </a:r>
            <a:r>
              <a:rPr lang="zh-CN" altLang="en-US" dirty="0"/>
              <a:t>又要对投资效果负责的责任中心</a:t>
            </a:r>
            <a:r>
              <a:rPr lang="en-US" altLang="zh-CN" dirty="0" smtClean="0"/>
              <a:t>.</a:t>
            </a:r>
          </a:p>
          <a:p>
            <a:pPr marL="0" indent="0">
              <a:buNone/>
            </a:pPr>
            <a:endParaRPr lang="en-US" altLang="zh-CN" dirty="0" smtClean="0"/>
          </a:p>
          <a:p>
            <a:pPr marL="0" indent="0">
              <a:buNone/>
            </a:pPr>
            <a:r>
              <a:rPr lang="zh-CN" altLang="en-US" b="1" dirty="0" smtClean="0"/>
              <a:t>投资</a:t>
            </a:r>
            <a:r>
              <a:rPr lang="zh-CN" altLang="en-US" b="1" dirty="0"/>
              <a:t>中心与利 润中心的主要</a:t>
            </a:r>
            <a:r>
              <a:rPr lang="zh-CN" altLang="en-US" b="1" dirty="0" smtClean="0"/>
              <a:t>区别</a:t>
            </a:r>
            <a:r>
              <a:rPr lang="en-US" altLang="zh-CN" b="1" dirty="0" smtClean="0"/>
              <a:t>:</a:t>
            </a:r>
          </a:p>
          <a:p>
            <a:pPr marL="0" indent="0">
              <a:buNone/>
            </a:pPr>
            <a:r>
              <a:rPr lang="en-US" altLang="zh-CN" dirty="0"/>
              <a:t> </a:t>
            </a:r>
            <a:r>
              <a:rPr lang="en-US" altLang="zh-CN" dirty="0" smtClean="0"/>
              <a:t>      </a:t>
            </a:r>
            <a:r>
              <a:rPr lang="zh-CN" altLang="en-US" dirty="0" smtClean="0"/>
              <a:t>利润</a:t>
            </a:r>
            <a:r>
              <a:rPr lang="zh-CN" altLang="en-US" dirty="0"/>
              <a:t>中心没有投资决策权</a:t>
            </a:r>
            <a:r>
              <a:rPr lang="en-US" altLang="zh-CN" dirty="0"/>
              <a:t>,</a:t>
            </a:r>
            <a:r>
              <a:rPr lang="zh-CN" altLang="en-US" dirty="0"/>
              <a:t>需要在企业确定投资方向后组织具体的</a:t>
            </a:r>
            <a:r>
              <a:rPr lang="zh-CN" altLang="en-US" dirty="0" smtClean="0"/>
              <a:t>经营</a:t>
            </a:r>
            <a:r>
              <a:rPr lang="en-US" altLang="zh-CN" dirty="0"/>
              <a:t>;</a:t>
            </a:r>
            <a:r>
              <a:rPr lang="zh-CN" altLang="en-US" dirty="0"/>
              <a:t>投资中心则不仅在产品生产和销售上具有较大的自主权</a:t>
            </a:r>
            <a:r>
              <a:rPr lang="en-US" altLang="zh-CN" dirty="0"/>
              <a:t>,</a:t>
            </a:r>
            <a:r>
              <a:rPr lang="zh-CN" altLang="en-US" dirty="0"/>
              <a:t>而且具有投资决策权</a:t>
            </a:r>
            <a:r>
              <a:rPr lang="en-US" altLang="zh-CN" dirty="0"/>
              <a:t>,</a:t>
            </a:r>
            <a:r>
              <a:rPr lang="zh-CN" altLang="en-US" dirty="0"/>
              <a:t>能够相 对独立地运用其所掌握的资金</a:t>
            </a:r>
            <a:r>
              <a:rPr lang="en-US" altLang="zh-CN" dirty="0"/>
              <a:t>,</a:t>
            </a:r>
            <a:r>
              <a:rPr lang="zh-CN" altLang="en-US" dirty="0"/>
              <a:t>有权购置或处理固定资产</a:t>
            </a:r>
            <a:r>
              <a:rPr lang="en-US" altLang="zh-CN" dirty="0"/>
              <a:t>,</a:t>
            </a:r>
            <a:r>
              <a:rPr lang="zh-CN" altLang="en-US" dirty="0"/>
              <a:t>扩大或削减现有的生产能力</a:t>
            </a:r>
            <a:r>
              <a:rPr lang="en-US" altLang="zh-CN" dirty="0"/>
              <a:t>.</a:t>
            </a:r>
            <a:r>
              <a:rPr lang="zh-CN" altLang="en-US" dirty="0"/>
              <a:t>投 资中心是最高层次的责任中心</a:t>
            </a:r>
            <a:r>
              <a:rPr lang="en-US" altLang="zh-CN" dirty="0"/>
              <a:t>,</a:t>
            </a:r>
            <a:r>
              <a:rPr lang="zh-CN" altLang="en-US" dirty="0"/>
              <a:t>它具有最大的决策权</a:t>
            </a:r>
            <a:r>
              <a:rPr lang="en-US" altLang="zh-CN" dirty="0"/>
              <a:t>,</a:t>
            </a:r>
            <a:r>
              <a:rPr lang="zh-CN" altLang="en-US" dirty="0"/>
              <a:t>也承担最大的责任</a:t>
            </a:r>
            <a:r>
              <a:rPr lang="en-US" altLang="zh-CN" dirty="0"/>
              <a:t>.</a:t>
            </a:r>
            <a:r>
              <a:rPr lang="zh-CN" altLang="en-US" dirty="0"/>
              <a:t>一般而言</a:t>
            </a:r>
            <a:r>
              <a:rPr lang="en-US" altLang="zh-CN" dirty="0"/>
              <a:t>,</a:t>
            </a:r>
            <a:r>
              <a:rPr lang="zh-CN" altLang="en-US" dirty="0"/>
              <a:t>大型 集团所属的子公司、分公司、事业部往往都是投资中心</a:t>
            </a:r>
            <a:r>
              <a:rPr lang="en-US" altLang="zh-CN" dirty="0"/>
              <a:t>.</a:t>
            </a:r>
            <a:endParaRPr lang="zh-CN" altLang="en-US" dirty="0"/>
          </a:p>
        </p:txBody>
      </p:sp>
    </p:spTree>
    <p:extLst>
      <p:ext uri="{BB962C8B-B14F-4D97-AF65-F5344CB8AC3E}">
        <p14:creationId xmlns:p14="http://schemas.microsoft.com/office/powerpoint/2010/main" val="74433337"/>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457200" indent="-457200">
                  <a:buAutoNum type="arabicDbPeriod"/>
                </a:pPr>
                <a:r>
                  <a:rPr lang="zh-CN" altLang="en-US" b="1" dirty="0" smtClean="0"/>
                  <a:t>投资</a:t>
                </a:r>
                <a:r>
                  <a:rPr lang="zh-CN" altLang="en-US" b="1" dirty="0"/>
                  <a:t>中心的考核</a:t>
                </a:r>
                <a:r>
                  <a:rPr lang="zh-CN" altLang="en-US" b="1" dirty="0" smtClean="0"/>
                  <a:t>指标</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投资中心评价与考核的内容是利润及投资效果</a:t>
                </a:r>
                <a:r>
                  <a:rPr lang="en-US" altLang="zh-CN" dirty="0"/>
                  <a:t>,</a:t>
                </a:r>
                <a:r>
                  <a:rPr lang="zh-CN" altLang="en-US" dirty="0"/>
                  <a:t>反映投资效果的指标主要是投资报酬 率和剩余收益</a:t>
                </a:r>
                <a:r>
                  <a:rPr lang="en-US" altLang="zh-CN" dirty="0" smtClean="0"/>
                  <a:t>.</a:t>
                </a:r>
              </a:p>
              <a:p>
                <a:pPr marL="0" indent="0">
                  <a:buNone/>
                </a:pPr>
                <a:r>
                  <a:rPr lang="en-US" altLang="zh-CN" dirty="0" smtClean="0"/>
                  <a:t> </a:t>
                </a:r>
                <a:r>
                  <a:rPr lang="en-US" altLang="zh-CN" dirty="0"/>
                  <a:t>( </a:t>
                </a:r>
                <a:r>
                  <a:rPr lang="zh-CN" altLang="en-US" dirty="0"/>
                  <a:t>１</a:t>
                </a:r>
                <a:r>
                  <a:rPr lang="en-US" altLang="zh-CN" dirty="0"/>
                  <a:t>)</a:t>
                </a:r>
                <a:r>
                  <a:rPr lang="zh-CN" altLang="en-US" dirty="0"/>
                  <a:t>投资报酬率 </a:t>
                </a:r>
                <a:endParaRPr lang="en-US" altLang="zh-CN" dirty="0" smtClean="0"/>
              </a:p>
              <a:p>
                <a:pPr marL="0" indent="0">
                  <a:buNone/>
                </a:pPr>
                <a:r>
                  <a:rPr lang="en-US" altLang="zh-CN" dirty="0"/>
                  <a:t> </a:t>
                </a:r>
                <a:r>
                  <a:rPr lang="en-US" altLang="zh-CN" dirty="0" smtClean="0"/>
                  <a:t>      </a:t>
                </a:r>
                <a:r>
                  <a:rPr lang="zh-CN" altLang="en-US" dirty="0" smtClean="0"/>
                  <a:t>投资</a:t>
                </a:r>
                <a:r>
                  <a:rPr lang="zh-CN" altLang="en-US" dirty="0"/>
                  <a:t>报酬率是投资中心所获得的利润占投资额</a:t>
                </a:r>
                <a:r>
                  <a:rPr lang="en-US" altLang="zh-CN" dirty="0"/>
                  <a:t>(</a:t>
                </a:r>
                <a:r>
                  <a:rPr lang="zh-CN" altLang="en-US" dirty="0"/>
                  <a:t>或经营资产</a:t>
                </a:r>
                <a:r>
                  <a:rPr lang="en-US" altLang="zh-CN" dirty="0"/>
                  <a:t>)</a:t>
                </a:r>
                <a:r>
                  <a:rPr lang="zh-CN" altLang="en-US" dirty="0"/>
                  <a:t>的比率</a:t>
                </a:r>
                <a:r>
                  <a:rPr lang="en-US" altLang="zh-CN" dirty="0"/>
                  <a:t>,</a:t>
                </a:r>
                <a:r>
                  <a:rPr lang="zh-CN" altLang="en-US" dirty="0"/>
                  <a:t>可以反映投资中 心的综合盈利能力</a:t>
                </a:r>
                <a:r>
                  <a:rPr lang="en-US" altLang="zh-CN" dirty="0"/>
                  <a:t>.</a:t>
                </a:r>
                <a:r>
                  <a:rPr lang="zh-CN" altLang="en-US" dirty="0"/>
                  <a:t>其计算公式为</a:t>
                </a:r>
                <a:r>
                  <a:rPr lang="en-US" altLang="zh-CN" dirty="0" smtClean="0"/>
                  <a:t>:</a:t>
                </a:r>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投资报酬率＝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净利润</m:t>
                          </m:r>
                          <m:r>
                            <a:rPr lang="en-US" altLang="zh-CN" i="1">
                              <a:latin typeface="Cambria Math" panose="02040503050406030204" pitchFamily="18" charset="0"/>
                            </a:rPr>
                            <m:t>(</m:t>
                          </m:r>
                          <m:r>
                            <a:rPr lang="zh-CN" altLang="en-US" i="1">
                              <a:latin typeface="Cambria Math" panose="02040503050406030204" pitchFamily="18" charset="0"/>
                            </a:rPr>
                            <m:t>或营业利润</m:t>
                          </m:r>
                          <m:r>
                            <a:rPr lang="en-US" altLang="zh-CN" i="1">
                              <a:latin typeface="Cambria Math" panose="02040503050406030204" pitchFamily="18" charset="0"/>
                            </a:rPr>
                            <m:t>)</m:t>
                          </m:r>
                        </m:num>
                        <m:den>
                          <m:r>
                            <a:rPr lang="zh-CN" altLang="en-US" i="1">
                              <a:latin typeface="Cambria Math" panose="02040503050406030204" pitchFamily="18" charset="0"/>
                            </a:rPr>
                            <m:t>投资额</m:t>
                          </m:r>
                          <m:r>
                            <a:rPr lang="en-US" altLang="zh-CN" i="1">
                              <a:latin typeface="Cambria Math" panose="02040503050406030204" pitchFamily="18" charset="0"/>
                            </a:rPr>
                            <m:t>(</m:t>
                          </m:r>
                          <m:r>
                            <a:rPr lang="zh-CN" altLang="en-US" i="1">
                              <a:latin typeface="Cambria Math" panose="02040503050406030204" pitchFamily="18" charset="0"/>
                            </a:rPr>
                            <m:t>或经营资产</m:t>
                          </m:r>
                          <m:r>
                            <a:rPr lang="en-US" altLang="zh-CN" i="1">
                              <a:latin typeface="Cambria Math" panose="02040503050406030204" pitchFamily="18" charset="0"/>
                            </a:rPr>
                            <m:t>)</m:t>
                          </m:r>
                        </m:den>
                      </m:f>
                      <m:r>
                        <a:rPr lang="en-US" altLang="zh-CN"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100</m:t>
                      </m:r>
                      <m:r>
                        <a:rPr lang="en-US" altLang="zh-CN" i="1" smtClean="0">
                          <a:latin typeface="Cambria Math" panose="02040503050406030204" pitchFamily="18" charset="0"/>
                          <a:ea typeface="Cambria Math" panose="02040503050406030204" pitchFamily="18" charset="0"/>
                        </a:rPr>
                        <m:t>%</m:t>
                      </m:r>
                    </m:oMath>
                  </m:oMathPara>
                </a14:m>
                <a:endParaRPr lang="en-US" altLang="zh-CN" dirty="0" smtClean="0"/>
              </a:p>
              <a:p>
                <a:pPr marL="0" indent="0">
                  <a:buNone/>
                </a:pPr>
                <a:r>
                  <a:rPr lang="zh-CN" altLang="en-US" dirty="0"/>
                  <a:t>投资报酬率指标可分解为</a:t>
                </a:r>
                <a:r>
                  <a:rPr lang="en-US" altLang="zh-CN" dirty="0"/>
                  <a:t>: </a:t>
                </a:r>
                <a:r>
                  <a:rPr lang="zh-CN" altLang="en-US" dirty="0"/>
                  <a:t>投资报酬率＝投资</a:t>
                </a:r>
                <a:r>
                  <a:rPr lang="en-US" altLang="zh-CN" dirty="0"/>
                  <a:t>(</a:t>
                </a:r>
                <a:r>
                  <a:rPr lang="zh-CN" altLang="en-US" dirty="0"/>
                  <a:t>或经营资产</a:t>
                </a:r>
                <a:r>
                  <a:rPr lang="en-US" altLang="zh-CN" dirty="0"/>
                  <a:t>)</a:t>
                </a:r>
                <a:r>
                  <a:rPr lang="zh-CN" altLang="en-US" dirty="0"/>
                  <a:t>周转率</a:t>
                </a:r>
                <a:r>
                  <a:rPr lang="en-US" altLang="zh-CN" dirty="0"/>
                  <a:t>×</a:t>
                </a:r>
                <a:r>
                  <a:rPr lang="zh-CN" altLang="en-US" dirty="0"/>
                  <a:t>销售利润率</a:t>
                </a:r>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754" t="-698" r="-40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20141530"/>
      </p:ext>
    </p:ext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dirty="0"/>
              <a:t>( </a:t>
            </a:r>
            <a:r>
              <a:rPr lang="zh-CN" altLang="en-US" dirty="0"/>
              <a:t>２</a:t>
            </a:r>
            <a:r>
              <a:rPr lang="en-US" altLang="zh-CN" dirty="0"/>
              <a:t>)</a:t>
            </a:r>
            <a:r>
              <a:rPr lang="zh-CN" altLang="en-US" dirty="0"/>
              <a:t>剩余收益 </a:t>
            </a:r>
            <a:endParaRPr lang="en-US" altLang="zh-CN" dirty="0" smtClean="0"/>
          </a:p>
          <a:p>
            <a:pPr marL="0" indent="0">
              <a:buNone/>
            </a:pPr>
            <a:r>
              <a:rPr lang="en-US" altLang="zh-CN" dirty="0"/>
              <a:t> </a:t>
            </a:r>
            <a:r>
              <a:rPr lang="en-US" altLang="zh-CN" dirty="0" smtClean="0"/>
              <a:t>      </a:t>
            </a:r>
            <a:r>
              <a:rPr lang="zh-CN" altLang="en-US" dirty="0" smtClean="0"/>
              <a:t>剩余</a:t>
            </a:r>
            <a:r>
              <a:rPr lang="zh-CN" altLang="en-US" dirty="0"/>
              <a:t>收益是指投资中心获得的利润扣减投资额按预期最低投资报酬率计算的投资报酬 后的余额</a:t>
            </a:r>
            <a:r>
              <a:rPr lang="en-US" altLang="zh-CN" dirty="0"/>
              <a:t>.</a:t>
            </a:r>
            <a:r>
              <a:rPr lang="zh-CN" altLang="en-US" dirty="0"/>
              <a:t>其计算公式为</a:t>
            </a:r>
            <a:r>
              <a:rPr lang="en-US" altLang="zh-CN" dirty="0"/>
              <a:t>: </a:t>
            </a:r>
            <a:endParaRPr lang="en-US" altLang="zh-CN" dirty="0" smtClean="0"/>
          </a:p>
          <a:p>
            <a:pPr marL="0" indent="0" algn="ctr">
              <a:buNone/>
            </a:pPr>
            <a:r>
              <a:rPr lang="zh-CN" altLang="en-US" dirty="0" smtClean="0"/>
              <a:t>剩余</a:t>
            </a:r>
            <a:r>
              <a:rPr lang="zh-CN" altLang="en-US" dirty="0"/>
              <a:t>收益＝利润－投资额</a:t>
            </a:r>
            <a:r>
              <a:rPr lang="en-US" altLang="zh-CN" dirty="0"/>
              <a:t>×</a:t>
            </a:r>
            <a:r>
              <a:rPr lang="zh-CN" altLang="en-US" dirty="0"/>
              <a:t>预期最低投资报酬率 </a:t>
            </a:r>
            <a:endParaRPr lang="en-US" altLang="zh-CN" dirty="0" smtClean="0"/>
          </a:p>
          <a:p>
            <a:pPr marL="0" indent="0" algn="ctr">
              <a:buNone/>
            </a:pPr>
            <a:r>
              <a:rPr lang="zh-CN" altLang="en-US" dirty="0" smtClean="0"/>
              <a:t>剩余</a:t>
            </a:r>
            <a:r>
              <a:rPr lang="zh-CN" altLang="en-US" dirty="0"/>
              <a:t>收益＝投资额</a:t>
            </a:r>
            <a:r>
              <a:rPr lang="en-US" altLang="zh-CN" dirty="0"/>
              <a:t>×(</a:t>
            </a:r>
            <a:r>
              <a:rPr lang="zh-CN" altLang="en-US" dirty="0"/>
              <a:t>投资报酬率－预期最低投资报酬率</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以</a:t>
            </a:r>
            <a:r>
              <a:rPr lang="zh-CN" altLang="en-US" dirty="0"/>
              <a:t>剩余收益作为投资中心经营业绩评价指标</a:t>
            </a:r>
            <a:r>
              <a:rPr lang="en-US" altLang="zh-CN" dirty="0"/>
              <a:t>,</a:t>
            </a:r>
            <a:r>
              <a:rPr lang="zh-CN" altLang="en-US" dirty="0"/>
              <a:t>各投资中心只要投资报酬率大于预期最 低投资报酬率</a:t>
            </a:r>
            <a:r>
              <a:rPr lang="en-US" altLang="zh-CN" dirty="0"/>
              <a:t>,</a:t>
            </a:r>
            <a:r>
              <a:rPr lang="zh-CN" altLang="en-US" dirty="0"/>
              <a:t>即剩余收益大于零</a:t>
            </a:r>
            <a:r>
              <a:rPr lang="en-US" altLang="zh-CN" dirty="0"/>
              <a:t>,</a:t>
            </a:r>
            <a:r>
              <a:rPr lang="zh-CN" altLang="en-US" dirty="0"/>
              <a:t>该项投资项目就是可行的</a:t>
            </a:r>
            <a:r>
              <a:rPr lang="en-US" altLang="zh-CN" dirty="0"/>
              <a:t>.</a:t>
            </a:r>
            <a:r>
              <a:rPr lang="zh-CN" altLang="en-US" dirty="0"/>
              <a:t>剩余收益是一个绝对数正指 标</a:t>
            </a:r>
            <a:r>
              <a:rPr lang="en-US" altLang="zh-CN" dirty="0"/>
              <a:t>,</a:t>
            </a:r>
            <a:r>
              <a:rPr lang="zh-CN" altLang="en-US" dirty="0"/>
              <a:t>这个指标越大</a:t>
            </a:r>
            <a:r>
              <a:rPr lang="en-US" altLang="zh-CN" dirty="0"/>
              <a:t>,</a:t>
            </a:r>
            <a:r>
              <a:rPr lang="zh-CN" altLang="en-US" dirty="0"/>
              <a:t>说明投资效果越好</a:t>
            </a:r>
            <a:r>
              <a:rPr lang="en-US" altLang="zh-CN" dirty="0"/>
              <a:t>.</a:t>
            </a:r>
            <a:endParaRPr lang="zh-CN" altLang="en-US" dirty="0"/>
          </a:p>
        </p:txBody>
      </p:sp>
    </p:spTree>
    <p:extLst>
      <p:ext uri="{BB962C8B-B14F-4D97-AF65-F5344CB8AC3E}">
        <p14:creationId xmlns:p14="http://schemas.microsoft.com/office/powerpoint/2010/main" val="2983759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D79CFE2-3CE0-4E49-A507-BF2E638ABF9B}"/>
              </a:ext>
            </a:extLst>
          </p:cNvPr>
          <p:cNvSpPr>
            <a:spLocks noGrp="1"/>
          </p:cNvSpPr>
          <p:nvPr>
            <p:ph sz="quarter" idx="13"/>
          </p:nvPr>
        </p:nvSpPr>
        <p:spPr/>
        <p:txBody>
          <a:bodyPr/>
          <a:lstStyle/>
          <a:p>
            <a:pPr marL="0" indent="0">
              <a:buNone/>
            </a:pPr>
            <a:r>
              <a:rPr lang="zh-CN" altLang="en-US" b="1" dirty="0"/>
              <a:t>２． 货币市场</a:t>
            </a:r>
            <a:endParaRPr lang="en-US" altLang="zh-CN" b="1" dirty="0"/>
          </a:p>
          <a:p>
            <a:pPr marL="0" indent="0">
              <a:buNone/>
            </a:pPr>
            <a:r>
              <a:rPr lang="en-US" altLang="zh-CN" dirty="0"/>
              <a:t>( </a:t>
            </a:r>
            <a:r>
              <a:rPr lang="zh-CN" altLang="en-US" dirty="0"/>
              <a:t>１</a:t>
            </a:r>
            <a:r>
              <a:rPr lang="en-US" altLang="zh-CN" dirty="0"/>
              <a:t>)</a:t>
            </a:r>
            <a:r>
              <a:rPr lang="zh-CN" altLang="en-US" dirty="0"/>
              <a:t>货币市场的功能 </a:t>
            </a:r>
            <a:endParaRPr lang="en-US" altLang="zh-CN" dirty="0"/>
          </a:p>
          <a:p>
            <a:pPr marL="0" indent="0">
              <a:buNone/>
            </a:pPr>
            <a:r>
              <a:rPr lang="en-US" altLang="zh-CN" dirty="0"/>
              <a:t>       </a:t>
            </a:r>
            <a:r>
              <a:rPr lang="zh-CN" altLang="en-US" dirty="0"/>
              <a:t>货币市场的主要功能是调节短期资金融通</a:t>
            </a:r>
            <a:r>
              <a:rPr lang="en-US" altLang="zh-CN" dirty="0"/>
              <a:t>,</a:t>
            </a:r>
            <a:r>
              <a:rPr lang="zh-CN" altLang="en-US" dirty="0"/>
              <a:t>其主要特点有以下三个</a:t>
            </a:r>
            <a:r>
              <a:rPr lang="en-US" altLang="zh-CN" dirty="0"/>
              <a:t>. </a:t>
            </a:r>
          </a:p>
          <a:p>
            <a:pPr marL="0" indent="0">
              <a:buNone/>
            </a:pPr>
            <a:r>
              <a:rPr lang="en-US" altLang="zh-CN" dirty="0"/>
              <a:t>       ①</a:t>
            </a:r>
            <a:r>
              <a:rPr lang="zh-CN" altLang="en-US" dirty="0"/>
              <a:t>期限短</a:t>
            </a:r>
            <a:r>
              <a:rPr lang="en-US" altLang="zh-CN" dirty="0"/>
              <a:t>.</a:t>
            </a:r>
            <a:r>
              <a:rPr lang="zh-CN" altLang="en-US" dirty="0"/>
              <a:t>一般为３</a:t>
            </a:r>
            <a:r>
              <a:rPr lang="en-US" altLang="zh-CN" dirty="0"/>
              <a:t>~</a:t>
            </a:r>
            <a:r>
              <a:rPr lang="zh-CN" altLang="en-US" dirty="0"/>
              <a:t>６个月</a:t>
            </a:r>
            <a:r>
              <a:rPr lang="en-US" altLang="zh-CN" dirty="0"/>
              <a:t>,</a:t>
            </a:r>
            <a:r>
              <a:rPr lang="zh-CN" altLang="en-US" dirty="0"/>
              <a:t>最长不超过１年</a:t>
            </a:r>
            <a:r>
              <a:rPr lang="en-US" altLang="zh-CN" dirty="0"/>
              <a:t>. </a:t>
            </a:r>
          </a:p>
          <a:p>
            <a:pPr marL="0" indent="0">
              <a:buNone/>
            </a:pPr>
            <a:r>
              <a:rPr lang="en-US" altLang="zh-CN" dirty="0"/>
              <a:t>       ②</a:t>
            </a:r>
            <a:r>
              <a:rPr lang="zh-CN" altLang="en-US" dirty="0"/>
              <a:t>交易的目的是解决短期资金周转</a:t>
            </a:r>
            <a:r>
              <a:rPr lang="en-US" altLang="zh-CN" dirty="0"/>
              <a:t>.</a:t>
            </a:r>
            <a:r>
              <a:rPr lang="zh-CN" altLang="en-US" dirty="0"/>
              <a:t>它的资金来源主要是资金所有者暂时闲置的资 金</a:t>
            </a:r>
            <a:r>
              <a:rPr lang="en-US" altLang="zh-CN" dirty="0"/>
              <a:t>,</a:t>
            </a:r>
            <a:r>
              <a:rPr lang="zh-CN" altLang="en-US" dirty="0"/>
              <a:t>融通资金的用途一般是弥补短期资金的不足</a:t>
            </a:r>
            <a:r>
              <a:rPr lang="en-US" altLang="zh-CN" dirty="0"/>
              <a:t>. </a:t>
            </a:r>
          </a:p>
          <a:p>
            <a:pPr marL="0" indent="0">
              <a:buNone/>
            </a:pPr>
            <a:r>
              <a:rPr lang="en-US" altLang="zh-CN" dirty="0"/>
              <a:t>       ③</a:t>
            </a:r>
            <a:r>
              <a:rPr lang="zh-CN" altLang="en-US" dirty="0"/>
              <a:t>金融工具有较强的“货币性”</a:t>
            </a:r>
            <a:r>
              <a:rPr lang="en-US" altLang="zh-CN" dirty="0"/>
              <a:t>,</a:t>
            </a:r>
            <a:r>
              <a:rPr lang="zh-CN" altLang="en-US" dirty="0"/>
              <a:t>具有流动性强、价格平稳、风险较小等特性</a:t>
            </a:r>
            <a:r>
              <a:rPr lang="en-US" altLang="zh-CN" dirty="0"/>
              <a:t>. </a:t>
            </a:r>
          </a:p>
          <a:p>
            <a:pPr marL="0" indent="0">
              <a:buNone/>
            </a:pPr>
            <a:r>
              <a:rPr lang="en-US" altLang="zh-CN" dirty="0"/>
              <a:t>( </a:t>
            </a:r>
            <a:r>
              <a:rPr lang="zh-CN" altLang="en-US" dirty="0"/>
              <a:t>２</a:t>
            </a:r>
            <a:r>
              <a:rPr lang="en-US" altLang="zh-CN" dirty="0"/>
              <a:t>)</a:t>
            </a:r>
            <a:r>
              <a:rPr lang="zh-CN" altLang="en-US" dirty="0"/>
              <a:t>货币市场的分类 </a:t>
            </a:r>
            <a:endParaRPr lang="en-US" altLang="zh-CN" dirty="0"/>
          </a:p>
          <a:p>
            <a:pPr marL="0" indent="0">
              <a:buNone/>
            </a:pPr>
            <a:r>
              <a:rPr lang="zh-CN" altLang="en-US" dirty="0"/>
              <a:t>货币市场主要有拆借市场、票据市场、大额定期存单市场和短期债券市场等</a:t>
            </a:r>
            <a:r>
              <a:rPr lang="en-US" altLang="zh-CN" dirty="0"/>
              <a:t>.</a:t>
            </a:r>
            <a:endParaRPr lang="zh-CN" altLang="en-US" dirty="0"/>
          </a:p>
        </p:txBody>
      </p:sp>
    </p:spTree>
    <p:extLst>
      <p:ext uri="{BB962C8B-B14F-4D97-AF65-F5344CB8AC3E}">
        <p14:creationId xmlns:p14="http://schemas.microsoft.com/office/powerpoint/2010/main" val="1595782533"/>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２． 投资中心责任报告 </a:t>
            </a:r>
            <a:endParaRPr lang="en-US" altLang="zh-CN" b="1" dirty="0" smtClean="0"/>
          </a:p>
          <a:p>
            <a:pPr marL="0" indent="0">
              <a:buNone/>
            </a:pPr>
            <a:r>
              <a:rPr lang="en-US" altLang="zh-CN" dirty="0"/>
              <a:t> </a:t>
            </a:r>
            <a:r>
              <a:rPr lang="en-US" altLang="zh-CN" dirty="0" smtClean="0"/>
              <a:t>      </a:t>
            </a:r>
            <a:r>
              <a:rPr lang="zh-CN" altLang="en-US" dirty="0" smtClean="0"/>
              <a:t>投资</a:t>
            </a:r>
            <a:r>
              <a:rPr lang="zh-CN" altLang="en-US" dirty="0"/>
              <a:t>中心责任报告的结构与成本中心和利润中心类似</a:t>
            </a:r>
            <a:r>
              <a:rPr lang="en-US" altLang="zh-CN" dirty="0"/>
              <a:t>.</a:t>
            </a:r>
            <a:r>
              <a:rPr lang="zh-CN" altLang="en-US" dirty="0"/>
              <a:t>通过编制投资中心责任报告</a:t>
            </a:r>
            <a:r>
              <a:rPr lang="en-US" altLang="zh-CN" dirty="0" smtClean="0"/>
              <a:t>,</a:t>
            </a:r>
            <a:r>
              <a:rPr lang="zh-CN" altLang="en-US" dirty="0" smtClean="0"/>
              <a:t>可以</a:t>
            </a:r>
            <a:r>
              <a:rPr lang="zh-CN" altLang="en-US" dirty="0"/>
              <a:t>反映该投资中心投资业绩的具体情况</a:t>
            </a:r>
            <a:r>
              <a:rPr lang="en-US" altLang="zh-CN" dirty="0"/>
              <a:t>.</a:t>
            </a:r>
            <a:endParaRPr lang="zh-CN" altLang="en-US" dirty="0"/>
          </a:p>
        </p:txBody>
      </p:sp>
    </p:spTree>
    <p:extLst>
      <p:ext uri="{BB962C8B-B14F-4D97-AF65-F5344CB8AC3E}">
        <p14:creationId xmlns:p14="http://schemas.microsoft.com/office/powerpoint/2010/main" val="3936555042"/>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项目１１　财务分析</a:t>
            </a:r>
          </a:p>
        </p:txBody>
      </p:sp>
    </p:spTree>
    <p:extLst>
      <p:ext uri="{BB962C8B-B14F-4D97-AF65-F5344CB8AC3E}">
        <p14:creationId xmlns:p14="http://schemas.microsoft.com/office/powerpoint/2010/main" val="2937585607"/>
      </p:ext>
    </p:ext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1816053" y="1887500"/>
            <a:ext cx="9305028" cy="2931635"/>
          </a:xfrm>
        </p:spPr>
        <p:txBody>
          <a:bodyPr/>
          <a:lstStyle/>
          <a:p>
            <a:pPr marL="0" indent="0">
              <a:buNone/>
            </a:pPr>
            <a:r>
              <a:rPr lang="zh-CN" altLang="en-US" sz="2400" b="1" dirty="0" smtClean="0">
                <a:solidFill>
                  <a:srgbClr val="00B0F0"/>
                </a:solidFill>
              </a:rPr>
              <a:t>学习要点：</a:t>
            </a:r>
            <a:endParaRPr lang="en-US" altLang="zh-CN" sz="2400" b="1" dirty="0">
              <a:solidFill>
                <a:srgbClr val="00B0F0"/>
              </a:solidFill>
            </a:endParaRPr>
          </a:p>
          <a:p>
            <a:pPr marL="0" indent="0">
              <a:buNone/>
            </a:pPr>
            <a:r>
              <a:rPr lang="en-US" altLang="zh-CN" dirty="0" smtClean="0"/>
              <a:t>  1.    </a:t>
            </a:r>
            <a:r>
              <a:rPr lang="zh-CN" altLang="en-US" dirty="0" smtClean="0"/>
              <a:t>理解</a:t>
            </a:r>
            <a:r>
              <a:rPr lang="zh-CN" altLang="en-US" dirty="0"/>
              <a:t>财务分析的概念和作用</a:t>
            </a:r>
            <a:r>
              <a:rPr lang="en-US" altLang="zh-CN" dirty="0" smtClean="0"/>
              <a:t>;</a:t>
            </a:r>
          </a:p>
          <a:p>
            <a:pPr marL="0" indent="0">
              <a:buNone/>
            </a:pPr>
            <a:r>
              <a:rPr lang="en-US" altLang="zh-CN" dirty="0" smtClean="0"/>
              <a:t> </a:t>
            </a:r>
            <a:r>
              <a:rPr lang="zh-CN" altLang="en-US" dirty="0"/>
              <a:t>２． 掌握财务分析的方法</a:t>
            </a:r>
            <a:r>
              <a:rPr lang="en-US" altLang="zh-CN" dirty="0" smtClean="0"/>
              <a:t>;</a:t>
            </a:r>
          </a:p>
          <a:p>
            <a:pPr marL="0" indent="0">
              <a:buNone/>
            </a:pPr>
            <a:r>
              <a:rPr lang="en-US" altLang="zh-CN" dirty="0" smtClean="0"/>
              <a:t> </a:t>
            </a:r>
            <a:r>
              <a:rPr lang="zh-CN" altLang="en-US" dirty="0"/>
              <a:t>３</a:t>
            </a:r>
            <a:r>
              <a:rPr lang="zh-CN" altLang="en-US" dirty="0" smtClean="0"/>
              <a:t>． </a:t>
            </a:r>
            <a:r>
              <a:rPr lang="zh-CN" altLang="en-US" dirty="0"/>
              <a:t>掌握偿债能力分析、营运能力分析、盈利能力分析和发展能力分析的内容</a:t>
            </a:r>
            <a:r>
              <a:rPr lang="en-US" altLang="zh-CN" dirty="0"/>
              <a:t>; </a:t>
            </a:r>
            <a:endParaRPr lang="en-US" altLang="zh-CN" dirty="0" smtClean="0"/>
          </a:p>
          <a:p>
            <a:pPr marL="0" indent="0">
              <a:buNone/>
            </a:pPr>
            <a:r>
              <a:rPr lang="en-US" altLang="zh-CN" dirty="0"/>
              <a:t> </a:t>
            </a:r>
            <a:r>
              <a:rPr lang="zh-CN" altLang="en-US" dirty="0" smtClean="0"/>
              <a:t>４</a:t>
            </a:r>
            <a:r>
              <a:rPr lang="zh-CN" altLang="en-US" dirty="0"/>
              <a:t>． 掌握杜邦财务分析体系法</a:t>
            </a:r>
            <a:r>
              <a:rPr lang="en-US" altLang="zh-CN" dirty="0"/>
              <a:t>.</a:t>
            </a:r>
          </a:p>
          <a:p>
            <a:pPr marL="0" indent="0">
              <a:buNone/>
            </a:pPr>
            <a:endParaRPr lang="zh-CN" altLang="en-US" dirty="0"/>
          </a:p>
        </p:txBody>
      </p:sp>
      <p:grpSp>
        <p:nvGrpSpPr>
          <p:cNvPr id="4" name="Group 70"/>
          <p:cNvGrpSpPr/>
          <p:nvPr/>
        </p:nvGrpSpPr>
        <p:grpSpPr bwMode="auto">
          <a:xfrm>
            <a:off x="1816053" y="894783"/>
            <a:ext cx="1367367" cy="935567"/>
            <a:chOff x="924" y="1097"/>
            <a:chExt cx="646" cy="442"/>
          </a:xfrm>
          <a:solidFill>
            <a:srgbClr val="F15A29"/>
          </a:solidFill>
        </p:grpSpPr>
        <p:sp>
          <p:nvSpPr>
            <p:cNvPr id="5" name="Freeform 44"/>
            <p:cNvSpPr/>
            <p:nvPr/>
          </p:nvSpPr>
          <p:spPr bwMode="auto">
            <a:xfrm>
              <a:off x="1066" y="1097"/>
              <a:ext cx="380" cy="371"/>
            </a:xfrm>
            <a:custGeom>
              <a:avLst/>
              <a:gdLst>
                <a:gd name="T0" fmla="*/ 357 w 215"/>
                <a:gd name="T1" fmla="*/ 5 h 210"/>
                <a:gd name="T2" fmla="*/ 331 w 215"/>
                <a:gd name="T3" fmla="*/ 2 h 210"/>
                <a:gd name="T4" fmla="*/ 309 w 215"/>
                <a:gd name="T5" fmla="*/ 19 h 210"/>
                <a:gd name="T6" fmla="*/ 168 w 215"/>
                <a:gd name="T7" fmla="*/ 286 h 210"/>
                <a:gd name="T8" fmla="*/ 51 w 215"/>
                <a:gd name="T9" fmla="*/ 224 h 210"/>
                <a:gd name="T10" fmla="*/ 25 w 215"/>
                <a:gd name="T11" fmla="*/ 223 h 210"/>
                <a:gd name="T12" fmla="*/ 5 w 215"/>
                <a:gd name="T13" fmla="*/ 240 h 210"/>
                <a:gd name="T14" fmla="*/ 2 w 215"/>
                <a:gd name="T15" fmla="*/ 267 h 210"/>
                <a:gd name="T16" fmla="*/ 19 w 215"/>
                <a:gd name="T17" fmla="*/ 286 h 210"/>
                <a:gd name="T18" fmla="*/ 164 w 215"/>
                <a:gd name="T19" fmla="*/ 366 h 210"/>
                <a:gd name="T20" fmla="*/ 193 w 215"/>
                <a:gd name="T21" fmla="*/ 367 h 210"/>
                <a:gd name="T22" fmla="*/ 212 w 215"/>
                <a:gd name="T23" fmla="*/ 350 h 210"/>
                <a:gd name="T24" fmla="*/ 371 w 215"/>
                <a:gd name="T25" fmla="*/ 51 h 210"/>
                <a:gd name="T26" fmla="*/ 357 w 215"/>
                <a:gd name="T27" fmla="*/ 5 h 2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5" h="210">
                  <a:moveTo>
                    <a:pt x="202" y="3"/>
                  </a:moveTo>
                  <a:cubicBezTo>
                    <a:pt x="197" y="0"/>
                    <a:pt x="192" y="0"/>
                    <a:pt x="187" y="1"/>
                  </a:cubicBezTo>
                  <a:cubicBezTo>
                    <a:pt x="182" y="3"/>
                    <a:pt x="178" y="6"/>
                    <a:pt x="175" y="11"/>
                  </a:cubicBezTo>
                  <a:cubicBezTo>
                    <a:pt x="95" y="162"/>
                    <a:pt x="95" y="162"/>
                    <a:pt x="95" y="162"/>
                  </a:cubicBezTo>
                  <a:cubicBezTo>
                    <a:pt x="29" y="127"/>
                    <a:pt x="29" y="127"/>
                    <a:pt x="29" y="127"/>
                  </a:cubicBezTo>
                  <a:cubicBezTo>
                    <a:pt x="25" y="125"/>
                    <a:pt x="19" y="124"/>
                    <a:pt x="14" y="126"/>
                  </a:cubicBezTo>
                  <a:cubicBezTo>
                    <a:pt x="9" y="128"/>
                    <a:pt x="5" y="131"/>
                    <a:pt x="3" y="136"/>
                  </a:cubicBezTo>
                  <a:cubicBezTo>
                    <a:pt x="0" y="140"/>
                    <a:pt x="0" y="146"/>
                    <a:pt x="1" y="151"/>
                  </a:cubicBezTo>
                  <a:cubicBezTo>
                    <a:pt x="3" y="156"/>
                    <a:pt x="6" y="160"/>
                    <a:pt x="11" y="162"/>
                  </a:cubicBezTo>
                  <a:cubicBezTo>
                    <a:pt x="93" y="207"/>
                    <a:pt x="93" y="207"/>
                    <a:pt x="93" y="207"/>
                  </a:cubicBezTo>
                  <a:cubicBezTo>
                    <a:pt x="98" y="209"/>
                    <a:pt x="103" y="210"/>
                    <a:pt x="109" y="208"/>
                  </a:cubicBezTo>
                  <a:cubicBezTo>
                    <a:pt x="114" y="206"/>
                    <a:pt x="118" y="203"/>
                    <a:pt x="120" y="198"/>
                  </a:cubicBezTo>
                  <a:cubicBezTo>
                    <a:pt x="210" y="29"/>
                    <a:pt x="210" y="29"/>
                    <a:pt x="210" y="29"/>
                  </a:cubicBezTo>
                  <a:cubicBezTo>
                    <a:pt x="215" y="20"/>
                    <a:pt x="212" y="8"/>
                    <a:pt x="20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 name="Oval 61"/>
            <p:cNvSpPr>
              <a:spLocks noChangeArrowheads="1"/>
            </p:cNvSpPr>
            <p:nvPr/>
          </p:nvSpPr>
          <p:spPr bwMode="auto">
            <a:xfrm>
              <a:off x="924" y="1495"/>
              <a:ext cx="646" cy="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spTree>
    <p:extLst>
      <p:ext uri="{BB962C8B-B14F-4D97-AF65-F5344CB8AC3E}">
        <p14:creationId xmlns:p14="http://schemas.microsoft.com/office/powerpoint/2010/main" val="260578532"/>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a:bodyPr>
          <a:lstStyle/>
          <a:p>
            <a:pPr marL="0" indent="0" algn="ctr">
              <a:buNone/>
            </a:pPr>
            <a:r>
              <a:rPr lang="zh-CN" altLang="en-US" sz="3200" dirty="0"/>
              <a:t>１１</a:t>
            </a:r>
            <a:r>
              <a:rPr lang="zh-CN" altLang="en-US" sz="3200" dirty="0" smtClean="0"/>
              <a:t>．１</a:t>
            </a:r>
            <a:r>
              <a:rPr lang="zh-CN" altLang="en-US" sz="3200" dirty="0"/>
              <a:t>　财务分析概述</a:t>
            </a:r>
          </a:p>
          <a:p>
            <a:pPr marL="0" indent="0">
              <a:buNone/>
            </a:pPr>
            <a:r>
              <a:rPr lang="en-US" altLang="zh-CN" sz="2800" dirty="0" smtClean="0"/>
              <a:t>11.1.1  </a:t>
            </a:r>
            <a:r>
              <a:rPr lang="zh-CN" altLang="en-US" sz="2800" dirty="0" smtClean="0"/>
              <a:t>财务</a:t>
            </a:r>
            <a:r>
              <a:rPr lang="zh-CN" altLang="en-US" sz="2800" dirty="0"/>
              <a:t>分析的概念及</a:t>
            </a:r>
            <a:r>
              <a:rPr lang="zh-CN" altLang="en-US" sz="2800" dirty="0" smtClean="0"/>
              <a:t>作用</a:t>
            </a:r>
            <a:endParaRPr lang="en-US" altLang="zh-CN" sz="2800" dirty="0" smtClean="0"/>
          </a:p>
          <a:p>
            <a:pPr marL="0" indent="0">
              <a:buNone/>
            </a:pPr>
            <a:r>
              <a:rPr lang="en-US" altLang="zh-CN" dirty="0"/>
              <a:t> </a:t>
            </a:r>
            <a:r>
              <a:rPr lang="en-US" altLang="zh-CN" dirty="0" smtClean="0"/>
              <a:t>     </a:t>
            </a:r>
            <a:r>
              <a:rPr lang="zh-CN" altLang="en-US" dirty="0" smtClean="0"/>
              <a:t> </a:t>
            </a:r>
            <a:r>
              <a:rPr lang="zh-CN" altLang="en-US" dirty="0"/>
              <a:t>财务分析又称财务报表分析</a:t>
            </a:r>
            <a:r>
              <a:rPr lang="en-US" altLang="zh-CN" dirty="0" smtClean="0"/>
              <a:t>,</a:t>
            </a:r>
            <a:r>
              <a:rPr lang="zh-CN" altLang="en-US" dirty="0"/>
              <a:t>参照一定标准将财务报表的各项数据与有关数据进行比较、评价 的工作就是企业财务分析</a:t>
            </a:r>
            <a:r>
              <a:rPr lang="en-US" altLang="zh-CN" dirty="0"/>
              <a:t>.</a:t>
            </a:r>
            <a:r>
              <a:rPr lang="zh-CN" altLang="en-US" dirty="0"/>
              <a:t>具体地说</a:t>
            </a:r>
            <a:r>
              <a:rPr lang="en-US" altLang="zh-CN" dirty="0"/>
              <a:t>,</a:t>
            </a:r>
            <a:r>
              <a:rPr lang="zh-CN" altLang="en-US" dirty="0"/>
              <a:t>财务分析就是以财务报表和其他资料为依据和起点</a:t>
            </a:r>
            <a:r>
              <a:rPr lang="en-US" altLang="zh-CN" dirty="0"/>
              <a:t>, </a:t>
            </a:r>
            <a:r>
              <a:rPr lang="zh-CN" altLang="en-US" dirty="0"/>
              <a:t>采用专门方法</a:t>
            </a:r>
            <a:r>
              <a:rPr lang="en-US" altLang="zh-CN" dirty="0"/>
              <a:t>,</a:t>
            </a:r>
            <a:r>
              <a:rPr lang="zh-CN" altLang="en-US" dirty="0"/>
              <a:t>系统分析和评价企业的财务状况、经营成果和现金流量状况的过程</a:t>
            </a:r>
            <a:r>
              <a:rPr lang="en-US" altLang="zh-CN" dirty="0" smtClean="0"/>
              <a:t>.</a:t>
            </a:r>
          </a:p>
          <a:p>
            <a:pPr marL="0" indent="0">
              <a:buNone/>
            </a:pPr>
            <a:r>
              <a:rPr lang="zh-CN" altLang="en-US" dirty="0" smtClean="0"/>
              <a:t>       其目的是</a:t>
            </a:r>
            <a:r>
              <a:rPr lang="zh-CN" altLang="en-US" dirty="0"/>
              <a:t>评价过去的经营业绩</a:t>
            </a:r>
            <a:r>
              <a:rPr lang="en-US" altLang="zh-CN" dirty="0"/>
              <a:t>,</a:t>
            </a:r>
            <a:r>
              <a:rPr lang="zh-CN" altLang="en-US" dirty="0"/>
              <a:t>衡量现在的财务状况</a:t>
            </a:r>
            <a:r>
              <a:rPr lang="en-US" altLang="zh-CN" dirty="0"/>
              <a:t>,</a:t>
            </a:r>
            <a:r>
              <a:rPr lang="zh-CN" altLang="en-US" dirty="0"/>
              <a:t>以及预测未来的发展趋势</a:t>
            </a:r>
            <a:r>
              <a:rPr lang="en-US" altLang="zh-CN" dirty="0" smtClean="0"/>
              <a:t>.</a:t>
            </a:r>
          </a:p>
          <a:p>
            <a:pPr marL="0" indent="0">
              <a:buNone/>
            </a:pPr>
            <a:r>
              <a:rPr lang="zh-CN" altLang="en-US" dirty="0"/>
              <a:t> </a:t>
            </a:r>
            <a:r>
              <a:rPr lang="zh-CN" altLang="en-US" dirty="0" smtClean="0"/>
              <a:t>财务分析</a:t>
            </a:r>
            <a:r>
              <a:rPr lang="zh-CN" altLang="en-US" dirty="0"/>
              <a:t>的</a:t>
            </a:r>
            <a:r>
              <a:rPr lang="zh-CN" altLang="en-US" dirty="0" smtClean="0"/>
              <a:t>作用：</a:t>
            </a:r>
            <a:endParaRPr lang="en-US" altLang="zh-CN" dirty="0" smtClean="0"/>
          </a:p>
          <a:p>
            <a:pPr marL="0" indent="0">
              <a:buNone/>
            </a:pPr>
            <a:r>
              <a:rPr lang="en-US" altLang="zh-CN" dirty="0"/>
              <a:t> </a:t>
            </a:r>
            <a:r>
              <a:rPr lang="en-US" altLang="zh-CN" dirty="0" smtClean="0"/>
              <a:t>    1.</a:t>
            </a:r>
            <a:r>
              <a:rPr lang="zh-CN" altLang="en-US" dirty="0" smtClean="0"/>
              <a:t>      财务</a:t>
            </a:r>
            <a:r>
              <a:rPr lang="zh-CN" altLang="en-US" dirty="0"/>
              <a:t>分析是评价财务状况及经营业绩的重要依据 </a:t>
            </a:r>
            <a:endParaRPr lang="en-US" altLang="zh-CN" dirty="0" smtClean="0"/>
          </a:p>
          <a:p>
            <a:pPr marL="0" indent="0">
              <a:buNone/>
            </a:pPr>
            <a:r>
              <a:rPr lang="zh-CN" altLang="en-US" dirty="0" smtClean="0"/>
              <a:t>    ２． 财务分析是实现理财目标的重要手段 </a:t>
            </a:r>
            <a:endParaRPr lang="en-US" altLang="zh-CN" dirty="0" smtClean="0"/>
          </a:p>
          <a:p>
            <a:pPr marL="0" indent="0">
              <a:buNone/>
            </a:pPr>
            <a:r>
              <a:rPr lang="zh-CN" altLang="en-US" dirty="0" smtClean="0"/>
              <a:t>    ３</a:t>
            </a:r>
            <a:r>
              <a:rPr lang="zh-CN" altLang="en-US" dirty="0"/>
              <a:t>． 财务分析是实施正确投资决策的重要步骤</a:t>
            </a:r>
          </a:p>
        </p:txBody>
      </p:sp>
    </p:spTree>
    <p:extLst>
      <p:ext uri="{BB962C8B-B14F-4D97-AF65-F5344CB8AC3E}">
        <p14:creationId xmlns:p14="http://schemas.microsoft.com/office/powerpoint/2010/main" val="1892832"/>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lnSpcReduction="10000"/>
          </a:bodyPr>
          <a:lstStyle/>
          <a:p>
            <a:pPr marL="0" indent="0">
              <a:buNone/>
            </a:pPr>
            <a:r>
              <a:rPr lang="en-US" altLang="zh-CN" sz="2800" dirty="0" smtClean="0"/>
              <a:t>11.1.2  </a:t>
            </a:r>
            <a:r>
              <a:rPr lang="zh-CN" altLang="en-US" sz="2800" dirty="0" smtClean="0"/>
              <a:t>财务</a:t>
            </a:r>
            <a:r>
              <a:rPr lang="zh-CN" altLang="en-US" sz="2800" dirty="0"/>
              <a:t>分析的内容 </a:t>
            </a:r>
            <a:endParaRPr lang="en-US" altLang="zh-CN" sz="2800" dirty="0" smtClean="0"/>
          </a:p>
          <a:p>
            <a:pPr marL="457200" indent="-457200">
              <a:buAutoNum type="arabicDbPeriod"/>
            </a:pPr>
            <a:r>
              <a:rPr lang="zh-CN" altLang="en-US" b="1" dirty="0" smtClean="0"/>
              <a:t>偿债</a:t>
            </a:r>
            <a:r>
              <a:rPr lang="zh-CN" altLang="en-US" b="1" dirty="0"/>
              <a:t>能力分析 </a:t>
            </a:r>
            <a:endParaRPr lang="en-US" altLang="zh-CN" b="1" dirty="0" smtClean="0"/>
          </a:p>
          <a:p>
            <a:pPr marL="0" indent="0">
              <a:buNone/>
            </a:pPr>
            <a:r>
              <a:rPr lang="zh-CN" altLang="en-US" dirty="0" smtClean="0"/>
              <a:t>       偿债</a:t>
            </a:r>
            <a:r>
              <a:rPr lang="zh-CN" altLang="en-US" dirty="0"/>
              <a:t>能力是指企业如期偿付债务的能力</a:t>
            </a:r>
            <a:r>
              <a:rPr lang="en-US" altLang="zh-CN" dirty="0"/>
              <a:t>,</a:t>
            </a:r>
            <a:r>
              <a:rPr lang="zh-CN" altLang="en-US" dirty="0"/>
              <a:t>包括短期偿债能力和长期偿债能力</a:t>
            </a:r>
            <a:r>
              <a:rPr lang="en-US" altLang="zh-CN" dirty="0"/>
              <a:t>.</a:t>
            </a:r>
            <a:r>
              <a:rPr lang="zh-CN" altLang="en-US" dirty="0"/>
              <a:t>由于短 期债务是企业日常经营活动中弥补营运资金不足的一个重要来源</a:t>
            </a:r>
            <a:r>
              <a:rPr lang="en-US" altLang="zh-CN" dirty="0"/>
              <a:t>,</a:t>
            </a:r>
            <a:r>
              <a:rPr lang="zh-CN" altLang="en-US" dirty="0"/>
              <a:t>通过财务分析有助于判 断企业短期资金的营运能力以及营运资金的周转状况</a:t>
            </a:r>
            <a:r>
              <a:rPr lang="en-US" altLang="zh-CN" dirty="0"/>
              <a:t>.</a:t>
            </a:r>
            <a:r>
              <a:rPr lang="zh-CN" altLang="en-US" dirty="0"/>
              <a:t>通过对长期偿债能力的分析</a:t>
            </a:r>
            <a:r>
              <a:rPr lang="en-US" altLang="zh-CN" dirty="0"/>
              <a:t>,</a:t>
            </a:r>
            <a:r>
              <a:rPr lang="zh-CN" altLang="en-US" dirty="0"/>
              <a:t>不仅 可以判断企业的经营状况</a:t>
            </a:r>
            <a:r>
              <a:rPr lang="en-US" altLang="zh-CN" dirty="0"/>
              <a:t>,</a:t>
            </a:r>
            <a:r>
              <a:rPr lang="zh-CN" altLang="en-US" dirty="0"/>
              <a:t>还可以促使企业提高融通资金的能力</a:t>
            </a:r>
            <a:r>
              <a:rPr lang="en-US" altLang="zh-CN" dirty="0"/>
              <a:t>,</a:t>
            </a:r>
            <a:r>
              <a:rPr lang="zh-CN" altLang="en-US" dirty="0"/>
              <a:t>因为长期负债是企业资本 化资金的重要组成部分</a:t>
            </a:r>
            <a:r>
              <a:rPr lang="en-US" altLang="zh-CN" dirty="0"/>
              <a:t>,</a:t>
            </a:r>
            <a:r>
              <a:rPr lang="zh-CN" altLang="en-US" dirty="0"/>
              <a:t>也是企业的重要融资途径</a:t>
            </a:r>
            <a:r>
              <a:rPr lang="en-US" altLang="zh-CN" dirty="0"/>
              <a:t>.</a:t>
            </a:r>
            <a:r>
              <a:rPr lang="zh-CN" altLang="en-US" dirty="0"/>
              <a:t>而从债权人的角度看</a:t>
            </a:r>
            <a:r>
              <a:rPr lang="en-US" altLang="zh-CN" dirty="0"/>
              <a:t>,</a:t>
            </a:r>
            <a:r>
              <a:rPr lang="zh-CN" altLang="en-US" dirty="0"/>
              <a:t>通过偿债能力分 析</a:t>
            </a:r>
            <a:r>
              <a:rPr lang="en-US" altLang="zh-CN" dirty="0"/>
              <a:t>,</a:t>
            </a:r>
            <a:r>
              <a:rPr lang="zh-CN" altLang="en-US" dirty="0"/>
              <a:t>有助于了解其贷款的安全性</a:t>
            </a:r>
            <a:r>
              <a:rPr lang="en-US" altLang="zh-CN" dirty="0"/>
              <a:t>,</a:t>
            </a:r>
            <a:r>
              <a:rPr lang="zh-CN" altLang="en-US" dirty="0"/>
              <a:t>以保证其债务本息能够即时、足额地得以偿还</a:t>
            </a:r>
            <a:r>
              <a:rPr lang="en-US" altLang="zh-CN" dirty="0"/>
              <a:t>. </a:t>
            </a:r>
            <a:endParaRPr lang="en-US" altLang="zh-CN" dirty="0" smtClean="0"/>
          </a:p>
          <a:p>
            <a:pPr marL="0" indent="0">
              <a:buNone/>
            </a:pPr>
            <a:endParaRPr lang="en-US" altLang="zh-CN" b="1" dirty="0" smtClean="0"/>
          </a:p>
          <a:p>
            <a:pPr marL="0" indent="0">
              <a:buNone/>
            </a:pPr>
            <a:r>
              <a:rPr lang="zh-CN" altLang="en-US" b="1" dirty="0" smtClean="0"/>
              <a:t>２</a:t>
            </a:r>
            <a:r>
              <a:rPr lang="zh-CN" altLang="en-US" b="1" dirty="0"/>
              <a:t>． 营运能力分析 </a:t>
            </a:r>
            <a:endParaRPr lang="en-US" altLang="zh-CN" b="1" dirty="0" smtClean="0"/>
          </a:p>
          <a:p>
            <a:pPr marL="0" indent="0">
              <a:buNone/>
            </a:pPr>
            <a:r>
              <a:rPr lang="en-US" altLang="zh-CN" dirty="0"/>
              <a:t> </a:t>
            </a:r>
            <a:r>
              <a:rPr lang="en-US" altLang="zh-CN" dirty="0" smtClean="0"/>
              <a:t>      </a:t>
            </a:r>
            <a:r>
              <a:rPr lang="zh-CN" altLang="en-US" dirty="0" smtClean="0"/>
              <a:t>营运</a:t>
            </a:r>
            <a:r>
              <a:rPr lang="zh-CN" altLang="en-US" dirty="0"/>
              <a:t>能力分析主要是从企业所运用的资产方面进行全面分析</a:t>
            </a:r>
            <a:r>
              <a:rPr lang="en-US" altLang="zh-CN" dirty="0"/>
              <a:t>.</a:t>
            </a:r>
            <a:r>
              <a:rPr lang="zh-CN" altLang="en-US" dirty="0"/>
              <a:t>分析企业各项资产的使 用效果、资金周转的快慢以及挖掘资金的潜力</a:t>
            </a:r>
            <a:r>
              <a:rPr lang="en-US" altLang="zh-CN" dirty="0"/>
              <a:t>,</a:t>
            </a:r>
            <a:r>
              <a:rPr lang="zh-CN" altLang="en-US" dirty="0"/>
              <a:t>以提高资金的使用效果</a:t>
            </a:r>
            <a:r>
              <a:rPr lang="en-US" altLang="zh-CN" dirty="0"/>
              <a:t>.</a:t>
            </a:r>
            <a:endParaRPr lang="zh-CN" altLang="en-US" dirty="0"/>
          </a:p>
        </p:txBody>
      </p:sp>
    </p:spTree>
    <p:extLst>
      <p:ext uri="{BB962C8B-B14F-4D97-AF65-F5344CB8AC3E}">
        <p14:creationId xmlns:p14="http://schemas.microsoft.com/office/powerpoint/2010/main" val="3016351460"/>
      </p:ext>
    </p:ext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３． 盈利能力分析 </a:t>
            </a:r>
            <a:endParaRPr lang="en-US" altLang="zh-CN" b="1" dirty="0" smtClean="0"/>
          </a:p>
          <a:p>
            <a:pPr marL="0" indent="0">
              <a:buNone/>
            </a:pPr>
            <a:r>
              <a:rPr lang="en-US" altLang="zh-CN" dirty="0"/>
              <a:t> </a:t>
            </a:r>
            <a:r>
              <a:rPr lang="en-US" altLang="zh-CN" dirty="0" smtClean="0"/>
              <a:t>      </a:t>
            </a:r>
            <a:r>
              <a:rPr lang="zh-CN" altLang="en-US" dirty="0" smtClean="0"/>
              <a:t>盈利</a:t>
            </a:r>
            <a:r>
              <a:rPr lang="zh-CN" altLang="en-US" dirty="0"/>
              <a:t>能力分析主要通过将资产、负债、所有者权益与经营成果相结合来分析企业的各项 报酬率指标</a:t>
            </a:r>
            <a:r>
              <a:rPr lang="en-US" altLang="zh-CN" dirty="0"/>
              <a:t>,</a:t>
            </a:r>
            <a:r>
              <a:rPr lang="zh-CN" altLang="en-US" dirty="0"/>
              <a:t>从而从不同角度判断企业的获利能力</a:t>
            </a:r>
            <a:r>
              <a:rPr lang="en-US" altLang="zh-CN" dirty="0"/>
              <a:t>. </a:t>
            </a:r>
            <a:endParaRPr lang="en-US" altLang="zh-CN" dirty="0" smtClean="0"/>
          </a:p>
          <a:p>
            <a:pPr marL="0" indent="0">
              <a:buNone/>
            </a:pPr>
            <a:r>
              <a:rPr lang="zh-CN" altLang="en-US" b="1" dirty="0" smtClean="0"/>
              <a:t>４</a:t>
            </a:r>
            <a:r>
              <a:rPr lang="zh-CN" altLang="en-US" b="1" dirty="0"/>
              <a:t>． 发展能力分析 </a:t>
            </a:r>
            <a:endParaRPr lang="en-US" altLang="zh-CN" b="1" dirty="0" smtClean="0"/>
          </a:p>
          <a:p>
            <a:pPr marL="0" indent="0">
              <a:buNone/>
            </a:pPr>
            <a:r>
              <a:rPr lang="en-US" altLang="zh-CN" dirty="0"/>
              <a:t> </a:t>
            </a:r>
            <a:r>
              <a:rPr lang="en-US" altLang="zh-CN" dirty="0" smtClean="0"/>
              <a:t>      </a:t>
            </a:r>
            <a:r>
              <a:rPr lang="zh-CN" altLang="en-US" dirty="0" smtClean="0"/>
              <a:t>发展</a:t>
            </a:r>
            <a:r>
              <a:rPr lang="zh-CN" altLang="en-US" dirty="0"/>
              <a:t>能力分析主要通过分析销售增长、资本增长、利润增长等方面来分析和评价企业未来生产经营活动的发展趋势和</a:t>
            </a:r>
            <a:r>
              <a:rPr lang="zh-CN" altLang="en-US" dirty="0" smtClean="0"/>
              <a:t>潜能</a:t>
            </a:r>
            <a:r>
              <a:rPr lang="en-US" altLang="zh-CN" dirty="0" smtClean="0"/>
              <a:t>.</a:t>
            </a:r>
          </a:p>
          <a:p>
            <a:pPr marL="0" indent="0">
              <a:buNone/>
            </a:pPr>
            <a:r>
              <a:rPr lang="en-US" altLang="zh-CN" dirty="0" smtClean="0"/>
              <a:t>       </a:t>
            </a:r>
          </a:p>
          <a:p>
            <a:pPr marL="0" indent="0">
              <a:buNone/>
            </a:pPr>
            <a:r>
              <a:rPr lang="en-US" altLang="zh-CN" dirty="0"/>
              <a:t> </a:t>
            </a:r>
            <a:r>
              <a:rPr lang="en-US" altLang="zh-CN" dirty="0" smtClean="0"/>
              <a:t>      </a:t>
            </a:r>
            <a:r>
              <a:rPr lang="zh-CN" altLang="en-US" dirty="0" smtClean="0"/>
              <a:t>偿债</a:t>
            </a:r>
            <a:r>
              <a:rPr lang="zh-CN" altLang="en-US" dirty="0"/>
              <a:t>能力是财务目标实现的稳健保证</a:t>
            </a:r>
            <a:r>
              <a:rPr lang="en-US" altLang="zh-CN" dirty="0"/>
              <a:t>;</a:t>
            </a:r>
            <a:r>
              <a:rPr lang="zh-CN" altLang="en-US" dirty="0"/>
              <a:t>营运能力是财 务目标实现的物质基础</a:t>
            </a:r>
            <a:r>
              <a:rPr lang="en-US" altLang="zh-CN" dirty="0"/>
              <a:t>;</a:t>
            </a:r>
            <a:r>
              <a:rPr lang="zh-CN" altLang="en-US" dirty="0"/>
              <a:t>发展能力是财务目标实现的不竭动力</a:t>
            </a:r>
            <a:r>
              <a:rPr lang="en-US" altLang="zh-CN" dirty="0"/>
              <a:t>;</a:t>
            </a:r>
            <a:r>
              <a:rPr lang="zh-CN" altLang="en-US" dirty="0"/>
              <a:t>盈利能力是三者共同作用的 结果</a:t>
            </a:r>
            <a:r>
              <a:rPr lang="en-US" altLang="zh-CN" dirty="0"/>
              <a:t>,</a:t>
            </a:r>
            <a:r>
              <a:rPr lang="zh-CN" altLang="en-US" dirty="0"/>
              <a:t>同时也对三者的增强起着推动作用</a:t>
            </a:r>
            <a:r>
              <a:rPr lang="en-US" altLang="zh-CN" dirty="0"/>
              <a:t>.</a:t>
            </a:r>
            <a:r>
              <a:rPr lang="zh-CN" altLang="en-US" dirty="0"/>
              <a:t>四者相辅相成</a:t>
            </a:r>
            <a:r>
              <a:rPr lang="en-US" altLang="zh-CN" dirty="0"/>
              <a:t>,</a:t>
            </a:r>
            <a:r>
              <a:rPr lang="zh-CN" altLang="en-US" dirty="0"/>
              <a:t>共同构成企业财务分析的基本 内容</a:t>
            </a:r>
            <a:r>
              <a:rPr lang="en-US" altLang="zh-CN" dirty="0"/>
              <a:t>.</a:t>
            </a:r>
          </a:p>
          <a:p>
            <a:pPr marL="0" indent="0">
              <a:buNone/>
            </a:pPr>
            <a:endParaRPr lang="zh-CN" altLang="en-US" dirty="0"/>
          </a:p>
        </p:txBody>
      </p:sp>
    </p:spTree>
    <p:extLst>
      <p:ext uri="{BB962C8B-B14F-4D97-AF65-F5344CB8AC3E}">
        <p14:creationId xmlns:p14="http://schemas.microsoft.com/office/powerpoint/2010/main" val="845515638"/>
      </p:ext>
    </p:ext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lgn="ctr">
                  <a:buNone/>
                </a:pPr>
                <a:r>
                  <a:rPr lang="en-US" altLang="zh-CN" sz="3200" dirty="0" smtClean="0"/>
                  <a:t>11.2   </a:t>
                </a:r>
                <a:r>
                  <a:rPr lang="zh-CN" altLang="en-US" sz="3200" dirty="0" smtClean="0"/>
                  <a:t>财务</a:t>
                </a:r>
                <a:r>
                  <a:rPr lang="zh-CN" altLang="en-US" sz="3200" dirty="0"/>
                  <a:t>分析的</a:t>
                </a:r>
                <a:r>
                  <a:rPr lang="zh-CN" altLang="en-US" sz="3200" dirty="0" smtClean="0"/>
                  <a:t>方法</a:t>
                </a:r>
                <a:endParaRPr lang="en-US" altLang="zh-CN" sz="3200" dirty="0"/>
              </a:p>
              <a:p>
                <a:pPr marL="0" indent="0">
                  <a:buNone/>
                </a:pPr>
                <a:r>
                  <a:rPr lang="en-US" altLang="zh-CN" sz="2800" dirty="0" smtClean="0"/>
                  <a:t>11.2.1  </a:t>
                </a:r>
                <a:r>
                  <a:rPr lang="zh-CN" altLang="en-US" sz="2800" dirty="0" smtClean="0"/>
                  <a:t>比率</a:t>
                </a:r>
                <a:r>
                  <a:rPr lang="zh-CN" altLang="en-US" sz="2800" dirty="0"/>
                  <a:t>分析法 </a:t>
                </a:r>
                <a:endParaRPr lang="en-US" altLang="zh-CN" dirty="0" smtClean="0"/>
              </a:p>
              <a:p>
                <a:pPr marL="0" indent="0">
                  <a:buNone/>
                </a:pPr>
                <a:r>
                  <a:rPr lang="en-US" altLang="zh-CN" dirty="0"/>
                  <a:t> </a:t>
                </a:r>
                <a:r>
                  <a:rPr lang="en-US" altLang="zh-CN" dirty="0" smtClean="0"/>
                  <a:t>      </a:t>
                </a:r>
                <a:r>
                  <a:rPr lang="zh-CN" altLang="en-US" dirty="0" smtClean="0"/>
                  <a:t>比率</a:t>
                </a:r>
                <a:r>
                  <a:rPr lang="zh-CN" altLang="en-US" dirty="0"/>
                  <a:t>分析法是把两个相互联系的项目加以对比</a:t>
                </a:r>
                <a:r>
                  <a:rPr lang="en-US" altLang="zh-CN" dirty="0"/>
                  <a:t>,</a:t>
                </a:r>
                <a:r>
                  <a:rPr lang="zh-CN" altLang="en-US" dirty="0"/>
                  <a:t>计算出比率</a:t>
                </a:r>
                <a:r>
                  <a:rPr lang="en-US" altLang="zh-CN" dirty="0"/>
                  <a:t>,</a:t>
                </a:r>
                <a:r>
                  <a:rPr lang="zh-CN" altLang="en-US" dirty="0"/>
                  <a:t>以确定经济活动变动情况 的分析方法</a:t>
                </a:r>
                <a:r>
                  <a:rPr lang="en-US" altLang="zh-CN" dirty="0" smtClean="0"/>
                  <a:t>.</a:t>
                </a:r>
              </a:p>
              <a:p>
                <a:pPr marL="457200" indent="-457200">
                  <a:buAutoNum type="arabicDbPeriod"/>
                </a:pPr>
                <a:r>
                  <a:rPr lang="zh-CN" altLang="en-US" b="1" dirty="0" smtClean="0"/>
                  <a:t>效率</a:t>
                </a:r>
                <a:r>
                  <a:rPr lang="zh-CN" altLang="en-US" b="1" dirty="0"/>
                  <a:t>比率 </a:t>
                </a:r>
                <a:endParaRPr lang="en-US" altLang="zh-CN" b="1" dirty="0" smtClean="0"/>
              </a:p>
              <a:p>
                <a:pPr marL="0" indent="0">
                  <a:buNone/>
                </a:pPr>
                <a:r>
                  <a:rPr lang="en-US" altLang="zh-CN" dirty="0"/>
                  <a:t> </a:t>
                </a:r>
                <a:r>
                  <a:rPr lang="en-US" altLang="zh-CN" dirty="0" smtClean="0"/>
                  <a:t>      </a:t>
                </a:r>
                <a:r>
                  <a:rPr lang="zh-CN" altLang="en-US" dirty="0" smtClean="0"/>
                  <a:t>效率</a:t>
                </a:r>
                <a:r>
                  <a:rPr lang="zh-CN" altLang="en-US" dirty="0"/>
                  <a:t>比率是反映经济活动中投入与产出、所耗与所得的比率</a:t>
                </a:r>
                <a:r>
                  <a:rPr lang="en-US" altLang="zh-CN" dirty="0"/>
                  <a:t>,</a:t>
                </a:r>
                <a:r>
                  <a:rPr lang="zh-CN" altLang="en-US" dirty="0"/>
                  <a:t>以考察经营成果</a:t>
                </a:r>
                <a:r>
                  <a:rPr lang="en-US" altLang="zh-CN" dirty="0"/>
                  <a:t>,</a:t>
                </a:r>
                <a:r>
                  <a:rPr lang="zh-CN" altLang="en-US" dirty="0"/>
                  <a:t>评价经 济效益的指标</a:t>
                </a:r>
                <a:r>
                  <a:rPr lang="en-US" altLang="zh-CN" dirty="0"/>
                  <a:t>,</a:t>
                </a:r>
                <a:r>
                  <a:rPr lang="zh-CN" altLang="en-US" dirty="0"/>
                  <a:t>如成本利润率、销售利润率及资本利润率等指标</a:t>
                </a:r>
                <a:r>
                  <a:rPr lang="en-US" altLang="zh-CN" dirty="0"/>
                  <a:t>. </a:t>
                </a:r>
                <a:endParaRPr lang="en-US" altLang="zh-CN" dirty="0" smtClean="0"/>
              </a:p>
              <a:p>
                <a:pPr marL="0" indent="0">
                  <a:buNone/>
                </a:pPr>
                <a:r>
                  <a:rPr lang="zh-CN" altLang="en-US" b="1" dirty="0" smtClean="0"/>
                  <a:t>２</a:t>
                </a:r>
                <a:r>
                  <a:rPr lang="zh-CN" altLang="en-US" b="1" dirty="0"/>
                  <a:t>． 结构比率 </a:t>
                </a:r>
                <a:endParaRPr lang="en-US" altLang="zh-CN" b="1" dirty="0" smtClean="0"/>
              </a:p>
              <a:p>
                <a:pPr marL="0" indent="0">
                  <a:buNone/>
                </a:pPr>
                <a:r>
                  <a:rPr lang="en-US" altLang="zh-CN" dirty="0"/>
                  <a:t> </a:t>
                </a:r>
                <a:r>
                  <a:rPr lang="en-US" altLang="zh-CN" dirty="0" smtClean="0"/>
                  <a:t>      </a:t>
                </a:r>
                <a:r>
                  <a:rPr lang="zh-CN" altLang="en-US" dirty="0" smtClean="0"/>
                  <a:t>结构</a:t>
                </a:r>
                <a:r>
                  <a:rPr lang="zh-CN" altLang="en-US" dirty="0"/>
                  <a:t>比率又称构成比率</a:t>
                </a:r>
                <a:r>
                  <a:rPr lang="en-US" altLang="zh-CN" dirty="0"/>
                  <a:t>,</a:t>
                </a:r>
                <a:r>
                  <a:rPr lang="zh-CN" altLang="en-US" dirty="0"/>
                  <a:t>是某项经济指标的某个组成部分与总体的比率</a:t>
                </a:r>
                <a:r>
                  <a:rPr lang="en-US" altLang="zh-CN" dirty="0"/>
                  <a:t>,</a:t>
                </a:r>
                <a:r>
                  <a:rPr lang="zh-CN" altLang="en-US" dirty="0"/>
                  <a:t>反映部分与总 体的关系</a:t>
                </a:r>
                <a:r>
                  <a:rPr lang="en-US" altLang="zh-CN" dirty="0"/>
                  <a:t>.</a:t>
                </a:r>
                <a:r>
                  <a:rPr lang="zh-CN" altLang="en-US" dirty="0"/>
                  <a:t>其计算</a:t>
                </a:r>
                <a:r>
                  <a:rPr lang="zh-CN" altLang="en-US" dirty="0" smtClean="0"/>
                  <a:t>公式          为</a:t>
                </a:r>
                <a14:m>
                  <m:oMath xmlns:m="http://schemas.openxmlformats.org/officeDocument/2006/math">
                    <m:r>
                      <a:rPr lang="zh-CN" altLang="en-US" i="1">
                        <a:latin typeface="Cambria Math" panose="02040503050406030204" pitchFamily="18" charset="0"/>
                      </a:rPr>
                      <m:t>结构比率＝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某个组成部分</m:t>
                        </m:r>
                      </m:num>
                      <m:den>
                        <m:r>
                          <a:rPr lang="zh-CN" altLang="en-US" i="1">
                            <a:latin typeface="Cambria Math" panose="02040503050406030204" pitchFamily="18" charset="0"/>
                          </a:rPr>
                          <m:t>总体数额</m:t>
                        </m:r>
                      </m:den>
                    </m:f>
                  </m:oMath>
                </a14:m>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1217" t="-58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86536469"/>
      </p:ext>
    </p:ext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３． 相关比率 </a:t>
            </a:r>
            <a:endParaRPr lang="en-US" altLang="zh-CN" b="1" dirty="0" smtClean="0"/>
          </a:p>
          <a:p>
            <a:pPr marL="0" indent="0">
              <a:buNone/>
            </a:pPr>
            <a:r>
              <a:rPr lang="en-US" altLang="zh-CN" dirty="0"/>
              <a:t> </a:t>
            </a:r>
            <a:r>
              <a:rPr lang="en-US" altLang="zh-CN" dirty="0" smtClean="0"/>
              <a:t>      </a:t>
            </a:r>
            <a:r>
              <a:rPr lang="zh-CN" altLang="en-US" dirty="0" smtClean="0"/>
              <a:t>相关</a:t>
            </a:r>
            <a:r>
              <a:rPr lang="zh-CN" altLang="en-US" dirty="0"/>
              <a:t>比率是将两个不同但又有一定关联的项目加以对比得出的比率</a:t>
            </a:r>
            <a:r>
              <a:rPr lang="en-US" altLang="zh-CN" dirty="0"/>
              <a:t>,</a:t>
            </a:r>
            <a:r>
              <a:rPr lang="zh-CN" altLang="en-US" dirty="0"/>
              <a:t>以反映经济活动 的各种相关关系</a:t>
            </a:r>
            <a:r>
              <a:rPr lang="en-US" altLang="zh-CN" dirty="0"/>
              <a:t>.</a:t>
            </a:r>
            <a:r>
              <a:rPr lang="zh-CN" altLang="en-US" dirty="0"/>
              <a:t>实际上财务分析的许多指标都是这种相关比率</a:t>
            </a:r>
            <a:r>
              <a:rPr lang="en-US" altLang="zh-CN" dirty="0"/>
              <a:t>,</a:t>
            </a:r>
            <a:r>
              <a:rPr lang="zh-CN" altLang="en-US" dirty="0"/>
              <a:t>如流动比率、资金周转 率等</a:t>
            </a:r>
            <a:r>
              <a:rPr lang="en-US" altLang="zh-CN" dirty="0" smtClean="0"/>
              <a:t>.</a:t>
            </a:r>
          </a:p>
          <a:p>
            <a:pPr marL="0" indent="0">
              <a:buNone/>
            </a:pPr>
            <a:r>
              <a:rPr lang="zh-CN" altLang="en-US" dirty="0" smtClean="0"/>
              <a:t>       比率</a:t>
            </a:r>
            <a:r>
              <a:rPr lang="zh-CN" altLang="en-US" dirty="0"/>
              <a:t>分析法的优点是计算简便</a:t>
            </a:r>
            <a:r>
              <a:rPr lang="en-US" altLang="zh-CN" dirty="0"/>
              <a:t>,</a:t>
            </a:r>
            <a:r>
              <a:rPr lang="zh-CN" altLang="en-US" dirty="0"/>
              <a:t>计算结果易于判断分析</a:t>
            </a:r>
            <a:r>
              <a:rPr lang="en-US" altLang="zh-CN" dirty="0"/>
              <a:t>,</a:t>
            </a:r>
            <a:r>
              <a:rPr lang="zh-CN" altLang="en-US" dirty="0" smtClean="0"/>
              <a:t>而且可以</a:t>
            </a:r>
            <a:r>
              <a:rPr lang="zh-CN" altLang="en-US" dirty="0"/>
              <a:t>使某些指标在不同规 模企业间进行比较</a:t>
            </a:r>
            <a:r>
              <a:rPr lang="en-US" altLang="zh-CN" dirty="0" smtClean="0"/>
              <a:t>.</a:t>
            </a:r>
            <a:endParaRPr lang="en-US" altLang="zh-CN" dirty="0"/>
          </a:p>
          <a:p>
            <a:pPr marL="0" indent="0">
              <a:buNone/>
            </a:pPr>
            <a:r>
              <a:rPr lang="zh-CN" altLang="en-US" dirty="0"/>
              <a:t>注意</a:t>
            </a:r>
            <a:r>
              <a:rPr lang="zh-CN" altLang="en-US" dirty="0" smtClean="0"/>
              <a:t>：</a:t>
            </a:r>
            <a:endParaRPr lang="en-US" altLang="zh-CN" dirty="0" smtClean="0"/>
          </a:p>
          <a:p>
            <a:pPr marL="0" indent="0">
              <a:buNone/>
            </a:pPr>
            <a:r>
              <a:rPr lang="en-US" altLang="zh-CN" dirty="0"/>
              <a:t> </a:t>
            </a:r>
            <a:r>
              <a:rPr lang="en-US" altLang="zh-CN" dirty="0" smtClean="0"/>
              <a:t>    </a:t>
            </a:r>
            <a:r>
              <a:rPr lang="zh-CN" altLang="en-US" dirty="0" smtClean="0"/>
              <a:t> </a:t>
            </a:r>
            <a:r>
              <a:rPr lang="en-US" altLang="zh-CN" dirty="0"/>
              <a:t>( </a:t>
            </a:r>
            <a:r>
              <a:rPr lang="zh-CN" altLang="en-US" dirty="0"/>
              <a:t>１</a:t>
            </a:r>
            <a:r>
              <a:rPr lang="en-US" altLang="zh-CN" dirty="0"/>
              <a:t>)</a:t>
            </a:r>
            <a:r>
              <a:rPr lang="zh-CN" altLang="en-US" dirty="0"/>
              <a:t>对比项目的相关性</a:t>
            </a:r>
            <a:r>
              <a:rPr lang="en-US" altLang="zh-CN" dirty="0" smtClean="0"/>
              <a:t>.</a:t>
            </a:r>
          </a:p>
          <a:p>
            <a:pPr marL="0" indent="0">
              <a:buNone/>
            </a:pPr>
            <a:r>
              <a:rPr lang="en-US" altLang="zh-CN" dirty="0"/>
              <a:t> </a:t>
            </a:r>
            <a:r>
              <a:rPr lang="en-US" altLang="zh-CN" dirty="0" smtClean="0"/>
              <a:t>    </a:t>
            </a:r>
            <a:r>
              <a:rPr lang="zh-CN" altLang="en-US" dirty="0" smtClean="0"/>
              <a:t> </a:t>
            </a:r>
            <a:r>
              <a:rPr lang="en-US" altLang="zh-CN" dirty="0" smtClean="0"/>
              <a:t>( </a:t>
            </a:r>
            <a:r>
              <a:rPr lang="zh-CN" altLang="en-US" dirty="0"/>
              <a:t>２</a:t>
            </a:r>
            <a:r>
              <a:rPr lang="en-US" altLang="zh-CN" dirty="0"/>
              <a:t>)</a:t>
            </a:r>
            <a:r>
              <a:rPr lang="zh-CN" altLang="en-US" dirty="0"/>
              <a:t>对比口径的一致性</a:t>
            </a:r>
            <a:r>
              <a:rPr lang="en-US" altLang="zh-CN" dirty="0" smtClean="0"/>
              <a:t>.</a:t>
            </a:r>
          </a:p>
          <a:p>
            <a:pPr marL="0" indent="0">
              <a:buNone/>
            </a:pPr>
            <a:r>
              <a:rPr lang="en-US" altLang="zh-CN" dirty="0"/>
              <a:t> </a:t>
            </a:r>
            <a:r>
              <a:rPr lang="en-US" altLang="zh-CN" dirty="0" smtClean="0"/>
              <a:t>    </a:t>
            </a:r>
            <a:r>
              <a:rPr lang="zh-CN" altLang="en-US" dirty="0" smtClean="0"/>
              <a:t> </a:t>
            </a:r>
            <a:r>
              <a:rPr lang="en-US" altLang="zh-CN" dirty="0" smtClean="0"/>
              <a:t>( </a:t>
            </a:r>
            <a:r>
              <a:rPr lang="zh-CN" altLang="en-US" dirty="0"/>
              <a:t>３</a:t>
            </a:r>
            <a:r>
              <a:rPr lang="en-US" altLang="zh-CN" dirty="0"/>
              <a:t>)</a:t>
            </a:r>
            <a:r>
              <a:rPr lang="zh-CN" altLang="en-US" dirty="0"/>
              <a:t>衡量标准的科学性</a:t>
            </a:r>
            <a:r>
              <a:rPr lang="en-US" altLang="zh-CN" dirty="0"/>
              <a:t>.</a:t>
            </a:r>
            <a:endParaRPr lang="zh-CN" altLang="en-US" dirty="0"/>
          </a:p>
        </p:txBody>
      </p:sp>
    </p:spTree>
    <p:extLst>
      <p:ext uri="{BB962C8B-B14F-4D97-AF65-F5344CB8AC3E}">
        <p14:creationId xmlns:p14="http://schemas.microsoft.com/office/powerpoint/2010/main" val="767147163"/>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a:bodyPr>
          <a:lstStyle/>
          <a:p>
            <a:pPr marL="0" indent="0">
              <a:buNone/>
            </a:pPr>
            <a:r>
              <a:rPr lang="en-US" altLang="zh-CN" sz="2800" dirty="0" smtClean="0"/>
              <a:t>11.2.2  </a:t>
            </a:r>
            <a:r>
              <a:rPr lang="zh-CN" altLang="en-US" sz="2800" dirty="0" smtClean="0"/>
              <a:t>因素分析法</a:t>
            </a:r>
            <a:endParaRPr lang="en-US" altLang="zh-CN" sz="2800" dirty="0"/>
          </a:p>
          <a:p>
            <a:pPr marL="0" indent="0">
              <a:buNone/>
            </a:pPr>
            <a:r>
              <a:rPr lang="zh-CN" altLang="en-US" dirty="0" smtClean="0"/>
              <a:t>       通过</a:t>
            </a:r>
            <a:r>
              <a:rPr lang="zh-CN" altLang="en-US" dirty="0"/>
              <a:t>逐步分解来确定几个相互联系的因素对某一综合性指标 的影响程度的分析方法叫因素分析法</a:t>
            </a:r>
            <a:r>
              <a:rPr lang="en-US" altLang="zh-CN" dirty="0"/>
              <a:t>,</a:t>
            </a:r>
            <a:r>
              <a:rPr lang="zh-CN" altLang="en-US" dirty="0"/>
              <a:t>或称连环替代法</a:t>
            </a:r>
            <a:r>
              <a:rPr lang="en-US" altLang="zh-CN" dirty="0" smtClean="0"/>
              <a:t>.</a:t>
            </a:r>
          </a:p>
          <a:p>
            <a:pPr marL="0" indent="0">
              <a:buNone/>
            </a:pPr>
            <a:r>
              <a:rPr lang="zh-CN" altLang="en-US" dirty="0" smtClean="0"/>
              <a:t>       因素分析</a:t>
            </a:r>
            <a:r>
              <a:rPr lang="zh-CN" altLang="en-US" dirty="0"/>
              <a:t>法既可以全面分析各因素对某一经济指标的影响</a:t>
            </a:r>
            <a:r>
              <a:rPr lang="en-US" altLang="zh-CN" dirty="0"/>
              <a:t>,</a:t>
            </a:r>
            <a:r>
              <a:rPr lang="zh-CN" altLang="en-US" dirty="0"/>
              <a:t>又可以单独分析某个因素 对某一经济指标的影响</a:t>
            </a:r>
            <a:r>
              <a:rPr lang="en-US" altLang="zh-CN" dirty="0" smtClean="0"/>
              <a:t>,</a:t>
            </a:r>
            <a:endParaRPr lang="en-US" altLang="zh-CN" dirty="0"/>
          </a:p>
          <a:p>
            <a:pPr marL="0" indent="0">
              <a:buNone/>
            </a:pPr>
            <a:r>
              <a:rPr lang="en-US" altLang="zh-CN" dirty="0" smtClean="0"/>
              <a:t>       ( </a:t>
            </a:r>
            <a:r>
              <a:rPr lang="zh-CN" altLang="en-US" dirty="0"/>
              <a:t>１</a:t>
            </a:r>
            <a:r>
              <a:rPr lang="en-US" altLang="zh-CN" dirty="0"/>
              <a:t>)</a:t>
            </a:r>
            <a:r>
              <a:rPr lang="zh-CN" altLang="en-US" dirty="0"/>
              <a:t>因素分解的</a:t>
            </a:r>
            <a:r>
              <a:rPr lang="zh-CN" altLang="en-US" dirty="0" smtClean="0"/>
              <a:t>关联性</a:t>
            </a:r>
            <a:endParaRPr lang="en-US" altLang="zh-CN" dirty="0" smtClean="0"/>
          </a:p>
          <a:p>
            <a:pPr marL="0" indent="0">
              <a:buNone/>
            </a:pPr>
            <a:r>
              <a:rPr lang="en-US" altLang="zh-CN" dirty="0"/>
              <a:t> </a:t>
            </a:r>
            <a:r>
              <a:rPr lang="en-US" altLang="zh-CN" dirty="0" smtClean="0"/>
              <a:t>      ( </a:t>
            </a:r>
            <a:r>
              <a:rPr lang="zh-CN" altLang="en-US" dirty="0"/>
              <a:t>２</a:t>
            </a:r>
            <a:r>
              <a:rPr lang="en-US" altLang="zh-CN" dirty="0"/>
              <a:t>)</a:t>
            </a:r>
            <a:r>
              <a:rPr lang="zh-CN" altLang="en-US" dirty="0"/>
              <a:t>因素替代的顺序性</a:t>
            </a:r>
            <a:r>
              <a:rPr lang="en-US" altLang="zh-CN" dirty="0" smtClean="0"/>
              <a:t>. </a:t>
            </a:r>
          </a:p>
          <a:p>
            <a:pPr marL="0" indent="0">
              <a:buNone/>
            </a:pPr>
            <a:r>
              <a:rPr lang="en-US" altLang="zh-CN" dirty="0"/>
              <a:t> </a:t>
            </a:r>
            <a:r>
              <a:rPr lang="en-US" altLang="zh-CN" dirty="0" smtClean="0"/>
              <a:t>      ( </a:t>
            </a:r>
            <a:r>
              <a:rPr lang="zh-CN" altLang="en-US" dirty="0"/>
              <a:t>３</a:t>
            </a:r>
            <a:r>
              <a:rPr lang="en-US" altLang="zh-CN" dirty="0"/>
              <a:t>)</a:t>
            </a:r>
            <a:r>
              <a:rPr lang="zh-CN" altLang="en-US" dirty="0"/>
              <a:t>顺序替代的连环性</a:t>
            </a:r>
            <a:r>
              <a:rPr lang="en-US" altLang="zh-CN" dirty="0" smtClean="0"/>
              <a:t>.</a:t>
            </a:r>
            <a:r>
              <a:rPr lang="zh-CN" altLang="en-US" dirty="0" smtClean="0"/>
              <a:t> </a:t>
            </a:r>
            <a:endParaRPr lang="en-US" altLang="zh-CN" dirty="0" smtClean="0"/>
          </a:p>
          <a:p>
            <a:pPr marL="0" indent="0">
              <a:buNone/>
            </a:pPr>
            <a:r>
              <a:rPr lang="en-US" altLang="zh-CN" dirty="0"/>
              <a:t> </a:t>
            </a:r>
            <a:r>
              <a:rPr lang="en-US" altLang="zh-CN" dirty="0" smtClean="0"/>
              <a:t>      ( </a:t>
            </a:r>
            <a:r>
              <a:rPr lang="zh-CN" altLang="en-US" dirty="0"/>
              <a:t>４</a:t>
            </a:r>
            <a:r>
              <a:rPr lang="en-US" altLang="zh-CN" dirty="0"/>
              <a:t>)</a:t>
            </a:r>
            <a:r>
              <a:rPr lang="zh-CN" altLang="en-US" dirty="0"/>
              <a:t>计算结果的假定性</a:t>
            </a:r>
            <a:r>
              <a:rPr lang="en-US" altLang="zh-CN" dirty="0" smtClean="0"/>
              <a:t>.</a:t>
            </a:r>
            <a:endParaRPr lang="zh-CN" altLang="en-US" dirty="0"/>
          </a:p>
        </p:txBody>
      </p:sp>
    </p:spTree>
    <p:extLst>
      <p:ext uri="{BB962C8B-B14F-4D97-AF65-F5344CB8AC3E}">
        <p14:creationId xmlns:p14="http://schemas.microsoft.com/office/powerpoint/2010/main" val="375772384"/>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normAutofit lnSpcReduction="10000"/>
              </a:bodyPr>
              <a:lstStyle/>
              <a:p>
                <a:pPr marL="0" indent="0">
                  <a:buNone/>
                </a:pPr>
                <a:r>
                  <a:rPr lang="en-US" altLang="zh-CN" sz="2800" dirty="0" smtClean="0"/>
                  <a:t>11.2.3 </a:t>
                </a:r>
                <a:r>
                  <a:rPr lang="zh-CN" altLang="en-US" sz="2800" dirty="0" smtClean="0"/>
                  <a:t>趋势分析法</a:t>
                </a:r>
                <a:endParaRPr lang="en-US" altLang="zh-CN" sz="2800" dirty="0" smtClean="0"/>
              </a:p>
              <a:p>
                <a:pPr marL="0" indent="0">
                  <a:buNone/>
                </a:pPr>
                <a:r>
                  <a:rPr lang="en-US" altLang="zh-CN" dirty="0"/>
                  <a:t> </a:t>
                </a:r>
                <a:r>
                  <a:rPr lang="en-US" altLang="zh-CN" dirty="0" smtClean="0"/>
                  <a:t>     </a:t>
                </a:r>
                <a:r>
                  <a:rPr lang="zh-CN" altLang="en-US" dirty="0" smtClean="0"/>
                  <a:t> </a:t>
                </a:r>
                <a:r>
                  <a:rPr lang="zh-CN" altLang="en-US" dirty="0"/>
                  <a:t>趋势分析法是将两期及以上财务报告中的相同指标进行对比</a:t>
                </a:r>
                <a:r>
                  <a:rPr lang="en-US" altLang="zh-CN" dirty="0"/>
                  <a:t>,</a:t>
                </a:r>
                <a:r>
                  <a:rPr lang="zh-CN" altLang="en-US" dirty="0"/>
                  <a:t>确定其增减变动的方向、 数额和幅度</a:t>
                </a:r>
                <a:r>
                  <a:rPr lang="en-US" altLang="zh-CN" dirty="0"/>
                  <a:t>,</a:t>
                </a:r>
                <a:r>
                  <a:rPr lang="zh-CN" altLang="en-US" dirty="0"/>
                  <a:t>以反映企业财务状况及经营成果变动趋势的一种方法</a:t>
                </a:r>
                <a:r>
                  <a:rPr lang="en-US" altLang="zh-CN" dirty="0" smtClean="0"/>
                  <a:t>.</a:t>
                </a:r>
                <a:endParaRPr lang="en-US" altLang="zh-CN" dirty="0"/>
              </a:p>
              <a:p>
                <a:pPr marL="457200" indent="-457200">
                  <a:buAutoNum type="arabicDbPeriod"/>
                </a:pPr>
                <a:r>
                  <a:rPr lang="zh-CN" altLang="en-US" b="1" dirty="0" smtClean="0"/>
                  <a:t>重要</a:t>
                </a:r>
                <a:r>
                  <a:rPr lang="zh-CN" altLang="en-US" b="1" dirty="0"/>
                  <a:t>财务指标的比较 </a:t>
                </a:r>
                <a:endParaRPr lang="en-US" altLang="zh-CN" b="1" dirty="0" smtClean="0"/>
              </a:p>
              <a:p>
                <a:pPr marL="0" indent="0">
                  <a:buNone/>
                </a:pPr>
                <a:r>
                  <a:rPr lang="en-US" altLang="zh-CN" dirty="0"/>
                  <a:t> </a:t>
                </a:r>
                <a:r>
                  <a:rPr lang="en-US" altLang="zh-CN" dirty="0" smtClean="0"/>
                  <a:t>      </a:t>
                </a:r>
                <a:r>
                  <a:rPr lang="zh-CN" altLang="en-US" dirty="0" smtClean="0"/>
                  <a:t>重要</a:t>
                </a:r>
                <a:r>
                  <a:rPr lang="zh-CN" altLang="en-US" dirty="0"/>
                  <a:t>财务指标的比较方法是将不同时期财务报告中相同的重要指标或比率进行比较</a:t>
                </a:r>
                <a:r>
                  <a:rPr lang="en-US" altLang="zh-CN" dirty="0"/>
                  <a:t>, </a:t>
                </a:r>
                <a:r>
                  <a:rPr lang="zh-CN" altLang="en-US" dirty="0"/>
                  <a:t>直接观察其增减变动情况幅度及发展趋势</a:t>
                </a:r>
                <a:r>
                  <a:rPr lang="en-US" altLang="zh-CN" dirty="0" smtClean="0"/>
                  <a:t>.</a:t>
                </a:r>
              </a:p>
              <a:p>
                <a:pPr marL="0" indent="0">
                  <a:buNone/>
                </a:pPr>
                <a:r>
                  <a:rPr lang="en-US" altLang="zh-CN" dirty="0"/>
                  <a:t>( </a:t>
                </a:r>
                <a:r>
                  <a:rPr lang="zh-CN" altLang="en-US" dirty="0"/>
                  <a:t>１</a:t>
                </a:r>
                <a:r>
                  <a:rPr lang="en-US" altLang="zh-CN" dirty="0"/>
                  <a:t>)</a:t>
                </a:r>
                <a:r>
                  <a:rPr lang="zh-CN" altLang="en-US" dirty="0"/>
                  <a:t>定基动态</a:t>
                </a:r>
                <a:r>
                  <a:rPr lang="zh-CN" altLang="en-US" dirty="0" smtClean="0"/>
                  <a:t>比率</a:t>
                </a:r>
                <a:r>
                  <a:rPr lang="zh-CN" altLang="en-US" dirty="0"/>
                  <a:t>：</a:t>
                </a:r>
                <a:r>
                  <a:rPr lang="zh-CN" altLang="en-US" dirty="0" smtClean="0"/>
                  <a:t>将</a:t>
                </a:r>
                <a:r>
                  <a:rPr lang="zh-CN" altLang="en-US" dirty="0"/>
                  <a:t>分析期数额与某一固定基期数额对比计算的比率</a:t>
                </a:r>
                <a:r>
                  <a:rPr lang="en-US" altLang="zh-CN" dirty="0" smtClean="0"/>
                  <a:t>.</a:t>
                </a:r>
                <a:endParaRPr lang="en-US" altLang="zh-CN" dirty="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定基动态比率＝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分析期指标</m:t>
                          </m:r>
                        </m:num>
                        <m:den>
                          <m:r>
                            <a:rPr lang="zh-CN" altLang="en-US" i="1">
                              <a:latin typeface="Cambria Math" panose="02040503050406030204" pitchFamily="18" charset="0"/>
                            </a:rPr>
                            <m:t>固定基期指标</m:t>
                          </m:r>
                          <m:r>
                            <a:rPr lang="zh-CN" altLang="en-US" i="1">
                              <a:latin typeface="Cambria Math" panose="02040503050406030204" pitchFamily="18" charset="0"/>
                            </a:rPr>
                            <m:t> </m:t>
                          </m:r>
                        </m:den>
                      </m:f>
                    </m:oMath>
                  </m:oMathPara>
                </a14:m>
                <a:endParaRPr lang="en-US" altLang="zh-CN" dirty="0" smtClean="0"/>
              </a:p>
              <a:p>
                <a:pPr marL="0" indent="0">
                  <a:buNone/>
                </a:pPr>
                <a:r>
                  <a:rPr lang="en-US" altLang="zh-CN" dirty="0"/>
                  <a:t>( </a:t>
                </a:r>
                <a:r>
                  <a:rPr lang="zh-CN" altLang="en-US" dirty="0"/>
                  <a:t>２</a:t>
                </a:r>
                <a:r>
                  <a:rPr lang="en-US" altLang="zh-CN" dirty="0"/>
                  <a:t>)</a:t>
                </a:r>
                <a:r>
                  <a:rPr lang="zh-CN" altLang="en-US" dirty="0"/>
                  <a:t>环比动态</a:t>
                </a:r>
                <a:r>
                  <a:rPr lang="zh-CN" altLang="en-US" dirty="0" smtClean="0"/>
                  <a:t>比率</a:t>
                </a:r>
                <a:r>
                  <a:rPr lang="zh-CN" altLang="en-US" dirty="0"/>
                  <a:t>：</a:t>
                </a:r>
                <a:r>
                  <a:rPr lang="zh-CN" altLang="en-US" dirty="0" smtClean="0"/>
                  <a:t>将</a:t>
                </a:r>
                <a:r>
                  <a:rPr lang="zh-CN" altLang="en-US" dirty="0"/>
                  <a:t>每一分析期数额与前一期同一指标进行对比计算得出的</a:t>
                </a:r>
                <a:r>
                  <a:rPr lang="zh-CN" altLang="en-US" dirty="0" smtClean="0"/>
                  <a:t>动态比率</a:t>
                </a:r>
                <a:r>
                  <a:rPr lang="en-US" altLang="zh-CN" dirty="0" smtClean="0"/>
                  <a:t>.</a:t>
                </a:r>
              </a:p>
              <a:p>
                <a:pPr marL="0" indent="0">
                  <a:buNone/>
                </a:pPr>
                <a:r>
                  <a:rPr lang="zh-CN" altLang="en-US" dirty="0" smtClean="0"/>
                  <a:t>其</a:t>
                </a:r>
                <a:r>
                  <a:rPr lang="zh-CN" altLang="en-US" dirty="0"/>
                  <a:t>计算公式为</a:t>
                </a:r>
                <a:r>
                  <a:rPr lang="en-US" altLang="zh-CN" dirty="0" smtClean="0"/>
                  <a:t>			</a:t>
                </a:r>
                <a:r>
                  <a:rPr lang="zh-CN" altLang="en-US" dirty="0"/>
                  <a:t>环比动态比率</a:t>
                </a:r>
                <a14:m>
                  <m:oMath xmlns:m="http://schemas.openxmlformats.org/officeDocument/2006/math">
                    <m:r>
                      <a:rPr lang="zh-CN" altLang="en-US" i="1">
                        <a:latin typeface="Cambria Math" panose="02040503050406030204" pitchFamily="18" charset="0"/>
                      </a:rPr>
                      <m:t>＝</m:t>
                    </m:r>
                    <m:f>
                      <m:fPr>
                        <m:ctrlPr>
                          <a:rPr lang="en-US" altLang="zh-CN" i="1">
                            <a:latin typeface="Cambria Math" panose="02040503050406030204" pitchFamily="18" charset="0"/>
                          </a:rPr>
                        </m:ctrlPr>
                      </m:fPr>
                      <m:num>
                        <m:r>
                          <a:rPr lang="zh-CN" altLang="en-US" i="1">
                            <a:latin typeface="Cambria Math" panose="02040503050406030204" pitchFamily="18" charset="0"/>
                          </a:rPr>
                          <m:t>环比动态比率</m:t>
                        </m:r>
                      </m:num>
                      <m:den>
                        <m:r>
                          <a:rPr lang="zh-CN" altLang="en-US" i="1">
                            <a:latin typeface="Cambria Math" panose="02040503050406030204" pitchFamily="18" charset="0"/>
                          </a:rPr>
                          <m:t>分析前期指标</m:t>
                        </m:r>
                        <m:r>
                          <a:rPr lang="zh-CN" altLang="en-US" i="1">
                            <a:latin typeface="Cambria Math" panose="02040503050406030204" pitchFamily="18" charset="0"/>
                          </a:rPr>
                          <m:t> </m:t>
                        </m:r>
                      </m:den>
                    </m:f>
                  </m:oMath>
                </a14:m>
                <a:endParaRPr lang="en-US" altLang="zh-CN"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1217" t="-1047" r="-40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469539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728F9377-CA68-4F93-A3E1-29829C0678A6}"/>
              </a:ext>
            </a:extLst>
          </p:cNvPr>
          <p:cNvSpPr>
            <a:spLocks noGrp="1"/>
          </p:cNvSpPr>
          <p:nvPr>
            <p:ph sz="quarter" idx="13"/>
          </p:nvPr>
        </p:nvSpPr>
        <p:spPr>
          <a:xfrm>
            <a:off x="838200" y="742951"/>
            <a:ext cx="10515600" cy="5382276"/>
          </a:xfrm>
        </p:spPr>
        <p:txBody>
          <a:bodyPr>
            <a:normAutofit/>
          </a:bodyPr>
          <a:lstStyle/>
          <a:p>
            <a:pPr marL="0" indent="0">
              <a:buNone/>
            </a:pPr>
            <a:r>
              <a:rPr lang="zh-CN" altLang="en-US" b="1" dirty="0"/>
              <a:t>３． 资本市场 </a:t>
            </a:r>
            <a:endParaRPr lang="en-US" altLang="zh-CN" b="1" dirty="0"/>
          </a:p>
          <a:p>
            <a:pPr marL="0" indent="0">
              <a:buNone/>
            </a:pPr>
            <a:r>
              <a:rPr lang="en-US" altLang="zh-CN" dirty="0"/>
              <a:t>       </a:t>
            </a:r>
            <a:r>
              <a:rPr lang="zh-CN" altLang="en-US" dirty="0"/>
              <a:t>资本市场的主要功能是实现长期资本融通</a:t>
            </a:r>
            <a:r>
              <a:rPr lang="en-US" altLang="zh-CN" dirty="0"/>
              <a:t>.</a:t>
            </a:r>
            <a:r>
              <a:rPr lang="zh-CN" altLang="en-US" dirty="0"/>
              <a:t>资本市场主要包括债券市场、股票市场和 融资租赁市场等</a:t>
            </a:r>
            <a:r>
              <a:rPr lang="en-US" altLang="zh-CN" dirty="0"/>
              <a:t>. </a:t>
            </a:r>
          </a:p>
          <a:p>
            <a:pPr marL="0" indent="0">
              <a:buNone/>
            </a:pPr>
            <a:r>
              <a:rPr lang="en-US" altLang="zh-CN" dirty="0"/>
              <a:t>       </a:t>
            </a:r>
            <a:r>
              <a:rPr lang="zh-CN" altLang="en-US" dirty="0"/>
              <a:t>债券市场和股票市场由证券</a:t>
            </a:r>
            <a:r>
              <a:rPr lang="en-US" altLang="zh-CN" dirty="0"/>
              <a:t>(</a:t>
            </a:r>
            <a:r>
              <a:rPr lang="zh-CN" altLang="en-US" dirty="0"/>
              <a:t>债券和股票</a:t>
            </a:r>
            <a:r>
              <a:rPr lang="en-US" altLang="zh-CN" dirty="0"/>
              <a:t>)</a:t>
            </a:r>
            <a:r>
              <a:rPr lang="zh-CN" altLang="en-US" dirty="0"/>
              <a:t>发行和证券流通构成</a:t>
            </a:r>
            <a:r>
              <a:rPr lang="en-US" altLang="zh-CN" dirty="0"/>
              <a:t>. </a:t>
            </a:r>
          </a:p>
          <a:p>
            <a:pPr marL="0" indent="0">
              <a:buNone/>
            </a:pPr>
            <a:r>
              <a:rPr lang="en-US" altLang="zh-CN" dirty="0"/>
              <a:t>       </a:t>
            </a:r>
            <a:r>
              <a:rPr lang="zh-CN" altLang="en-US" dirty="0"/>
              <a:t>融资租赁市场是通过资产租赁实现长期资金融通的市场</a:t>
            </a:r>
            <a:r>
              <a:rPr lang="en-US" altLang="zh-CN" dirty="0"/>
              <a:t>,</a:t>
            </a:r>
            <a:r>
              <a:rPr lang="zh-CN" altLang="en-US" dirty="0"/>
              <a:t>它具有融资与融物相结合的 特点</a:t>
            </a:r>
            <a:r>
              <a:rPr lang="en-US" altLang="zh-CN" dirty="0"/>
              <a:t>,</a:t>
            </a:r>
            <a:r>
              <a:rPr lang="zh-CN" altLang="en-US" dirty="0"/>
              <a:t>融资期限一般与资产租赁期限一致</a:t>
            </a:r>
            <a:r>
              <a:rPr lang="en-US" altLang="zh-CN" dirty="0"/>
              <a:t>.</a:t>
            </a:r>
          </a:p>
          <a:p>
            <a:pPr marL="0" indent="0">
              <a:buNone/>
            </a:pPr>
            <a:endParaRPr lang="en-US" altLang="zh-CN" b="1" dirty="0"/>
          </a:p>
          <a:p>
            <a:pPr marL="0" indent="0">
              <a:buNone/>
            </a:pPr>
            <a:r>
              <a:rPr lang="zh-CN" altLang="en-US" b="1" dirty="0"/>
              <a:t>４． 利率的决定因素 </a:t>
            </a:r>
            <a:endParaRPr lang="en-US" altLang="zh-CN" b="1" dirty="0"/>
          </a:p>
          <a:p>
            <a:pPr marL="0" indent="0">
              <a:buNone/>
            </a:pPr>
            <a:r>
              <a:rPr lang="en-US" altLang="zh-CN" dirty="0"/>
              <a:t>       </a:t>
            </a:r>
            <a:r>
              <a:rPr lang="zh-CN" altLang="en-US" dirty="0"/>
              <a:t>企业的财务活动均与利率有一定的关系</a:t>
            </a:r>
            <a:r>
              <a:rPr lang="en-US" altLang="zh-CN" dirty="0"/>
              <a:t>,</a:t>
            </a:r>
            <a:r>
              <a:rPr lang="zh-CN" altLang="en-US" dirty="0"/>
              <a:t>利率是资金使用权的价格</a:t>
            </a:r>
            <a:r>
              <a:rPr lang="en-US" altLang="zh-CN" dirty="0"/>
              <a:t>.</a:t>
            </a:r>
            <a:r>
              <a:rPr lang="zh-CN" altLang="en-US" dirty="0"/>
              <a:t>利率的一般计算 公式可表示为 </a:t>
            </a:r>
            <a:endParaRPr lang="en-US" altLang="zh-CN" dirty="0"/>
          </a:p>
          <a:p>
            <a:pPr marL="0" indent="0" algn="ctr">
              <a:buNone/>
            </a:pPr>
            <a:r>
              <a:rPr lang="zh-CN" altLang="en-US" b="1" dirty="0"/>
              <a:t>利率＝纯粹利率＋通货膨胀附加率＋风险附加率</a:t>
            </a:r>
          </a:p>
        </p:txBody>
      </p:sp>
    </p:spTree>
    <p:extLst>
      <p:ext uri="{BB962C8B-B14F-4D97-AF65-F5344CB8AC3E}">
        <p14:creationId xmlns:p14="http://schemas.microsoft.com/office/powerpoint/2010/main" val="3691942436"/>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a:bodyPr>
          <a:lstStyle/>
          <a:p>
            <a:pPr marL="0" indent="0">
              <a:buNone/>
            </a:pPr>
            <a:r>
              <a:rPr lang="zh-CN" altLang="en-US" b="1" dirty="0" smtClean="0"/>
              <a:t>２． 会计报表的比较 </a:t>
            </a:r>
            <a:endParaRPr lang="en-US" altLang="zh-CN" b="1" dirty="0" smtClean="0"/>
          </a:p>
          <a:p>
            <a:pPr marL="0" indent="0">
              <a:buNone/>
            </a:pPr>
            <a:r>
              <a:rPr lang="en-US" altLang="zh-CN" dirty="0"/>
              <a:t> </a:t>
            </a:r>
            <a:r>
              <a:rPr lang="en-US" altLang="zh-CN" dirty="0" smtClean="0"/>
              <a:t>      </a:t>
            </a:r>
            <a:r>
              <a:rPr lang="zh-CN" altLang="en-US" dirty="0" smtClean="0"/>
              <a:t>会计报表</a:t>
            </a:r>
            <a:r>
              <a:rPr lang="zh-CN" altLang="en-US" dirty="0"/>
              <a:t>的比较方法是将连续数期的会计报表中的有关数字并行排列</a:t>
            </a:r>
            <a:r>
              <a:rPr lang="en-US" altLang="zh-CN" dirty="0"/>
              <a:t>,</a:t>
            </a:r>
            <a:r>
              <a:rPr lang="zh-CN" altLang="en-US" dirty="0"/>
              <a:t>比较相同指标的 增减变动金额及幅度</a:t>
            </a:r>
            <a:r>
              <a:rPr lang="en-US" altLang="zh-CN" dirty="0"/>
              <a:t>,</a:t>
            </a:r>
            <a:r>
              <a:rPr lang="zh-CN" altLang="en-US" dirty="0"/>
              <a:t>以此来说明企业财务状况和经营成果的发展变化</a:t>
            </a:r>
            <a:r>
              <a:rPr lang="en-US" altLang="zh-CN" dirty="0"/>
              <a:t>.</a:t>
            </a:r>
            <a:r>
              <a:rPr lang="zh-CN" altLang="en-US" dirty="0"/>
              <a:t>一般可以通过编制 比较资产负债表、比较损益表及比较现金流量表来进行</a:t>
            </a:r>
            <a:r>
              <a:rPr lang="en-US" altLang="zh-CN" dirty="0"/>
              <a:t>,</a:t>
            </a:r>
            <a:r>
              <a:rPr lang="zh-CN" altLang="en-US" dirty="0"/>
              <a:t>计算出各有关项目增减变动的金额及 变动百分比</a:t>
            </a:r>
            <a:r>
              <a:rPr lang="en-US" altLang="zh-CN" dirty="0"/>
              <a:t>. </a:t>
            </a:r>
            <a:endParaRPr lang="en-US" altLang="zh-CN" dirty="0" smtClean="0"/>
          </a:p>
          <a:p>
            <a:pPr marL="0" indent="0">
              <a:buNone/>
            </a:pPr>
            <a:r>
              <a:rPr lang="zh-CN" altLang="en-US" b="1" dirty="0"/>
              <a:t>３． 会计报表项目构成的比较 </a:t>
            </a:r>
            <a:endParaRPr lang="en-US" altLang="zh-CN" b="1" dirty="0" smtClean="0"/>
          </a:p>
          <a:p>
            <a:pPr marL="0" indent="0">
              <a:buNone/>
            </a:pPr>
            <a:r>
              <a:rPr lang="en-US" altLang="zh-CN" dirty="0"/>
              <a:t> </a:t>
            </a:r>
            <a:r>
              <a:rPr lang="en-US" altLang="zh-CN" dirty="0" smtClean="0"/>
              <a:t>      </a:t>
            </a:r>
            <a:r>
              <a:rPr lang="zh-CN" altLang="en-US" dirty="0" smtClean="0"/>
              <a:t>会计报表</a:t>
            </a:r>
            <a:r>
              <a:rPr lang="zh-CN" altLang="en-US" dirty="0"/>
              <a:t>项目构成的比较方法是以会计报表中某个总体指标作为１００％</a:t>
            </a:r>
            <a:r>
              <a:rPr lang="en-US" altLang="zh-CN" dirty="0"/>
              <a:t>,</a:t>
            </a:r>
            <a:r>
              <a:rPr lang="zh-CN" altLang="en-US" dirty="0"/>
              <a:t>再计算出报表 各构成项目占该总体指标的百分比</a:t>
            </a:r>
            <a:r>
              <a:rPr lang="en-US" altLang="zh-CN" dirty="0"/>
              <a:t>,</a:t>
            </a:r>
            <a:r>
              <a:rPr lang="zh-CN" altLang="en-US" dirty="0"/>
              <a:t>依次来比较各个项目百分比的增减变动</a:t>
            </a:r>
            <a:r>
              <a:rPr lang="en-US" altLang="zh-CN" dirty="0"/>
              <a:t>,</a:t>
            </a:r>
            <a:r>
              <a:rPr lang="zh-CN" altLang="en-US" dirty="0"/>
              <a:t>并判断有关财 务活动的变化趋势</a:t>
            </a:r>
            <a:r>
              <a:rPr lang="en-US" altLang="zh-CN" dirty="0" smtClean="0"/>
              <a:t>.</a:t>
            </a:r>
          </a:p>
          <a:p>
            <a:pPr marL="0" indent="0">
              <a:buNone/>
            </a:pPr>
            <a:r>
              <a:rPr lang="zh-CN" altLang="en-US" dirty="0"/>
              <a:t>采用趋势分析法时</a:t>
            </a:r>
            <a:r>
              <a:rPr lang="en-US" altLang="zh-CN" dirty="0"/>
              <a:t>,</a:t>
            </a:r>
            <a:r>
              <a:rPr lang="zh-CN" altLang="en-US" dirty="0"/>
              <a:t>应</a:t>
            </a:r>
            <a:r>
              <a:rPr lang="zh-CN" altLang="en-US" dirty="0" smtClean="0"/>
              <a:t>注意</a:t>
            </a:r>
            <a:r>
              <a:rPr lang="zh-CN" altLang="en-US" dirty="0"/>
              <a:t>的</a:t>
            </a:r>
            <a:r>
              <a:rPr lang="zh-CN" altLang="en-US" dirty="0" smtClean="0"/>
              <a:t>问题：</a:t>
            </a:r>
            <a:r>
              <a:rPr lang="en-US" altLang="zh-CN" dirty="0" smtClean="0"/>
              <a:t>( </a:t>
            </a:r>
            <a:r>
              <a:rPr lang="zh-CN" altLang="en-US" dirty="0"/>
              <a:t>１</a:t>
            </a:r>
            <a:r>
              <a:rPr lang="en-US" altLang="zh-CN" dirty="0"/>
              <a:t>)</a:t>
            </a:r>
            <a:r>
              <a:rPr lang="zh-CN" altLang="en-US" dirty="0"/>
              <a:t>用于对比的各项指标的计算口径要一致</a:t>
            </a:r>
            <a:r>
              <a:rPr lang="en-US" altLang="zh-CN" dirty="0" smtClean="0"/>
              <a:t>.</a:t>
            </a:r>
          </a:p>
          <a:p>
            <a:pPr marL="0" indent="0">
              <a:buNone/>
            </a:pPr>
            <a:r>
              <a:rPr lang="en-US" altLang="zh-CN" dirty="0" smtClean="0"/>
              <a:t> ( </a:t>
            </a:r>
            <a:r>
              <a:rPr lang="zh-CN" altLang="en-US" dirty="0"/>
              <a:t>２</a:t>
            </a:r>
            <a:r>
              <a:rPr lang="en-US" altLang="zh-CN" dirty="0"/>
              <a:t>)</a:t>
            </a:r>
            <a:r>
              <a:rPr lang="zh-CN" altLang="en-US" dirty="0"/>
              <a:t>剔除偶然性因素的影响</a:t>
            </a:r>
            <a:r>
              <a:rPr lang="en-US" altLang="zh-CN" dirty="0"/>
              <a:t>,</a:t>
            </a:r>
            <a:r>
              <a:rPr lang="zh-CN" altLang="en-US" dirty="0"/>
              <a:t>使分析数据能反映正常的经营及财务状况</a:t>
            </a:r>
            <a:r>
              <a:rPr lang="en-US" altLang="zh-CN" dirty="0"/>
              <a:t>. </a:t>
            </a:r>
            <a:endParaRPr lang="en-US" altLang="zh-CN" dirty="0" smtClean="0"/>
          </a:p>
          <a:p>
            <a:pPr marL="0" indent="0">
              <a:buNone/>
            </a:pPr>
            <a:r>
              <a:rPr lang="en-US" altLang="zh-CN" dirty="0" smtClean="0"/>
              <a:t>( </a:t>
            </a:r>
            <a:r>
              <a:rPr lang="zh-CN" altLang="en-US" dirty="0"/>
              <a:t>３</a:t>
            </a:r>
            <a:r>
              <a:rPr lang="en-US" altLang="zh-CN" dirty="0"/>
              <a:t>)</a:t>
            </a:r>
            <a:r>
              <a:rPr lang="zh-CN" altLang="en-US" dirty="0"/>
              <a:t>对有显著变动的指标要作重点分析</a:t>
            </a:r>
            <a:r>
              <a:rPr lang="en-US" altLang="zh-CN" dirty="0" smtClean="0"/>
              <a:t>.</a:t>
            </a:r>
            <a:endParaRPr lang="en-US" altLang="zh-CN" dirty="0"/>
          </a:p>
        </p:txBody>
      </p:sp>
    </p:spTree>
    <p:extLst>
      <p:ext uri="{BB962C8B-B14F-4D97-AF65-F5344CB8AC3E}">
        <p14:creationId xmlns:p14="http://schemas.microsoft.com/office/powerpoint/2010/main" val="2374422172"/>
      </p:ext>
    </p:ext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a:bodyPr>
          <a:lstStyle/>
          <a:p>
            <a:pPr marL="0" indent="0" algn="ctr">
              <a:buNone/>
            </a:pPr>
            <a:r>
              <a:rPr lang="zh-CN" altLang="en-US" sz="3200" dirty="0"/>
              <a:t>１１</a:t>
            </a:r>
            <a:r>
              <a:rPr lang="zh-CN" altLang="en-US" sz="3200" dirty="0" smtClean="0"/>
              <a:t>．３</a:t>
            </a:r>
            <a:r>
              <a:rPr lang="zh-CN" altLang="en-US" sz="3200" dirty="0"/>
              <a:t>　财务指标分析 </a:t>
            </a:r>
            <a:endParaRPr lang="en-US" altLang="zh-CN" sz="3200" dirty="0" smtClean="0"/>
          </a:p>
          <a:p>
            <a:pPr marL="0" indent="0">
              <a:buNone/>
            </a:pPr>
            <a:r>
              <a:rPr lang="en-US" altLang="zh-CN" sz="2800" dirty="0" smtClean="0"/>
              <a:t>11.3.1  </a:t>
            </a:r>
            <a:r>
              <a:rPr lang="zh-CN" altLang="en-US" sz="2800" dirty="0" smtClean="0"/>
              <a:t>偿债</a:t>
            </a:r>
            <a:r>
              <a:rPr lang="zh-CN" altLang="en-US" sz="2800" dirty="0"/>
              <a:t>能力分析 </a:t>
            </a:r>
            <a:endParaRPr lang="en-US" altLang="zh-CN" sz="2800" dirty="0" smtClean="0"/>
          </a:p>
          <a:p>
            <a:pPr marL="0" indent="0">
              <a:buNone/>
            </a:pPr>
            <a:r>
              <a:rPr lang="en-US" altLang="zh-CN" dirty="0"/>
              <a:t> </a:t>
            </a:r>
            <a:r>
              <a:rPr lang="en-US" altLang="zh-CN" dirty="0" smtClean="0"/>
              <a:t>      </a:t>
            </a:r>
            <a:r>
              <a:rPr lang="zh-CN" altLang="en-US" dirty="0" smtClean="0"/>
              <a:t>企业</a:t>
            </a:r>
            <a:r>
              <a:rPr lang="zh-CN" altLang="en-US" dirty="0"/>
              <a:t>偿债能力是反映企业财务状况和经营能力的重要标志</a:t>
            </a:r>
            <a:r>
              <a:rPr lang="en-US" altLang="zh-CN" dirty="0"/>
              <a:t>.</a:t>
            </a:r>
            <a:r>
              <a:rPr lang="zh-CN" altLang="en-US" dirty="0"/>
              <a:t>企业偿债能力低不仅说明 企业资金紧张</a:t>
            </a:r>
            <a:r>
              <a:rPr lang="en-US" altLang="zh-CN" dirty="0"/>
              <a:t>,</a:t>
            </a:r>
            <a:r>
              <a:rPr lang="zh-CN" altLang="en-US" dirty="0"/>
              <a:t>难以支付日常经营支出</a:t>
            </a:r>
            <a:r>
              <a:rPr lang="en-US" altLang="zh-CN" dirty="0"/>
              <a:t>,</a:t>
            </a:r>
            <a:r>
              <a:rPr lang="zh-CN" altLang="en-US" dirty="0"/>
              <a:t>而且说明企业资金周转不灵</a:t>
            </a:r>
            <a:r>
              <a:rPr lang="en-US" altLang="zh-CN" dirty="0"/>
              <a:t>,</a:t>
            </a:r>
            <a:r>
              <a:rPr lang="zh-CN" altLang="en-US" dirty="0"/>
              <a:t>难以偿还到期债务</a:t>
            </a:r>
            <a:r>
              <a:rPr lang="en-US" altLang="zh-CN" dirty="0"/>
              <a:t>,</a:t>
            </a:r>
            <a:r>
              <a:rPr lang="zh-CN" altLang="en-US" dirty="0"/>
              <a:t>甚 至面临破产危险</a:t>
            </a:r>
            <a:r>
              <a:rPr lang="en-US" altLang="zh-CN" dirty="0"/>
              <a:t>.</a:t>
            </a:r>
            <a:r>
              <a:rPr lang="zh-CN" altLang="en-US" dirty="0"/>
              <a:t>企业偿债能力分析包括短期偿债能力分析和长期偿债能力分析</a:t>
            </a:r>
            <a:r>
              <a:rPr lang="en-US" altLang="zh-CN" dirty="0"/>
              <a:t>. </a:t>
            </a:r>
            <a:endParaRPr lang="en-US" altLang="zh-CN" dirty="0" smtClean="0"/>
          </a:p>
          <a:p>
            <a:pPr marL="0" indent="0">
              <a:buNone/>
            </a:pPr>
            <a:r>
              <a:rPr lang="zh-CN" altLang="en-US" b="1" dirty="0" smtClean="0"/>
              <a:t>一</a:t>
            </a:r>
            <a:r>
              <a:rPr lang="en-US" altLang="zh-CN" b="1" dirty="0" smtClean="0"/>
              <a:t>·</a:t>
            </a:r>
            <a:r>
              <a:rPr lang="zh-CN" altLang="en-US" b="1" dirty="0" smtClean="0"/>
              <a:t>短期</a:t>
            </a:r>
            <a:r>
              <a:rPr lang="zh-CN" altLang="en-US" b="1" dirty="0"/>
              <a:t>偿债能力分析 </a:t>
            </a:r>
            <a:endParaRPr lang="en-US" altLang="zh-CN" b="1" dirty="0" smtClean="0"/>
          </a:p>
          <a:p>
            <a:pPr marL="0" indent="0">
              <a:buNone/>
            </a:pPr>
            <a:r>
              <a:rPr lang="en-US" altLang="zh-CN" dirty="0"/>
              <a:t> </a:t>
            </a:r>
            <a:r>
              <a:rPr lang="en-US" altLang="zh-CN" dirty="0" smtClean="0"/>
              <a:t>      </a:t>
            </a:r>
            <a:r>
              <a:rPr lang="zh-CN" altLang="en-US" dirty="0" smtClean="0"/>
              <a:t>企业</a:t>
            </a:r>
            <a:r>
              <a:rPr lang="zh-CN" altLang="en-US" dirty="0"/>
              <a:t>短期债务一般要用流动资产来偿付</a:t>
            </a:r>
            <a:r>
              <a:rPr lang="en-US" altLang="zh-CN" dirty="0"/>
              <a:t>,</a:t>
            </a:r>
            <a:r>
              <a:rPr lang="zh-CN" altLang="en-US" dirty="0"/>
              <a:t>短期偿债能力是指企业流动资产对流动负债 及时足额偿还的保证程度</a:t>
            </a:r>
            <a:r>
              <a:rPr lang="en-US" altLang="zh-CN" dirty="0"/>
              <a:t>,</a:t>
            </a:r>
            <a:r>
              <a:rPr lang="zh-CN" altLang="en-US" dirty="0"/>
              <a:t>是衡量流动资产变现能力的重要标志</a:t>
            </a:r>
            <a:r>
              <a:rPr lang="en-US" altLang="zh-CN" dirty="0" smtClean="0"/>
              <a:t>.</a:t>
            </a:r>
          </a:p>
          <a:p>
            <a:pPr marL="0" indent="0">
              <a:buNone/>
            </a:pPr>
            <a:endParaRPr lang="zh-CN" altLang="en-US" dirty="0"/>
          </a:p>
        </p:txBody>
      </p:sp>
    </p:spTree>
    <p:extLst>
      <p:ext uri="{BB962C8B-B14F-4D97-AF65-F5344CB8AC3E}">
        <p14:creationId xmlns:p14="http://schemas.microsoft.com/office/powerpoint/2010/main" val="236038009"/>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normAutofit/>
              </a:bodyPr>
              <a:lstStyle/>
              <a:p>
                <a:pPr marL="0" indent="0">
                  <a:buNone/>
                </a:pPr>
                <a:r>
                  <a:rPr lang="zh-CN" altLang="en-US" dirty="0"/>
                  <a:t>企业短期偿债能力的衡量指标</a:t>
                </a:r>
                <a:r>
                  <a:rPr lang="zh-CN" altLang="en-US" dirty="0" smtClean="0"/>
                  <a:t>：</a:t>
                </a:r>
                <a:endParaRPr lang="en-US" altLang="zh-CN" dirty="0" smtClean="0"/>
              </a:p>
              <a:p>
                <a:pPr marL="0" indent="0">
                  <a:buNone/>
                </a:pPr>
                <a:r>
                  <a:rPr lang="zh-CN" altLang="en-US" b="1" dirty="0" smtClean="0"/>
                  <a:t>（</a:t>
                </a:r>
                <a:r>
                  <a:rPr lang="en-US" altLang="zh-CN" b="1" dirty="0" smtClean="0"/>
                  <a:t>1</a:t>
                </a:r>
                <a:r>
                  <a:rPr lang="zh-CN" altLang="en-US" b="1" dirty="0" smtClean="0"/>
                  <a:t>）流动</a:t>
                </a:r>
                <a:r>
                  <a:rPr lang="zh-CN" altLang="en-US" b="1" dirty="0"/>
                  <a:t>比率 </a:t>
                </a:r>
                <a:endParaRPr lang="en-US" altLang="zh-CN" b="1" dirty="0" smtClean="0"/>
              </a:p>
              <a:p>
                <a:pPr marL="0" indent="0">
                  <a:buNone/>
                </a:pPr>
                <a:r>
                  <a:rPr lang="zh-CN" altLang="en-US" dirty="0" smtClean="0"/>
                  <a:t>流动</a:t>
                </a:r>
                <a:r>
                  <a:rPr lang="zh-CN" altLang="en-US" dirty="0"/>
                  <a:t>比率是企业流动资产与流动负债之比</a:t>
                </a:r>
                <a:r>
                  <a:rPr lang="en-US" altLang="zh-CN" dirty="0" smtClean="0"/>
                  <a:t>.</a:t>
                </a:r>
                <a:r>
                  <a:rPr lang="zh-CN" altLang="en-US" dirty="0" smtClean="0"/>
                  <a:t>其</a:t>
                </a:r>
                <a:r>
                  <a:rPr lang="zh-CN" altLang="en-US" dirty="0"/>
                  <a:t>计算公式为</a:t>
                </a:r>
                <a:r>
                  <a:rPr lang="en-US" altLang="zh-CN" dirty="0" smtClean="0"/>
                  <a:t>:</a:t>
                </a:r>
                <a:endParaRPr lang="en-US" altLang="zh-CN" i="1" dirty="0" smtClean="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流动比率＝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流动资产</m:t>
                          </m:r>
                        </m:num>
                        <m:den>
                          <m:r>
                            <a:rPr lang="zh-CN" altLang="en-US" i="1">
                              <a:latin typeface="Cambria Math" panose="02040503050406030204" pitchFamily="18" charset="0"/>
                            </a:rPr>
                            <m:t>流动负债</m:t>
                          </m:r>
                        </m:den>
                      </m:f>
                    </m:oMath>
                  </m:oMathPara>
                </a14:m>
                <a:endParaRPr lang="en-US" altLang="zh-CN" dirty="0" smtClean="0"/>
              </a:p>
              <a:p>
                <a:pPr marL="0" indent="0">
                  <a:buNone/>
                </a:pPr>
                <a:r>
                  <a:rPr lang="zh-CN" altLang="en-US" dirty="0"/>
                  <a:t>运用流动比率进行分析时</a:t>
                </a:r>
                <a:r>
                  <a:rPr lang="en-US" altLang="zh-CN" dirty="0"/>
                  <a:t>,</a:t>
                </a:r>
                <a:r>
                  <a:rPr lang="zh-CN" altLang="en-US" dirty="0"/>
                  <a:t>要注意以下几个问题</a:t>
                </a:r>
                <a:r>
                  <a:rPr lang="en-US" altLang="zh-CN" dirty="0"/>
                  <a:t>. </a:t>
                </a:r>
                <a:endParaRPr lang="en-US" altLang="zh-CN" dirty="0" smtClean="0"/>
              </a:p>
              <a:p>
                <a:pPr marL="0" indent="0">
                  <a:buNone/>
                </a:pPr>
                <a:r>
                  <a:rPr lang="en-US" altLang="zh-CN" dirty="0" smtClean="0"/>
                  <a:t>       ( </a:t>
                </a:r>
                <a:r>
                  <a:rPr lang="zh-CN" altLang="en-US" dirty="0"/>
                  <a:t>１</a:t>
                </a:r>
                <a:r>
                  <a:rPr lang="en-US" altLang="zh-CN" dirty="0"/>
                  <a:t>)</a:t>
                </a:r>
                <a:r>
                  <a:rPr lang="zh-CN" altLang="en-US" dirty="0"/>
                  <a:t>流动比率高</a:t>
                </a:r>
                <a:r>
                  <a:rPr lang="en-US" altLang="zh-CN" dirty="0"/>
                  <a:t>,</a:t>
                </a:r>
                <a:r>
                  <a:rPr lang="zh-CN" altLang="en-US" dirty="0"/>
                  <a:t>一般认为偿债保证程度较强</a:t>
                </a:r>
                <a:r>
                  <a:rPr lang="en-US" altLang="zh-CN" dirty="0"/>
                  <a:t>,</a:t>
                </a:r>
                <a:r>
                  <a:rPr lang="zh-CN" altLang="en-US" dirty="0"/>
                  <a:t>但并不一定说明代表有足够的现金或银 行存款</a:t>
                </a:r>
                <a:r>
                  <a:rPr lang="zh-CN" altLang="en-US" dirty="0" smtClean="0"/>
                  <a:t>偿债</a:t>
                </a:r>
                <a:r>
                  <a:rPr lang="zh-CN" altLang="en-US" dirty="0"/>
                  <a:t>。</a:t>
                </a:r>
                <a:endParaRPr lang="en-US" altLang="zh-CN" dirty="0" smtClean="0"/>
              </a:p>
              <a:p>
                <a:pPr marL="0" indent="0">
                  <a:buNone/>
                </a:pPr>
                <a:r>
                  <a:rPr lang="en-US" altLang="zh-CN" dirty="0" smtClean="0"/>
                  <a:t>       ( </a:t>
                </a:r>
                <a:r>
                  <a:rPr lang="zh-CN" altLang="en-US" dirty="0"/>
                  <a:t>２</a:t>
                </a:r>
                <a:r>
                  <a:rPr lang="en-US" altLang="zh-CN" dirty="0"/>
                  <a:t>)</a:t>
                </a:r>
                <a:r>
                  <a:rPr lang="zh-CN" altLang="en-US" dirty="0"/>
                  <a:t>计算出来的流动比率</a:t>
                </a:r>
                <a:r>
                  <a:rPr lang="en-US" altLang="zh-CN" dirty="0"/>
                  <a:t>,</a:t>
                </a:r>
                <a:r>
                  <a:rPr lang="zh-CN" altLang="en-US" dirty="0"/>
                  <a:t>只有和同行业平均流动比率、本企业历史流动比率进行比较</a:t>
                </a:r>
                <a:r>
                  <a:rPr lang="en-US" altLang="zh-CN" dirty="0"/>
                  <a:t>, </a:t>
                </a:r>
                <a:r>
                  <a:rPr lang="zh-CN" altLang="en-US" dirty="0"/>
                  <a:t>才能知道这个比率是高还是低</a:t>
                </a:r>
                <a:r>
                  <a:rPr lang="en-US" altLang="zh-CN" dirty="0"/>
                  <a:t>.</a:t>
                </a:r>
                <a:r>
                  <a:rPr lang="zh-CN" altLang="en-US" dirty="0"/>
                  <a:t>这种比较通常并不能说明流动比率为什么高或低</a:t>
                </a:r>
                <a:r>
                  <a:rPr lang="en-US" altLang="zh-CN" dirty="0"/>
                  <a:t>,</a:t>
                </a:r>
                <a:r>
                  <a:rPr lang="zh-CN" altLang="en-US" dirty="0"/>
                  <a:t>要找出 过高或过低的原因还必须分析流动资产和流动负债所包括的内容以及经营上的因素</a:t>
                </a:r>
                <a:r>
                  <a:rPr lang="en-US" altLang="zh-CN" dirty="0"/>
                  <a:t>.</a:t>
                </a: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44692218"/>
      </p:ext>
    </p:ext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a:t>
                </a:r>
                <a:r>
                  <a:rPr lang="en-US" altLang="zh-CN" b="1" dirty="0" smtClean="0"/>
                  <a:t>2</a:t>
                </a:r>
                <a:r>
                  <a:rPr lang="zh-CN" altLang="en-US" b="1" dirty="0" smtClean="0"/>
                  <a:t>）速</a:t>
                </a:r>
                <a:r>
                  <a:rPr lang="zh-CN" altLang="en-US" b="1" dirty="0"/>
                  <a:t>动比率 </a:t>
                </a:r>
                <a:endParaRPr lang="en-US" altLang="zh-CN" b="1" dirty="0" smtClean="0"/>
              </a:p>
              <a:p>
                <a:pPr marL="0" indent="0">
                  <a:buNone/>
                </a:pPr>
                <a:r>
                  <a:rPr lang="en-US" altLang="zh-CN" dirty="0"/>
                  <a:t> </a:t>
                </a:r>
                <a:r>
                  <a:rPr lang="en-US" altLang="zh-CN" dirty="0" smtClean="0"/>
                  <a:t>      </a:t>
                </a:r>
                <a:r>
                  <a:rPr lang="zh-CN" altLang="en-US" dirty="0" smtClean="0"/>
                  <a:t>速</a:t>
                </a:r>
                <a:r>
                  <a:rPr lang="zh-CN" altLang="en-US" dirty="0"/>
                  <a:t>动比率是企业速动资产与流动负债之比</a:t>
                </a:r>
                <a:r>
                  <a:rPr lang="en-US" altLang="zh-CN" dirty="0"/>
                  <a:t>,</a:t>
                </a:r>
                <a:r>
                  <a:rPr lang="zh-CN" altLang="en-US" dirty="0"/>
                  <a:t>速动资产是指流动资产减去变现能力</a:t>
                </a:r>
                <a:r>
                  <a:rPr lang="zh-CN" altLang="en-US" dirty="0" smtClean="0"/>
                  <a:t>较差且</a:t>
                </a:r>
                <a:r>
                  <a:rPr lang="zh-CN" altLang="en-US" dirty="0"/>
                  <a:t>不稳定的存货、预付账款、一年内到期的非流动资产和其他流动资产等之后的余额</a:t>
                </a:r>
                <a:r>
                  <a:rPr lang="en-US" altLang="zh-CN" dirty="0"/>
                  <a:t>.</a:t>
                </a:r>
                <a:r>
                  <a:rPr lang="zh-CN" altLang="en-US" dirty="0"/>
                  <a:t>由于 剔除了存货等变现能力较差的资产</a:t>
                </a:r>
                <a:r>
                  <a:rPr lang="en-US" altLang="zh-CN" dirty="0"/>
                  <a:t>,</a:t>
                </a:r>
                <a:r>
                  <a:rPr lang="zh-CN" altLang="en-US" dirty="0"/>
                  <a:t>因此速动比率能够比流动比率更准确、可靠地评价</a:t>
                </a:r>
                <a:r>
                  <a:rPr lang="zh-CN" altLang="en-US" dirty="0" smtClean="0"/>
                  <a:t>企业</a:t>
                </a:r>
                <a:r>
                  <a:rPr lang="en-US" altLang="zh-CN" dirty="0"/>
                  <a:t>,</a:t>
                </a:r>
                <a:r>
                  <a:rPr lang="zh-CN" altLang="en-US" dirty="0"/>
                  <a:t>因此速动比率能够比流动比率更准确、可靠地评价企业 资产的流动性及偿还短期债务的能力</a:t>
                </a:r>
                <a:r>
                  <a:rPr lang="en-US" altLang="zh-CN" dirty="0" smtClean="0"/>
                  <a:t>.</a:t>
                </a:r>
              </a:p>
              <a:p>
                <a:pPr marL="0" indent="0">
                  <a:buNone/>
                </a:pPr>
                <a:r>
                  <a:rPr lang="zh-CN" altLang="en-US" dirty="0" smtClean="0"/>
                  <a:t>其</a:t>
                </a:r>
                <a:r>
                  <a:rPr lang="zh-CN" altLang="en-US" dirty="0"/>
                  <a:t>计算公式</a:t>
                </a:r>
                <a:r>
                  <a:rPr lang="zh-CN" altLang="en-US" dirty="0" smtClean="0"/>
                  <a:t>为</a:t>
                </a:r>
                <a:endParaRPr lang="en-US" altLang="zh-CN" i="1" dirty="0" smtClean="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速动比率＝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速动资产</m:t>
                          </m:r>
                        </m:num>
                        <m:den>
                          <m:r>
                            <a:rPr lang="zh-CN" altLang="en-US" i="1">
                              <a:latin typeface="Cambria Math" panose="02040503050406030204" pitchFamily="18" charset="0"/>
                            </a:rPr>
                            <m:t>流动负债</m:t>
                          </m:r>
                        </m:den>
                      </m:f>
                    </m:oMath>
                  </m:oMathPara>
                </a14:m>
                <a:endParaRPr lang="en-US" altLang="zh-CN" dirty="0" smtClean="0"/>
              </a:p>
              <a:p>
                <a:pPr marL="0" indent="0">
                  <a:buNone/>
                </a:pPr>
                <a:r>
                  <a:rPr lang="zh-CN" altLang="en-US" dirty="0"/>
                  <a:t>其中</a:t>
                </a:r>
                <a:r>
                  <a:rPr lang="en-US" altLang="zh-CN" dirty="0"/>
                  <a:t>,</a:t>
                </a:r>
                <a:r>
                  <a:rPr lang="zh-CN" altLang="en-US" dirty="0"/>
                  <a:t>速动资产＝货币资金＋交易性金融资产＋应收账款＋应收票据 </a:t>
                </a:r>
                <a:endParaRPr lang="en-US" altLang="zh-CN" dirty="0" smtClean="0"/>
              </a:p>
              <a:p>
                <a:pPr marL="0" indent="0">
                  <a:buNone/>
                </a:pPr>
                <a:r>
                  <a:rPr lang="en-US" altLang="zh-CN" dirty="0"/>
                  <a:t>	 </a:t>
                </a:r>
                <a:r>
                  <a:rPr lang="en-US" altLang="zh-CN" dirty="0" smtClean="0"/>
                  <a:t>        </a:t>
                </a:r>
                <a:r>
                  <a:rPr lang="zh-CN" altLang="en-US" dirty="0" smtClean="0"/>
                  <a:t>＝</a:t>
                </a:r>
                <a:r>
                  <a:rPr lang="zh-CN" altLang="en-US" dirty="0"/>
                  <a:t>流动资产－存货－预付账款－一年内到期的非流产资产－其他流动资产</a:t>
                </a:r>
                <a:endParaRPr lang="en-US" altLang="zh-CN" dirty="0" smtClean="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r="-29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368066059"/>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normAutofit lnSpcReduction="10000"/>
              </a:bodyPr>
              <a:lstStyle/>
              <a:p>
                <a:pPr marL="0" indent="0">
                  <a:buNone/>
                </a:pPr>
                <a:r>
                  <a:rPr lang="zh-CN" altLang="en-US" b="1" dirty="0" smtClean="0"/>
                  <a:t>（</a:t>
                </a:r>
                <a:r>
                  <a:rPr lang="en-US" altLang="zh-CN" b="1" dirty="0" smtClean="0"/>
                  <a:t>3</a:t>
                </a:r>
                <a:r>
                  <a:rPr lang="zh-CN" altLang="en-US" b="1" dirty="0" smtClean="0"/>
                  <a:t>）现金</a:t>
                </a:r>
                <a:r>
                  <a:rPr lang="zh-CN" altLang="en-US" b="1" dirty="0"/>
                  <a:t>比率 </a:t>
                </a:r>
                <a:endParaRPr lang="en-US" altLang="zh-CN" b="1" dirty="0" smtClean="0"/>
              </a:p>
              <a:p>
                <a:pPr marL="0" indent="0">
                  <a:buNone/>
                </a:pPr>
                <a:r>
                  <a:rPr lang="en-US" altLang="zh-CN" dirty="0"/>
                  <a:t> </a:t>
                </a:r>
                <a:r>
                  <a:rPr lang="en-US" altLang="zh-CN" dirty="0" smtClean="0"/>
                  <a:t>      </a:t>
                </a:r>
                <a:r>
                  <a:rPr lang="zh-CN" altLang="en-US" dirty="0" smtClean="0"/>
                  <a:t>现金</a:t>
                </a:r>
                <a:r>
                  <a:rPr lang="zh-CN" altLang="en-US" dirty="0"/>
                  <a:t>比率是企业现金类资产与流动负债的比率</a:t>
                </a:r>
                <a:r>
                  <a:rPr lang="en-US" altLang="zh-CN" dirty="0"/>
                  <a:t>.</a:t>
                </a:r>
                <a:r>
                  <a:rPr lang="zh-CN" altLang="en-US" dirty="0"/>
                  <a:t>现金类资产包括企业所拥有的货币资 金和交易性金融资产</a:t>
                </a:r>
                <a:r>
                  <a:rPr lang="en-US" altLang="zh-CN" dirty="0"/>
                  <a:t>.</a:t>
                </a:r>
                <a:r>
                  <a:rPr lang="zh-CN" altLang="en-US" dirty="0"/>
                  <a:t>现金比率最能反映企业直接偿付流动负债的能力</a:t>
                </a:r>
                <a:r>
                  <a:rPr lang="en-US" altLang="zh-CN" dirty="0" smtClean="0"/>
                  <a:t>.</a:t>
                </a:r>
                <a:endParaRPr lang="en-US" altLang="zh-CN" dirty="0"/>
              </a:p>
              <a:p>
                <a:pPr marL="0" indent="0">
                  <a:buNone/>
                </a:pPr>
                <a:r>
                  <a:rPr lang="zh-CN" altLang="en-US" dirty="0" smtClean="0"/>
                  <a:t>现金</a:t>
                </a:r>
                <a:r>
                  <a:rPr lang="zh-CN" altLang="en-US" dirty="0"/>
                  <a:t>比率的计算</a:t>
                </a:r>
                <a:r>
                  <a:rPr lang="zh-CN" altLang="en-US" dirty="0" smtClean="0"/>
                  <a:t>公式为</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现金比率＝</m:t>
                      </m:r>
                      <m:f>
                        <m:fPr>
                          <m:ctrlPr>
                            <a:rPr lang="en-US" altLang="zh-CN" i="1" smtClean="0">
                              <a:latin typeface="Cambria Math" panose="02040503050406030204" pitchFamily="18" charset="0"/>
                            </a:rPr>
                          </m:ctrlPr>
                        </m:fPr>
                        <m:num>
                          <m:r>
                            <a:rPr lang="en-US" altLang="zh-CN" i="1">
                              <a:latin typeface="Cambria Math" panose="02040503050406030204" pitchFamily="18" charset="0"/>
                            </a:rPr>
                            <m:t>(</m:t>
                          </m:r>
                          <m:r>
                            <a:rPr lang="zh-CN" altLang="en-US" i="1">
                              <a:latin typeface="Cambria Math" panose="02040503050406030204" pitchFamily="18" charset="0"/>
                            </a:rPr>
                            <m:t>货币资金＋交易性金融资产</m:t>
                          </m:r>
                          <m:r>
                            <a:rPr lang="en-US" altLang="zh-CN" i="1">
                              <a:latin typeface="Cambria Math" panose="02040503050406030204" pitchFamily="18" charset="0"/>
                            </a:rPr>
                            <m:t>)</m:t>
                          </m:r>
                        </m:num>
                        <m:den>
                          <m:r>
                            <a:rPr lang="zh-CN" altLang="en-US" i="1">
                              <a:latin typeface="Cambria Math" panose="02040503050406030204" pitchFamily="18" charset="0"/>
                            </a:rPr>
                            <m:t>流动负债</m:t>
                          </m:r>
                          <m:r>
                            <a:rPr lang="zh-CN" altLang="en-US" i="1">
                              <a:latin typeface="Cambria Math" panose="02040503050406030204" pitchFamily="18" charset="0"/>
                            </a:rPr>
                            <m:t> </m:t>
                          </m:r>
                        </m:den>
                      </m:f>
                    </m:oMath>
                  </m:oMathPara>
                </a14:m>
                <a:endParaRPr lang="en-US" altLang="zh-CN" dirty="0" smtClean="0"/>
              </a:p>
              <a:p>
                <a:pPr marL="0" indent="0">
                  <a:buNone/>
                </a:pPr>
                <a:r>
                  <a:rPr lang="zh-CN" altLang="en-US" b="1" dirty="0" smtClean="0"/>
                  <a:t>二． 长期偿债能力分析 </a:t>
                </a:r>
                <a:endParaRPr lang="en-US" altLang="zh-CN" b="1" dirty="0" smtClean="0"/>
              </a:p>
              <a:p>
                <a:pPr marL="0" indent="0">
                  <a:buNone/>
                </a:pPr>
                <a:r>
                  <a:rPr lang="zh-CN" altLang="en-US" dirty="0"/>
                  <a:t>其分析指标主要有三项</a:t>
                </a:r>
                <a:r>
                  <a:rPr lang="en-US" altLang="zh-CN" dirty="0"/>
                  <a:t>:</a:t>
                </a:r>
                <a:r>
                  <a:rPr lang="zh-CN" altLang="en-US" dirty="0"/>
                  <a:t>资产负债率、产 权比率和利息保障倍数</a:t>
                </a:r>
                <a:r>
                  <a:rPr lang="en-US" altLang="zh-CN" dirty="0" smtClean="0"/>
                  <a:t>.</a:t>
                </a:r>
              </a:p>
              <a:p>
                <a:pPr marL="0" indent="0">
                  <a:buNone/>
                </a:pPr>
                <a:r>
                  <a:rPr lang="en-US" altLang="zh-CN" dirty="0"/>
                  <a:t>( </a:t>
                </a:r>
                <a:r>
                  <a:rPr lang="zh-CN" altLang="en-US" dirty="0"/>
                  <a:t>１</a:t>
                </a:r>
                <a:r>
                  <a:rPr lang="en-US" altLang="zh-CN" dirty="0"/>
                  <a:t>)</a:t>
                </a:r>
                <a:r>
                  <a:rPr lang="zh-CN" altLang="en-US" dirty="0"/>
                  <a:t>资产负债率 </a:t>
                </a:r>
                <a:r>
                  <a:rPr lang="zh-CN" altLang="en-US" dirty="0" smtClean="0"/>
                  <a:t>   </a:t>
                </a:r>
                <a:endParaRPr lang="en-US" altLang="zh-CN" dirty="0" smtClean="0"/>
              </a:p>
              <a:p>
                <a:pPr marL="0" indent="0">
                  <a:buNone/>
                </a:pPr>
                <a:r>
                  <a:rPr lang="zh-CN" altLang="en-US" dirty="0" smtClean="0"/>
                  <a:t>计算</a:t>
                </a:r>
                <a:r>
                  <a:rPr lang="zh-CN" altLang="en-US" dirty="0"/>
                  <a:t>公式</a:t>
                </a:r>
                <a:r>
                  <a:rPr lang="zh-CN" altLang="en-US" dirty="0" smtClean="0"/>
                  <a:t>为</a:t>
                </a:r>
                <a:r>
                  <a:rPr lang="en-US" altLang="zh-CN" dirty="0" smtClean="0"/>
                  <a:t>:</a:t>
                </a:r>
                <a:endParaRPr lang="en-US" altLang="zh-CN" i="1" dirty="0" smtClean="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资产负债率＝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负债总额</m:t>
                          </m:r>
                        </m:num>
                        <m:den>
                          <m:r>
                            <a:rPr lang="zh-CN" altLang="en-US" i="1">
                              <a:latin typeface="Cambria Math" panose="02040503050406030204" pitchFamily="18" charset="0"/>
                            </a:rPr>
                            <m:t>资产总额</m:t>
                          </m:r>
                        </m:den>
                      </m:f>
                      <m:r>
                        <a:rPr lang="en-US" altLang="zh-CN"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100</m:t>
                      </m:r>
                      <m:r>
                        <a:rPr lang="en-US" altLang="zh-CN" i="1" smtClean="0">
                          <a:latin typeface="Cambria Math" panose="02040503050406030204" pitchFamily="18" charset="0"/>
                          <a:ea typeface="Cambria Math" panose="02040503050406030204" pitchFamily="18" charset="0"/>
                        </a:rPr>
                        <m:t>%</m:t>
                      </m:r>
                    </m:oMath>
                  </m:oMathPara>
                </a14:m>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581" r="-40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01160630"/>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en-US" altLang="zh-CN" dirty="0" smtClean="0"/>
                  <a:t>( </a:t>
                </a:r>
                <a:r>
                  <a:rPr lang="zh-CN" altLang="en-US" dirty="0"/>
                  <a:t>２</a:t>
                </a:r>
                <a:r>
                  <a:rPr lang="en-US" altLang="zh-CN" dirty="0"/>
                  <a:t>)</a:t>
                </a:r>
                <a:r>
                  <a:rPr lang="zh-CN" altLang="en-US" dirty="0"/>
                  <a:t>产权比率 </a:t>
                </a:r>
                <a:endParaRPr lang="en-US" altLang="zh-CN" dirty="0" smtClean="0"/>
              </a:p>
              <a:p>
                <a:pPr marL="0" indent="0">
                  <a:buNone/>
                </a:pPr>
                <a:r>
                  <a:rPr lang="en-US" altLang="zh-CN" dirty="0"/>
                  <a:t> </a:t>
                </a:r>
                <a:r>
                  <a:rPr lang="en-US" altLang="zh-CN" dirty="0" smtClean="0"/>
                  <a:t>      </a:t>
                </a:r>
                <a:r>
                  <a:rPr lang="zh-CN" altLang="en-US" dirty="0" smtClean="0"/>
                  <a:t>产权</a:t>
                </a:r>
                <a:r>
                  <a:rPr lang="zh-CN" altLang="en-US" dirty="0"/>
                  <a:t>比率又称资本负债率</a:t>
                </a:r>
                <a:r>
                  <a:rPr lang="en-US" altLang="zh-CN" dirty="0"/>
                  <a:t>,</a:t>
                </a:r>
                <a:r>
                  <a:rPr lang="zh-CN" altLang="en-US" dirty="0"/>
                  <a:t>是负债总额与所有者权益之比</a:t>
                </a:r>
                <a:r>
                  <a:rPr lang="en-US" altLang="zh-CN" dirty="0"/>
                  <a:t>,</a:t>
                </a:r>
                <a:r>
                  <a:rPr lang="zh-CN" altLang="en-US" dirty="0"/>
                  <a:t>它是企业财务结构稳健与否 的重要标志</a:t>
                </a:r>
                <a:r>
                  <a:rPr lang="en-US" altLang="zh-CN" dirty="0"/>
                  <a:t>.</a:t>
                </a:r>
                <a:r>
                  <a:rPr lang="zh-CN" altLang="en-US" dirty="0"/>
                  <a:t>其计算公式</a:t>
                </a:r>
                <a:r>
                  <a:rPr lang="zh-CN" altLang="en-US" dirty="0" smtClean="0"/>
                  <a:t>为</a:t>
                </a:r>
                <a:endParaRPr lang="en-US" altLang="zh-CN" i="1" dirty="0" smtClean="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产权比率＝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负债总额</m:t>
                          </m:r>
                        </m:num>
                        <m:den>
                          <m:r>
                            <a:rPr lang="zh-CN" altLang="en-US" i="1">
                              <a:latin typeface="Cambria Math" panose="02040503050406030204" pitchFamily="18" charset="0"/>
                            </a:rPr>
                            <m:t>所有者权益</m:t>
                          </m:r>
                        </m:den>
                      </m:f>
                      <m:r>
                        <a:rPr lang="en-US" altLang="zh-CN" i="1" smtClean="0">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1</m:t>
                      </m:r>
                      <m:r>
                        <a:rPr lang="en-US" altLang="zh-CN" i="1" smtClean="0">
                          <a:latin typeface="Cambria Math" panose="02040503050406030204" pitchFamily="18" charset="0"/>
                          <a:ea typeface="Cambria Math" panose="02040503050406030204" pitchFamily="18" charset="0"/>
                        </a:rPr>
                        <m:t>0</m:t>
                      </m:r>
                      <m:r>
                        <a:rPr lang="en-US" altLang="zh-CN" i="1">
                          <a:latin typeface="Cambria Math" panose="02040503050406030204" pitchFamily="18" charset="0"/>
                          <a:ea typeface="Cambria Math" panose="02040503050406030204" pitchFamily="18" charset="0"/>
                        </a:rPr>
                        <m:t>0</m:t>
                      </m:r>
                      <m:r>
                        <a:rPr lang="en-US" altLang="zh-CN" i="1" smtClean="0">
                          <a:latin typeface="Cambria Math" panose="02040503050406030204" pitchFamily="18" charset="0"/>
                          <a:ea typeface="Cambria Math" panose="02040503050406030204" pitchFamily="18" charset="0"/>
                        </a:rPr>
                        <m:t>%</m:t>
                      </m:r>
                    </m:oMath>
                  </m:oMathPara>
                </a14:m>
                <a:endParaRPr lang="en-US" altLang="zh-CN" dirty="0" smtClean="0">
                  <a:ea typeface="Cambria Math" panose="02040503050406030204" pitchFamily="18" charset="0"/>
                </a:endParaRPr>
              </a:p>
              <a:p>
                <a:pPr marL="0" indent="0">
                  <a:buNone/>
                </a:pPr>
                <a:r>
                  <a:rPr lang="en-US" altLang="zh-CN" dirty="0"/>
                  <a:t>( </a:t>
                </a:r>
                <a:r>
                  <a:rPr lang="zh-CN" altLang="en-US" dirty="0"/>
                  <a:t>３</a:t>
                </a:r>
                <a:r>
                  <a:rPr lang="en-US" altLang="zh-CN" dirty="0"/>
                  <a:t>)</a:t>
                </a:r>
                <a:r>
                  <a:rPr lang="zh-CN" altLang="en-US" dirty="0"/>
                  <a:t>利息保障倍数 </a:t>
                </a:r>
                <a:endParaRPr lang="en-US" altLang="zh-CN" dirty="0" smtClean="0"/>
              </a:p>
              <a:p>
                <a:pPr marL="0" indent="0">
                  <a:buNone/>
                </a:pPr>
                <a:r>
                  <a:rPr lang="en-US" altLang="zh-CN" dirty="0"/>
                  <a:t> </a:t>
                </a:r>
                <a:r>
                  <a:rPr lang="en-US" altLang="zh-CN" dirty="0" smtClean="0"/>
                  <a:t>      </a:t>
                </a:r>
                <a:r>
                  <a:rPr lang="zh-CN" altLang="en-US" dirty="0" smtClean="0"/>
                  <a:t>利息</a:t>
                </a:r>
                <a:r>
                  <a:rPr lang="zh-CN" altLang="en-US" dirty="0"/>
                  <a:t>保障倍数是指企业息税前利润与利息费用之比</a:t>
                </a:r>
                <a:r>
                  <a:rPr lang="en-US" altLang="zh-CN" dirty="0"/>
                  <a:t>,</a:t>
                </a:r>
                <a:r>
                  <a:rPr lang="zh-CN" altLang="en-US" dirty="0"/>
                  <a:t>又称已获利息倍数</a:t>
                </a:r>
                <a:r>
                  <a:rPr lang="en-US" altLang="zh-CN" dirty="0"/>
                  <a:t>,</a:t>
                </a:r>
                <a:r>
                  <a:rPr lang="zh-CN" altLang="en-US" dirty="0"/>
                  <a:t>用以衡量偿付 借款利息的能力</a:t>
                </a:r>
                <a:r>
                  <a:rPr lang="en-US" altLang="zh-CN" dirty="0"/>
                  <a:t>.</a:t>
                </a:r>
                <a:r>
                  <a:rPr lang="zh-CN" altLang="en-US" dirty="0"/>
                  <a:t>其计算</a:t>
                </a:r>
                <a:r>
                  <a:rPr lang="zh-CN" altLang="en-US" dirty="0" smtClean="0"/>
                  <a:t>公式为</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利息保障倍数＝</m:t>
                      </m:r>
                      <m:f>
                        <m:fPr>
                          <m:ctrlPr>
                            <a:rPr lang="en-US" altLang="zh-CN" i="1">
                              <a:latin typeface="Cambria Math" panose="02040503050406030204" pitchFamily="18" charset="0"/>
                            </a:rPr>
                          </m:ctrlPr>
                        </m:fPr>
                        <m:num>
                          <m:r>
                            <a:rPr lang="zh-CN" altLang="en-US" i="1">
                              <a:latin typeface="Cambria Math" panose="02040503050406030204" pitchFamily="18" charset="0"/>
                            </a:rPr>
                            <m:t>息税前利润</m:t>
                          </m:r>
                        </m:num>
                        <m:den>
                          <m:r>
                            <a:rPr lang="zh-CN" altLang="en-US" i="1">
                              <a:latin typeface="Cambria Math" panose="02040503050406030204" pitchFamily="18" charset="0"/>
                            </a:rPr>
                            <m:t>利息费用</m:t>
                          </m:r>
                        </m:den>
                      </m:f>
                      <m:r>
                        <a:rPr lang="en-US" altLang="zh-CN" i="1">
                          <a:latin typeface="Cambria Math" panose="02040503050406030204" pitchFamily="18" charset="0"/>
                          <a:ea typeface="Cambria Math" panose="02040503050406030204" pitchFamily="18" charset="0"/>
                        </a:rPr>
                        <m:t>×100%</m:t>
                      </m:r>
                    </m:oMath>
                  </m:oMathPara>
                </a14:m>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48666007"/>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normAutofit fontScale="92500" lnSpcReduction="10000"/>
              </a:bodyPr>
              <a:lstStyle/>
              <a:p>
                <a:pPr marL="0" indent="0">
                  <a:buNone/>
                </a:pPr>
                <a:r>
                  <a:rPr lang="en-US" altLang="zh-CN" sz="2800" dirty="0" smtClean="0"/>
                  <a:t>11.3.2 </a:t>
                </a:r>
                <a:r>
                  <a:rPr lang="zh-CN" altLang="en-US" sz="2800" dirty="0" smtClean="0"/>
                  <a:t>营运</a:t>
                </a:r>
                <a:r>
                  <a:rPr lang="zh-CN" altLang="en-US" sz="2800" dirty="0"/>
                  <a:t>能力分析 </a:t>
                </a:r>
                <a:endParaRPr lang="en-US" altLang="zh-CN" sz="2800" dirty="0" smtClean="0"/>
              </a:p>
              <a:p>
                <a:pPr marL="0" indent="0">
                  <a:buNone/>
                </a:pPr>
                <a:r>
                  <a:rPr lang="en-US" altLang="zh-CN" dirty="0"/>
                  <a:t> </a:t>
                </a:r>
                <a:r>
                  <a:rPr lang="en-US" altLang="zh-CN" dirty="0" smtClean="0"/>
                  <a:t>      </a:t>
                </a:r>
                <a:r>
                  <a:rPr lang="zh-CN" altLang="en-US" dirty="0" smtClean="0"/>
                  <a:t>企业</a:t>
                </a:r>
                <a:r>
                  <a:rPr lang="zh-CN" altLang="en-US" dirty="0"/>
                  <a:t>的经营活动离不开各项资产的运用</a:t>
                </a:r>
                <a:r>
                  <a:rPr lang="en-US" altLang="zh-CN" dirty="0"/>
                  <a:t>,</a:t>
                </a:r>
                <a:r>
                  <a:rPr lang="zh-CN" altLang="en-US" dirty="0"/>
                  <a:t>对企业营运能力的分析</a:t>
                </a:r>
                <a:r>
                  <a:rPr lang="en-US" altLang="zh-CN" dirty="0"/>
                  <a:t>,</a:t>
                </a:r>
                <a:r>
                  <a:rPr lang="zh-CN" altLang="en-US" dirty="0"/>
                  <a:t>实质上就是对各项资 产的周转使用情况进行分析</a:t>
                </a:r>
                <a:r>
                  <a:rPr lang="en-US" altLang="zh-CN" dirty="0" smtClean="0"/>
                  <a:t>.</a:t>
                </a:r>
              </a:p>
              <a:p>
                <a:pPr marL="457200" indent="-457200">
                  <a:buAutoNum type="arabicDbPeriod"/>
                </a:pPr>
                <a:r>
                  <a:rPr lang="zh-CN" altLang="en-US" b="1" dirty="0" smtClean="0"/>
                  <a:t>流动资产</a:t>
                </a:r>
                <a:r>
                  <a:rPr lang="zh-CN" altLang="en-US" b="1" dirty="0"/>
                  <a:t>周转情况 </a:t>
                </a:r>
                <a:r>
                  <a:rPr lang="zh-CN" altLang="en-US" b="1" dirty="0" smtClean="0"/>
                  <a:t>   </a:t>
                </a:r>
                <a:endParaRPr lang="en-US" altLang="zh-CN" b="1" dirty="0" smtClean="0"/>
              </a:p>
              <a:p>
                <a:pPr marL="0" indent="0">
                  <a:buNone/>
                </a:pPr>
                <a:r>
                  <a:rPr lang="zh-CN" altLang="en-US" dirty="0" smtClean="0"/>
                  <a:t>      反映</a:t>
                </a:r>
                <a:r>
                  <a:rPr lang="zh-CN" altLang="en-US" dirty="0"/>
                  <a:t>流动资产周转情况的指标主要有应收账款周转率、存货周转率和流动资产周转率 三个指标</a:t>
                </a:r>
                <a:r>
                  <a:rPr lang="en-US" altLang="zh-CN" dirty="0"/>
                  <a:t>. </a:t>
                </a:r>
                <a:endParaRPr lang="en-US" altLang="zh-CN" dirty="0" smtClean="0"/>
              </a:p>
              <a:p>
                <a:pPr marL="0" indent="0">
                  <a:buNone/>
                </a:pPr>
                <a:r>
                  <a:rPr lang="en-US" altLang="zh-CN" dirty="0" smtClean="0"/>
                  <a:t>( </a:t>
                </a:r>
                <a:r>
                  <a:rPr lang="zh-CN" altLang="en-US" dirty="0"/>
                  <a:t>１</a:t>
                </a:r>
                <a:r>
                  <a:rPr lang="en-US" altLang="zh-CN" dirty="0"/>
                  <a:t>)</a:t>
                </a:r>
                <a:r>
                  <a:rPr lang="zh-CN" altLang="en-US" dirty="0"/>
                  <a:t>应收账款</a:t>
                </a:r>
                <a:r>
                  <a:rPr lang="zh-CN" altLang="en-US" dirty="0" smtClean="0"/>
                  <a:t>周转率</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应收账款周转率＝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营业收入</m:t>
                          </m:r>
                        </m:num>
                        <m:den>
                          <m:r>
                            <a:rPr lang="zh-CN" altLang="en-US" i="1">
                              <a:latin typeface="Cambria Math" panose="02040503050406030204" pitchFamily="18" charset="0"/>
                            </a:rPr>
                            <m:t>应收账款平均余额</m:t>
                          </m:r>
                        </m:den>
                      </m:f>
                    </m:oMath>
                  </m:oMathPara>
                </a14:m>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应收账款平均余额＝</m:t>
                      </m:r>
                      <m:f>
                        <m:fPr>
                          <m:ctrlPr>
                            <a:rPr lang="en-US" altLang="zh-CN" i="1">
                              <a:latin typeface="Cambria Math" panose="02040503050406030204" pitchFamily="18" charset="0"/>
                            </a:rPr>
                          </m:ctrlPr>
                        </m:fPr>
                        <m:num>
                          <m:r>
                            <a:rPr lang="en-US" altLang="zh-CN" i="1">
                              <a:latin typeface="Cambria Math" panose="02040503050406030204" pitchFamily="18" charset="0"/>
                            </a:rPr>
                            <m:t>(</m:t>
                          </m:r>
                          <m:r>
                            <a:rPr lang="zh-CN" altLang="en-US" i="1">
                              <a:latin typeface="Cambria Math" panose="02040503050406030204" pitchFamily="18" charset="0"/>
                            </a:rPr>
                            <m:t>期初应收账款＋期末应收账款</m:t>
                          </m:r>
                          <m:r>
                            <a:rPr lang="en-US" altLang="zh-CN" i="1">
                              <a:latin typeface="Cambria Math" panose="02040503050406030204" pitchFamily="18" charset="0"/>
                            </a:rPr>
                            <m:t>)</m:t>
                          </m:r>
                        </m:num>
                        <m:den>
                          <m:r>
                            <a:rPr lang="en-US" altLang="zh-CN" i="1">
                              <a:latin typeface="Cambria Math" panose="02040503050406030204" pitchFamily="18" charset="0"/>
                            </a:rPr>
                            <m:t>2</m:t>
                          </m:r>
                        </m:den>
                      </m:f>
                    </m:oMath>
                  </m:oMathPara>
                </a14:m>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应收账款平均余额＝</m:t>
                      </m:r>
                      <m:f>
                        <m:fPr>
                          <m:ctrlPr>
                            <a:rPr lang="en-US" altLang="zh-CN" i="1">
                              <a:latin typeface="Cambria Math" panose="02040503050406030204" pitchFamily="18" charset="0"/>
                            </a:rPr>
                          </m:ctrlPr>
                        </m:fPr>
                        <m:num>
                          <m:r>
                            <a:rPr lang="zh-CN" altLang="en-US" i="1">
                              <a:latin typeface="Cambria Math" panose="02040503050406030204" pitchFamily="18" charset="0"/>
                            </a:rPr>
                            <m:t>计算期天数</m:t>
                          </m:r>
                        </m:num>
                        <m:den>
                          <m:r>
                            <a:rPr lang="zh-CN" altLang="en-US" i="1">
                              <a:latin typeface="Cambria Math" panose="02040503050406030204" pitchFamily="18" charset="0"/>
                            </a:rPr>
                            <m:t>应收账款周转率</m:t>
                          </m:r>
                        </m:den>
                      </m:f>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r>
                            <a:rPr lang="zh-CN" altLang="en-US" i="1">
                              <a:latin typeface="Cambria Math" panose="02040503050406030204" pitchFamily="18" charset="0"/>
                            </a:rPr>
                            <m:t>计算期天数</m:t>
                          </m:r>
                          <m:r>
                            <a:rPr lang="en-US" altLang="zh-CN" i="1">
                              <a:latin typeface="Cambria Math" panose="02040503050406030204" pitchFamily="18" charset="0"/>
                            </a:rPr>
                            <m:t>×</m:t>
                          </m:r>
                          <m:r>
                            <a:rPr lang="zh-CN" altLang="en-US" i="1">
                              <a:latin typeface="Cambria Math" panose="02040503050406030204" pitchFamily="18" charset="0"/>
                            </a:rPr>
                            <m:t>应收账款平均余额</m:t>
                          </m:r>
                        </m:num>
                        <m:den>
                          <m:r>
                            <a:rPr lang="zh-CN" altLang="en-US" i="1">
                              <a:latin typeface="Cambria Math" panose="02040503050406030204" pitchFamily="18" charset="0"/>
                            </a:rPr>
                            <m:t>营业收入</m:t>
                          </m:r>
                        </m:den>
                      </m:f>
                    </m:oMath>
                  </m:oMathPara>
                </a14:m>
                <a:endParaRPr lang="en-US" altLang="zh-CN" dirty="0"/>
              </a:p>
              <a:p>
                <a:pPr marL="0" indent="0">
                  <a:buNone/>
                </a:pPr>
                <a:endParaRPr lang="en-US" altLang="zh-CN" dirty="0" smtClean="0"/>
              </a:p>
              <a:p>
                <a:pPr marL="0" indent="0">
                  <a:buNone/>
                </a:pP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1043" t="-81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382170634"/>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dirty="0" smtClean="0"/>
              <a:t>       应收</a:t>
            </a:r>
            <a:r>
              <a:rPr lang="zh-CN" altLang="en-US" dirty="0"/>
              <a:t>账款周转率反映了企业应收账款周转速度的快慢及企业对应收账款管理效率的高 低</a:t>
            </a:r>
            <a:r>
              <a:rPr lang="en-US" altLang="zh-CN" dirty="0"/>
              <a:t>.</a:t>
            </a:r>
            <a:r>
              <a:rPr lang="zh-CN" altLang="en-US" dirty="0"/>
              <a:t>在一定时期内周转次数多、周转天数少反映了以下几个方面的情况</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１</a:t>
            </a:r>
            <a:r>
              <a:rPr lang="en-US" altLang="zh-CN" dirty="0"/>
              <a:t>)</a:t>
            </a:r>
            <a:r>
              <a:rPr lang="zh-CN" altLang="en-US" dirty="0"/>
              <a:t>企业收账迅速</a:t>
            </a:r>
            <a:r>
              <a:rPr lang="en-US" altLang="zh-CN" dirty="0"/>
              <a:t>,</a:t>
            </a:r>
            <a:r>
              <a:rPr lang="zh-CN" altLang="en-US" dirty="0"/>
              <a:t>信用销售管理严格</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２</a:t>
            </a:r>
            <a:r>
              <a:rPr lang="en-US" altLang="zh-CN" dirty="0"/>
              <a:t>)</a:t>
            </a:r>
            <a:r>
              <a:rPr lang="zh-CN" altLang="en-US" dirty="0"/>
              <a:t>应收账款流动性强</a:t>
            </a:r>
            <a:r>
              <a:rPr lang="en-US" altLang="zh-CN" dirty="0"/>
              <a:t>,</a:t>
            </a:r>
            <a:r>
              <a:rPr lang="zh-CN" altLang="en-US" dirty="0"/>
              <a:t>从而增强了企业短期偿债能力</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３</a:t>
            </a:r>
            <a:r>
              <a:rPr lang="en-US" altLang="zh-CN" dirty="0"/>
              <a:t>)</a:t>
            </a:r>
            <a:r>
              <a:rPr lang="zh-CN" altLang="en-US" dirty="0"/>
              <a:t>可以减少收账费用和坏账损失</a:t>
            </a:r>
            <a:r>
              <a:rPr lang="en-US" altLang="zh-CN" dirty="0"/>
              <a:t>,</a:t>
            </a:r>
            <a:r>
              <a:rPr lang="zh-CN" altLang="en-US" dirty="0"/>
              <a:t>相对增加企业流动资产的投资收益</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４</a:t>
            </a:r>
            <a:r>
              <a:rPr lang="en-US" altLang="zh-CN" dirty="0"/>
              <a:t>)</a:t>
            </a:r>
            <a:r>
              <a:rPr lang="zh-CN" altLang="en-US" dirty="0"/>
              <a:t>通过比较应收账款周转天数及企业信用期限</a:t>
            </a:r>
            <a:r>
              <a:rPr lang="en-US" altLang="zh-CN" dirty="0"/>
              <a:t>,</a:t>
            </a:r>
            <a:r>
              <a:rPr lang="zh-CN" altLang="en-US" dirty="0"/>
              <a:t>可评价客户的信用程度</a:t>
            </a:r>
            <a:r>
              <a:rPr lang="en-US" altLang="zh-CN" dirty="0"/>
              <a:t>,</a:t>
            </a:r>
            <a:r>
              <a:rPr lang="zh-CN" altLang="en-US" dirty="0"/>
              <a:t>调整企业</a:t>
            </a:r>
            <a:r>
              <a:rPr lang="zh-CN" altLang="en-US" dirty="0" smtClean="0"/>
              <a:t>信用</a:t>
            </a:r>
            <a:r>
              <a:rPr lang="zh-CN" altLang="en-US" dirty="0"/>
              <a:t>政策</a:t>
            </a:r>
            <a:r>
              <a:rPr lang="en-US" altLang="zh-CN" dirty="0"/>
              <a:t>.</a:t>
            </a:r>
            <a:endParaRPr lang="zh-CN" altLang="en-US" dirty="0"/>
          </a:p>
        </p:txBody>
      </p:sp>
    </p:spTree>
    <p:extLst>
      <p:ext uri="{BB962C8B-B14F-4D97-AF65-F5344CB8AC3E}">
        <p14:creationId xmlns:p14="http://schemas.microsoft.com/office/powerpoint/2010/main" val="1260289800"/>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en-US" altLang="zh-CN" dirty="0" smtClean="0"/>
                  <a:t>( </a:t>
                </a:r>
                <a:r>
                  <a:rPr lang="zh-CN" altLang="en-US" dirty="0"/>
                  <a:t>２</a:t>
                </a:r>
                <a:r>
                  <a:rPr lang="en-US" altLang="zh-CN" dirty="0"/>
                  <a:t>)</a:t>
                </a:r>
                <a:r>
                  <a:rPr lang="zh-CN" altLang="en-US" dirty="0"/>
                  <a:t>存货周转率 </a:t>
                </a:r>
                <a:endParaRPr lang="en-US" altLang="zh-CN" dirty="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存货周转率＝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营业成本</m:t>
                          </m:r>
                        </m:num>
                        <m:den>
                          <m:r>
                            <a:rPr lang="zh-CN" altLang="en-US" i="1">
                              <a:latin typeface="Cambria Math" panose="02040503050406030204" pitchFamily="18" charset="0"/>
                            </a:rPr>
                            <m:t>存货平均余额</m:t>
                          </m:r>
                        </m:den>
                      </m:f>
                    </m:oMath>
                  </m:oMathPara>
                </a14:m>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存货平均余额＝</m:t>
                      </m:r>
                      <m:f>
                        <m:fPr>
                          <m:ctrlPr>
                            <a:rPr lang="en-US" altLang="zh-CN" i="1" smtClean="0">
                              <a:latin typeface="Cambria Math" panose="02040503050406030204" pitchFamily="18" charset="0"/>
                            </a:rPr>
                          </m:ctrlPr>
                        </m:fPr>
                        <m:num>
                          <m:r>
                            <a:rPr lang="en-US" altLang="zh-CN" i="1">
                              <a:latin typeface="Cambria Math" panose="02040503050406030204" pitchFamily="18" charset="0"/>
                            </a:rPr>
                            <m:t>(</m:t>
                          </m:r>
                          <m:r>
                            <a:rPr lang="zh-CN" altLang="en-US" i="1">
                              <a:latin typeface="Cambria Math" panose="02040503050406030204" pitchFamily="18" charset="0"/>
                            </a:rPr>
                            <m:t>期初存货＋期末存货</m:t>
                          </m:r>
                          <m:r>
                            <a:rPr lang="en-US" altLang="zh-CN" i="1">
                              <a:latin typeface="Cambria Math" panose="02040503050406030204" pitchFamily="18" charset="0"/>
                            </a:rPr>
                            <m:t>)</m:t>
                          </m:r>
                        </m:num>
                        <m:den>
                          <m:r>
                            <a:rPr lang="en-US" altLang="zh-CN" b="0" i="1" smtClean="0">
                              <a:latin typeface="Cambria Math" panose="02040503050406030204" pitchFamily="18" charset="0"/>
                            </a:rPr>
                            <m:t>2</m:t>
                          </m:r>
                        </m:den>
                      </m:f>
                    </m:oMath>
                  </m:oMathPara>
                </a14:m>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存货周转期＝</m:t>
                      </m:r>
                      <m:f>
                        <m:fPr>
                          <m:ctrlPr>
                            <a:rPr lang="en-US" altLang="zh-CN" i="1" smtClean="0">
                              <a:latin typeface="Cambria Math" panose="02040503050406030204" pitchFamily="18" charset="0"/>
                            </a:rPr>
                          </m:ctrlPr>
                        </m:fPr>
                        <m:num>
                          <m:r>
                            <a:rPr lang="zh-CN" altLang="en-US" i="1">
                              <a:latin typeface="Cambria Math" panose="02040503050406030204" pitchFamily="18" charset="0"/>
                            </a:rPr>
                            <m:t>计算期天数</m:t>
                          </m:r>
                        </m:num>
                        <m:den>
                          <m:r>
                            <a:rPr lang="zh-CN" altLang="en-US" i="1">
                              <a:latin typeface="Cambria Math" panose="02040503050406030204" pitchFamily="18" charset="0"/>
                            </a:rPr>
                            <m:t>存货周转率</m:t>
                          </m:r>
                        </m:den>
                      </m:f>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r>
                            <a:rPr lang="zh-CN" altLang="en-US" i="1">
                              <a:latin typeface="Cambria Math" panose="02040503050406030204" pitchFamily="18" charset="0"/>
                            </a:rPr>
                            <m:t>计算期天数</m:t>
                          </m:r>
                          <m:r>
                            <a:rPr lang="en-US" altLang="zh-CN" i="1">
                              <a:latin typeface="Cambria Math" panose="02040503050406030204" pitchFamily="18" charset="0"/>
                            </a:rPr>
                            <m:t>×</m:t>
                          </m:r>
                          <m:r>
                            <a:rPr lang="zh-CN" altLang="en-US" i="1">
                              <a:latin typeface="Cambria Math" panose="02040503050406030204" pitchFamily="18" charset="0"/>
                            </a:rPr>
                            <m:t>存货平均余额</m:t>
                          </m:r>
                        </m:num>
                        <m:den>
                          <m:r>
                            <a:rPr lang="zh-CN" altLang="en-US" i="1">
                              <a:latin typeface="Cambria Math" panose="02040503050406030204" pitchFamily="18" charset="0"/>
                            </a:rPr>
                            <m:t>营业成本</m:t>
                          </m:r>
                          <m:r>
                            <a:rPr lang="zh-CN" altLang="en-US" i="1">
                              <a:latin typeface="Cambria Math" panose="02040503050406030204" pitchFamily="18" charset="0"/>
                            </a:rPr>
                            <m:t> </m:t>
                          </m:r>
                        </m:den>
                      </m:f>
                    </m:oMath>
                  </m:oMathPara>
                </a14:m>
                <a:endParaRPr lang="en-US" altLang="zh-CN" dirty="0" smtClean="0"/>
              </a:p>
              <a:p>
                <a:pPr marL="0" indent="0">
                  <a:buNone/>
                </a:pPr>
                <a:r>
                  <a:rPr lang="en-US" altLang="zh-CN" dirty="0"/>
                  <a:t>( </a:t>
                </a:r>
                <a:r>
                  <a:rPr lang="zh-CN" altLang="en-US" dirty="0"/>
                  <a:t>３</a:t>
                </a:r>
                <a:r>
                  <a:rPr lang="en-US" altLang="zh-CN" dirty="0"/>
                  <a:t>)</a:t>
                </a:r>
                <a:r>
                  <a:rPr lang="zh-CN" altLang="en-US" dirty="0"/>
                  <a:t>流动资产周转率 </a:t>
                </a:r>
                <a:endParaRPr lang="en-US" altLang="zh-CN" dirty="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流动资产周转率＝</m:t>
                      </m:r>
                      <m:r>
                        <a:rPr lang="zh-CN" altLang="en-US" i="1">
                          <a:latin typeface="Cambria Math" panose="02040503050406030204" pitchFamily="18" charset="0"/>
                        </a:rPr>
                        <m:t> </m:t>
                      </m:r>
                      <m:f>
                        <m:fPr>
                          <m:ctrlPr>
                            <a:rPr lang="en-US" altLang="zh-CN" i="1" smtClean="0">
                              <a:latin typeface="Cambria Math" panose="02040503050406030204" pitchFamily="18" charset="0"/>
                            </a:rPr>
                          </m:ctrlPr>
                        </m:fPr>
                        <m:num>
                          <m:r>
                            <a:rPr lang="zh-CN" altLang="en-US" i="1">
                              <a:latin typeface="Cambria Math" panose="02040503050406030204" pitchFamily="18" charset="0"/>
                            </a:rPr>
                            <m:t>营业收入</m:t>
                          </m:r>
                        </m:num>
                        <m:den>
                          <m:r>
                            <a:rPr lang="zh-CN" altLang="en-US" i="1">
                              <a:latin typeface="Cambria Math" panose="02040503050406030204" pitchFamily="18" charset="0"/>
                            </a:rPr>
                            <m:t>流动资产平均余额　</m:t>
                          </m:r>
                        </m:den>
                      </m:f>
                    </m:oMath>
                  </m:oMathPara>
                </a14:m>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流动资产周转期＝</m:t>
                      </m:r>
                      <m:f>
                        <m:fPr>
                          <m:ctrlPr>
                            <a:rPr lang="en-US" altLang="zh-CN" i="1" smtClean="0">
                              <a:latin typeface="Cambria Math" panose="02040503050406030204" pitchFamily="18" charset="0"/>
                            </a:rPr>
                          </m:ctrlPr>
                        </m:fPr>
                        <m:num>
                          <m:r>
                            <a:rPr lang="zh-CN" altLang="en-US" i="1">
                              <a:latin typeface="Cambria Math" panose="02040503050406030204" pitchFamily="18" charset="0"/>
                            </a:rPr>
                            <m:t>计算期天数</m:t>
                          </m:r>
                        </m:num>
                        <m:den>
                          <m:r>
                            <a:rPr lang="zh-CN" altLang="en-US" i="1">
                              <a:latin typeface="Cambria Math" panose="02040503050406030204" pitchFamily="18" charset="0"/>
                            </a:rPr>
                            <m:t>流动资产周转率</m:t>
                          </m:r>
                        </m:den>
                      </m:f>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r>
                            <a:rPr lang="zh-CN" altLang="en-US" i="1">
                              <a:latin typeface="Cambria Math" panose="02040503050406030204" pitchFamily="18" charset="0"/>
                            </a:rPr>
                            <m:t>计算期天数</m:t>
                          </m:r>
                          <m:r>
                            <a:rPr lang="en-US" altLang="zh-CN" i="1">
                              <a:latin typeface="Cambria Math" panose="02040503050406030204" pitchFamily="18" charset="0"/>
                            </a:rPr>
                            <m:t>×</m:t>
                          </m:r>
                          <m:r>
                            <a:rPr lang="zh-CN" altLang="en-US" i="1">
                              <a:latin typeface="Cambria Math" panose="02040503050406030204" pitchFamily="18" charset="0"/>
                            </a:rPr>
                            <m:t>流动资产平均余额</m:t>
                          </m:r>
                        </m:num>
                        <m:den>
                          <m:r>
                            <a:rPr lang="zh-CN" altLang="en-US" i="1">
                              <a:latin typeface="Cambria Math" panose="02040503050406030204" pitchFamily="18" charset="0"/>
                            </a:rPr>
                            <m:t>营业收入</m:t>
                          </m:r>
                          <m:r>
                            <a:rPr lang="zh-CN" altLang="en-US" i="1">
                              <a:latin typeface="Cambria Math" panose="02040503050406030204" pitchFamily="18" charset="0"/>
                            </a:rPr>
                            <m:t> </m:t>
                          </m:r>
                        </m:den>
                      </m:f>
                    </m:oMath>
                  </m:oMathPara>
                </a14:m>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5609413"/>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２． 固定资产周转率</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固定资产周转率是指企业年营业收入与固定资产平均净值的比率</a:t>
                </a:r>
                <a:r>
                  <a:rPr lang="en-US" altLang="zh-CN" dirty="0"/>
                  <a:t>.</a:t>
                </a:r>
                <a:r>
                  <a:rPr lang="zh-CN" altLang="en-US" dirty="0"/>
                  <a:t>它是反映企业固定 资产周转情况</a:t>
                </a:r>
                <a:r>
                  <a:rPr lang="en-US" altLang="zh-CN" dirty="0"/>
                  <a:t>,</a:t>
                </a:r>
                <a:r>
                  <a:rPr lang="zh-CN" altLang="en-US" dirty="0"/>
                  <a:t>从而衡量固定资产利用效率的一项指标</a:t>
                </a:r>
                <a:r>
                  <a:rPr lang="en-US" altLang="zh-CN" dirty="0" smtClean="0"/>
                  <a:t>.</a:t>
                </a:r>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固定资产周转率＝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营业收入</m:t>
                          </m:r>
                        </m:num>
                        <m:den>
                          <m:r>
                            <a:rPr lang="zh-CN" altLang="en-US" i="1">
                              <a:latin typeface="Cambria Math" panose="02040503050406030204" pitchFamily="18" charset="0"/>
                            </a:rPr>
                            <m:t>固定资产平均净值</m:t>
                          </m:r>
                          <m:r>
                            <a:rPr lang="zh-CN" altLang="en-US" i="1">
                              <a:latin typeface="Cambria Math" panose="02040503050406030204" pitchFamily="18" charset="0"/>
                            </a:rPr>
                            <m:t> </m:t>
                          </m:r>
                        </m:den>
                      </m:f>
                    </m:oMath>
                  </m:oMathPara>
                </a14:m>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固定资产平均净值＝</m:t>
                      </m:r>
                      <m:f>
                        <m:fPr>
                          <m:ctrlPr>
                            <a:rPr lang="en-US" altLang="zh-CN" i="1" smtClean="0">
                              <a:latin typeface="Cambria Math" panose="02040503050406030204" pitchFamily="18" charset="0"/>
                            </a:rPr>
                          </m:ctrlPr>
                        </m:fPr>
                        <m:num>
                          <m:r>
                            <a:rPr lang="en-US" altLang="zh-CN" i="1">
                              <a:latin typeface="Cambria Math" panose="02040503050406030204" pitchFamily="18" charset="0"/>
                            </a:rPr>
                            <m:t>(</m:t>
                          </m:r>
                          <m:r>
                            <a:rPr lang="zh-CN" altLang="en-US" i="1">
                              <a:latin typeface="Cambria Math" panose="02040503050406030204" pitchFamily="18" charset="0"/>
                            </a:rPr>
                            <m:t>期初固定资产净值＋期末固定资产净值</m:t>
                          </m:r>
                          <m:r>
                            <a:rPr lang="en-US" altLang="zh-CN" i="1">
                              <a:latin typeface="Cambria Math" panose="02040503050406030204" pitchFamily="18" charset="0"/>
                            </a:rPr>
                            <m:t>)</m:t>
                          </m:r>
                        </m:num>
                        <m:den>
                          <m:r>
                            <a:rPr lang="en-US" altLang="zh-CN" b="0" i="1" smtClean="0">
                              <a:latin typeface="Cambria Math" panose="02040503050406030204" pitchFamily="18" charset="0"/>
                            </a:rPr>
                            <m:t>2</m:t>
                          </m:r>
                        </m:den>
                      </m:f>
                    </m:oMath>
                  </m:oMathPara>
                </a14:m>
                <a:endParaRPr lang="en-US" altLang="zh-CN" dirty="0" smtClean="0"/>
              </a:p>
              <a:p>
                <a:pPr marL="0" indent="0">
                  <a:buNone/>
                </a:pPr>
                <a:r>
                  <a:rPr lang="zh-CN" altLang="en-US" dirty="0" smtClean="0"/>
                  <a:t>       固定资产</a:t>
                </a:r>
                <a:r>
                  <a:rPr lang="zh-CN" altLang="en-US" dirty="0"/>
                  <a:t>周转率高</a:t>
                </a:r>
                <a:r>
                  <a:rPr lang="en-US" altLang="zh-CN" dirty="0"/>
                  <a:t>,</a:t>
                </a:r>
                <a:r>
                  <a:rPr lang="zh-CN" altLang="en-US" dirty="0"/>
                  <a:t>说明企业固定资产投资得当</a:t>
                </a:r>
                <a:r>
                  <a:rPr lang="en-US" altLang="zh-CN" dirty="0"/>
                  <a:t>,</a:t>
                </a:r>
                <a:r>
                  <a:rPr lang="zh-CN" altLang="en-US" dirty="0"/>
                  <a:t>结构合理</a:t>
                </a:r>
                <a:r>
                  <a:rPr lang="en-US" altLang="zh-CN" dirty="0"/>
                  <a:t>,</a:t>
                </a:r>
                <a:r>
                  <a:rPr lang="zh-CN" altLang="en-US" dirty="0"/>
                  <a:t>利用效率高</a:t>
                </a:r>
                <a:r>
                  <a:rPr lang="en-US" altLang="zh-CN" dirty="0"/>
                  <a:t>;</a:t>
                </a:r>
                <a:r>
                  <a:rPr lang="zh-CN" altLang="en-US" dirty="0"/>
                  <a:t>反之</a:t>
                </a:r>
                <a:r>
                  <a:rPr lang="en-US" altLang="zh-CN" dirty="0"/>
                  <a:t>,</a:t>
                </a:r>
                <a:r>
                  <a:rPr lang="zh-CN" altLang="en-US" dirty="0"/>
                  <a:t>固定资 产周转率不高</a:t>
                </a:r>
                <a:r>
                  <a:rPr lang="en-US" altLang="zh-CN" dirty="0"/>
                  <a:t>,</a:t>
                </a:r>
                <a:r>
                  <a:rPr lang="zh-CN" altLang="en-US" dirty="0"/>
                  <a:t>则表明固定资产利用效率不高</a:t>
                </a:r>
                <a:r>
                  <a:rPr lang="en-US" altLang="zh-CN" dirty="0"/>
                  <a:t>,</a:t>
                </a:r>
                <a:r>
                  <a:rPr lang="zh-CN" altLang="en-US" dirty="0"/>
                  <a:t>提供的生产成果不多</a:t>
                </a:r>
                <a:r>
                  <a:rPr lang="en-US" altLang="zh-CN" dirty="0"/>
                  <a:t>,</a:t>
                </a:r>
                <a:r>
                  <a:rPr lang="zh-CN" altLang="en-US" dirty="0"/>
                  <a:t>企业的营运能力不强</a:t>
                </a:r>
                <a:r>
                  <a:rPr lang="en-US" altLang="zh-CN" dirty="0"/>
                  <a:t>.</a:t>
                </a: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r="-40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8083535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DD35B2C-3A3B-4C58-8BB2-CD5BFF1D74BC}"/>
              </a:ext>
            </a:extLst>
          </p:cNvPr>
          <p:cNvSpPr>
            <a:spLocks noGrp="1"/>
          </p:cNvSpPr>
          <p:nvPr>
            <p:ph sz="quarter" idx="13"/>
          </p:nvPr>
        </p:nvSpPr>
        <p:spPr>
          <a:xfrm>
            <a:off x="838200" y="748919"/>
            <a:ext cx="10515600" cy="5460370"/>
          </a:xfrm>
        </p:spPr>
        <p:txBody>
          <a:bodyPr>
            <a:normAutofit/>
          </a:bodyPr>
          <a:lstStyle/>
          <a:p>
            <a:pPr marL="0" indent="0">
              <a:buNone/>
            </a:pPr>
            <a:r>
              <a:rPr lang="en-US" altLang="zh-CN" sz="2800" dirty="0"/>
              <a:t>1.4.3</a:t>
            </a:r>
            <a:r>
              <a:rPr lang="zh-CN" altLang="en-US" sz="2800" dirty="0"/>
              <a:t> 法律环境</a:t>
            </a:r>
            <a:endParaRPr lang="en-US" altLang="zh-CN" sz="2800" dirty="0"/>
          </a:p>
          <a:p>
            <a:pPr marL="0" indent="0">
              <a:buNone/>
            </a:pPr>
            <a:r>
              <a:rPr lang="zh-CN" altLang="en-US" b="1" dirty="0"/>
              <a:t> １． 法律环境的范畴</a:t>
            </a:r>
            <a:endParaRPr lang="en-US" altLang="zh-CN" b="1" dirty="0"/>
          </a:p>
          <a:p>
            <a:pPr marL="0" indent="0">
              <a:buNone/>
            </a:pPr>
            <a:r>
              <a:rPr lang="en-US" altLang="zh-CN" dirty="0"/>
              <a:t>       </a:t>
            </a:r>
            <a:r>
              <a:rPr lang="zh-CN" altLang="en-US" dirty="0"/>
              <a:t> 市场经济是法制经济</a:t>
            </a:r>
            <a:r>
              <a:rPr lang="en-US" altLang="zh-CN" dirty="0"/>
              <a:t>,</a:t>
            </a:r>
            <a:r>
              <a:rPr lang="zh-CN" altLang="en-US" dirty="0"/>
              <a:t>企业的经济活动总是在一定法律规范内进行的</a:t>
            </a:r>
            <a:r>
              <a:rPr lang="en-US" altLang="zh-CN" dirty="0"/>
              <a:t>.</a:t>
            </a:r>
            <a:r>
              <a:rPr lang="zh-CN" altLang="en-US" dirty="0"/>
              <a:t>法律既约束企 业的非法经济行为</a:t>
            </a:r>
            <a:r>
              <a:rPr lang="en-US" altLang="zh-CN" dirty="0"/>
              <a:t>,</a:t>
            </a:r>
            <a:r>
              <a:rPr lang="zh-CN" altLang="en-US" dirty="0"/>
              <a:t>也为企业从事各种合法经济活动提供保护</a:t>
            </a:r>
            <a:r>
              <a:rPr lang="en-US" altLang="zh-CN" dirty="0"/>
              <a:t>.</a:t>
            </a:r>
          </a:p>
          <a:p>
            <a:pPr marL="0" indent="0">
              <a:buNone/>
            </a:pPr>
            <a:r>
              <a:rPr lang="en-US" altLang="zh-CN" dirty="0"/>
              <a:t> </a:t>
            </a:r>
            <a:r>
              <a:rPr lang="zh-CN" altLang="en-US" dirty="0"/>
              <a:t>国家相关法律法规按照对财务管理内容的影响情况可以分为如下几类</a:t>
            </a:r>
            <a:r>
              <a:rPr lang="en-US" altLang="zh-CN" dirty="0"/>
              <a:t>. </a:t>
            </a:r>
          </a:p>
          <a:p>
            <a:pPr marL="0" indent="0">
              <a:buNone/>
            </a:pPr>
            <a:r>
              <a:rPr lang="en-US" altLang="zh-CN" dirty="0"/>
              <a:t>( </a:t>
            </a:r>
            <a:r>
              <a:rPr lang="zh-CN" altLang="en-US" dirty="0"/>
              <a:t>１</a:t>
            </a:r>
            <a:r>
              <a:rPr lang="en-US" altLang="zh-CN" dirty="0"/>
              <a:t>)</a:t>
            </a:r>
            <a:r>
              <a:rPr lang="zh-CN" altLang="en-US" dirty="0"/>
              <a:t>影响企业筹资的各种法规主要有公司法、证券法、金融法、证券交易法、合同法等</a:t>
            </a:r>
            <a:r>
              <a:rPr lang="en-US" altLang="zh-CN" dirty="0"/>
              <a:t>. </a:t>
            </a:r>
            <a:r>
              <a:rPr lang="zh-CN" altLang="en-US" dirty="0"/>
              <a:t>这些法规可以从不同方面规范或制约企业的筹资活动</a:t>
            </a:r>
            <a:r>
              <a:rPr lang="en-US" altLang="zh-CN" dirty="0"/>
              <a:t>. </a:t>
            </a:r>
          </a:p>
          <a:p>
            <a:pPr marL="0" indent="0">
              <a:buNone/>
            </a:pPr>
            <a:r>
              <a:rPr lang="en-US" altLang="zh-CN" dirty="0"/>
              <a:t>( </a:t>
            </a:r>
            <a:r>
              <a:rPr lang="zh-CN" altLang="en-US" dirty="0"/>
              <a:t>２</a:t>
            </a:r>
            <a:r>
              <a:rPr lang="en-US" altLang="zh-CN" dirty="0"/>
              <a:t>)</a:t>
            </a:r>
            <a:r>
              <a:rPr lang="zh-CN" altLang="en-US" dirty="0"/>
              <a:t>影响企业投资的各种法规主要有证券交易法、公司法、企业财务通则等</a:t>
            </a:r>
            <a:r>
              <a:rPr lang="en-US" altLang="zh-CN" dirty="0"/>
              <a:t>.</a:t>
            </a:r>
            <a:r>
              <a:rPr lang="zh-CN" altLang="en-US" dirty="0"/>
              <a:t>这些法规 从不同角度规范企业的投资活动</a:t>
            </a:r>
            <a:r>
              <a:rPr lang="en-US" altLang="zh-CN" dirty="0"/>
              <a:t>. </a:t>
            </a:r>
          </a:p>
          <a:p>
            <a:pPr marL="0" indent="0">
              <a:buNone/>
            </a:pPr>
            <a:r>
              <a:rPr lang="en-US" altLang="zh-CN" dirty="0"/>
              <a:t>( </a:t>
            </a:r>
            <a:r>
              <a:rPr lang="zh-CN" altLang="en-US" dirty="0"/>
              <a:t>３</a:t>
            </a:r>
            <a:r>
              <a:rPr lang="en-US" altLang="zh-CN" dirty="0"/>
              <a:t>)</a:t>
            </a:r>
            <a:r>
              <a:rPr lang="zh-CN" altLang="en-US" dirty="0"/>
              <a:t>影响企业收益分配的各种法规主要有税法、公司法、企业财务通则等</a:t>
            </a:r>
            <a:r>
              <a:rPr lang="en-US" altLang="zh-CN" dirty="0"/>
              <a:t>.</a:t>
            </a:r>
            <a:r>
              <a:rPr lang="zh-CN" altLang="en-US" dirty="0"/>
              <a:t>这些法规从 不同方面对企业的收益分配进行了规范</a:t>
            </a:r>
            <a:r>
              <a:rPr lang="en-US" altLang="zh-CN" dirty="0"/>
              <a:t>.</a:t>
            </a:r>
            <a:endParaRPr lang="zh-CN" altLang="en-US" dirty="0"/>
          </a:p>
        </p:txBody>
      </p:sp>
    </p:spTree>
    <p:extLst>
      <p:ext uri="{BB962C8B-B14F-4D97-AF65-F5344CB8AC3E}">
        <p14:creationId xmlns:p14="http://schemas.microsoft.com/office/powerpoint/2010/main" val="1337253068"/>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３． 总资产周转率 </a:t>
                </a:r>
                <a:endParaRPr lang="en-US" altLang="zh-CN" b="1" dirty="0" smtClean="0"/>
              </a:p>
              <a:p>
                <a:pPr marL="0" indent="0">
                  <a:buNone/>
                </a:pPr>
                <a:r>
                  <a:rPr lang="en-US" altLang="zh-CN" dirty="0"/>
                  <a:t> </a:t>
                </a:r>
                <a:r>
                  <a:rPr lang="en-US" altLang="zh-CN" dirty="0" smtClean="0"/>
                  <a:t>     </a:t>
                </a:r>
                <a:r>
                  <a:rPr lang="zh-CN" altLang="en-US" dirty="0" smtClean="0"/>
                  <a:t>总</a:t>
                </a:r>
                <a:r>
                  <a:rPr lang="zh-CN" altLang="en-US" dirty="0"/>
                  <a:t>资产周转率是企业营业收入与企业资产平均总额的比率</a:t>
                </a:r>
                <a:r>
                  <a:rPr lang="en-US" altLang="zh-CN" dirty="0"/>
                  <a:t>.</a:t>
                </a:r>
                <a:r>
                  <a:rPr lang="zh-CN" altLang="en-US" dirty="0"/>
                  <a:t>其计算公式为</a:t>
                </a:r>
                <a:r>
                  <a:rPr lang="en-US" altLang="zh-CN" dirty="0" smtClean="0"/>
                  <a:t>:</a:t>
                </a:r>
                <a:endParaRPr lang="en-US" altLang="zh-CN" dirty="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总资产周转率＝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营业收入</m:t>
                          </m:r>
                        </m:num>
                        <m:den>
                          <m:r>
                            <a:rPr lang="zh-CN" altLang="en-US" i="1">
                              <a:latin typeface="Cambria Math" panose="02040503050406030204" pitchFamily="18" charset="0"/>
                            </a:rPr>
                            <m:t>资产平均总额</m:t>
                          </m:r>
                          <m:r>
                            <a:rPr lang="zh-CN" altLang="en-US" i="1">
                              <a:latin typeface="Cambria Math" panose="02040503050406030204" pitchFamily="18" charset="0"/>
                            </a:rPr>
                            <m:t> </m:t>
                          </m:r>
                        </m:den>
                      </m:f>
                    </m:oMath>
                  </m:oMathPara>
                </a14:m>
                <a:endParaRPr lang="en-US" altLang="zh-CN" dirty="0" smtClean="0"/>
              </a:p>
              <a:p>
                <a:pPr marL="0" indent="0">
                  <a:buNone/>
                </a:pPr>
                <a:r>
                  <a:rPr lang="zh-CN" altLang="en-US" dirty="0"/>
                  <a:t>其中</a:t>
                </a:r>
                <a:r>
                  <a:rPr lang="en-US" altLang="zh-CN" dirty="0"/>
                  <a:t>,</a:t>
                </a:r>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资产平均总额＝</m:t>
                      </m:r>
                      <m:f>
                        <m:fPr>
                          <m:ctrlPr>
                            <a:rPr lang="en-US" altLang="zh-CN" i="1">
                              <a:latin typeface="Cambria Math" panose="02040503050406030204" pitchFamily="18" charset="0"/>
                            </a:rPr>
                          </m:ctrlPr>
                        </m:fPr>
                        <m:num>
                          <m:r>
                            <a:rPr lang="en-US" altLang="zh-CN" i="1">
                              <a:latin typeface="Cambria Math" panose="02040503050406030204" pitchFamily="18" charset="0"/>
                            </a:rPr>
                            <m:t>(</m:t>
                          </m:r>
                          <m:r>
                            <a:rPr lang="zh-CN" altLang="en-US" i="1">
                              <a:latin typeface="Cambria Math" panose="02040503050406030204" pitchFamily="18" charset="0"/>
                            </a:rPr>
                            <m:t>期初资产总额＋期末资产总额</m:t>
                          </m:r>
                          <m:r>
                            <a:rPr lang="en-US" altLang="zh-CN" i="1">
                              <a:latin typeface="Cambria Math" panose="02040503050406030204" pitchFamily="18" charset="0"/>
                            </a:rPr>
                            <m:t>)</m:t>
                          </m:r>
                        </m:num>
                        <m:den>
                          <m:r>
                            <a:rPr lang="en-US" altLang="zh-CN" i="1">
                              <a:latin typeface="Cambria Math" panose="02040503050406030204" pitchFamily="18" charset="0"/>
                            </a:rPr>
                            <m:t>2</m:t>
                          </m:r>
                        </m:den>
                      </m:f>
                    </m:oMath>
                  </m:oMathPara>
                </a14:m>
                <a:endParaRPr lang="en-US" altLang="zh-CN" dirty="0" smtClean="0"/>
              </a:p>
              <a:p>
                <a:pPr marL="0" indent="0">
                  <a:buNone/>
                </a:pPr>
                <a:r>
                  <a:rPr lang="zh-CN" altLang="en-US" dirty="0" smtClean="0"/>
                  <a:t>       总</a:t>
                </a:r>
                <a:r>
                  <a:rPr lang="zh-CN" altLang="en-US" dirty="0"/>
                  <a:t>资产周转率用来衡量企业全部资产的使用效率</a:t>
                </a:r>
                <a:r>
                  <a:rPr lang="en-US" altLang="zh-CN" dirty="0"/>
                  <a:t>,</a:t>
                </a:r>
                <a:r>
                  <a:rPr lang="zh-CN" altLang="en-US" dirty="0"/>
                  <a:t>如果该比率较低</a:t>
                </a:r>
                <a:r>
                  <a:rPr lang="en-US" altLang="zh-CN" dirty="0"/>
                  <a:t>,</a:t>
                </a:r>
                <a:r>
                  <a:rPr lang="zh-CN" altLang="en-US" dirty="0"/>
                  <a:t>说明企业全部资产 营运效率较低</a:t>
                </a:r>
                <a:r>
                  <a:rPr lang="en-US" altLang="zh-CN" dirty="0"/>
                  <a:t>,</a:t>
                </a:r>
                <a:r>
                  <a:rPr lang="zh-CN" altLang="en-US" dirty="0"/>
                  <a:t>可采用薄利多销或处理多余资产等方法</a:t>
                </a:r>
                <a:r>
                  <a:rPr lang="en-US" altLang="zh-CN" dirty="0"/>
                  <a:t>,</a:t>
                </a:r>
                <a:r>
                  <a:rPr lang="zh-CN" altLang="en-US" dirty="0"/>
                  <a:t>加速资产周转</a:t>
                </a:r>
                <a:r>
                  <a:rPr lang="en-US" altLang="zh-CN" dirty="0"/>
                  <a:t>,</a:t>
                </a:r>
                <a:r>
                  <a:rPr lang="zh-CN" altLang="en-US" dirty="0"/>
                  <a:t>提高运营效率</a:t>
                </a:r>
                <a:r>
                  <a:rPr lang="en-US" altLang="zh-CN" dirty="0"/>
                  <a:t>;</a:t>
                </a:r>
                <a:r>
                  <a:rPr lang="zh-CN" altLang="en-US" dirty="0"/>
                  <a:t>如果 该比率较高</a:t>
                </a:r>
                <a:r>
                  <a:rPr lang="en-US" altLang="zh-CN" dirty="0"/>
                  <a:t>,</a:t>
                </a:r>
                <a:r>
                  <a:rPr lang="zh-CN" altLang="en-US" dirty="0"/>
                  <a:t>说明资产周转快</a:t>
                </a:r>
                <a:r>
                  <a:rPr lang="en-US" altLang="zh-CN" dirty="0"/>
                  <a:t>,</a:t>
                </a:r>
                <a:r>
                  <a:rPr lang="zh-CN" altLang="en-US" dirty="0"/>
                  <a:t>销售能力强</a:t>
                </a:r>
                <a:r>
                  <a:rPr lang="en-US" altLang="zh-CN" dirty="0"/>
                  <a:t>,</a:t>
                </a:r>
                <a:r>
                  <a:rPr lang="zh-CN" altLang="en-US" dirty="0"/>
                  <a:t>资产运营效率高</a:t>
                </a:r>
                <a:r>
                  <a:rPr lang="en-US" altLang="zh-CN" dirty="0"/>
                  <a:t>. </a:t>
                </a: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14258100"/>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en-US" altLang="zh-CN" sz="2800" dirty="0" smtClean="0"/>
                  <a:t>11.3.3  </a:t>
                </a:r>
                <a:r>
                  <a:rPr lang="zh-CN" altLang="en-US" sz="2800" dirty="0" smtClean="0"/>
                  <a:t>盈利</a:t>
                </a:r>
                <a:r>
                  <a:rPr lang="zh-CN" altLang="en-US" sz="2800" dirty="0"/>
                  <a:t>能力分析 </a:t>
                </a:r>
                <a:endParaRPr lang="en-US" altLang="zh-CN" sz="2800" dirty="0" smtClean="0"/>
              </a:p>
              <a:p>
                <a:pPr marL="457200" indent="-457200">
                  <a:buAutoNum type="arabicDbPeriod"/>
                </a:pPr>
                <a:r>
                  <a:rPr lang="zh-CN" altLang="en-US" b="1" dirty="0" smtClean="0"/>
                  <a:t>营业</a:t>
                </a:r>
                <a:r>
                  <a:rPr lang="zh-CN" altLang="en-US" b="1" dirty="0"/>
                  <a:t>毛利率 </a:t>
                </a:r>
                <a:endParaRPr lang="en-US" altLang="zh-CN" dirty="0" smtClean="0"/>
              </a:p>
              <a:p>
                <a:pPr marL="0" indent="0">
                  <a:buNone/>
                </a:pPr>
                <a:r>
                  <a:rPr lang="en-US" altLang="zh-CN" dirty="0"/>
                  <a:t>	</a:t>
                </a:r>
                <a:r>
                  <a:rPr lang="zh-CN" altLang="en-US" dirty="0" smtClean="0"/>
                  <a:t> </a:t>
                </a:r>
                <a:r>
                  <a:rPr lang="en-US" altLang="zh-CN" dirty="0" smtClean="0"/>
                  <a:t>	</a:t>
                </a:r>
                <a:r>
                  <a:rPr lang="zh-CN" altLang="en-US" dirty="0" smtClean="0"/>
                  <a:t>营业</a:t>
                </a:r>
                <a:r>
                  <a:rPr lang="zh-CN" altLang="en-US" dirty="0"/>
                  <a:t>毛利率＝营业毛利</a:t>
                </a:r>
                <a:r>
                  <a:rPr lang="en-US" altLang="zh-CN" dirty="0"/>
                  <a:t>/</a:t>
                </a:r>
                <a:r>
                  <a:rPr lang="zh-CN" altLang="en-US" dirty="0"/>
                  <a:t>营业收入 </a:t>
                </a:r>
                <a:endParaRPr lang="en-US" altLang="zh-CN" dirty="0" smtClean="0"/>
              </a:p>
              <a:p>
                <a:pPr marL="0" indent="0">
                  <a:buNone/>
                </a:pPr>
                <a:r>
                  <a:rPr lang="en-US" altLang="zh-CN" dirty="0"/>
                  <a:t>	</a:t>
                </a:r>
                <a:r>
                  <a:rPr lang="zh-CN" altLang="en-US" dirty="0" smtClean="0"/>
                  <a:t>其中</a:t>
                </a:r>
                <a:r>
                  <a:rPr lang="en-US" altLang="zh-CN" dirty="0"/>
                  <a:t>, </a:t>
                </a:r>
                <a:r>
                  <a:rPr lang="en-US" altLang="zh-CN" dirty="0" smtClean="0"/>
                  <a:t>    </a:t>
                </a:r>
                <a:r>
                  <a:rPr lang="zh-CN" altLang="en-US" dirty="0" smtClean="0"/>
                  <a:t>营业</a:t>
                </a:r>
                <a:r>
                  <a:rPr lang="zh-CN" altLang="en-US" dirty="0"/>
                  <a:t>毛利＝营业</a:t>
                </a:r>
                <a:r>
                  <a:rPr lang="zh-CN" altLang="en-US" dirty="0" smtClean="0"/>
                  <a:t>收入</a:t>
                </a:r>
                <a:r>
                  <a:rPr lang="zh-CN" altLang="en-US" dirty="0"/>
                  <a:t>－营业</a:t>
                </a:r>
                <a:r>
                  <a:rPr lang="zh-CN" altLang="en-US" dirty="0" smtClean="0"/>
                  <a:t>成本</a:t>
                </a:r>
                <a:endParaRPr lang="en-US" altLang="zh-CN" dirty="0" smtClean="0"/>
              </a:p>
              <a:p>
                <a:pPr marL="0" indent="0">
                  <a:buNone/>
                </a:pPr>
                <a:r>
                  <a:rPr lang="zh-CN" altLang="en-US" b="1" dirty="0"/>
                  <a:t>２． 营业净利率 </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营业净利率＝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净利润</m:t>
                          </m:r>
                        </m:num>
                        <m:den>
                          <m:r>
                            <a:rPr lang="zh-CN" altLang="en-US" i="1">
                              <a:latin typeface="Cambria Math" panose="02040503050406030204" pitchFamily="18" charset="0"/>
                            </a:rPr>
                            <m:t>营业收入</m:t>
                          </m:r>
                          <m:r>
                            <a:rPr lang="zh-CN" altLang="en-US" i="1">
                              <a:latin typeface="Cambria Math" panose="02040503050406030204" pitchFamily="18" charset="0"/>
                            </a:rPr>
                            <m:t> </m:t>
                          </m:r>
                        </m:den>
                      </m:f>
                    </m:oMath>
                  </m:oMathPara>
                </a14:m>
                <a:endParaRPr lang="en-US" altLang="zh-CN" dirty="0" smtClean="0"/>
              </a:p>
              <a:p>
                <a:pPr marL="0" indent="0">
                  <a:buNone/>
                </a:pPr>
                <a:r>
                  <a:rPr lang="zh-CN" altLang="en-US" b="1" dirty="0"/>
                  <a:t>３． 成本费用利润率 </a:t>
                </a:r>
                <a:endParaRPr lang="en-US" altLang="zh-CN" b="1" dirty="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成本费用利润率＝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利润总额</m:t>
                          </m:r>
                        </m:num>
                        <m:den>
                          <m:r>
                            <a:rPr lang="zh-CN" altLang="en-US" i="1">
                              <a:latin typeface="Cambria Math" panose="02040503050406030204" pitchFamily="18" charset="0"/>
                            </a:rPr>
                            <m:t>成本费用总额</m:t>
                          </m:r>
                          <m:r>
                            <a:rPr lang="zh-CN" altLang="en-US" i="1">
                              <a:latin typeface="Cambria Math" panose="02040503050406030204" pitchFamily="18" charset="0"/>
                            </a:rPr>
                            <m:t> </m:t>
                          </m:r>
                        </m:den>
                      </m:f>
                    </m:oMath>
                  </m:oMathPara>
                </a14:m>
                <a:endParaRPr lang="en-US" altLang="zh-CN" dirty="0" smtClean="0"/>
              </a:p>
              <a:p>
                <a:pPr marL="0" indent="0">
                  <a:buNone/>
                </a:pPr>
                <a:r>
                  <a:rPr lang="zh-CN" altLang="en-US" dirty="0"/>
                  <a:t>其中</a:t>
                </a:r>
                <a:r>
                  <a:rPr lang="en-US" altLang="zh-CN" dirty="0"/>
                  <a:t>, </a:t>
                </a:r>
                <a:r>
                  <a:rPr lang="zh-CN" altLang="en-US" dirty="0"/>
                  <a:t>成本费用总额＝营业成本＋营业税金及附加＋销售费用＋管理费用＋财务费用 </a:t>
                </a:r>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1217" t="-46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95473593"/>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a:t>４． 总资产报酬率 </a:t>
                </a:r>
                <a:endParaRPr lang="en-US" altLang="zh-CN" b="1" dirty="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总资产报酬率＝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息税前利润</m:t>
                          </m:r>
                        </m:num>
                        <m:den>
                          <m:r>
                            <a:rPr lang="zh-CN" altLang="en-US" i="1">
                              <a:latin typeface="Cambria Math" panose="02040503050406030204" pitchFamily="18" charset="0"/>
                            </a:rPr>
                            <m:t>资产平均总额</m:t>
                          </m:r>
                        </m:den>
                      </m:f>
                      <m:r>
                        <a:rPr lang="en-US" altLang="zh-CN" i="1">
                          <a:latin typeface="Cambria Math" panose="02040503050406030204" pitchFamily="18" charset="0"/>
                        </a:rPr>
                        <m:t>=</m:t>
                      </m:r>
                      <m:f>
                        <m:fPr>
                          <m:ctrlPr>
                            <a:rPr lang="en-US" altLang="zh-CN" i="1" smtClean="0">
                              <a:latin typeface="Cambria Math" panose="02040503050406030204" pitchFamily="18" charset="0"/>
                            </a:rPr>
                          </m:ctrlPr>
                        </m:fPr>
                        <m:num>
                          <m:r>
                            <a:rPr lang="zh-CN" altLang="en-US" i="1">
                              <a:latin typeface="Cambria Math" panose="02040503050406030204" pitchFamily="18" charset="0"/>
                            </a:rPr>
                            <m:t>利润</m:t>
                          </m:r>
                          <m:r>
                            <a:rPr lang="zh-CN" altLang="en-US" i="1" smtClean="0">
                              <a:latin typeface="Cambria Math" panose="02040503050406030204" pitchFamily="18" charset="0"/>
                            </a:rPr>
                            <m:t>总额</m:t>
                          </m:r>
                          <m:r>
                            <a:rPr lang="en-US" altLang="zh-CN" i="1">
                              <a:latin typeface="Cambria Math" panose="02040503050406030204" pitchFamily="18" charset="0"/>
                            </a:rPr>
                            <m:t>+</m:t>
                          </m:r>
                          <m:r>
                            <a:rPr lang="zh-CN" altLang="en-US" i="1" smtClean="0">
                              <a:latin typeface="Cambria Math" panose="02040503050406030204" pitchFamily="18" charset="0"/>
                            </a:rPr>
                            <m:t>利息</m:t>
                          </m:r>
                          <m:r>
                            <a:rPr lang="zh-CN" altLang="en-US" i="1">
                              <a:latin typeface="Cambria Math" panose="02040503050406030204" pitchFamily="18" charset="0"/>
                            </a:rPr>
                            <m:t>费用</m:t>
                          </m:r>
                        </m:num>
                        <m:den>
                          <m:r>
                            <a:rPr lang="en-US" altLang="zh-CN" i="1">
                              <a:latin typeface="Cambria Math" panose="02040503050406030204" pitchFamily="18" charset="0"/>
                            </a:rPr>
                            <m:t>(</m:t>
                          </m:r>
                          <m:r>
                            <a:rPr lang="zh-CN" altLang="en-US" i="1">
                              <a:latin typeface="Cambria Math" panose="02040503050406030204" pitchFamily="18" charset="0"/>
                            </a:rPr>
                            <m:t>期初资产＋期末资产</m:t>
                          </m:r>
                          <m:r>
                            <a:rPr lang="en-US" altLang="zh-CN" i="1">
                              <a:latin typeface="Cambria Math" panose="02040503050406030204" pitchFamily="18" charset="0"/>
                            </a:rPr>
                            <m:t>) /</m:t>
                          </m:r>
                          <m:r>
                            <a:rPr lang="zh-CN" altLang="en-US" i="1">
                              <a:latin typeface="Cambria Math" panose="02040503050406030204" pitchFamily="18" charset="0"/>
                            </a:rPr>
                            <m:t>２</m:t>
                          </m:r>
                        </m:den>
                      </m:f>
                    </m:oMath>
                  </m:oMathPara>
                </a14:m>
                <a:endParaRPr lang="en-US" altLang="zh-CN" dirty="0" smtClean="0"/>
              </a:p>
              <a:p>
                <a:pPr marL="0" indent="0">
                  <a:buNone/>
                </a:pPr>
                <a:r>
                  <a:rPr lang="zh-CN" altLang="en-US" dirty="0" smtClean="0"/>
                  <a:t>       总</a:t>
                </a:r>
                <a:r>
                  <a:rPr lang="zh-CN" altLang="en-US" dirty="0"/>
                  <a:t>资产报酬率越高</a:t>
                </a:r>
                <a:r>
                  <a:rPr lang="en-US" altLang="zh-CN" dirty="0"/>
                  <a:t>,</a:t>
                </a:r>
                <a:r>
                  <a:rPr lang="zh-CN" altLang="en-US" dirty="0"/>
                  <a:t>表明资产利用效率越高</a:t>
                </a:r>
                <a:r>
                  <a:rPr lang="en-US" altLang="zh-CN" dirty="0"/>
                  <a:t>,</a:t>
                </a:r>
                <a:r>
                  <a:rPr lang="zh-CN" altLang="en-US" dirty="0"/>
                  <a:t>说明企业在增加收入、节约资金使用等方 面取得了良好的效果</a:t>
                </a:r>
                <a:r>
                  <a:rPr lang="en-US" altLang="zh-CN" dirty="0"/>
                  <a:t>;</a:t>
                </a:r>
                <a:r>
                  <a:rPr lang="zh-CN" altLang="en-US" dirty="0"/>
                  <a:t>该指标越低</a:t>
                </a:r>
                <a:r>
                  <a:rPr lang="en-US" altLang="zh-CN" dirty="0"/>
                  <a:t>,</a:t>
                </a:r>
                <a:r>
                  <a:rPr lang="zh-CN" altLang="en-US" dirty="0"/>
                  <a:t>说明企业资产利用效率低</a:t>
                </a:r>
                <a:r>
                  <a:rPr lang="en-US" altLang="zh-CN" dirty="0"/>
                  <a:t>,</a:t>
                </a:r>
                <a:r>
                  <a:rPr lang="zh-CN" altLang="en-US" dirty="0"/>
                  <a:t>应及时分析差异和原因</a:t>
                </a:r>
                <a:r>
                  <a:rPr lang="en-US" altLang="zh-CN" dirty="0"/>
                  <a:t>,</a:t>
                </a:r>
                <a:r>
                  <a:rPr lang="zh-CN" altLang="en-US" dirty="0"/>
                  <a:t>提高 销售利润率</a:t>
                </a:r>
                <a:r>
                  <a:rPr lang="en-US" altLang="zh-CN" dirty="0"/>
                  <a:t>,</a:t>
                </a:r>
                <a:r>
                  <a:rPr lang="zh-CN" altLang="en-US" dirty="0"/>
                  <a:t>加速资金周转</a:t>
                </a:r>
                <a:r>
                  <a:rPr lang="en-US" altLang="zh-CN" dirty="0"/>
                  <a:t>,</a:t>
                </a:r>
                <a:r>
                  <a:rPr lang="zh-CN" altLang="en-US" dirty="0"/>
                  <a:t>提高企业经营管理水平</a:t>
                </a:r>
                <a:r>
                  <a:rPr lang="en-US" altLang="zh-CN" dirty="0"/>
                  <a:t>. </a:t>
                </a:r>
                <a:endParaRPr lang="en-US" altLang="zh-CN" dirty="0" smtClean="0"/>
              </a:p>
              <a:p>
                <a:pPr marL="0" indent="0">
                  <a:buNone/>
                </a:pPr>
                <a:endParaRPr lang="en-US" altLang="zh-CN" dirty="0" smtClean="0"/>
              </a:p>
              <a:p>
                <a:pPr marL="0" indent="0">
                  <a:buNone/>
                </a:pPr>
                <a:r>
                  <a:rPr lang="zh-CN" altLang="en-US" b="1" dirty="0" smtClean="0"/>
                  <a:t>５</a:t>
                </a:r>
                <a:r>
                  <a:rPr lang="zh-CN" altLang="en-US" b="1" dirty="0"/>
                  <a:t>． 权益净利率 </a:t>
                </a:r>
                <a:endParaRPr lang="en-US" altLang="zh-CN" b="1" dirty="0" smtClean="0"/>
              </a:p>
              <a:p>
                <a:pPr marL="0" indent="0">
                  <a:buNone/>
                </a:pPr>
                <a:r>
                  <a:rPr lang="zh-CN" altLang="en-US" dirty="0" smtClean="0"/>
                  <a:t>       权益</a:t>
                </a:r>
                <a:r>
                  <a:rPr lang="zh-CN" altLang="en-US" dirty="0"/>
                  <a:t>净利率又叫净资产收益率或自有资金利润率</a:t>
                </a:r>
                <a:r>
                  <a:rPr lang="en-US" altLang="zh-CN" dirty="0"/>
                  <a:t>,</a:t>
                </a:r>
                <a:r>
                  <a:rPr lang="zh-CN" altLang="en-US" dirty="0"/>
                  <a:t>是净利润与平均所有者权益的比值</a:t>
                </a:r>
                <a:r>
                  <a:rPr lang="en-US" altLang="zh-CN" dirty="0"/>
                  <a:t>, </a:t>
                </a:r>
                <a:r>
                  <a:rPr lang="zh-CN" altLang="en-US" dirty="0"/>
                  <a:t>它反映了企业自有资金的投资收益水平</a:t>
                </a:r>
                <a:r>
                  <a:rPr lang="en-US" altLang="zh-CN" dirty="0"/>
                  <a:t>.</a:t>
                </a:r>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权益净利率＝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净利润</m:t>
                          </m:r>
                        </m:num>
                        <m:den>
                          <m:r>
                            <a:rPr lang="zh-CN" altLang="en-US" i="1">
                              <a:latin typeface="Cambria Math" panose="02040503050406030204" pitchFamily="18" charset="0"/>
                            </a:rPr>
                            <m:t>平均所有者权益</m:t>
                          </m:r>
                        </m:den>
                      </m:f>
                      <m:r>
                        <a:rPr lang="en-US" altLang="zh-CN" i="1" smtClean="0">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1</m:t>
                      </m:r>
                      <m:r>
                        <a:rPr lang="en-US" altLang="zh-CN" i="1" smtClean="0">
                          <a:latin typeface="Cambria Math" panose="02040503050406030204" pitchFamily="18" charset="0"/>
                          <a:ea typeface="Cambria Math" panose="02040503050406030204" pitchFamily="18" charset="0"/>
                        </a:rPr>
                        <m:t>0</m:t>
                      </m:r>
                      <m:r>
                        <a:rPr lang="en-US" altLang="zh-CN" i="1">
                          <a:latin typeface="Cambria Math" panose="02040503050406030204" pitchFamily="18" charset="0"/>
                          <a:ea typeface="Cambria Math" panose="02040503050406030204" pitchFamily="18" charset="0"/>
                        </a:rPr>
                        <m:t>0</m:t>
                      </m:r>
                      <m:r>
                        <a:rPr lang="en-US" altLang="zh-CN" i="1" smtClean="0">
                          <a:latin typeface="Cambria Math" panose="02040503050406030204" pitchFamily="18" charset="0"/>
                          <a:ea typeface="Cambria Math" panose="02040503050406030204" pitchFamily="18" charset="0"/>
                        </a:rPr>
                        <m:t>%</m:t>
                      </m:r>
                    </m:oMath>
                  </m:oMathPara>
                </a14:m>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27623320"/>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６． 总资产净利率 </a:t>
            </a:r>
            <a:endParaRPr lang="en-US" altLang="zh-CN" b="1" dirty="0" smtClean="0"/>
          </a:p>
          <a:p>
            <a:pPr marL="0" indent="0">
              <a:buNone/>
            </a:pPr>
            <a:r>
              <a:rPr lang="en-US" altLang="zh-CN" dirty="0"/>
              <a:t> </a:t>
            </a:r>
            <a:r>
              <a:rPr lang="en-US" altLang="zh-CN" dirty="0" smtClean="0"/>
              <a:t>       </a:t>
            </a:r>
            <a:r>
              <a:rPr lang="zh-CN" altLang="en-US" dirty="0" smtClean="0"/>
              <a:t>总</a:t>
            </a:r>
            <a:r>
              <a:rPr lang="zh-CN" altLang="en-US" dirty="0"/>
              <a:t>资产净利率是指净利润与平均总资产的比率</a:t>
            </a:r>
            <a:r>
              <a:rPr lang="en-US" altLang="zh-CN" dirty="0"/>
              <a:t>,</a:t>
            </a:r>
            <a:r>
              <a:rPr lang="zh-CN" altLang="en-US" dirty="0"/>
              <a:t>它反映公司从</a:t>
            </a:r>
            <a:r>
              <a:rPr lang="en-US" altLang="zh-CN" dirty="0"/>
              <a:t>l</a:t>
            </a:r>
            <a:r>
              <a:rPr lang="zh-CN" altLang="en-US" dirty="0"/>
              <a:t>元受托资产中得到的 净利润</a:t>
            </a:r>
            <a:r>
              <a:rPr lang="en-US" altLang="zh-CN" dirty="0"/>
              <a:t>.</a:t>
            </a:r>
            <a:r>
              <a:rPr lang="zh-CN" altLang="en-US" dirty="0"/>
              <a:t>其计算公式为 </a:t>
            </a:r>
            <a:endParaRPr lang="en-US" altLang="zh-CN" dirty="0" smtClean="0"/>
          </a:p>
          <a:p>
            <a:pPr marL="0" indent="0" algn="ctr">
              <a:buNone/>
            </a:pPr>
            <a:r>
              <a:rPr lang="zh-CN" altLang="en-US" dirty="0" smtClean="0"/>
              <a:t>资产</a:t>
            </a:r>
            <a:r>
              <a:rPr lang="zh-CN" altLang="en-US" dirty="0"/>
              <a:t>利润率＝净利润</a:t>
            </a:r>
            <a:r>
              <a:rPr lang="en-US" altLang="zh-CN" dirty="0"/>
              <a:t>/</a:t>
            </a:r>
            <a:r>
              <a:rPr lang="zh-CN" altLang="en-US" dirty="0"/>
              <a:t>平均总资产 </a:t>
            </a:r>
          </a:p>
        </p:txBody>
      </p:sp>
    </p:spTree>
    <p:extLst>
      <p:ext uri="{BB962C8B-B14F-4D97-AF65-F5344CB8AC3E}">
        <p14:creationId xmlns:p14="http://schemas.microsoft.com/office/powerpoint/2010/main" val="2994836968"/>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en-US" altLang="zh-CN" sz="2800" dirty="0" smtClean="0"/>
                  <a:t>11.3.4 </a:t>
                </a:r>
                <a:r>
                  <a:rPr lang="zh-CN" altLang="en-US" sz="2800" dirty="0" smtClean="0"/>
                  <a:t>发展</a:t>
                </a:r>
                <a:r>
                  <a:rPr lang="zh-CN" altLang="en-US" sz="2800" dirty="0"/>
                  <a:t>能力分析 </a:t>
                </a:r>
                <a:endParaRPr lang="en-US" altLang="zh-CN" sz="2800" dirty="0" smtClean="0"/>
              </a:p>
              <a:p>
                <a:pPr marL="0" indent="0">
                  <a:buNone/>
                </a:pPr>
                <a:r>
                  <a:rPr lang="zh-CN" altLang="en-US" dirty="0"/>
                  <a:t>发展能力是企业在生存的基础上</a:t>
                </a:r>
                <a:r>
                  <a:rPr lang="en-US" altLang="zh-CN" dirty="0"/>
                  <a:t>,</a:t>
                </a:r>
                <a:r>
                  <a:rPr lang="zh-CN" altLang="en-US" dirty="0"/>
                  <a:t>扩大规模、壮大实力的潜在能力</a:t>
                </a:r>
                <a:r>
                  <a:rPr lang="en-US" altLang="zh-CN" dirty="0" smtClean="0"/>
                  <a:t>.</a:t>
                </a:r>
              </a:p>
              <a:p>
                <a:pPr marL="457200" indent="-457200">
                  <a:buAutoNum type="arabicDbPeriod"/>
                </a:pPr>
                <a:r>
                  <a:rPr lang="zh-CN" altLang="en-US" b="1" dirty="0" smtClean="0"/>
                  <a:t>营业</a:t>
                </a:r>
                <a:r>
                  <a:rPr lang="zh-CN" altLang="en-US" b="1" dirty="0"/>
                  <a:t>收入</a:t>
                </a:r>
                <a:r>
                  <a:rPr lang="zh-CN" altLang="en-US" b="1" dirty="0" smtClean="0"/>
                  <a:t>增长率</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营业收入增长率</a:t>
                </a:r>
                <a:r>
                  <a:rPr lang="en-US" altLang="zh-CN" dirty="0"/>
                  <a:t>,</a:t>
                </a:r>
                <a:r>
                  <a:rPr lang="zh-CN" altLang="en-US" dirty="0"/>
                  <a:t>也叫销售增长率</a:t>
                </a:r>
                <a:r>
                  <a:rPr lang="en-US" altLang="zh-CN" dirty="0"/>
                  <a:t>,</a:t>
                </a:r>
                <a:r>
                  <a:rPr lang="zh-CN" altLang="en-US" dirty="0"/>
                  <a:t>是企业本年营业收入增长额与上年营业收入总额的 比率</a:t>
                </a:r>
                <a:r>
                  <a:rPr lang="en-US" altLang="zh-CN" dirty="0"/>
                  <a:t>.</a:t>
                </a:r>
                <a:r>
                  <a:rPr lang="zh-CN" altLang="en-US" dirty="0"/>
                  <a:t>它反映了企业营业收入的增减变动情况</a:t>
                </a:r>
                <a:r>
                  <a:rPr lang="en-US" altLang="zh-CN" dirty="0"/>
                  <a:t>,</a:t>
                </a:r>
                <a:r>
                  <a:rPr lang="zh-CN" altLang="en-US" dirty="0"/>
                  <a:t>是评价企业成长状况和发展能力的重要</a:t>
                </a:r>
                <a:r>
                  <a:rPr lang="zh-CN" altLang="en-US" dirty="0" smtClean="0"/>
                  <a:t>指标</a:t>
                </a:r>
                <a:r>
                  <a:rPr lang="en-US" altLang="zh-CN" dirty="0" smtClean="0"/>
                  <a:t>.</a:t>
                </a:r>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营业收入增长率＝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本年营业收入增长额</m:t>
                          </m:r>
                        </m:num>
                        <m:den>
                          <m:r>
                            <a:rPr lang="zh-CN" altLang="en-US" i="1">
                              <a:latin typeface="Cambria Math" panose="02040503050406030204" pitchFamily="18" charset="0"/>
                            </a:rPr>
                            <m:t>上年营业收入总额</m:t>
                          </m:r>
                        </m:den>
                      </m:f>
                      <m:r>
                        <a:rPr lang="en-US" altLang="zh-CN"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100%</m:t>
                      </m:r>
                    </m:oMath>
                  </m:oMathPara>
                </a14:m>
                <a:endParaRPr lang="en-US" altLang="zh-CN" dirty="0" smtClean="0"/>
              </a:p>
              <a:p>
                <a:pPr marL="0" indent="0">
                  <a:buNone/>
                </a:pPr>
                <a:r>
                  <a:rPr lang="zh-CN" altLang="en-US" dirty="0"/>
                  <a:t>其中</a:t>
                </a:r>
                <a:r>
                  <a:rPr lang="en-US" altLang="zh-CN" dirty="0"/>
                  <a:t>,</a:t>
                </a:r>
              </a:p>
              <a:p>
                <a:pPr marL="0" indent="0" algn="ctr">
                  <a:buNone/>
                </a:pPr>
                <a:r>
                  <a:rPr lang="zh-CN" altLang="en-US" dirty="0"/>
                  <a:t>本年营业收入增长额＝本年营业收入总额－上年营业收入总额 </a:t>
                </a:r>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1217" t="-46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95131379"/>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２． 资本保值增值率 </a:t>
                </a:r>
                <a:endParaRPr lang="en-US" altLang="zh-CN" b="1" dirty="0" smtClean="0"/>
              </a:p>
              <a:p>
                <a:pPr marL="0" indent="0">
                  <a:buNone/>
                </a:pPr>
                <a:r>
                  <a:rPr lang="en-US" altLang="zh-CN" dirty="0"/>
                  <a:t> </a:t>
                </a:r>
                <a:r>
                  <a:rPr lang="en-US" altLang="zh-CN" dirty="0" smtClean="0"/>
                  <a:t>      </a:t>
                </a:r>
                <a:r>
                  <a:rPr lang="zh-CN" altLang="en-US" dirty="0" smtClean="0"/>
                  <a:t>资本</a:t>
                </a:r>
                <a:r>
                  <a:rPr lang="zh-CN" altLang="en-US" dirty="0"/>
                  <a:t>保值增值率是企业扣除客观因素后的本年年末所有者权益总额与年初所有者权益 总额的比率</a:t>
                </a:r>
                <a:r>
                  <a:rPr lang="en-US" altLang="zh-CN" dirty="0"/>
                  <a:t>,</a:t>
                </a:r>
                <a:r>
                  <a:rPr lang="zh-CN" altLang="en-US" dirty="0"/>
                  <a:t>反映了企业当年资本在企业自身努力下的实际增减变动情况</a:t>
                </a:r>
                <a:r>
                  <a:rPr lang="en-US" altLang="zh-CN" dirty="0" smtClean="0"/>
                  <a:t>.</a:t>
                </a:r>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资本保值增值率</m:t>
                      </m:r>
                      <m:r>
                        <a:rPr lang="en-US" altLang="zh-CN" i="1" smtClean="0">
                          <a:latin typeface="Cambria Math" panose="02040503050406030204" pitchFamily="18" charset="0"/>
                        </a:rPr>
                        <m:t>=</m:t>
                      </m:r>
                      <m:f>
                        <m:fPr>
                          <m:ctrlPr>
                            <a:rPr lang="en-US" altLang="zh-CN" i="1" smtClean="0">
                              <a:latin typeface="Cambria Math" panose="02040503050406030204" pitchFamily="18" charset="0"/>
                            </a:rPr>
                          </m:ctrlPr>
                        </m:fPr>
                        <m:num>
                          <m:r>
                            <a:rPr lang="zh-CN" altLang="en-US" i="1">
                              <a:latin typeface="Cambria Math" panose="02040503050406030204" pitchFamily="18" charset="0"/>
                            </a:rPr>
                            <m:t>扣除客观因素后的年末所有者权益总额</m:t>
                          </m:r>
                        </m:num>
                        <m:den>
                          <m:r>
                            <a:rPr lang="zh-CN" altLang="en-US" i="1">
                              <a:latin typeface="Cambria Math" panose="02040503050406030204" pitchFamily="18" charset="0"/>
                            </a:rPr>
                            <m:t>年初所有者权益总额</m:t>
                          </m:r>
                        </m:den>
                      </m:f>
                      <m:r>
                        <a:rPr lang="en-US" altLang="zh-CN" i="1" smtClean="0">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1</m:t>
                      </m:r>
                      <m:r>
                        <a:rPr lang="en-US" altLang="zh-CN" i="1" smtClean="0">
                          <a:latin typeface="Cambria Math" panose="02040503050406030204" pitchFamily="18" charset="0"/>
                          <a:ea typeface="Cambria Math" panose="02040503050406030204" pitchFamily="18" charset="0"/>
                        </a:rPr>
                        <m:t>0</m:t>
                      </m:r>
                      <m:r>
                        <a:rPr lang="en-US" altLang="zh-CN" i="1">
                          <a:latin typeface="Cambria Math" panose="02040503050406030204" pitchFamily="18" charset="0"/>
                          <a:ea typeface="Cambria Math" panose="02040503050406030204" pitchFamily="18" charset="0"/>
                        </a:rPr>
                        <m:t>0</m:t>
                      </m:r>
                      <m:r>
                        <a:rPr lang="en-US" altLang="zh-CN" i="1" smtClean="0">
                          <a:latin typeface="Cambria Math" panose="02040503050406030204" pitchFamily="18" charset="0"/>
                          <a:ea typeface="Cambria Math" panose="02040503050406030204" pitchFamily="18" charset="0"/>
                        </a:rPr>
                        <m:t>%</m:t>
                      </m:r>
                    </m:oMath>
                  </m:oMathPara>
                </a14:m>
                <a:endParaRPr lang="en-US" altLang="zh-CN" dirty="0" smtClean="0">
                  <a:ea typeface="Cambria Math" panose="02040503050406030204" pitchFamily="18" charset="0"/>
                </a:endParaRPr>
              </a:p>
              <a:p>
                <a:pPr marL="0" indent="0">
                  <a:buNone/>
                </a:pPr>
                <a:r>
                  <a:rPr lang="zh-CN" altLang="en-US" b="1" dirty="0"/>
                  <a:t>３． 资本积累率 </a:t>
                </a:r>
                <a:endParaRPr lang="en-US" altLang="zh-CN" b="1" dirty="0" smtClean="0"/>
              </a:p>
              <a:p>
                <a:pPr marL="0" indent="0">
                  <a:buNone/>
                </a:pPr>
                <a:r>
                  <a:rPr lang="en-US" altLang="zh-CN" dirty="0"/>
                  <a:t> </a:t>
                </a:r>
                <a:r>
                  <a:rPr lang="en-US" altLang="zh-CN" dirty="0" smtClean="0"/>
                  <a:t>      </a:t>
                </a:r>
                <a:r>
                  <a:rPr lang="zh-CN" altLang="en-US" dirty="0" smtClean="0"/>
                  <a:t>资本积累</a:t>
                </a:r>
                <a:r>
                  <a:rPr lang="zh-CN" altLang="en-US" dirty="0"/>
                  <a:t>率是企业本年所有者权益增长额与年初所有者权益的比率</a:t>
                </a:r>
                <a:r>
                  <a:rPr lang="en-US" altLang="zh-CN" dirty="0"/>
                  <a:t>.</a:t>
                </a:r>
                <a:r>
                  <a:rPr lang="zh-CN" altLang="en-US" dirty="0"/>
                  <a:t>它反映了企业当 年资本的积累能力</a:t>
                </a:r>
                <a:r>
                  <a:rPr lang="en-US" altLang="zh-CN" dirty="0"/>
                  <a:t>,</a:t>
                </a:r>
                <a:r>
                  <a:rPr lang="zh-CN" altLang="en-US" dirty="0"/>
                  <a:t>是评价企业发展潜力的重要指标</a:t>
                </a:r>
                <a:r>
                  <a:rPr lang="en-US" altLang="zh-CN" dirty="0"/>
                  <a:t>.</a:t>
                </a:r>
                <a:r>
                  <a:rPr lang="zh-CN" altLang="en-US" dirty="0"/>
                  <a:t>其计算公式为 </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资本累积率＝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本年所有者权益增长额</m:t>
                          </m:r>
                        </m:num>
                        <m:den>
                          <m:r>
                            <a:rPr lang="zh-CN" altLang="en-US" i="1">
                              <a:latin typeface="Cambria Math" panose="02040503050406030204" pitchFamily="18" charset="0"/>
                            </a:rPr>
                            <m:t>年初所有者权益</m:t>
                          </m:r>
                        </m:den>
                      </m:f>
                      <m:r>
                        <a:rPr lang="en-US" altLang="zh-CN" i="1" smtClean="0">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1</m:t>
                      </m:r>
                      <m:r>
                        <a:rPr lang="en-US" altLang="zh-CN" i="1" smtClean="0">
                          <a:latin typeface="Cambria Math" panose="02040503050406030204" pitchFamily="18" charset="0"/>
                          <a:ea typeface="Cambria Math" panose="02040503050406030204" pitchFamily="18" charset="0"/>
                        </a:rPr>
                        <m:t>0</m:t>
                      </m:r>
                      <m:r>
                        <a:rPr lang="en-US" altLang="zh-CN" i="1">
                          <a:latin typeface="Cambria Math" panose="02040503050406030204" pitchFamily="18" charset="0"/>
                          <a:ea typeface="Cambria Math" panose="02040503050406030204" pitchFamily="18" charset="0"/>
                        </a:rPr>
                        <m:t>0</m:t>
                      </m:r>
                      <m:r>
                        <a:rPr lang="en-US" altLang="zh-CN" i="1" smtClean="0">
                          <a:latin typeface="Cambria Math" panose="02040503050406030204" pitchFamily="18" charset="0"/>
                          <a:ea typeface="Cambria Math" panose="02040503050406030204" pitchFamily="18" charset="0"/>
                        </a:rPr>
                        <m:t>%</m:t>
                      </m:r>
                    </m:oMath>
                  </m:oMathPara>
                </a14:m>
                <a:endParaRPr lang="en-US" altLang="zh-CN" dirty="0" smtClean="0">
                  <a:ea typeface="Cambria Math" panose="02040503050406030204" pitchFamily="18" charset="0"/>
                </a:endParaRPr>
              </a:p>
              <a:p>
                <a:pPr marL="0" indent="0">
                  <a:buNone/>
                </a:pPr>
                <a:r>
                  <a:rPr lang="zh-CN" altLang="en-US" dirty="0"/>
                  <a:t>其中</a:t>
                </a:r>
                <a:r>
                  <a:rPr lang="en-US" altLang="zh-CN" dirty="0"/>
                  <a:t>,</a:t>
                </a:r>
              </a:p>
              <a:p>
                <a:pPr marL="0" indent="0" algn="ctr">
                  <a:buNone/>
                </a:pPr>
                <a:r>
                  <a:rPr lang="zh-CN" altLang="en-US" dirty="0"/>
                  <a:t>本年所有者权益增长额＝所有者权益年末数－所有者权益年初数 </a:t>
                </a:r>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r="-406" b="-139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51396141"/>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４． 总资产增长率 </a:t>
                </a:r>
                <a:endParaRPr lang="en-US" altLang="zh-CN" b="1" dirty="0" smtClean="0"/>
              </a:p>
              <a:p>
                <a:pPr marL="0" indent="0">
                  <a:buNone/>
                </a:pPr>
                <a:r>
                  <a:rPr lang="en-US" altLang="zh-CN" dirty="0"/>
                  <a:t> </a:t>
                </a:r>
                <a:r>
                  <a:rPr lang="en-US" altLang="zh-CN" dirty="0" smtClean="0"/>
                  <a:t>     </a:t>
                </a:r>
                <a:r>
                  <a:rPr lang="zh-CN" altLang="en-US" dirty="0" smtClean="0"/>
                  <a:t>总</a:t>
                </a:r>
                <a:r>
                  <a:rPr lang="zh-CN" altLang="en-US" dirty="0"/>
                  <a:t>资产增长率是企业本年总资产增长额同年初资产总额的比率</a:t>
                </a:r>
                <a:r>
                  <a:rPr lang="en-US" altLang="zh-CN" dirty="0"/>
                  <a:t>,</a:t>
                </a:r>
                <a:r>
                  <a:rPr lang="zh-CN" altLang="en-US" dirty="0"/>
                  <a:t>它反映了企业本期资 产规模的增长情况</a:t>
                </a:r>
                <a:r>
                  <a:rPr lang="en-US" altLang="zh-CN" dirty="0"/>
                  <a:t>.</a:t>
                </a:r>
                <a:r>
                  <a:rPr lang="zh-CN" altLang="en-US" dirty="0"/>
                  <a:t>其计算公式为 </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总资产增长率＝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本年总资产增长额</m:t>
                          </m:r>
                        </m:num>
                        <m:den>
                          <m:r>
                            <a:rPr lang="zh-CN" altLang="en-US" i="1">
                              <a:latin typeface="Cambria Math" panose="02040503050406030204" pitchFamily="18" charset="0"/>
                            </a:rPr>
                            <m:t>年初资产总额</m:t>
                          </m:r>
                        </m:den>
                      </m:f>
                      <m:r>
                        <a:rPr lang="en-US" altLang="zh-CN"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100%</m:t>
                      </m:r>
                    </m:oMath>
                  </m:oMathPara>
                </a14:m>
                <a:endParaRPr lang="en-US" altLang="zh-CN" b="0" dirty="0" smtClean="0">
                  <a:ea typeface="Cambria Math" panose="02040503050406030204" pitchFamily="18" charset="0"/>
                </a:endParaRPr>
              </a:p>
              <a:p>
                <a:pPr marL="0" indent="0">
                  <a:buNone/>
                </a:pPr>
                <a:r>
                  <a:rPr lang="zh-CN" altLang="en-US" dirty="0"/>
                  <a:t>其中</a:t>
                </a:r>
                <a:r>
                  <a:rPr lang="en-US" altLang="zh-CN" dirty="0"/>
                  <a:t>,</a:t>
                </a:r>
              </a:p>
              <a:p>
                <a:pPr marL="0" indent="0" algn="ctr">
                  <a:buNone/>
                </a:pPr>
                <a:r>
                  <a:rPr lang="zh-CN" altLang="en-US" dirty="0"/>
                  <a:t>本年总资产增长额＝资产总额年末数－资产总额年初数 </a:t>
                </a:r>
                <a:endParaRPr lang="en-US" altLang="zh-CN" dirty="0" smtClean="0"/>
              </a:p>
              <a:p>
                <a:pPr marL="0" indent="0">
                  <a:buNone/>
                </a:pPr>
                <a:endParaRPr lang="en-US" altLang="zh-CN" dirty="0" smtClean="0"/>
              </a:p>
              <a:p>
                <a:pPr marL="0" indent="0">
                  <a:buNone/>
                </a:pPr>
                <a:r>
                  <a:rPr lang="en-US" altLang="zh-CN" dirty="0"/>
                  <a:t> </a:t>
                </a:r>
                <a:r>
                  <a:rPr lang="en-US" altLang="zh-CN" dirty="0" smtClean="0"/>
                  <a:t>      </a:t>
                </a:r>
                <a:r>
                  <a:rPr lang="zh-CN" altLang="en-US" dirty="0" smtClean="0"/>
                  <a:t>总</a:t>
                </a:r>
                <a:r>
                  <a:rPr lang="zh-CN" altLang="en-US" dirty="0"/>
                  <a:t>资产增长率是从企业资产总量扩张方面衡量企业的发展能力</a:t>
                </a:r>
                <a:r>
                  <a:rPr lang="en-US" altLang="zh-CN" dirty="0"/>
                  <a:t>,</a:t>
                </a:r>
                <a:r>
                  <a:rPr lang="zh-CN" altLang="en-US" dirty="0"/>
                  <a:t>表明企业规模增长水 平对企业发展后劲的影响</a:t>
                </a:r>
                <a:r>
                  <a:rPr lang="en-US" altLang="zh-CN" dirty="0"/>
                  <a:t>.</a:t>
                </a:r>
                <a:r>
                  <a:rPr lang="zh-CN" altLang="en-US" dirty="0"/>
                  <a:t>该指标越高</a:t>
                </a:r>
                <a:r>
                  <a:rPr lang="en-US" altLang="zh-CN" dirty="0"/>
                  <a:t>,</a:t>
                </a:r>
                <a:r>
                  <a:rPr lang="zh-CN" altLang="en-US" dirty="0"/>
                  <a:t>表明企业一定时期内资产经营规模扩张的速度越 快</a:t>
                </a:r>
                <a:r>
                  <a:rPr lang="en-US" altLang="zh-CN" dirty="0"/>
                  <a:t>.</a:t>
                </a:r>
                <a:r>
                  <a:rPr lang="zh-CN" altLang="en-US" dirty="0"/>
                  <a:t>但在实际分析时</a:t>
                </a:r>
                <a:r>
                  <a:rPr lang="en-US" altLang="zh-CN" dirty="0"/>
                  <a:t>,</a:t>
                </a:r>
                <a:r>
                  <a:rPr lang="zh-CN" altLang="en-US" dirty="0"/>
                  <a:t>应考虑资产规模扩张的质和量的关系</a:t>
                </a:r>
                <a:r>
                  <a:rPr lang="en-US" altLang="zh-CN" dirty="0"/>
                  <a:t>,</a:t>
                </a:r>
                <a:r>
                  <a:rPr lang="zh-CN" altLang="en-US" dirty="0"/>
                  <a:t>以及企业的后续发展能力</a:t>
                </a:r>
                <a:r>
                  <a:rPr lang="en-US" altLang="zh-CN" dirty="0"/>
                  <a:t>,</a:t>
                </a:r>
                <a:r>
                  <a:rPr lang="zh-CN" altLang="en-US" dirty="0"/>
                  <a:t>避 免资产盲目扩张</a:t>
                </a:r>
                <a:r>
                  <a:rPr lang="en-US" altLang="zh-CN" dirty="0"/>
                  <a:t>. </a:t>
                </a: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r="-40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74672958"/>
      </p:ext>
    </p:ext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５． 营业利润增长率</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营业利润增长率是企业本年营业利润增长额与上年营业利润总额的比率</a:t>
                </a:r>
                <a:r>
                  <a:rPr lang="en-US" altLang="zh-CN" dirty="0"/>
                  <a:t>,</a:t>
                </a:r>
                <a:r>
                  <a:rPr lang="zh-CN" altLang="en-US" dirty="0"/>
                  <a:t>反映了企业 营业利润的增减变动情况</a:t>
                </a:r>
                <a:r>
                  <a:rPr lang="en-US" altLang="zh-CN" dirty="0"/>
                  <a:t>.</a:t>
                </a:r>
                <a:r>
                  <a:rPr lang="zh-CN" altLang="en-US" dirty="0"/>
                  <a:t>其计算公式为 </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营业利润增长率＝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本年营业利润增长额</m:t>
                          </m:r>
                        </m:num>
                        <m:den>
                          <m:r>
                            <a:rPr lang="zh-CN" altLang="en-US" i="1">
                              <a:latin typeface="Cambria Math" panose="02040503050406030204" pitchFamily="18" charset="0"/>
                            </a:rPr>
                            <m:t>上年营业利润总额</m:t>
                          </m:r>
                        </m:den>
                      </m:f>
                      <m:r>
                        <a:rPr lang="en-US" altLang="zh-CN"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100%</m:t>
                      </m:r>
                    </m:oMath>
                  </m:oMathPara>
                </a14:m>
                <a:endParaRPr lang="en-US" altLang="zh-CN" dirty="0" smtClean="0"/>
              </a:p>
              <a:p>
                <a:pPr marL="0" indent="0" algn="ctr">
                  <a:buNone/>
                </a:pPr>
                <a:r>
                  <a:rPr lang="zh-CN" altLang="en-US" dirty="0"/>
                  <a:t>本年营业利润增长额＝本年营业利润总额－上年营业利润</a:t>
                </a:r>
                <a:r>
                  <a:rPr lang="zh-CN" altLang="en-US" dirty="0" smtClean="0"/>
                  <a:t>总额</a:t>
                </a:r>
                <a:endParaRPr lang="en-US" altLang="zh-CN" dirty="0" smtClean="0"/>
              </a:p>
              <a:p>
                <a:pPr marL="0" indent="0">
                  <a:buNone/>
                </a:pPr>
                <a:r>
                  <a:rPr lang="zh-CN" altLang="en-US" b="1" dirty="0"/>
                  <a:t>６． 技术投入比率 </a:t>
                </a:r>
                <a:endParaRPr lang="en-US" altLang="zh-CN" b="1" dirty="0" smtClean="0"/>
              </a:p>
              <a:p>
                <a:pPr marL="0" indent="0">
                  <a:buNone/>
                </a:pPr>
                <a:r>
                  <a:rPr lang="en-US" altLang="zh-CN" dirty="0"/>
                  <a:t> </a:t>
                </a:r>
                <a:r>
                  <a:rPr lang="en-US" altLang="zh-CN" dirty="0" smtClean="0"/>
                  <a:t>      </a:t>
                </a:r>
                <a:r>
                  <a:rPr lang="zh-CN" altLang="en-US" dirty="0" smtClean="0"/>
                  <a:t>技术</a:t>
                </a:r>
                <a:r>
                  <a:rPr lang="zh-CN" altLang="en-US" dirty="0"/>
                  <a:t>投入比率是本年科技支出</a:t>
                </a:r>
                <a:r>
                  <a:rPr lang="en-US" altLang="zh-CN" dirty="0"/>
                  <a:t>(</a:t>
                </a:r>
                <a:r>
                  <a:rPr lang="zh-CN" altLang="en-US" dirty="0"/>
                  <a:t>包括研究开发、技术改造、科技创新等方面的支出</a:t>
                </a:r>
                <a:r>
                  <a:rPr lang="en-US" altLang="zh-CN" dirty="0"/>
                  <a:t>)</a:t>
                </a:r>
                <a:r>
                  <a:rPr lang="zh-CN" altLang="en-US" dirty="0"/>
                  <a:t>与本 年营业收入金额的比率</a:t>
                </a:r>
                <a:r>
                  <a:rPr lang="en-US" altLang="zh-CN" dirty="0"/>
                  <a:t>,</a:t>
                </a:r>
                <a:r>
                  <a:rPr lang="zh-CN" altLang="en-US" dirty="0"/>
                  <a:t>反映了企业在科技进步方面的投入</a:t>
                </a:r>
                <a:r>
                  <a:rPr lang="en-US" altLang="zh-CN" dirty="0"/>
                  <a:t>,</a:t>
                </a:r>
                <a:r>
                  <a:rPr lang="zh-CN" altLang="en-US" dirty="0"/>
                  <a:t>在一定程度可以体现企业的发 展潜力</a:t>
                </a:r>
                <a:r>
                  <a:rPr lang="en-US" altLang="zh-CN" dirty="0" smtClean="0"/>
                  <a:t>.</a:t>
                </a:r>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技术投入比率＝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本年科技支出合计</m:t>
                          </m:r>
                        </m:num>
                        <m:den>
                          <m:r>
                            <a:rPr lang="zh-CN" altLang="en-US" i="1">
                              <a:latin typeface="Cambria Math" panose="02040503050406030204" pitchFamily="18" charset="0"/>
                            </a:rPr>
                            <m:t>本年营业收入净额</m:t>
                          </m:r>
                        </m:den>
                      </m:f>
                      <m:r>
                        <a:rPr lang="en-US" altLang="zh-CN"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100%</m:t>
                      </m:r>
                    </m:oMath>
                  </m:oMathPara>
                </a14:m>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r="-40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1510353"/>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７． 营业收入三年平均增长率</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营业收入三年平均增长率表明企业营业收入连续三年的增长情况</a:t>
                </a:r>
                <a:r>
                  <a:rPr lang="en-US" altLang="zh-CN" dirty="0"/>
                  <a:t>,</a:t>
                </a:r>
                <a:r>
                  <a:rPr lang="zh-CN" altLang="en-US" dirty="0"/>
                  <a:t>体现了企业的持续 发展态势和市场扩张能力</a:t>
                </a:r>
                <a:r>
                  <a:rPr lang="en-US" altLang="zh-CN" dirty="0"/>
                  <a:t>.</a:t>
                </a:r>
                <a:r>
                  <a:rPr lang="zh-CN" altLang="en-US" dirty="0"/>
                  <a:t>其计算公式为 </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营业收入三年平均增长率＝</m:t>
                      </m:r>
                      <m:d>
                        <m:dPr>
                          <m:begChr m:val="["/>
                          <m:endChr m:val="]"/>
                          <m:ctrlPr>
                            <a:rPr lang="en-US" altLang="zh-CN" i="1" smtClean="0">
                              <a:latin typeface="Cambria Math" panose="02040503050406030204" pitchFamily="18" charset="0"/>
                            </a:rPr>
                          </m:ctrlPr>
                        </m:dPr>
                        <m:e>
                          <m:rad>
                            <m:radPr>
                              <m:ctrlPr>
                                <a:rPr lang="en-US" altLang="zh-CN" i="1" smtClean="0">
                                  <a:latin typeface="Cambria Math" panose="02040503050406030204" pitchFamily="18" charset="0"/>
                                </a:rPr>
                              </m:ctrlPr>
                            </m:radPr>
                            <m:deg>
                              <m:r>
                                <m:rPr>
                                  <m:brk m:alnAt="7"/>
                                </m:rPr>
                                <a:rPr lang="en-US" altLang="zh-CN" b="0" i="1" smtClean="0">
                                  <a:latin typeface="Cambria Math" panose="02040503050406030204" pitchFamily="18" charset="0"/>
                                </a:rPr>
                                <m:t>3</m:t>
                              </m:r>
                            </m:deg>
                            <m:e>
                              <m:f>
                                <m:fPr>
                                  <m:ctrlPr>
                                    <a:rPr lang="en-US" altLang="zh-CN" i="1" smtClean="0">
                                      <a:latin typeface="Cambria Math" panose="02040503050406030204" pitchFamily="18" charset="0"/>
                                    </a:rPr>
                                  </m:ctrlPr>
                                </m:fPr>
                                <m:num>
                                  <m:r>
                                    <a:rPr lang="zh-CN" altLang="en-US" i="1">
                                      <a:latin typeface="Cambria Math" panose="02040503050406030204" pitchFamily="18" charset="0"/>
                                    </a:rPr>
                                    <m:t>本年营业收入总额</m:t>
                                  </m:r>
                                </m:num>
                                <m:den>
                                  <m:r>
                                    <a:rPr lang="zh-CN" altLang="en-US" i="1">
                                      <a:latin typeface="Cambria Math" panose="02040503050406030204" pitchFamily="18" charset="0"/>
                                    </a:rPr>
                                    <m:t>三年前营业收入总额</m:t>
                                  </m:r>
                                </m:den>
                              </m:f>
                            </m:e>
                          </m:rad>
                          <m:r>
                            <a:rPr lang="en-US" altLang="zh-CN" b="0" i="1" smtClean="0">
                              <a:latin typeface="Cambria Math" panose="02040503050406030204" pitchFamily="18" charset="0"/>
                            </a:rPr>
                            <m:t>−1</m:t>
                          </m:r>
                        </m:e>
                      </m:d>
                      <m:r>
                        <a:rPr lang="en-US" altLang="zh-CN"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100%</m:t>
                      </m:r>
                    </m:oMath>
                  </m:oMathPara>
                </a14:m>
                <a:endParaRPr lang="en-US" altLang="zh-CN" b="0" i="1" dirty="0" smtClean="0">
                  <a:latin typeface="Cambria Math" panose="02040503050406030204" pitchFamily="18" charset="0"/>
                  <a:ea typeface="Cambria Math" panose="02040503050406030204" pitchFamily="18" charset="0"/>
                </a:endParaRPr>
              </a:p>
              <a:p>
                <a:pPr marL="0" indent="0">
                  <a:buNone/>
                </a:pPr>
                <a:r>
                  <a:rPr lang="zh-CN" altLang="en-US" dirty="0" smtClean="0">
                    <a:latin typeface="Cambria Math" panose="02040503050406030204" pitchFamily="18" charset="0"/>
                    <a:ea typeface="Cambria Math" panose="02040503050406030204" pitchFamily="18" charset="0"/>
                  </a:rPr>
                  <a:t>   </a:t>
                </a:r>
                <a:endParaRPr lang="en-US" altLang="zh-CN" dirty="0" smtClean="0">
                  <a:latin typeface="Cambria Math" panose="02040503050406030204" pitchFamily="18" charset="0"/>
                  <a:ea typeface="Cambria Math" panose="02040503050406030204" pitchFamily="18" charset="0"/>
                </a:endParaRPr>
              </a:p>
              <a:p>
                <a:pPr marL="0" indent="0">
                  <a:buNone/>
                </a:pPr>
                <a:r>
                  <a:rPr lang="en-US" altLang="zh-CN" dirty="0">
                    <a:latin typeface="Cambria Math" panose="02040503050406030204" pitchFamily="18" charset="0"/>
                    <a:ea typeface="Cambria Math" panose="02040503050406030204" pitchFamily="18" charset="0"/>
                  </a:rPr>
                  <a:t> </a:t>
                </a:r>
                <a:r>
                  <a:rPr lang="en-US" altLang="zh-CN" dirty="0" smtClean="0">
                    <a:latin typeface="Cambria Math" panose="02040503050406030204" pitchFamily="18" charset="0"/>
                    <a:ea typeface="Cambria Math" panose="02040503050406030204" pitchFamily="18" charset="0"/>
                  </a:rPr>
                  <a:t>  </a:t>
                </a:r>
                <a:r>
                  <a:rPr lang="zh-CN" altLang="en-US" dirty="0" smtClean="0">
                    <a:latin typeface="Cambria Math" panose="02040503050406030204" pitchFamily="18" charset="0"/>
                    <a:ea typeface="Cambria Math" panose="02040503050406030204" pitchFamily="18" charset="0"/>
                  </a:rPr>
                  <a:t>     </a:t>
                </a:r>
                <a:r>
                  <a:rPr lang="zh-CN" altLang="en-US" dirty="0" smtClean="0"/>
                  <a:t>营业</a:t>
                </a:r>
                <a:r>
                  <a:rPr lang="zh-CN" altLang="en-US" dirty="0"/>
                  <a:t>收入是企业积累和发展的基础</a:t>
                </a:r>
                <a:r>
                  <a:rPr lang="en-US" altLang="zh-CN" dirty="0"/>
                  <a:t>,</a:t>
                </a:r>
                <a:r>
                  <a:rPr lang="zh-CN" altLang="en-US" dirty="0"/>
                  <a:t>该指标越高</a:t>
                </a:r>
                <a:r>
                  <a:rPr lang="en-US" altLang="zh-CN" dirty="0"/>
                  <a:t>,</a:t>
                </a:r>
                <a:r>
                  <a:rPr lang="zh-CN" altLang="en-US" dirty="0"/>
                  <a:t>表明企业积累的基础越牢固</a:t>
                </a:r>
                <a:r>
                  <a:rPr lang="en-US" altLang="zh-CN" dirty="0"/>
                  <a:t>,</a:t>
                </a:r>
                <a:r>
                  <a:rPr lang="zh-CN" altLang="en-US" dirty="0"/>
                  <a:t>可持续 发展能力越强</a:t>
                </a:r>
                <a:r>
                  <a:rPr lang="en-US" altLang="zh-CN" dirty="0"/>
                  <a:t>,</a:t>
                </a:r>
                <a:r>
                  <a:rPr lang="zh-CN" altLang="en-US" dirty="0"/>
                  <a:t>发展的潜力越大</a:t>
                </a:r>
                <a:r>
                  <a:rPr lang="en-US" altLang="zh-CN" dirty="0"/>
                  <a:t>.</a:t>
                </a:r>
                <a:r>
                  <a:rPr lang="zh-CN" altLang="en-US" dirty="0"/>
                  <a:t>利用营业收入三年平均增长率指标</a:t>
                </a:r>
                <a:r>
                  <a:rPr lang="en-US" altLang="zh-CN" dirty="0"/>
                  <a:t>,</a:t>
                </a:r>
                <a:r>
                  <a:rPr lang="zh-CN" altLang="en-US" dirty="0"/>
                  <a:t>能够反映企业的经营 业务增长趋势和稳定程度</a:t>
                </a:r>
                <a:r>
                  <a:rPr lang="en-US" altLang="zh-CN" dirty="0"/>
                  <a:t>,</a:t>
                </a:r>
                <a:r>
                  <a:rPr lang="zh-CN" altLang="en-US" dirty="0"/>
                  <a:t>体现企业的连续发展状况和发展能力</a:t>
                </a:r>
                <a:r>
                  <a:rPr lang="en-US" altLang="zh-CN" dirty="0"/>
                  <a:t>,</a:t>
                </a:r>
                <a:r>
                  <a:rPr lang="zh-CN" altLang="en-US" dirty="0"/>
                  <a:t>避免因少数年份业务波动 而对企业发展潜力产生错误判断</a:t>
                </a:r>
                <a:r>
                  <a:rPr lang="en-US" altLang="zh-CN" dirty="0"/>
                  <a:t>.</a:t>
                </a:r>
                <a:r>
                  <a:rPr lang="zh-CN" altLang="en-US" dirty="0"/>
                  <a:t>一般认为</a:t>
                </a:r>
                <a:r>
                  <a:rPr lang="en-US" altLang="zh-CN" dirty="0"/>
                  <a:t>,</a:t>
                </a:r>
                <a:r>
                  <a:rPr lang="zh-CN" altLang="en-US" dirty="0"/>
                  <a:t>该指标越高</a:t>
                </a:r>
                <a:r>
                  <a:rPr lang="en-US" altLang="zh-CN" dirty="0"/>
                  <a:t>,</a:t>
                </a:r>
                <a:r>
                  <a:rPr lang="zh-CN" altLang="en-US" dirty="0"/>
                  <a:t>表明企业经营业务持续增长势头 越好</a:t>
                </a:r>
                <a:r>
                  <a:rPr lang="en-US" altLang="zh-CN" dirty="0"/>
                  <a:t>,</a:t>
                </a:r>
                <a:r>
                  <a:rPr lang="zh-CN" altLang="en-US" dirty="0"/>
                  <a:t>市场扩张能力越强</a:t>
                </a:r>
                <a:r>
                  <a:rPr lang="en-US" altLang="zh-CN" dirty="0"/>
                  <a:t>. </a:t>
                </a:r>
                <a:endParaRPr lang="en-US" altLang="zh-CN" b="0" dirty="0" smtClean="0"/>
              </a:p>
              <a:p>
                <a:pPr marL="0" indent="0">
                  <a:buNone/>
                </a:pPr>
                <a:endParaRPr lang="en-US" altLang="zh-CN" b="0" dirty="0" smtClean="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r="-40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40266371"/>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normAutofit/>
              </a:bodyPr>
              <a:lstStyle/>
              <a:p>
                <a:pPr marL="0" indent="0">
                  <a:buNone/>
                </a:pPr>
                <a:r>
                  <a:rPr lang="zh-CN" altLang="en-US" b="1" dirty="0" smtClean="0"/>
                  <a:t>８． 资本三年平均增长率</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资本三年平均增长率反映了企业资本连续三年的积累情况</a:t>
                </a:r>
                <a:r>
                  <a:rPr lang="en-US" altLang="zh-CN" dirty="0"/>
                  <a:t>,</a:t>
                </a:r>
                <a:r>
                  <a:rPr lang="zh-CN" altLang="en-US" dirty="0"/>
                  <a:t>在一定程度上体现了企业 的持续发展水平和发展趋势</a:t>
                </a:r>
                <a:r>
                  <a:rPr lang="en-US" altLang="zh-CN" dirty="0" smtClean="0"/>
                  <a:t>.</a:t>
                </a:r>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资本三年平均增长率＝</m:t>
                      </m:r>
                      <m:rad>
                        <m:radPr>
                          <m:ctrlPr>
                            <a:rPr lang="zh-CN" altLang="en-US" i="1" smtClean="0">
                              <a:latin typeface="Cambria Math" panose="02040503050406030204" pitchFamily="18" charset="0"/>
                            </a:rPr>
                          </m:ctrlPr>
                        </m:radPr>
                        <m:deg>
                          <m:r>
                            <a:rPr lang="en-US" altLang="zh-CN" i="1">
                              <a:latin typeface="Cambria Math" panose="02040503050406030204" pitchFamily="18" charset="0"/>
                            </a:rPr>
                            <m:t>3</m:t>
                          </m:r>
                        </m:deg>
                        <m:e>
                          <m:f>
                            <m:fPr>
                              <m:ctrlPr>
                                <a:rPr lang="en-US" altLang="zh-CN" i="1" smtClean="0">
                                  <a:latin typeface="Cambria Math" panose="02040503050406030204" pitchFamily="18" charset="0"/>
                                </a:rPr>
                              </m:ctrlPr>
                            </m:fPr>
                            <m:num>
                              <m:r>
                                <a:rPr lang="zh-CN" altLang="en-US" i="1">
                                  <a:latin typeface="Cambria Math" panose="02040503050406030204" pitchFamily="18" charset="0"/>
                                </a:rPr>
                                <m:t> </m:t>
                              </m:r>
                              <m:r>
                                <a:rPr lang="zh-CN" altLang="en-US" i="1">
                                  <a:latin typeface="Cambria Math" panose="02040503050406030204" pitchFamily="18" charset="0"/>
                                </a:rPr>
                                <m:t>３</m:t>
                              </m:r>
                              <m:r>
                                <a:rPr lang="zh-CN" altLang="en-US" i="1">
                                  <a:latin typeface="Cambria Math" panose="02040503050406030204" pitchFamily="18" charset="0"/>
                                </a:rPr>
                                <m:t> </m:t>
                              </m:r>
                              <m:r>
                                <a:rPr lang="zh-CN" altLang="en-US" i="1">
                                  <a:latin typeface="Cambria Math" panose="02040503050406030204" pitchFamily="18" charset="0"/>
                                </a:rPr>
                                <m:t>本年末所有者权益总额</m:t>
                              </m:r>
                            </m:num>
                            <m:den>
                              <m:r>
                                <a:rPr lang="zh-CN" altLang="en-US" i="1">
                                  <a:latin typeface="Cambria Math" panose="02040503050406030204" pitchFamily="18" charset="0"/>
                                </a:rPr>
                                <m:t>三年前年末所有者权益总额</m:t>
                              </m:r>
                            </m:den>
                          </m:f>
                        </m:e>
                      </m:rad>
                      <m:r>
                        <a:rPr lang="en-US" altLang="zh-CN"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100%</m:t>
                      </m:r>
                    </m:oMath>
                  </m:oMathPara>
                </a14:m>
                <a:endParaRPr lang="en-US" altLang="zh-CN" b="0" i="1" dirty="0" smtClean="0">
                  <a:latin typeface="Cambria Math" panose="02040503050406030204" pitchFamily="18" charset="0"/>
                  <a:ea typeface="Cambria Math" panose="02040503050406030204" pitchFamily="18" charset="0"/>
                </a:endParaRPr>
              </a:p>
              <a:p>
                <a:pPr marL="0" indent="0">
                  <a:buNone/>
                </a:pPr>
                <a:r>
                  <a:rPr lang="zh-CN" altLang="en-US" dirty="0" smtClean="0"/>
                  <a:t>    </a:t>
                </a:r>
                <a:endParaRPr lang="en-US" altLang="zh-CN" dirty="0" smtClean="0"/>
              </a:p>
              <a:p>
                <a:pPr marL="0" indent="0">
                  <a:buNone/>
                </a:pPr>
                <a:r>
                  <a:rPr lang="en-US" altLang="zh-CN" dirty="0"/>
                  <a:t> </a:t>
                </a:r>
                <a:r>
                  <a:rPr lang="en-US" altLang="zh-CN" dirty="0" smtClean="0"/>
                  <a:t>     </a:t>
                </a:r>
                <a:r>
                  <a:rPr lang="zh-CN" altLang="en-US" dirty="0" smtClean="0"/>
                  <a:t>其中</a:t>
                </a:r>
                <a:r>
                  <a:rPr lang="en-US" altLang="zh-CN" dirty="0"/>
                  <a:t>,</a:t>
                </a:r>
                <a:r>
                  <a:rPr lang="zh-CN" altLang="en-US" dirty="0"/>
                  <a:t>三年前年末所有者权益总额指企业三年前的所有者权益年末数</a:t>
                </a:r>
                <a:r>
                  <a:rPr lang="en-US" altLang="zh-CN" dirty="0"/>
                  <a:t>. </a:t>
                </a:r>
                <a:r>
                  <a:rPr lang="zh-CN" altLang="en-US" dirty="0"/>
                  <a:t>由于一般增长率指标在分析时具有“滞后”性</a:t>
                </a:r>
                <a:r>
                  <a:rPr lang="en-US" altLang="zh-CN" dirty="0"/>
                  <a:t>,</a:t>
                </a:r>
                <a:r>
                  <a:rPr lang="zh-CN" altLang="en-US" dirty="0"/>
                  <a:t>仅反映当期情况</a:t>
                </a:r>
                <a:r>
                  <a:rPr lang="en-US" altLang="zh-CN" dirty="0"/>
                  <a:t>,</a:t>
                </a:r>
                <a:r>
                  <a:rPr lang="zh-CN" altLang="en-US" dirty="0"/>
                  <a:t>而利用该指标</a:t>
                </a:r>
                <a:r>
                  <a:rPr lang="en-US" altLang="zh-CN" dirty="0"/>
                  <a:t>,</a:t>
                </a:r>
                <a:r>
                  <a:rPr lang="zh-CN" altLang="en-US" dirty="0"/>
                  <a:t>能够</a:t>
                </a:r>
                <a:r>
                  <a:rPr lang="zh-CN" altLang="en-US" dirty="0" smtClean="0"/>
                  <a:t>反映</a:t>
                </a:r>
                <a:r>
                  <a:rPr lang="zh-CN" altLang="en-US" dirty="0"/>
                  <a:t>企业资本积累或资本扩张的历史发展状况</a:t>
                </a:r>
                <a:r>
                  <a:rPr lang="en-US" altLang="zh-CN" dirty="0"/>
                  <a:t>,</a:t>
                </a:r>
                <a:r>
                  <a:rPr lang="zh-CN" altLang="en-US" dirty="0"/>
                  <a:t>以及企业稳步发展的趋势</a:t>
                </a:r>
                <a:r>
                  <a:rPr lang="en-US" altLang="zh-CN" dirty="0"/>
                  <a:t>.</a:t>
                </a:r>
                <a:r>
                  <a:rPr lang="zh-CN" altLang="en-US" dirty="0"/>
                  <a:t>一般认为</a:t>
                </a:r>
                <a:r>
                  <a:rPr lang="en-US" altLang="zh-CN" dirty="0"/>
                  <a:t>,</a:t>
                </a:r>
                <a:r>
                  <a:rPr lang="zh-CN" altLang="en-US" dirty="0"/>
                  <a:t>该指标 越高</a:t>
                </a:r>
                <a:r>
                  <a:rPr lang="en-US" altLang="zh-CN" dirty="0"/>
                  <a:t>,</a:t>
                </a:r>
                <a:r>
                  <a:rPr lang="zh-CN" altLang="en-US" dirty="0"/>
                  <a:t>表明企业所有者权益得到的保障程度越大</a:t>
                </a:r>
                <a:r>
                  <a:rPr lang="en-US" altLang="zh-CN" dirty="0"/>
                  <a:t>,</a:t>
                </a:r>
                <a:r>
                  <a:rPr lang="zh-CN" altLang="en-US" dirty="0"/>
                  <a:t>企业可以长期使用的资金越充足</a:t>
                </a:r>
                <a:r>
                  <a:rPr lang="en-US" altLang="zh-CN" dirty="0"/>
                  <a:t>,</a:t>
                </a:r>
                <a:r>
                  <a:rPr lang="zh-CN" altLang="en-US" dirty="0"/>
                  <a:t>其抗风 险和持续发展的能力越强</a:t>
                </a:r>
                <a:r>
                  <a:rPr lang="en-US" altLang="zh-CN" dirty="0" smtClean="0"/>
                  <a:t>.</a:t>
                </a:r>
              </a:p>
              <a:p>
                <a:pPr marL="0" indent="0">
                  <a:buNone/>
                </a:pP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r="-40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564791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0A830680-3A93-4EC4-BD55-AB0B67045468}"/>
              </a:ext>
            </a:extLst>
          </p:cNvPr>
          <p:cNvSpPr>
            <a:spLocks noGrp="1"/>
          </p:cNvSpPr>
          <p:nvPr>
            <p:ph sz="quarter" idx="13"/>
          </p:nvPr>
        </p:nvSpPr>
        <p:spPr/>
        <p:txBody>
          <a:bodyPr/>
          <a:lstStyle/>
          <a:p>
            <a:pPr marL="0" indent="0">
              <a:buNone/>
            </a:pPr>
            <a:r>
              <a:rPr lang="zh-CN" altLang="en-US" b="1" dirty="0"/>
              <a:t>２． 法律环境对企业财务管理的影响</a:t>
            </a:r>
            <a:endParaRPr lang="en-US" altLang="zh-CN" b="1" dirty="0"/>
          </a:p>
          <a:p>
            <a:pPr marL="0" indent="0">
              <a:buNone/>
            </a:pPr>
            <a:r>
              <a:rPr lang="en-US" altLang="zh-CN" dirty="0"/>
              <a:t>      </a:t>
            </a:r>
            <a:r>
              <a:rPr lang="zh-CN" altLang="en-US" dirty="0"/>
              <a:t> 法律环境对企业的影响力是全方位的</a:t>
            </a:r>
            <a:r>
              <a:rPr lang="en-US" altLang="zh-CN" dirty="0"/>
              <a:t>,</a:t>
            </a:r>
            <a:r>
              <a:rPr lang="zh-CN" altLang="en-US" dirty="0"/>
              <a:t>影响范围包括企业组织形式、公司治理结构、投 融资活动、日常经营、收益分配等</a:t>
            </a:r>
            <a:r>
              <a:rPr lang="en-US" altLang="zh-CN" dirty="0"/>
              <a:t>.«</a:t>
            </a:r>
            <a:r>
              <a:rPr lang="zh-CN" altLang="en-US" dirty="0"/>
              <a:t>中华人民共和国公司法</a:t>
            </a:r>
            <a:r>
              <a:rPr lang="en-US" altLang="zh-CN" dirty="0"/>
              <a:t>»(</a:t>
            </a:r>
            <a:r>
              <a:rPr lang="zh-CN" altLang="en-US" dirty="0"/>
              <a:t>以下简称</a:t>
            </a:r>
            <a:r>
              <a:rPr lang="en-US" altLang="zh-CN" dirty="0"/>
              <a:t>«</a:t>
            </a:r>
            <a:r>
              <a:rPr lang="zh-CN" altLang="en-US" dirty="0"/>
              <a:t>公司法</a:t>
            </a:r>
            <a:r>
              <a:rPr lang="en-US" altLang="zh-CN" dirty="0"/>
              <a:t>»)</a:t>
            </a:r>
            <a:r>
              <a:rPr lang="zh-CN" altLang="en-US" dirty="0"/>
              <a:t>规定</a:t>
            </a:r>
            <a:r>
              <a:rPr lang="en-US" altLang="zh-CN" dirty="0"/>
              <a:t>,</a:t>
            </a:r>
            <a:r>
              <a:rPr lang="zh-CN" altLang="en-US" dirty="0"/>
              <a:t>企 业可以采用独资、合伙、公司制等企业组织形式</a:t>
            </a:r>
            <a:r>
              <a:rPr lang="en-US" altLang="zh-CN" dirty="0"/>
              <a:t>.</a:t>
            </a:r>
            <a:r>
              <a:rPr lang="zh-CN" altLang="en-US" dirty="0"/>
              <a:t>企业组织形式不同</a:t>
            </a:r>
            <a:r>
              <a:rPr lang="en-US" altLang="zh-CN" dirty="0"/>
              <a:t>,</a:t>
            </a:r>
            <a:r>
              <a:rPr lang="zh-CN" altLang="en-US" dirty="0"/>
              <a:t>业主</a:t>
            </a:r>
            <a:r>
              <a:rPr lang="en-US" altLang="zh-CN" dirty="0"/>
              <a:t>(</a:t>
            </a:r>
            <a:r>
              <a:rPr lang="zh-CN" altLang="en-US" dirty="0"/>
              <a:t>股东</a:t>
            </a:r>
            <a:r>
              <a:rPr lang="en-US" altLang="zh-CN" dirty="0"/>
              <a:t>)</a:t>
            </a:r>
            <a:r>
              <a:rPr lang="zh-CN" altLang="en-US" dirty="0"/>
              <a:t>权利责任、 企业投融资、收益分配、纳税、信息披露等不同</a:t>
            </a:r>
            <a:r>
              <a:rPr lang="en-US" altLang="zh-CN" dirty="0"/>
              <a:t>,</a:t>
            </a:r>
            <a:r>
              <a:rPr lang="zh-CN" altLang="en-US" dirty="0"/>
              <a:t>公司治理结构也不同</a:t>
            </a:r>
            <a:r>
              <a:rPr lang="en-US" altLang="zh-CN" dirty="0"/>
              <a:t>.</a:t>
            </a:r>
            <a:r>
              <a:rPr lang="zh-CN" altLang="en-US" dirty="0"/>
              <a:t>上述不同种类的法 律</a:t>
            </a:r>
            <a:r>
              <a:rPr lang="en-US" altLang="zh-CN" dirty="0"/>
              <a:t>,</a:t>
            </a:r>
            <a:r>
              <a:rPr lang="zh-CN" altLang="en-US" dirty="0"/>
              <a:t>分别从不同方面约束企业的经济行为</a:t>
            </a:r>
            <a:r>
              <a:rPr lang="en-US" altLang="zh-CN" dirty="0"/>
              <a:t>,</a:t>
            </a:r>
            <a:r>
              <a:rPr lang="zh-CN" altLang="en-US" dirty="0"/>
              <a:t>对企业财务管理产生影响</a:t>
            </a:r>
            <a:r>
              <a:rPr lang="en-US" altLang="zh-CN" dirty="0"/>
              <a:t>.</a:t>
            </a:r>
          </a:p>
          <a:p>
            <a:pPr marL="0" indent="0">
              <a:buNone/>
            </a:pPr>
            <a:endParaRPr lang="zh-CN" altLang="en-US" dirty="0"/>
          </a:p>
        </p:txBody>
      </p:sp>
    </p:spTree>
    <p:extLst>
      <p:ext uri="{BB962C8B-B14F-4D97-AF65-F5344CB8AC3E}">
        <p14:creationId xmlns:p14="http://schemas.microsoft.com/office/powerpoint/2010/main" val="3558810262"/>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lnSpcReduction="10000"/>
          </a:bodyPr>
          <a:lstStyle/>
          <a:p>
            <a:pPr marL="0" indent="0" algn="ctr">
              <a:buNone/>
            </a:pPr>
            <a:r>
              <a:rPr lang="zh-CN" altLang="en-US" sz="3200" dirty="0"/>
              <a:t>１１</a:t>
            </a:r>
            <a:r>
              <a:rPr lang="zh-CN" altLang="en-US" sz="3200" dirty="0" smtClean="0"/>
              <a:t>．４</a:t>
            </a:r>
            <a:r>
              <a:rPr lang="zh-CN" altLang="en-US" sz="3200" dirty="0"/>
              <a:t>　财务综合分析</a:t>
            </a:r>
          </a:p>
          <a:p>
            <a:pPr marL="0" indent="0">
              <a:buNone/>
            </a:pPr>
            <a:r>
              <a:rPr lang="en-US" altLang="zh-CN" sz="2800" dirty="0" smtClean="0"/>
              <a:t>11.4.1  </a:t>
            </a:r>
            <a:r>
              <a:rPr lang="zh-CN" altLang="en-US" sz="2800" dirty="0" smtClean="0"/>
              <a:t>财务</a:t>
            </a:r>
            <a:r>
              <a:rPr lang="zh-CN" altLang="en-US" sz="2800" dirty="0"/>
              <a:t>综合分析概述 </a:t>
            </a:r>
            <a:endParaRPr lang="en-US" altLang="zh-CN" sz="2800" dirty="0" smtClean="0"/>
          </a:p>
          <a:p>
            <a:pPr marL="457200" indent="-457200">
              <a:buAutoNum type="arabicDbPeriod"/>
            </a:pPr>
            <a:r>
              <a:rPr lang="zh-CN" altLang="en-US" b="1" dirty="0" smtClean="0"/>
              <a:t>财务</a:t>
            </a:r>
            <a:r>
              <a:rPr lang="zh-CN" altLang="en-US" b="1" dirty="0"/>
              <a:t>综合分析的概念 </a:t>
            </a:r>
            <a:endParaRPr lang="en-US" altLang="zh-CN" b="1" dirty="0" smtClean="0"/>
          </a:p>
          <a:p>
            <a:pPr marL="0" indent="0">
              <a:buNone/>
            </a:pPr>
            <a:r>
              <a:rPr lang="zh-CN" altLang="en-US" dirty="0" smtClean="0"/>
              <a:t>       所谓</a:t>
            </a:r>
            <a:r>
              <a:rPr lang="zh-CN" altLang="en-US" dirty="0"/>
              <a:t>财务综合分析就是将企业营运能力、偿债能力和盈利能力等方面的分析纳入 一个有机的分析系统之中</a:t>
            </a:r>
            <a:r>
              <a:rPr lang="en-US" altLang="zh-CN" dirty="0"/>
              <a:t>,</a:t>
            </a:r>
            <a:r>
              <a:rPr lang="zh-CN" altLang="en-US" dirty="0"/>
              <a:t>全面地对企业财务状况、经营状况进行解剖和分析</a:t>
            </a:r>
            <a:r>
              <a:rPr lang="en-US" altLang="zh-CN" dirty="0"/>
              <a:t>,</a:t>
            </a:r>
            <a:r>
              <a:rPr lang="zh-CN" altLang="en-US" dirty="0"/>
              <a:t>从而对企业 经济效益做出较为准确的评价与判断</a:t>
            </a:r>
            <a:r>
              <a:rPr lang="en-US" altLang="zh-CN" dirty="0"/>
              <a:t>. </a:t>
            </a:r>
            <a:endParaRPr lang="en-US" altLang="zh-CN" dirty="0" smtClean="0"/>
          </a:p>
          <a:p>
            <a:pPr marL="0" indent="0">
              <a:buNone/>
            </a:pPr>
            <a:r>
              <a:rPr lang="zh-CN" altLang="en-US" b="1" dirty="0"/>
              <a:t>２． 财务综合分析的特点 </a:t>
            </a:r>
            <a:endParaRPr lang="en-US" altLang="zh-CN" b="1" dirty="0" smtClean="0"/>
          </a:p>
          <a:p>
            <a:pPr marL="0" indent="0">
              <a:buNone/>
            </a:pPr>
            <a:r>
              <a:rPr lang="en-US" altLang="zh-CN" dirty="0"/>
              <a:t> </a:t>
            </a:r>
            <a:r>
              <a:rPr lang="en-US" altLang="zh-CN" dirty="0" smtClean="0"/>
              <a:t>     ( </a:t>
            </a:r>
            <a:r>
              <a:rPr lang="zh-CN" altLang="en-US" dirty="0"/>
              <a:t>１</a:t>
            </a:r>
            <a:r>
              <a:rPr lang="en-US" altLang="zh-CN" dirty="0"/>
              <a:t>)</a:t>
            </a:r>
            <a:r>
              <a:rPr lang="zh-CN" altLang="en-US" dirty="0"/>
              <a:t>评价指标要全面 </a:t>
            </a:r>
            <a:endParaRPr lang="en-US" altLang="zh-CN" dirty="0" smtClean="0"/>
          </a:p>
          <a:p>
            <a:pPr marL="0" indent="0">
              <a:buNone/>
            </a:pPr>
            <a:r>
              <a:rPr lang="en-US" altLang="zh-CN" dirty="0" smtClean="0"/>
              <a:t>      ( </a:t>
            </a:r>
            <a:r>
              <a:rPr lang="zh-CN" altLang="en-US" dirty="0"/>
              <a:t>２</a:t>
            </a:r>
            <a:r>
              <a:rPr lang="en-US" altLang="zh-CN" dirty="0"/>
              <a:t>)</a:t>
            </a:r>
            <a:r>
              <a:rPr lang="zh-CN" altLang="en-US" dirty="0"/>
              <a:t>主辅指标功能要匹配 </a:t>
            </a:r>
            <a:r>
              <a:rPr lang="en-US" altLang="zh-CN" dirty="0" smtClean="0"/>
              <a:t>①</a:t>
            </a:r>
            <a:r>
              <a:rPr lang="zh-CN" altLang="en-US" dirty="0"/>
              <a:t>明确企业分析指标的主辅地位</a:t>
            </a:r>
            <a:r>
              <a:rPr lang="en-US" altLang="zh-CN" dirty="0"/>
              <a:t>;②</a:t>
            </a:r>
            <a:r>
              <a:rPr lang="zh-CN" altLang="en-US" dirty="0"/>
              <a:t>从不同侧面、不同层次反映企业 财务状况</a:t>
            </a:r>
            <a:r>
              <a:rPr lang="en-US" altLang="zh-CN" dirty="0"/>
              <a:t>,</a:t>
            </a:r>
            <a:r>
              <a:rPr lang="zh-CN" altLang="en-US" dirty="0"/>
              <a:t>揭示企业经营业绩</a:t>
            </a:r>
            <a:r>
              <a:rPr lang="en-US" altLang="zh-CN" dirty="0" smtClean="0"/>
              <a:t>.</a:t>
            </a:r>
          </a:p>
          <a:p>
            <a:pPr marL="0" indent="0">
              <a:buNone/>
            </a:pPr>
            <a:r>
              <a:rPr lang="en-US" altLang="zh-CN" dirty="0" smtClean="0"/>
              <a:t>      </a:t>
            </a:r>
            <a:r>
              <a:rPr lang="en-US" altLang="zh-CN" dirty="0"/>
              <a:t>( </a:t>
            </a:r>
            <a:r>
              <a:rPr lang="zh-CN" altLang="en-US" dirty="0"/>
              <a:t>３</a:t>
            </a:r>
            <a:r>
              <a:rPr lang="en-US" altLang="zh-CN" dirty="0"/>
              <a:t>)</a:t>
            </a:r>
            <a:r>
              <a:rPr lang="zh-CN" altLang="en-US" dirty="0"/>
              <a:t>满足各方面的经济需求</a:t>
            </a:r>
          </a:p>
        </p:txBody>
      </p:sp>
    </p:spTree>
    <p:extLst>
      <p:ext uri="{BB962C8B-B14F-4D97-AF65-F5344CB8AC3E}">
        <p14:creationId xmlns:p14="http://schemas.microsoft.com/office/powerpoint/2010/main" val="1288739690"/>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normAutofit/>
              </a:bodyPr>
              <a:lstStyle/>
              <a:p>
                <a:pPr marL="0" indent="0">
                  <a:buNone/>
                </a:pPr>
                <a:r>
                  <a:rPr lang="en-US" altLang="zh-CN" sz="2800" dirty="0" smtClean="0"/>
                  <a:t>11.4.2 </a:t>
                </a:r>
                <a:r>
                  <a:rPr lang="zh-CN" altLang="en-US" sz="2800" dirty="0" smtClean="0"/>
                  <a:t>财务</a:t>
                </a:r>
                <a:r>
                  <a:rPr lang="zh-CN" altLang="en-US" sz="2800" dirty="0"/>
                  <a:t>综合分析的方法 </a:t>
                </a:r>
                <a:endParaRPr lang="en-US" altLang="zh-CN" sz="2800" dirty="0" smtClean="0"/>
              </a:p>
              <a:p>
                <a:pPr marL="0" indent="0">
                  <a:buNone/>
                </a:pPr>
                <a:r>
                  <a:rPr lang="en-US" altLang="zh-CN" dirty="0"/>
                  <a:t> </a:t>
                </a:r>
                <a:r>
                  <a:rPr lang="en-US" altLang="zh-CN" dirty="0" smtClean="0"/>
                  <a:t>      </a:t>
                </a:r>
                <a:r>
                  <a:rPr lang="zh-CN" altLang="en-US" dirty="0" smtClean="0"/>
                  <a:t>财务</a:t>
                </a:r>
                <a:r>
                  <a:rPr lang="zh-CN" altLang="en-US" dirty="0"/>
                  <a:t>综合分析的方法主要有两种</a:t>
                </a:r>
                <a:r>
                  <a:rPr lang="en-US" altLang="zh-CN" dirty="0"/>
                  <a:t>:</a:t>
                </a:r>
                <a:r>
                  <a:rPr lang="zh-CN" altLang="en-US" dirty="0"/>
                  <a:t>杜邦财务分析体系法和沃尔比重评分法</a:t>
                </a:r>
                <a:r>
                  <a:rPr lang="en-US" altLang="zh-CN" dirty="0"/>
                  <a:t>. </a:t>
                </a:r>
                <a:endParaRPr lang="en-US" altLang="zh-CN" dirty="0" smtClean="0"/>
              </a:p>
              <a:p>
                <a:pPr marL="457200" indent="-457200">
                  <a:buAutoNum type="arabicDbPeriod"/>
                </a:pPr>
                <a:r>
                  <a:rPr lang="zh-CN" altLang="en-US" b="1" dirty="0" smtClean="0"/>
                  <a:t>杜邦</a:t>
                </a:r>
                <a:r>
                  <a:rPr lang="zh-CN" altLang="en-US" b="1" dirty="0"/>
                  <a:t>财务分析体系法 </a:t>
                </a:r>
                <a:endParaRPr lang="en-US" altLang="zh-CN" b="1" dirty="0"/>
              </a:p>
              <a:p>
                <a:pPr marL="0" indent="0">
                  <a:buNone/>
                </a:pPr>
                <a:r>
                  <a:rPr lang="zh-CN" altLang="en-US" dirty="0" smtClean="0"/>
                  <a:t>       杜邦</a:t>
                </a:r>
                <a:r>
                  <a:rPr lang="zh-CN" altLang="en-US" dirty="0"/>
                  <a:t>财务分析体系法首先由美国杜邦公司的经理创立并首先在杜邦公司成功推广运 用</a:t>
                </a:r>
                <a:r>
                  <a:rPr lang="en-US" altLang="zh-CN" dirty="0"/>
                  <a:t>,</a:t>
                </a:r>
                <a:r>
                  <a:rPr lang="zh-CN" altLang="en-US" dirty="0"/>
                  <a:t>所以称为杜邦系统</a:t>
                </a:r>
                <a:r>
                  <a:rPr lang="en-US" altLang="zh-CN" dirty="0"/>
                  <a:t>.</a:t>
                </a:r>
                <a:r>
                  <a:rPr lang="zh-CN" altLang="en-US" dirty="0"/>
                  <a:t>它是利用财务指标间的内在联系</a:t>
                </a:r>
                <a:r>
                  <a:rPr lang="en-US" altLang="zh-CN" dirty="0"/>
                  <a:t>,</a:t>
                </a:r>
                <a:r>
                  <a:rPr lang="zh-CN" altLang="en-US" dirty="0"/>
                  <a:t>对企业综合经营理财能力及</a:t>
                </a:r>
                <a:r>
                  <a:rPr lang="zh-CN" altLang="en-US" dirty="0" smtClean="0"/>
                  <a:t>经济效益</a:t>
                </a:r>
                <a:r>
                  <a:rPr lang="zh-CN" altLang="en-US" dirty="0"/>
                  <a:t>进行系统的分析评价的方法</a:t>
                </a:r>
                <a:r>
                  <a:rPr lang="en-US" altLang="zh-CN" dirty="0" smtClean="0"/>
                  <a:t>.</a:t>
                </a:r>
                <a:endParaRPr lang="en-US" altLang="zh-CN" dirty="0"/>
              </a:p>
              <a:p>
                <a:pPr marL="0" indent="0">
                  <a:buNone/>
                </a:pPr>
                <a14:m>
                  <m:oMathPara xmlns:m="http://schemas.openxmlformats.org/officeDocument/2006/math">
                    <m:oMathParaPr>
                      <m:jc m:val="centerGroup"/>
                    </m:oMathParaPr>
                    <m:oMath xmlns:m="http://schemas.openxmlformats.org/officeDocument/2006/math">
                      <m:r>
                        <a:rPr lang="zh-CN" altLang="en-US" i="1">
                          <a:latin typeface="Cambria Math" panose="02040503050406030204" pitchFamily="18" charset="0"/>
                        </a:rPr>
                        <m:t>权益净利率＝</m:t>
                      </m:r>
                      <m:f>
                        <m:fPr>
                          <m:ctrlPr>
                            <a:rPr lang="en-US" altLang="zh-CN" i="1" smtClean="0">
                              <a:latin typeface="Cambria Math" panose="02040503050406030204" pitchFamily="18" charset="0"/>
                            </a:rPr>
                          </m:ctrlPr>
                        </m:fPr>
                        <m:num>
                          <m:r>
                            <a:rPr lang="zh-CN" altLang="en-US" i="1">
                              <a:latin typeface="Cambria Math" panose="02040503050406030204" pitchFamily="18" charset="0"/>
                            </a:rPr>
                            <m:t>净利润</m:t>
                          </m:r>
                        </m:num>
                        <m:den>
                          <m:r>
                            <a:rPr lang="zh-CN" altLang="en-US" i="1">
                              <a:latin typeface="Cambria Math" panose="02040503050406030204" pitchFamily="18" charset="0"/>
                            </a:rPr>
                            <m:t>平均总资产</m:t>
                          </m:r>
                        </m:den>
                      </m:f>
                      <m:r>
                        <a:rPr lang="en-US" altLang="zh-CN" i="1" smtClean="0">
                          <a:latin typeface="Cambria Math" panose="02040503050406030204" pitchFamily="18" charset="0"/>
                          <a:ea typeface="Cambria Math" panose="02040503050406030204" pitchFamily="18" charset="0"/>
                        </a:rPr>
                        <m:t>×</m:t>
                      </m:r>
                      <m:f>
                        <m:fPr>
                          <m:ctrlPr>
                            <a:rPr lang="en-US" altLang="zh-CN" i="1" smtClean="0">
                              <a:latin typeface="Cambria Math" panose="02040503050406030204" pitchFamily="18" charset="0"/>
                              <a:ea typeface="Cambria Math" panose="02040503050406030204" pitchFamily="18" charset="0"/>
                            </a:rPr>
                          </m:ctrlPr>
                        </m:fPr>
                        <m:num>
                          <m:r>
                            <a:rPr lang="zh-CN" altLang="en-US" i="1">
                              <a:latin typeface="Cambria Math" panose="02040503050406030204" pitchFamily="18" charset="0"/>
                              <a:ea typeface="Cambria Math" panose="02040503050406030204" pitchFamily="18" charset="0"/>
                            </a:rPr>
                            <m:t>平均总资产</m:t>
                          </m:r>
                        </m:num>
                        <m:den>
                          <m:r>
                            <a:rPr lang="zh-CN" altLang="en-US" i="1">
                              <a:latin typeface="Cambria Math" panose="02040503050406030204" pitchFamily="18" charset="0"/>
                              <a:ea typeface="Cambria Math" panose="02040503050406030204" pitchFamily="18" charset="0"/>
                            </a:rPr>
                            <m:t>平均所有者权益　</m:t>
                          </m:r>
                        </m:den>
                      </m:f>
                    </m:oMath>
                  </m:oMathPara>
                </a14:m>
                <a:endParaRPr lang="en-US" altLang="zh-CN" dirty="0" smtClean="0"/>
              </a:p>
              <a:p>
                <a:pPr marL="0" indent="0">
                  <a:buNone/>
                </a:pPr>
                <a:r>
                  <a:rPr lang="en-US" altLang="zh-CN" dirty="0" smtClean="0"/>
                  <a:t>				   </a:t>
                </a:r>
                <a:r>
                  <a:rPr lang="zh-CN" altLang="en-US" dirty="0" smtClean="0"/>
                  <a:t>＝</a:t>
                </a:r>
                <a:r>
                  <a:rPr lang="zh-CN" altLang="en-US" dirty="0"/>
                  <a:t>资产净利率</a:t>
                </a:r>
                <a:r>
                  <a:rPr lang="en-US" altLang="zh-CN" dirty="0"/>
                  <a:t>×</a:t>
                </a:r>
                <a:r>
                  <a:rPr lang="zh-CN" altLang="en-US" dirty="0"/>
                  <a:t>权益乘数 </a:t>
                </a:r>
                <a:endParaRPr lang="en-US" altLang="zh-CN" dirty="0" smtClean="0"/>
              </a:p>
              <a:p>
                <a:pPr marL="0" indent="0">
                  <a:buNone/>
                </a:pPr>
                <a:r>
                  <a:rPr lang="en-US" altLang="zh-CN" dirty="0"/>
                  <a:t>	</a:t>
                </a:r>
                <a:r>
                  <a:rPr lang="en-US" altLang="zh-CN" dirty="0" smtClean="0"/>
                  <a:t>			   </a:t>
                </a:r>
                <a:r>
                  <a:rPr lang="zh-CN" altLang="en-US" dirty="0" smtClean="0"/>
                  <a:t>＝</a:t>
                </a:r>
                <a:r>
                  <a:rPr lang="zh-CN" altLang="en-US" dirty="0"/>
                  <a:t>营业净利率</a:t>
                </a:r>
                <a:r>
                  <a:rPr lang="en-US" altLang="zh-CN" dirty="0"/>
                  <a:t>×</a:t>
                </a:r>
                <a:r>
                  <a:rPr lang="zh-CN" altLang="en-US" dirty="0"/>
                  <a:t>资产周转率</a:t>
                </a:r>
                <a:r>
                  <a:rPr lang="en-US" altLang="zh-CN" dirty="0"/>
                  <a:t>×</a:t>
                </a:r>
                <a:r>
                  <a:rPr lang="zh-CN" altLang="en-US" dirty="0"/>
                  <a:t>权益乘数 </a:t>
                </a:r>
                <a:endParaRPr lang="en-US" altLang="zh-CN" dirty="0" smtClean="0"/>
              </a:p>
              <a:p>
                <a:pPr marL="0" indent="0">
                  <a:buNone/>
                </a:pPr>
                <a:r>
                  <a:rPr lang="zh-CN" altLang="en-US" dirty="0" smtClean="0"/>
                  <a:t>        权益净利率的</a:t>
                </a:r>
                <a:r>
                  <a:rPr lang="zh-CN" altLang="en-US" dirty="0"/>
                  <a:t>高低取决于 资产净利率与权益乘数</a:t>
                </a:r>
                <a:r>
                  <a:rPr lang="en-US" altLang="zh-CN" dirty="0"/>
                  <a:t>. </a:t>
                </a:r>
                <a:endParaRPr lang="en-US" altLang="zh-CN" dirty="0" smtClean="0"/>
              </a:p>
              <a:p>
                <a:pPr marL="0" indent="0">
                  <a:buNone/>
                </a:pPr>
                <a:endParaRPr lang="en-US" altLang="zh-CN" dirty="0" smtClean="0"/>
              </a:p>
              <a:p>
                <a:pPr marL="0" indent="0">
                  <a:buNone/>
                </a:pP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1217" t="-465" r="-40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18354755"/>
      </p:ext>
    </p:ext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14:m>
                  <m:oMathPara xmlns:m="http://schemas.openxmlformats.org/officeDocument/2006/math">
                    <m:oMathParaPr>
                      <m:jc m:val="centerGroup"/>
                    </m:oMathParaPr>
                    <m:oMath xmlns:m="http://schemas.openxmlformats.org/officeDocument/2006/math">
                      <m:r>
                        <a:rPr lang="zh-CN" altLang="en-US" i="1" smtClean="0">
                          <a:latin typeface="Cambria Math" panose="02040503050406030204" pitchFamily="18" charset="0"/>
                        </a:rPr>
                        <m:t>权益乘数＝</m:t>
                      </m:r>
                      <m:f>
                        <m:fPr>
                          <m:ctrlPr>
                            <a:rPr lang="en-US" altLang="zh-CN" i="1" smtClean="0">
                              <a:latin typeface="Cambria Math" panose="02040503050406030204" pitchFamily="18" charset="0"/>
                            </a:rPr>
                          </m:ctrlPr>
                        </m:fPr>
                        <m:num>
                          <m:r>
                            <a:rPr lang="en-US" altLang="zh-CN" b="0" i="1" smtClean="0">
                              <a:latin typeface="Cambria Math" panose="02040503050406030204" pitchFamily="18" charset="0"/>
                            </a:rPr>
                            <m:t>1</m:t>
                          </m:r>
                        </m:num>
                        <m:den>
                          <m:r>
                            <a:rPr lang="en-US" altLang="zh-CN" i="1">
                              <a:latin typeface="Cambria Math" panose="02040503050406030204" pitchFamily="18" charset="0"/>
                            </a:rPr>
                            <m:t>( </m:t>
                          </m:r>
                          <m:r>
                            <a:rPr lang="zh-CN" altLang="en-US" i="1">
                              <a:latin typeface="Cambria Math" panose="02040503050406030204" pitchFamily="18" charset="0"/>
                            </a:rPr>
                            <m:t>１－资产负债率</m:t>
                          </m:r>
                          <m:r>
                            <a:rPr lang="en-US" altLang="zh-CN" i="1">
                              <a:latin typeface="Cambria Math" panose="02040503050406030204" pitchFamily="18" charset="0"/>
                            </a:rPr>
                            <m:t>)</m:t>
                          </m:r>
                        </m:den>
                      </m:f>
                    </m:oMath>
                  </m:oMathPara>
                </a14:m>
                <a:endParaRPr lang="en-US" altLang="zh-CN" dirty="0" smtClean="0"/>
              </a:p>
              <a:p>
                <a:pPr marL="0" indent="0">
                  <a:buNone/>
                </a:pPr>
                <a:r>
                  <a:rPr lang="zh-CN" altLang="en-US" dirty="0" smtClean="0"/>
                  <a:t>       权益</a:t>
                </a:r>
                <a:r>
                  <a:rPr lang="zh-CN" altLang="en-US" dirty="0"/>
                  <a:t>乘数主要受资产负债率的影响</a:t>
                </a:r>
                <a:r>
                  <a:rPr lang="en-US" altLang="zh-CN" dirty="0"/>
                  <a:t>.</a:t>
                </a:r>
                <a:r>
                  <a:rPr lang="zh-CN" altLang="en-US" dirty="0"/>
                  <a:t>负债比率大</a:t>
                </a:r>
                <a:r>
                  <a:rPr lang="en-US" altLang="zh-CN" dirty="0"/>
                  <a:t>,</a:t>
                </a:r>
                <a:r>
                  <a:rPr lang="zh-CN" altLang="en-US" dirty="0"/>
                  <a:t>权益乘数就高</a:t>
                </a:r>
                <a:r>
                  <a:rPr lang="en-US" altLang="zh-CN" dirty="0"/>
                  <a:t>,</a:t>
                </a:r>
                <a:r>
                  <a:rPr lang="zh-CN" altLang="en-US" dirty="0"/>
                  <a:t>说明企业有较高的负 债程度</a:t>
                </a:r>
                <a:r>
                  <a:rPr lang="en-US" altLang="zh-CN" dirty="0"/>
                  <a:t>,</a:t>
                </a:r>
                <a:r>
                  <a:rPr lang="zh-CN" altLang="en-US" dirty="0"/>
                  <a:t>既给企业带来了较多的杠杆利益</a:t>
                </a:r>
                <a:r>
                  <a:rPr lang="en-US" altLang="zh-CN" dirty="0"/>
                  <a:t>,</a:t>
                </a:r>
                <a:r>
                  <a:rPr lang="zh-CN" altLang="en-US" dirty="0"/>
                  <a:t>同时也给企业带来了较多的风险</a:t>
                </a:r>
                <a:r>
                  <a:rPr lang="en-US" altLang="zh-CN" dirty="0"/>
                  <a:t>.</a:t>
                </a:r>
                <a:r>
                  <a:rPr lang="zh-CN" altLang="en-US" dirty="0"/>
                  <a:t>企业既要充分 有效地利用全部资产</a:t>
                </a:r>
                <a:r>
                  <a:rPr lang="en-US" altLang="zh-CN" dirty="0"/>
                  <a:t>,</a:t>
                </a:r>
                <a:r>
                  <a:rPr lang="zh-CN" altLang="en-US" dirty="0"/>
                  <a:t>提高资产利用效率</a:t>
                </a:r>
                <a:r>
                  <a:rPr lang="en-US" altLang="zh-CN" dirty="0"/>
                  <a:t>,</a:t>
                </a:r>
                <a:r>
                  <a:rPr lang="zh-CN" altLang="en-US" dirty="0"/>
                  <a:t>又要妥善安排资金结构</a:t>
                </a:r>
                <a:r>
                  <a:rPr lang="en-US" altLang="zh-CN" dirty="0"/>
                  <a:t>. </a:t>
                </a: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097797332"/>
      </p:ext>
    </p:extLst>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２． 沃尔比重评分法 </a:t>
            </a:r>
            <a:endParaRPr lang="en-US" altLang="zh-CN" b="1" dirty="0" smtClean="0"/>
          </a:p>
          <a:p>
            <a:pPr marL="0" indent="0">
              <a:buNone/>
            </a:pPr>
            <a:r>
              <a:rPr lang="en-US" altLang="zh-CN" dirty="0" smtClean="0"/>
              <a:t>( </a:t>
            </a:r>
            <a:r>
              <a:rPr lang="zh-CN" altLang="en-US" dirty="0"/>
              <a:t>１</a:t>
            </a:r>
            <a:r>
              <a:rPr lang="en-US" altLang="zh-CN" dirty="0"/>
              <a:t>)</a:t>
            </a:r>
            <a:r>
              <a:rPr lang="zh-CN" altLang="en-US" dirty="0"/>
              <a:t>沃尔比重评分法的概念与作用 </a:t>
            </a:r>
            <a:endParaRPr lang="en-US" altLang="zh-CN" dirty="0" smtClean="0"/>
          </a:p>
          <a:p>
            <a:pPr marL="0" indent="0">
              <a:buNone/>
            </a:pPr>
            <a:r>
              <a:rPr lang="en-US" altLang="zh-CN" dirty="0"/>
              <a:t> </a:t>
            </a:r>
            <a:r>
              <a:rPr lang="en-US" altLang="zh-CN" dirty="0" smtClean="0"/>
              <a:t>     </a:t>
            </a:r>
            <a:r>
              <a:rPr lang="zh-CN" altLang="en-US" dirty="0" smtClean="0"/>
              <a:t>１ </a:t>
            </a:r>
            <a:r>
              <a:rPr lang="zh-CN" altLang="en-US" dirty="0"/>
              <a:t>９ ２ ８年</a:t>
            </a:r>
            <a:r>
              <a:rPr lang="en-US" altLang="zh-CN" dirty="0"/>
              <a:t>, </a:t>
            </a:r>
            <a:r>
              <a:rPr lang="zh-CN" altLang="en-US" dirty="0"/>
              <a:t>亚历山大􀅰沃尔出版的</a:t>
            </a:r>
            <a:r>
              <a:rPr lang="en-US" altLang="zh-CN" dirty="0"/>
              <a:t>«</a:t>
            </a:r>
            <a:r>
              <a:rPr lang="zh-CN" altLang="en-US" dirty="0"/>
              <a:t>信用晴雨表研究</a:t>
            </a:r>
            <a:r>
              <a:rPr lang="en-US" altLang="zh-CN" dirty="0"/>
              <a:t>»</a:t>
            </a:r>
            <a:r>
              <a:rPr lang="zh-CN" altLang="en-US" dirty="0"/>
              <a:t>和</a:t>
            </a:r>
            <a:r>
              <a:rPr lang="en-US" altLang="zh-CN" dirty="0"/>
              <a:t>«</a:t>
            </a:r>
            <a:r>
              <a:rPr lang="zh-CN" altLang="en-US" dirty="0"/>
              <a:t>财务报表比率分析</a:t>
            </a:r>
            <a:r>
              <a:rPr lang="en-US" altLang="zh-CN" dirty="0"/>
              <a:t>»</a:t>
            </a:r>
            <a:r>
              <a:rPr lang="zh-CN" altLang="en-US" dirty="0"/>
              <a:t>中提出了信用</a:t>
            </a:r>
            <a:r>
              <a:rPr lang="zh-CN" altLang="en-US" dirty="0" smtClean="0"/>
              <a:t>能力</a:t>
            </a:r>
            <a:r>
              <a:rPr lang="zh-CN" altLang="en-US" dirty="0"/>
              <a:t>指数的概念</a:t>
            </a:r>
            <a:r>
              <a:rPr lang="en-US" altLang="zh-CN" dirty="0"/>
              <a:t>, </a:t>
            </a:r>
            <a:r>
              <a:rPr lang="zh-CN" altLang="en-US" dirty="0"/>
              <a:t>他选择了７个财务比率</a:t>
            </a:r>
            <a:r>
              <a:rPr lang="en-US" altLang="zh-CN" dirty="0"/>
              <a:t>,</a:t>
            </a:r>
            <a:r>
              <a:rPr lang="zh-CN" altLang="en-US" dirty="0"/>
              <a:t>即流动比率、产权比率、固定资产比率、存货周转率、应收 账款周转率、 固定资产周转率和自有资金周转率</a:t>
            </a:r>
            <a:r>
              <a:rPr lang="en-US" altLang="zh-CN" dirty="0"/>
              <a:t>,</a:t>
            </a:r>
            <a:r>
              <a:rPr lang="zh-CN" altLang="en-US" dirty="0"/>
              <a:t>分别给定各指标的比重</a:t>
            </a:r>
            <a:r>
              <a:rPr lang="en-US" altLang="zh-CN" dirty="0"/>
              <a:t>,</a:t>
            </a:r>
            <a:r>
              <a:rPr lang="zh-CN" altLang="en-US" dirty="0"/>
              <a:t>然后确定标准比率</a:t>
            </a:r>
            <a:r>
              <a:rPr lang="en-US" altLang="zh-CN" dirty="0"/>
              <a:t>(</a:t>
            </a:r>
            <a:r>
              <a:rPr lang="zh-CN" altLang="en-US" dirty="0"/>
              <a:t>以 行业平均数为基础</a:t>
            </a:r>
            <a:r>
              <a:rPr lang="en-US" altLang="zh-CN" dirty="0"/>
              <a:t>) , </a:t>
            </a:r>
            <a:r>
              <a:rPr lang="zh-CN" altLang="en-US" dirty="0"/>
              <a:t>将实际比率与标准比率相比</a:t>
            </a:r>
            <a:r>
              <a:rPr lang="en-US" altLang="zh-CN" dirty="0"/>
              <a:t>,</a:t>
            </a:r>
            <a:r>
              <a:rPr lang="zh-CN" altLang="en-US" dirty="0"/>
              <a:t>得出相对比率</a:t>
            </a:r>
            <a:r>
              <a:rPr lang="en-US" altLang="zh-CN" dirty="0"/>
              <a:t>,</a:t>
            </a:r>
            <a:r>
              <a:rPr lang="zh-CN" altLang="en-US" dirty="0"/>
              <a:t>将此相对比率与各指标比重相 乘</a:t>
            </a:r>
            <a:r>
              <a:rPr lang="en-US" altLang="zh-CN" dirty="0"/>
              <a:t>, </a:t>
            </a:r>
            <a:r>
              <a:rPr lang="zh-CN" altLang="en-US" dirty="0"/>
              <a:t>确定各项指标的得分及总体指标的累计得分</a:t>
            </a:r>
            <a:r>
              <a:rPr lang="en-US" altLang="zh-CN" dirty="0"/>
              <a:t>, </a:t>
            </a:r>
            <a:r>
              <a:rPr lang="zh-CN" altLang="en-US" dirty="0"/>
              <a:t>从而对企业的信用水平做出评价</a:t>
            </a:r>
            <a:r>
              <a:rPr lang="en-US" altLang="zh-CN" dirty="0"/>
              <a:t>. </a:t>
            </a:r>
            <a:endParaRPr lang="en-US" altLang="zh-CN" dirty="0" smtClean="0"/>
          </a:p>
          <a:p>
            <a:pPr marL="0" indent="0">
              <a:buNone/>
            </a:pPr>
            <a:r>
              <a:rPr lang="zh-CN" altLang="en-US" dirty="0"/>
              <a:t>沃尔比重评分法有两个缺陷</a:t>
            </a:r>
            <a:r>
              <a:rPr lang="en-US" altLang="zh-CN" dirty="0" smtClean="0"/>
              <a:t>:</a:t>
            </a:r>
          </a:p>
          <a:p>
            <a:pPr marL="0" indent="0">
              <a:buNone/>
            </a:pPr>
            <a:r>
              <a:rPr lang="en-US" altLang="zh-CN" dirty="0"/>
              <a:t> </a:t>
            </a:r>
            <a:r>
              <a:rPr lang="en-US" altLang="zh-CN" dirty="0" smtClean="0"/>
              <a:t>      </a:t>
            </a:r>
            <a:r>
              <a:rPr lang="zh-CN" altLang="en-US" dirty="0" smtClean="0"/>
              <a:t>一</a:t>
            </a:r>
            <a:r>
              <a:rPr lang="zh-CN" altLang="en-US" dirty="0"/>
              <a:t>是选择这７个财务比率及给定的比重缺乏说服力</a:t>
            </a:r>
            <a:r>
              <a:rPr lang="en-US" altLang="zh-CN" dirty="0" smtClean="0"/>
              <a:t>;</a:t>
            </a:r>
          </a:p>
          <a:p>
            <a:pPr marL="0" indent="0">
              <a:buNone/>
            </a:pPr>
            <a:r>
              <a:rPr lang="en-US" altLang="zh-CN" dirty="0"/>
              <a:t> </a:t>
            </a:r>
            <a:r>
              <a:rPr lang="en-US" altLang="zh-CN" dirty="0" smtClean="0"/>
              <a:t>      </a:t>
            </a:r>
            <a:r>
              <a:rPr lang="zh-CN" altLang="en-US" dirty="0" smtClean="0"/>
              <a:t>二</a:t>
            </a:r>
            <a:r>
              <a:rPr lang="zh-CN" altLang="en-US" dirty="0"/>
              <a:t>是 如果某一个指标严重异常时</a:t>
            </a:r>
            <a:r>
              <a:rPr lang="en-US" altLang="zh-CN" dirty="0"/>
              <a:t>,</a:t>
            </a:r>
            <a:r>
              <a:rPr lang="zh-CN" altLang="en-US" dirty="0"/>
              <a:t>会对总评分产生不合逻辑的重大影响</a:t>
            </a:r>
            <a:r>
              <a:rPr lang="en-US" altLang="zh-CN" dirty="0"/>
              <a:t>. </a:t>
            </a:r>
            <a:endParaRPr lang="zh-CN" altLang="en-US" dirty="0"/>
          </a:p>
        </p:txBody>
      </p:sp>
    </p:spTree>
    <p:extLst>
      <p:ext uri="{BB962C8B-B14F-4D97-AF65-F5344CB8AC3E}">
        <p14:creationId xmlns:p14="http://schemas.microsoft.com/office/powerpoint/2010/main" val="654311684"/>
      </p:ext>
    </p:ext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dirty="0"/>
              <a:t>沃尔比重评分法的基本</a:t>
            </a:r>
            <a:r>
              <a:rPr lang="zh-CN" altLang="en-US" dirty="0" smtClean="0"/>
              <a:t>步骤</a:t>
            </a:r>
            <a:r>
              <a:rPr lang="en-US" altLang="zh-CN" dirty="0" smtClean="0"/>
              <a:t>:</a:t>
            </a:r>
          </a:p>
          <a:p>
            <a:pPr marL="0" indent="0">
              <a:buNone/>
            </a:pPr>
            <a:r>
              <a:rPr lang="zh-CN" altLang="en-US" dirty="0" smtClean="0"/>
              <a:t>     ①</a:t>
            </a:r>
            <a:r>
              <a:rPr lang="zh-CN" altLang="en-US" dirty="0"/>
              <a:t>选择评价指标并分配指标权重</a:t>
            </a:r>
            <a:r>
              <a:rPr lang="en-US" altLang="zh-CN" dirty="0" smtClean="0"/>
              <a:t>.</a:t>
            </a:r>
          </a:p>
          <a:p>
            <a:pPr marL="0" indent="0">
              <a:buNone/>
            </a:pPr>
            <a:r>
              <a:rPr lang="en-US" altLang="zh-CN" dirty="0" smtClean="0"/>
              <a:t>     ②</a:t>
            </a:r>
            <a:r>
              <a:rPr lang="zh-CN" altLang="en-US" dirty="0"/>
              <a:t>确定各项评价指标的标准值</a:t>
            </a:r>
            <a:r>
              <a:rPr lang="en-US" altLang="zh-CN" dirty="0" smtClean="0"/>
              <a:t>.</a:t>
            </a:r>
          </a:p>
          <a:p>
            <a:pPr marL="0" indent="0">
              <a:buNone/>
            </a:pPr>
            <a:r>
              <a:rPr lang="zh-CN" altLang="en-US" dirty="0" smtClean="0"/>
              <a:t>     ③</a:t>
            </a:r>
            <a:r>
              <a:rPr lang="zh-CN" altLang="en-US" dirty="0"/>
              <a:t>计算企业在一定时期各项比率指标的实际值</a:t>
            </a:r>
            <a:r>
              <a:rPr lang="en-US" altLang="zh-CN" dirty="0"/>
              <a:t>. </a:t>
            </a:r>
            <a:endParaRPr lang="en-US" altLang="zh-CN" dirty="0" smtClean="0"/>
          </a:p>
          <a:p>
            <a:pPr marL="0" indent="0">
              <a:buNone/>
            </a:pPr>
            <a:r>
              <a:rPr lang="en-US" altLang="zh-CN" dirty="0" smtClean="0"/>
              <a:t>     ④</a:t>
            </a:r>
            <a:r>
              <a:rPr lang="zh-CN" altLang="en-US" dirty="0"/>
              <a:t>对各项评价指标计分并计算综合分数</a:t>
            </a:r>
            <a:r>
              <a:rPr lang="en-US" altLang="zh-CN" dirty="0"/>
              <a:t>. </a:t>
            </a:r>
            <a:endParaRPr lang="en-US" altLang="zh-CN" dirty="0" smtClean="0"/>
          </a:p>
          <a:p>
            <a:pPr marL="0" indent="0">
              <a:buNone/>
            </a:pPr>
            <a:r>
              <a:rPr lang="zh-CN" altLang="en-US" dirty="0" smtClean="0"/>
              <a:t>     ⑤</a:t>
            </a:r>
            <a:r>
              <a:rPr lang="zh-CN" altLang="en-US" dirty="0"/>
              <a:t>形成评价结果</a:t>
            </a:r>
            <a:r>
              <a:rPr lang="en-US" altLang="zh-CN" dirty="0"/>
              <a:t>.</a:t>
            </a:r>
          </a:p>
        </p:txBody>
      </p:sp>
    </p:spTree>
    <p:extLst>
      <p:ext uri="{BB962C8B-B14F-4D97-AF65-F5344CB8AC3E}">
        <p14:creationId xmlns:p14="http://schemas.microsoft.com/office/powerpoint/2010/main" val="283110147"/>
      </p:ext>
    </p:ext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2"/>
          <p:cNvSpPr>
            <a:spLocks noChangeShapeType="1"/>
          </p:cNvSpPr>
          <p:nvPr/>
        </p:nvSpPr>
        <p:spPr bwMode="auto">
          <a:xfrm flipV="1">
            <a:off x="0" y="5958417"/>
            <a:ext cx="12191999" cy="7564"/>
          </a:xfrm>
          <a:prstGeom prst="line">
            <a:avLst/>
          </a:prstGeom>
          <a:noFill/>
          <a:ln w="25400">
            <a:solidFill>
              <a:srgbClr val="EDE8C7"/>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grpSp>
        <p:nvGrpSpPr>
          <p:cNvPr id="4" name="Group 3"/>
          <p:cNvGrpSpPr/>
          <p:nvPr/>
        </p:nvGrpSpPr>
        <p:grpSpPr bwMode="auto">
          <a:xfrm>
            <a:off x="9472084" y="5092700"/>
            <a:ext cx="1602316" cy="99483"/>
            <a:chOff x="4477" y="2290"/>
            <a:chExt cx="757" cy="47"/>
          </a:xfrm>
        </p:grpSpPr>
        <p:sp>
          <p:nvSpPr>
            <p:cNvPr id="5" name="Rectangle 4"/>
            <p:cNvSpPr>
              <a:spLocks noChangeArrowheads="1"/>
            </p:cNvSpPr>
            <p:nvPr/>
          </p:nvSpPr>
          <p:spPr bwMode="auto">
            <a:xfrm>
              <a:off x="4477" y="2290"/>
              <a:ext cx="176" cy="47"/>
            </a:xfrm>
            <a:prstGeom prst="rect">
              <a:avLst/>
            </a:prstGeom>
            <a:solidFill>
              <a:srgbClr val="92E2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6" name="Rectangle 5"/>
            <p:cNvSpPr>
              <a:spLocks noChangeArrowheads="1"/>
            </p:cNvSpPr>
            <p:nvPr/>
          </p:nvSpPr>
          <p:spPr bwMode="auto">
            <a:xfrm>
              <a:off x="4710" y="2290"/>
              <a:ext cx="524" cy="47"/>
            </a:xfrm>
            <a:prstGeom prst="rect">
              <a:avLst/>
            </a:prstGeom>
            <a:solidFill>
              <a:srgbClr val="92E2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7" name="Group 6"/>
          <p:cNvGrpSpPr/>
          <p:nvPr/>
        </p:nvGrpSpPr>
        <p:grpSpPr bwMode="auto">
          <a:xfrm>
            <a:off x="7607299" y="4595283"/>
            <a:ext cx="1602317" cy="99484"/>
            <a:chOff x="3596" y="2055"/>
            <a:chExt cx="757" cy="47"/>
          </a:xfrm>
        </p:grpSpPr>
        <p:sp>
          <p:nvSpPr>
            <p:cNvPr id="8" name="Rectangle 7"/>
            <p:cNvSpPr>
              <a:spLocks noChangeArrowheads="1"/>
            </p:cNvSpPr>
            <p:nvPr/>
          </p:nvSpPr>
          <p:spPr bwMode="auto">
            <a:xfrm>
              <a:off x="4178" y="2055"/>
              <a:ext cx="175"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9" name="Rectangle 8"/>
            <p:cNvSpPr>
              <a:spLocks noChangeArrowheads="1"/>
            </p:cNvSpPr>
            <p:nvPr/>
          </p:nvSpPr>
          <p:spPr bwMode="auto">
            <a:xfrm>
              <a:off x="3596" y="2055"/>
              <a:ext cx="524"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10" name="Group 9"/>
          <p:cNvGrpSpPr/>
          <p:nvPr/>
        </p:nvGrpSpPr>
        <p:grpSpPr bwMode="auto">
          <a:xfrm>
            <a:off x="10337800" y="4347633"/>
            <a:ext cx="1606551" cy="99483"/>
            <a:chOff x="4886" y="1938"/>
            <a:chExt cx="759" cy="47"/>
          </a:xfrm>
        </p:grpSpPr>
        <p:sp>
          <p:nvSpPr>
            <p:cNvPr id="11" name="Rectangle 10"/>
            <p:cNvSpPr>
              <a:spLocks noChangeArrowheads="1"/>
            </p:cNvSpPr>
            <p:nvPr/>
          </p:nvSpPr>
          <p:spPr bwMode="auto">
            <a:xfrm>
              <a:off x="5468" y="1938"/>
              <a:ext cx="177"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2" name="Rectangle 11"/>
            <p:cNvSpPr>
              <a:spLocks noChangeArrowheads="1"/>
            </p:cNvSpPr>
            <p:nvPr/>
          </p:nvSpPr>
          <p:spPr bwMode="auto">
            <a:xfrm>
              <a:off x="4886" y="1938"/>
              <a:ext cx="524"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13" name="Group 12"/>
          <p:cNvGrpSpPr/>
          <p:nvPr/>
        </p:nvGrpSpPr>
        <p:grpSpPr bwMode="auto">
          <a:xfrm>
            <a:off x="10068984" y="3928534"/>
            <a:ext cx="1602316" cy="95249"/>
            <a:chOff x="4759" y="1740"/>
            <a:chExt cx="757" cy="45"/>
          </a:xfrm>
        </p:grpSpPr>
        <p:sp>
          <p:nvSpPr>
            <p:cNvPr id="14" name="Rectangle 13"/>
            <p:cNvSpPr>
              <a:spLocks noChangeArrowheads="1"/>
            </p:cNvSpPr>
            <p:nvPr/>
          </p:nvSpPr>
          <p:spPr bwMode="auto">
            <a:xfrm>
              <a:off x="5339" y="1740"/>
              <a:ext cx="177" cy="45"/>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5" name="Rectangle 14"/>
            <p:cNvSpPr>
              <a:spLocks noChangeArrowheads="1"/>
            </p:cNvSpPr>
            <p:nvPr/>
          </p:nvSpPr>
          <p:spPr bwMode="auto">
            <a:xfrm>
              <a:off x="4759" y="1740"/>
              <a:ext cx="522" cy="45"/>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sp>
        <p:nvSpPr>
          <p:cNvPr id="16" name="Oval 15"/>
          <p:cNvSpPr>
            <a:spLocks noChangeArrowheads="1"/>
          </p:cNvSpPr>
          <p:nvPr/>
        </p:nvSpPr>
        <p:spPr bwMode="auto">
          <a:xfrm>
            <a:off x="6250517" y="3714749"/>
            <a:ext cx="1181100" cy="1178984"/>
          </a:xfrm>
          <a:prstGeom prst="ellipse">
            <a:avLst/>
          </a:prstGeom>
          <a:solidFill>
            <a:srgbClr val="92E2EC"/>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nvGrpSpPr>
          <p:cNvPr id="17" name="Group 16"/>
          <p:cNvGrpSpPr/>
          <p:nvPr/>
        </p:nvGrpSpPr>
        <p:grpSpPr bwMode="auto">
          <a:xfrm>
            <a:off x="6483350" y="3868249"/>
            <a:ext cx="821267" cy="747183"/>
            <a:chOff x="3060" y="1712"/>
            <a:chExt cx="388" cy="353"/>
          </a:xfrm>
        </p:grpSpPr>
        <p:sp>
          <p:nvSpPr>
            <p:cNvPr id="18" name="Freeform 17"/>
            <p:cNvSpPr/>
            <p:nvPr/>
          </p:nvSpPr>
          <p:spPr bwMode="auto">
            <a:xfrm>
              <a:off x="3163" y="1712"/>
              <a:ext cx="155" cy="139"/>
            </a:xfrm>
            <a:custGeom>
              <a:avLst/>
              <a:gdLst>
                <a:gd name="T0" fmla="*/ 113 w 89"/>
                <a:gd name="T1" fmla="*/ 130 h 80"/>
                <a:gd name="T2" fmla="*/ 42 w 89"/>
                <a:gd name="T3" fmla="*/ 139 h 80"/>
                <a:gd name="T4" fmla="*/ 5 w 89"/>
                <a:gd name="T5" fmla="*/ 36 h 80"/>
                <a:gd name="T6" fmla="*/ 33 w 89"/>
                <a:gd name="T7" fmla="*/ 19 h 80"/>
                <a:gd name="T8" fmla="*/ 24 w 89"/>
                <a:gd name="T9" fmla="*/ 45 h 80"/>
                <a:gd name="T10" fmla="*/ 52 w 89"/>
                <a:gd name="T11" fmla="*/ 14 h 80"/>
                <a:gd name="T12" fmla="*/ 117 w 89"/>
                <a:gd name="T13" fmla="*/ 5 h 80"/>
                <a:gd name="T14" fmla="*/ 150 w 89"/>
                <a:gd name="T15" fmla="*/ 47 h 80"/>
                <a:gd name="T16" fmla="*/ 113 w 89"/>
                <a:gd name="T17" fmla="*/ 130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9" h="80">
                  <a:moveTo>
                    <a:pt x="65" y="75"/>
                  </a:moveTo>
                  <a:cubicBezTo>
                    <a:pt x="51" y="79"/>
                    <a:pt x="38" y="74"/>
                    <a:pt x="24" y="80"/>
                  </a:cubicBezTo>
                  <a:cubicBezTo>
                    <a:pt x="24" y="61"/>
                    <a:pt x="12" y="41"/>
                    <a:pt x="3" y="21"/>
                  </a:cubicBezTo>
                  <a:cubicBezTo>
                    <a:pt x="0" y="20"/>
                    <a:pt x="7" y="11"/>
                    <a:pt x="19" y="11"/>
                  </a:cubicBezTo>
                  <a:cubicBezTo>
                    <a:pt x="20" y="12"/>
                    <a:pt x="14" y="26"/>
                    <a:pt x="14" y="26"/>
                  </a:cubicBezTo>
                  <a:cubicBezTo>
                    <a:pt x="14" y="26"/>
                    <a:pt x="29" y="8"/>
                    <a:pt x="30" y="8"/>
                  </a:cubicBezTo>
                  <a:cubicBezTo>
                    <a:pt x="44" y="0"/>
                    <a:pt x="53" y="0"/>
                    <a:pt x="67" y="3"/>
                  </a:cubicBezTo>
                  <a:cubicBezTo>
                    <a:pt x="80" y="6"/>
                    <a:pt x="89" y="18"/>
                    <a:pt x="86" y="27"/>
                  </a:cubicBezTo>
                  <a:cubicBezTo>
                    <a:pt x="77" y="40"/>
                    <a:pt x="65" y="61"/>
                    <a:pt x="65" y="75"/>
                  </a:cubicBezTo>
                  <a:close/>
                </a:path>
              </a:pathLst>
            </a:custGeom>
            <a:solidFill>
              <a:srgbClr val="474E5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9" name="Freeform 18"/>
            <p:cNvSpPr/>
            <p:nvPr/>
          </p:nvSpPr>
          <p:spPr bwMode="auto">
            <a:xfrm>
              <a:off x="3063" y="1894"/>
              <a:ext cx="385" cy="171"/>
            </a:xfrm>
            <a:custGeom>
              <a:avLst/>
              <a:gdLst>
                <a:gd name="T0" fmla="*/ 0 w 221"/>
                <a:gd name="T1" fmla="*/ 72 h 98"/>
                <a:gd name="T2" fmla="*/ 82 w 221"/>
                <a:gd name="T3" fmla="*/ 171 h 98"/>
                <a:gd name="T4" fmla="*/ 279 w 221"/>
                <a:gd name="T5" fmla="*/ 171 h 98"/>
                <a:gd name="T6" fmla="*/ 347 w 221"/>
                <a:gd name="T7" fmla="*/ 0 h 98"/>
                <a:gd name="T8" fmla="*/ 103 w 221"/>
                <a:gd name="T9" fmla="*/ 86 h 98"/>
                <a:gd name="T10" fmla="*/ 0 w 221"/>
                <a:gd name="T11" fmla="*/ 72 h 9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 h="98">
                  <a:moveTo>
                    <a:pt x="0" y="41"/>
                  </a:moveTo>
                  <a:cubicBezTo>
                    <a:pt x="3" y="69"/>
                    <a:pt x="21" y="98"/>
                    <a:pt x="47" y="98"/>
                  </a:cubicBezTo>
                  <a:cubicBezTo>
                    <a:pt x="160" y="98"/>
                    <a:pt x="160" y="98"/>
                    <a:pt x="160" y="98"/>
                  </a:cubicBezTo>
                  <a:cubicBezTo>
                    <a:pt x="199" y="98"/>
                    <a:pt x="221" y="32"/>
                    <a:pt x="199" y="0"/>
                  </a:cubicBezTo>
                  <a:cubicBezTo>
                    <a:pt x="160" y="30"/>
                    <a:pt x="112" y="49"/>
                    <a:pt x="59" y="49"/>
                  </a:cubicBezTo>
                  <a:cubicBezTo>
                    <a:pt x="39" y="49"/>
                    <a:pt x="19" y="46"/>
                    <a:pt x="0" y="41"/>
                  </a:cubicBezTo>
                  <a:close/>
                </a:path>
              </a:pathLst>
            </a:custGeom>
            <a:solidFill>
              <a:srgbClr val="474E5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0" name="Freeform 19"/>
            <p:cNvSpPr/>
            <p:nvPr/>
          </p:nvSpPr>
          <p:spPr bwMode="auto">
            <a:xfrm>
              <a:off x="3060" y="1793"/>
              <a:ext cx="348" cy="185"/>
            </a:xfrm>
            <a:custGeom>
              <a:avLst/>
              <a:gdLst>
                <a:gd name="T0" fmla="*/ 183 w 200"/>
                <a:gd name="T1" fmla="*/ 0 h 106"/>
                <a:gd name="T2" fmla="*/ 21 w 200"/>
                <a:gd name="T3" fmla="*/ 98 h 106"/>
                <a:gd name="T4" fmla="*/ 3 w 200"/>
                <a:gd name="T5" fmla="*/ 169 h 106"/>
                <a:gd name="T6" fmla="*/ 106 w 200"/>
                <a:gd name="T7" fmla="*/ 185 h 106"/>
                <a:gd name="T8" fmla="*/ 348 w 200"/>
                <a:gd name="T9" fmla="*/ 99 h 106"/>
                <a:gd name="T10" fmla="*/ 346 w 200"/>
                <a:gd name="T11" fmla="*/ 98 h 106"/>
                <a:gd name="T12" fmla="*/ 183 w 200"/>
                <a:gd name="T13" fmla="*/ 0 h 1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 h="106">
                  <a:moveTo>
                    <a:pt x="105" y="0"/>
                  </a:moveTo>
                  <a:cubicBezTo>
                    <a:pt x="68" y="0"/>
                    <a:pt x="34" y="29"/>
                    <a:pt x="12" y="56"/>
                  </a:cubicBezTo>
                  <a:cubicBezTo>
                    <a:pt x="3" y="66"/>
                    <a:pt x="0" y="82"/>
                    <a:pt x="2" y="97"/>
                  </a:cubicBezTo>
                  <a:cubicBezTo>
                    <a:pt x="21" y="103"/>
                    <a:pt x="41" y="106"/>
                    <a:pt x="61" y="106"/>
                  </a:cubicBezTo>
                  <a:cubicBezTo>
                    <a:pt x="114" y="106"/>
                    <a:pt x="162" y="87"/>
                    <a:pt x="200" y="57"/>
                  </a:cubicBezTo>
                  <a:cubicBezTo>
                    <a:pt x="200" y="57"/>
                    <a:pt x="199" y="56"/>
                    <a:pt x="199" y="56"/>
                  </a:cubicBezTo>
                  <a:cubicBezTo>
                    <a:pt x="177" y="29"/>
                    <a:pt x="143" y="0"/>
                    <a:pt x="105" y="0"/>
                  </a:cubicBezTo>
                  <a:close/>
                </a:path>
              </a:pathLst>
            </a:custGeom>
            <a:solidFill>
              <a:srgbClr val="636C8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1" name="Freeform 20"/>
            <p:cNvSpPr/>
            <p:nvPr/>
          </p:nvSpPr>
          <p:spPr bwMode="auto">
            <a:xfrm>
              <a:off x="3063" y="1894"/>
              <a:ext cx="347" cy="86"/>
            </a:xfrm>
            <a:custGeom>
              <a:avLst/>
              <a:gdLst>
                <a:gd name="T0" fmla="*/ 103 w 199"/>
                <a:gd name="T1" fmla="*/ 84 h 49"/>
                <a:gd name="T2" fmla="*/ 0 w 199"/>
                <a:gd name="T3" fmla="*/ 70 h 49"/>
                <a:gd name="T4" fmla="*/ 0 w 199"/>
                <a:gd name="T5" fmla="*/ 72 h 49"/>
                <a:gd name="T6" fmla="*/ 103 w 199"/>
                <a:gd name="T7" fmla="*/ 86 h 49"/>
                <a:gd name="T8" fmla="*/ 347 w 199"/>
                <a:gd name="T9" fmla="*/ 0 h 49"/>
                <a:gd name="T10" fmla="*/ 345 w 199"/>
                <a:gd name="T11" fmla="*/ 0 h 49"/>
                <a:gd name="T12" fmla="*/ 103 w 199"/>
                <a:gd name="T13" fmla="*/ 84 h 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9" h="49">
                  <a:moveTo>
                    <a:pt x="59" y="48"/>
                  </a:moveTo>
                  <a:cubicBezTo>
                    <a:pt x="39" y="48"/>
                    <a:pt x="19" y="45"/>
                    <a:pt x="0" y="40"/>
                  </a:cubicBezTo>
                  <a:cubicBezTo>
                    <a:pt x="0" y="41"/>
                    <a:pt x="0" y="41"/>
                    <a:pt x="0" y="41"/>
                  </a:cubicBezTo>
                  <a:cubicBezTo>
                    <a:pt x="19" y="46"/>
                    <a:pt x="39" y="49"/>
                    <a:pt x="59" y="49"/>
                  </a:cubicBezTo>
                  <a:cubicBezTo>
                    <a:pt x="112" y="49"/>
                    <a:pt x="160" y="30"/>
                    <a:pt x="199" y="0"/>
                  </a:cubicBezTo>
                  <a:cubicBezTo>
                    <a:pt x="198" y="0"/>
                    <a:pt x="198" y="0"/>
                    <a:pt x="198" y="0"/>
                  </a:cubicBezTo>
                  <a:cubicBezTo>
                    <a:pt x="160" y="30"/>
                    <a:pt x="112" y="48"/>
                    <a:pt x="59" y="48"/>
                  </a:cubicBezTo>
                  <a:close/>
                </a:path>
              </a:pathLst>
            </a:custGeom>
            <a:solidFill>
              <a:srgbClr val="474E5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2" name="Freeform 21"/>
            <p:cNvSpPr/>
            <p:nvPr/>
          </p:nvSpPr>
          <p:spPr bwMode="auto">
            <a:xfrm>
              <a:off x="3063" y="1893"/>
              <a:ext cx="345" cy="85"/>
            </a:xfrm>
            <a:custGeom>
              <a:avLst/>
              <a:gdLst>
                <a:gd name="T0" fmla="*/ 345 w 198"/>
                <a:gd name="T1" fmla="*/ 2 h 49"/>
                <a:gd name="T2" fmla="*/ 345 w 198"/>
                <a:gd name="T3" fmla="*/ 0 h 49"/>
                <a:gd name="T4" fmla="*/ 103 w 198"/>
                <a:gd name="T5" fmla="*/ 85 h 49"/>
                <a:gd name="T6" fmla="*/ 0 w 198"/>
                <a:gd name="T7" fmla="*/ 69 h 49"/>
                <a:gd name="T8" fmla="*/ 0 w 198"/>
                <a:gd name="T9" fmla="*/ 71 h 49"/>
                <a:gd name="T10" fmla="*/ 103 w 198"/>
                <a:gd name="T11" fmla="*/ 85 h 49"/>
                <a:gd name="T12" fmla="*/ 345 w 198"/>
                <a:gd name="T13" fmla="*/ 2 h 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49">
                  <a:moveTo>
                    <a:pt x="198" y="1"/>
                  </a:moveTo>
                  <a:cubicBezTo>
                    <a:pt x="198" y="0"/>
                    <a:pt x="198" y="0"/>
                    <a:pt x="198" y="0"/>
                  </a:cubicBezTo>
                  <a:cubicBezTo>
                    <a:pt x="160" y="30"/>
                    <a:pt x="112" y="49"/>
                    <a:pt x="59" y="49"/>
                  </a:cubicBezTo>
                  <a:cubicBezTo>
                    <a:pt x="39" y="49"/>
                    <a:pt x="19" y="46"/>
                    <a:pt x="0" y="40"/>
                  </a:cubicBezTo>
                  <a:cubicBezTo>
                    <a:pt x="0" y="41"/>
                    <a:pt x="0" y="41"/>
                    <a:pt x="0" y="41"/>
                  </a:cubicBezTo>
                  <a:cubicBezTo>
                    <a:pt x="19" y="46"/>
                    <a:pt x="39" y="49"/>
                    <a:pt x="59" y="49"/>
                  </a:cubicBezTo>
                  <a:cubicBezTo>
                    <a:pt x="112" y="49"/>
                    <a:pt x="160" y="31"/>
                    <a:pt x="198" y="1"/>
                  </a:cubicBezTo>
                  <a:close/>
                </a:path>
              </a:pathLst>
            </a:custGeom>
            <a:solidFill>
              <a:srgbClr val="474E5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3" name="Freeform 22"/>
            <p:cNvSpPr/>
            <p:nvPr/>
          </p:nvSpPr>
          <p:spPr bwMode="auto">
            <a:xfrm>
              <a:off x="3213" y="1868"/>
              <a:ext cx="61" cy="120"/>
            </a:xfrm>
            <a:custGeom>
              <a:avLst/>
              <a:gdLst>
                <a:gd name="T0" fmla="*/ 26 w 35"/>
                <a:gd name="T1" fmla="*/ 106 h 69"/>
                <a:gd name="T2" fmla="*/ 26 w 35"/>
                <a:gd name="T3" fmla="*/ 106 h 69"/>
                <a:gd name="T4" fmla="*/ 17 w 35"/>
                <a:gd name="T5" fmla="*/ 106 h 69"/>
                <a:gd name="T6" fmla="*/ 12 w 35"/>
                <a:gd name="T7" fmla="*/ 104 h 69"/>
                <a:gd name="T8" fmla="*/ 7 w 35"/>
                <a:gd name="T9" fmla="*/ 104 h 69"/>
                <a:gd name="T10" fmla="*/ 0 w 35"/>
                <a:gd name="T11" fmla="*/ 101 h 69"/>
                <a:gd name="T12" fmla="*/ 2 w 35"/>
                <a:gd name="T13" fmla="*/ 94 h 69"/>
                <a:gd name="T14" fmla="*/ 3 w 35"/>
                <a:gd name="T15" fmla="*/ 87 h 69"/>
                <a:gd name="T16" fmla="*/ 14 w 35"/>
                <a:gd name="T17" fmla="*/ 89 h 69"/>
                <a:gd name="T18" fmla="*/ 24 w 35"/>
                <a:gd name="T19" fmla="*/ 90 h 69"/>
                <a:gd name="T20" fmla="*/ 37 w 35"/>
                <a:gd name="T21" fmla="*/ 87 h 69"/>
                <a:gd name="T22" fmla="*/ 40 w 35"/>
                <a:gd name="T23" fmla="*/ 78 h 69"/>
                <a:gd name="T24" fmla="*/ 38 w 35"/>
                <a:gd name="T25" fmla="*/ 75 h 69"/>
                <a:gd name="T26" fmla="*/ 37 w 35"/>
                <a:gd name="T27" fmla="*/ 71 h 69"/>
                <a:gd name="T28" fmla="*/ 31 w 35"/>
                <a:gd name="T29" fmla="*/ 68 h 69"/>
                <a:gd name="T30" fmla="*/ 28 w 35"/>
                <a:gd name="T31" fmla="*/ 66 h 69"/>
                <a:gd name="T32" fmla="*/ 21 w 35"/>
                <a:gd name="T33" fmla="*/ 64 h 69"/>
                <a:gd name="T34" fmla="*/ 14 w 35"/>
                <a:gd name="T35" fmla="*/ 61 h 69"/>
                <a:gd name="T36" fmla="*/ 7 w 35"/>
                <a:gd name="T37" fmla="*/ 56 h 69"/>
                <a:gd name="T38" fmla="*/ 3 w 35"/>
                <a:gd name="T39" fmla="*/ 49 h 69"/>
                <a:gd name="T40" fmla="*/ 2 w 35"/>
                <a:gd name="T41" fmla="*/ 40 h 69"/>
                <a:gd name="T42" fmla="*/ 9 w 35"/>
                <a:gd name="T43" fmla="*/ 23 h 69"/>
                <a:gd name="T44" fmla="*/ 26 w 35"/>
                <a:gd name="T45" fmla="*/ 14 h 69"/>
                <a:gd name="T46" fmla="*/ 26 w 35"/>
                <a:gd name="T47" fmla="*/ 2 h 69"/>
                <a:gd name="T48" fmla="*/ 31 w 35"/>
                <a:gd name="T49" fmla="*/ 0 h 69"/>
                <a:gd name="T50" fmla="*/ 38 w 35"/>
                <a:gd name="T51" fmla="*/ 2 h 69"/>
                <a:gd name="T52" fmla="*/ 38 w 35"/>
                <a:gd name="T53" fmla="*/ 14 h 69"/>
                <a:gd name="T54" fmla="*/ 47 w 35"/>
                <a:gd name="T55" fmla="*/ 16 h 69"/>
                <a:gd name="T56" fmla="*/ 58 w 35"/>
                <a:gd name="T57" fmla="*/ 19 h 69"/>
                <a:gd name="T58" fmla="*/ 52 w 35"/>
                <a:gd name="T59" fmla="*/ 33 h 69"/>
                <a:gd name="T60" fmla="*/ 49 w 35"/>
                <a:gd name="T61" fmla="*/ 31 h 69"/>
                <a:gd name="T62" fmla="*/ 45 w 35"/>
                <a:gd name="T63" fmla="*/ 30 h 69"/>
                <a:gd name="T64" fmla="*/ 40 w 35"/>
                <a:gd name="T65" fmla="*/ 30 h 69"/>
                <a:gd name="T66" fmla="*/ 33 w 35"/>
                <a:gd name="T67" fmla="*/ 30 h 69"/>
                <a:gd name="T68" fmla="*/ 30 w 35"/>
                <a:gd name="T69" fmla="*/ 30 h 69"/>
                <a:gd name="T70" fmla="*/ 26 w 35"/>
                <a:gd name="T71" fmla="*/ 31 h 69"/>
                <a:gd name="T72" fmla="*/ 23 w 35"/>
                <a:gd name="T73" fmla="*/ 33 h 69"/>
                <a:gd name="T74" fmla="*/ 21 w 35"/>
                <a:gd name="T75" fmla="*/ 38 h 69"/>
                <a:gd name="T76" fmla="*/ 23 w 35"/>
                <a:gd name="T77" fmla="*/ 42 h 69"/>
                <a:gd name="T78" fmla="*/ 24 w 35"/>
                <a:gd name="T79" fmla="*/ 45 h 69"/>
                <a:gd name="T80" fmla="*/ 28 w 35"/>
                <a:gd name="T81" fmla="*/ 47 h 69"/>
                <a:gd name="T82" fmla="*/ 31 w 35"/>
                <a:gd name="T83" fmla="*/ 49 h 69"/>
                <a:gd name="T84" fmla="*/ 40 w 35"/>
                <a:gd name="T85" fmla="*/ 52 h 69"/>
                <a:gd name="T86" fmla="*/ 49 w 35"/>
                <a:gd name="T87" fmla="*/ 56 h 69"/>
                <a:gd name="T88" fmla="*/ 54 w 35"/>
                <a:gd name="T89" fmla="*/ 61 h 69"/>
                <a:gd name="T90" fmla="*/ 59 w 35"/>
                <a:gd name="T91" fmla="*/ 68 h 69"/>
                <a:gd name="T92" fmla="*/ 61 w 35"/>
                <a:gd name="T93" fmla="*/ 78 h 69"/>
                <a:gd name="T94" fmla="*/ 54 w 35"/>
                <a:gd name="T95" fmla="*/ 96 h 69"/>
                <a:gd name="T96" fmla="*/ 38 w 35"/>
                <a:gd name="T97" fmla="*/ 104 h 69"/>
                <a:gd name="T98" fmla="*/ 38 w 35"/>
                <a:gd name="T99" fmla="*/ 120 h 69"/>
                <a:gd name="T100" fmla="*/ 31 w 35"/>
                <a:gd name="T101" fmla="*/ 120 h 69"/>
                <a:gd name="T102" fmla="*/ 26 w 35"/>
                <a:gd name="T103" fmla="*/ 120 h 69"/>
                <a:gd name="T104" fmla="*/ 26 w 35"/>
                <a:gd name="T105" fmla="*/ 106 h 6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5" h="69">
                  <a:moveTo>
                    <a:pt x="15" y="61"/>
                  </a:moveTo>
                  <a:cubicBezTo>
                    <a:pt x="15" y="61"/>
                    <a:pt x="15" y="61"/>
                    <a:pt x="15" y="61"/>
                  </a:cubicBezTo>
                  <a:cubicBezTo>
                    <a:pt x="13" y="61"/>
                    <a:pt x="12" y="61"/>
                    <a:pt x="10" y="61"/>
                  </a:cubicBezTo>
                  <a:cubicBezTo>
                    <a:pt x="9" y="61"/>
                    <a:pt x="8" y="61"/>
                    <a:pt x="7" y="60"/>
                  </a:cubicBezTo>
                  <a:cubicBezTo>
                    <a:pt x="6" y="60"/>
                    <a:pt x="5" y="60"/>
                    <a:pt x="4" y="60"/>
                  </a:cubicBezTo>
                  <a:cubicBezTo>
                    <a:pt x="2" y="59"/>
                    <a:pt x="1" y="59"/>
                    <a:pt x="0" y="58"/>
                  </a:cubicBezTo>
                  <a:cubicBezTo>
                    <a:pt x="0" y="57"/>
                    <a:pt x="0" y="56"/>
                    <a:pt x="1" y="54"/>
                  </a:cubicBezTo>
                  <a:cubicBezTo>
                    <a:pt x="1" y="53"/>
                    <a:pt x="2" y="51"/>
                    <a:pt x="2" y="50"/>
                  </a:cubicBezTo>
                  <a:cubicBezTo>
                    <a:pt x="4" y="51"/>
                    <a:pt x="6" y="51"/>
                    <a:pt x="8" y="51"/>
                  </a:cubicBezTo>
                  <a:cubicBezTo>
                    <a:pt x="10" y="52"/>
                    <a:pt x="12" y="52"/>
                    <a:pt x="14" y="52"/>
                  </a:cubicBezTo>
                  <a:cubicBezTo>
                    <a:pt x="17" y="52"/>
                    <a:pt x="19" y="51"/>
                    <a:pt x="21" y="50"/>
                  </a:cubicBezTo>
                  <a:cubicBezTo>
                    <a:pt x="22" y="49"/>
                    <a:pt x="23" y="48"/>
                    <a:pt x="23" y="45"/>
                  </a:cubicBezTo>
                  <a:cubicBezTo>
                    <a:pt x="23" y="44"/>
                    <a:pt x="23" y="43"/>
                    <a:pt x="22" y="43"/>
                  </a:cubicBezTo>
                  <a:cubicBezTo>
                    <a:pt x="22" y="42"/>
                    <a:pt x="21" y="41"/>
                    <a:pt x="21" y="41"/>
                  </a:cubicBezTo>
                  <a:cubicBezTo>
                    <a:pt x="20" y="40"/>
                    <a:pt x="19" y="40"/>
                    <a:pt x="18" y="39"/>
                  </a:cubicBezTo>
                  <a:cubicBezTo>
                    <a:pt x="17" y="39"/>
                    <a:pt x="17" y="39"/>
                    <a:pt x="16" y="38"/>
                  </a:cubicBezTo>
                  <a:cubicBezTo>
                    <a:pt x="12" y="37"/>
                    <a:pt x="12" y="37"/>
                    <a:pt x="12" y="37"/>
                  </a:cubicBezTo>
                  <a:cubicBezTo>
                    <a:pt x="10" y="36"/>
                    <a:pt x="9" y="35"/>
                    <a:pt x="8" y="35"/>
                  </a:cubicBezTo>
                  <a:cubicBezTo>
                    <a:pt x="6" y="34"/>
                    <a:pt x="5" y="33"/>
                    <a:pt x="4" y="32"/>
                  </a:cubicBezTo>
                  <a:cubicBezTo>
                    <a:pt x="3" y="31"/>
                    <a:pt x="3" y="30"/>
                    <a:pt x="2" y="28"/>
                  </a:cubicBezTo>
                  <a:cubicBezTo>
                    <a:pt x="2" y="27"/>
                    <a:pt x="1" y="25"/>
                    <a:pt x="1" y="23"/>
                  </a:cubicBezTo>
                  <a:cubicBezTo>
                    <a:pt x="1" y="19"/>
                    <a:pt x="3" y="15"/>
                    <a:pt x="5" y="13"/>
                  </a:cubicBezTo>
                  <a:cubicBezTo>
                    <a:pt x="8" y="10"/>
                    <a:pt x="11" y="9"/>
                    <a:pt x="15" y="8"/>
                  </a:cubicBezTo>
                  <a:cubicBezTo>
                    <a:pt x="15" y="1"/>
                    <a:pt x="15" y="1"/>
                    <a:pt x="15" y="1"/>
                  </a:cubicBezTo>
                  <a:cubicBezTo>
                    <a:pt x="16" y="0"/>
                    <a:pt x="17" y="0"/>
                    <a:pt x="18" y="0"/>
                  </a:cubicBezTo>
                  <a:cubicBezTo>
                    <a:pt x="19" y="0"/>
                    <a:pt x="20" y="0"/>
                    <a:pt x="22" y="1"/>
                  </a:cubicBezTo>
                  <a:cubicBezTo>
                    <a:pt x="22" y="8"/>
                    <a:pt x="22" y="8"/>
                    <a:pt x="22" y="8"/>
                  </a:cubicBezTo>
                  <a:cubicBezTo>
                    <a:pt x="23" y="8"/>
                    <a:pt x="25" y="9"/>
                    <a:pt x="27" y="9"/>
                  </a:cubicBezTo>
                  <a:cubicBezTo>
                    <a:pt x="29" y="9"/>
                    <a:pt x="31" y="10"/>
                    <a:pt x="33" y="11"/>
                  </a:cubicBezTo>
                  <a:cubicBezTo>
                    <a:pt x="32" y="13"/>
                    <a:pt x="32" y="16"/>
                    <a:pt x="30" y="19"/>
                  </a:cubicBezTo>
                  <a:cubicBezTo>
                    <a:pt x="30" y="19"/>
                    <a:pt x="29" y="18"/>
                    <a:pt x="28" y="18"/>
                  </a:cubicBezTo>
                  <a:cubicBezTo>
                    <a:pt x="27" y="18"/>
                    <a:pt x="27" y="17"/>
                    <a:pt x="26" y="17"/>
                  </a:cubicBezTo>
                  <a:cubicBezTo>
                    <a:pt x="25" y="17"/>
                    <a:pt x="24" y="17"/>
                    <a:pt x="23" y="17"/>
                  </a:cubicBezTo>
                  <a:cubicBezTo>
                    <a:pt x="22" y="17"/>
                    <a:pt x="21" y="17"/>
                    <a:pt x="19" y="17"/>
                  </a:cubicBezTo>
                  <a:cubicBezTo>
                    <a:pt x="19" y="17"/>
                    <a:pt x="18" y="17"/>
                    <a:pt x="17" y="17"/>
                  </a:cubicBezTo>
                  <a:cubicBezTo>
                    <a:pt x="16" y="17"/>
                    <a:pt x="15" y="17"/>
                    <a:pt x="15" y="18"/>
                  </a:cubicBezTo>
                  <a:cubicBezTo>
                    <a:pt x="14" y="18"/>
                    <a:pt x="13" y="18"/>
                    <a:pt x="13" y="19"/>
                  </a:cubicBezTo>
                  <a:cubicBezTo>
                    <a:pt x="13" y="20"/>
                    <a:pt x="12" y="21"/>
                    <a:pt x="12" y="22"/>
                  </a:cubicBezTo>
                  <a:cubicBezTo>
                    <a:pt x="12" y="23"/>
                    <a:pt x="12" y="24"/>
                    <a:pt x="13" y="24"/>
                  </a:cubicBezTo>
                  <a:cubicBezTo>
                    <a:pt x="13" y="25"/>
                    <a:pt x="14" y="26"/>
                    <a:pt x="14" y="26"/>
                  </a:cubicBezTo>
                  <a:cubicBezTo>
                    <a:pt x="15" y="26"/>
                    <a:pt x="15" y="27"/>
                    <a:pt x="16" y="27"/>
                  </a:cubicBezTo>
                  <a:cubicBezTo>
                    <a:pt x="17" y="28"/>
                    <a:pt x="18" y="28"/>
                    <a:pt x="18" y="28"/>
                  </a:cubicBezTo>
                  <a:cubicBezTo>
                    <a:pt x="23" y="30"/>
                    <a:pt x="23" y="30"/>
                    <a:pt x="23" y="30"/>
                  </a:cubicBezTo>
                  <a:cubicBezTo>
                    <a:pt x="24" y="31"/>
                    <a:pt x="26" y="31"/>
                    <a:pt x="28" y="32"/>
                  </a:cubicBezTo>
                  <a:cubicBezTo>
                    <a:pt x="29" y="33"/>
                    <a:pt x="30" y="34"/>
                    <a:pt x="31" y="35"/>
                  </a:cubicBezTo>
                  <a:cubicBezTo>
                    <a:pt x="32" y="36"/>
                    <a:pt x="33" y="37"/>
                    <a:pt x="34" y="39"/>
                  </a:cubicBezTo>
                  <a:cubicBezTo>
                    <a:pt x="34" y="41"/>
                    <a:pt x="35" y="42"/>
                    <a:pt x="35" y="45"/>
                  </a:cubicBezTo>
                  <a:cubicBezTo>
                    <a:pt x="35" y="49"/>
                    <a:pt x="34" y="52"/>
                    <a:pt x="31" y="55"/>
                  </a:cubicBezTo>
                  <a:cubicBezTo>
                    <a:pt x="29" y="58"/>
                    <a:pt x="26" y="59"/>
                    <a:pt x="22" y="60"/>
                  </a:cubicBezTo>
                  <a:cubicBezTo>
                    <a:pt x="22" y="69"/>
                    <a:pt x="22" y="69"/>
                    <a:pt x="22" y="69"/>
                  </a:cubicBezTo>
                  <a:cubicBezTo>
                    <a:pt x="21" y="69"/>
                    <a:pt x="19" y="69"/>
                    <a:pt x="18" y="69"/>
                  </a:cubicBezTo>
                  <a:cubicBezTo>
                    <a:pt x="17" y="69"/>
                    <a:pt x="16" y="69"/>
                    <a:pt x="15" y="69"/>
                  </a:cubicBezTo>
                  <a:lnTo>
                    <a:pt x="15" y="6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4" name="Freeform 23"/>
            <p:cNvSpPr/>
            <p:nvPr/>
          </p:nvSpPr>
          <p:spPr bwMode="auto">
            <a:xfrm>
              <a:off x="3187" y="1778"/>
              <a:ext cx="106" cy="24"/>
            </a:xfrm>
            <a:custGeom>
              <a:avLst/>
              <a:gdLst>
                <a:gd name="T0" fmla="*/ 7 w 61"/>
                <a:gd name="T1" fmla="*/ 24 h 14"/>
                <a:gd name="T2" fmla="*/ 2 w 61"/>
                <a:gd name="T3" fmla="*/ 21 h 14"/>
                <a:gd name="T4" fmla="*/ 5 w 61"/>
                <a:gd name="T5" fmla="*/ 14 h 14"/>
                <a:gd name="T6" fmla="*/ 101 w 61"/>
                <a:gd name="T7" fmla="*/ 12 h 14"/>
                <a:gd name="T8" fmla="*/ 106 w 61"/>
                <a:gd name="T9" fmla="*/ 19 h 14"/>
                <a:gd name="T10" fmla="*/ 99 w 61"/>
                <a:gd name="T11" fmla="*/ 22 h 14"/>
                <a:gd name="T12" fmla="*/ 9 w 61"/>
                <a:gd name="T13" fmla="*/ 24 h 14"/>
                <a:gd name="T14" fmla="*/ 7 w 61"/>
                <a:gd name="T15" fmla="*/ 24 h 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1" h="14">
                  <a:moveTo>
                    <a:pt x="4" y="14"/>
                  </a:moveTo>
                  <a:cubicBezTo>
                    <a:pt x="2" y="14"/>
                    <a:pt x="1" y="13"/>
                    <a:pt x="1" y="12"/>
                  </a:cubicBezTo>
                  <a:cubicBezTo>
                    <a:pt x="0" y="11"/>
                    <a:pt x="1" y="9"/>
                    <a:pt x="3" y="8"/>
                  </a:cubicBezTo>
                  <a:cubicBezTo>
                    <a:pt x="4" y="8"/>
                    <a:pt x="27" y="0"/>
                    <a:pt x="58" y="7"/>
                  </a:cubicBezTo>
                  <a:cubicBezTo>
                    <a:pt x="60" y="7"/>
                    <a:pt x="61" y="9"/>
                    <a:pt x="61" y="11"/>
                  </a:cubicBezTo>
                  <a:cubicBezTo>
                    <a:pt x="60" y="12"/>
                    <a:pt x="59" y="13"/>
                    <a:pt x="57" y="13"/>
                  </a:cubicBezTo>
                  <a:cubicBezTo>
                    <a:pt x="28" y="6"/>
                    <a:pt x="5" y="14"/>
                    <a:pt x="5" y="14"/>
                  </a:cubicBezTo>
                  <a:lnTo>
                    <a:pt x="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25" name="Group 24"/>
          <p:cNvGrpSpPr/>
          <p:nvPr/>
        </p:nvGrpSpPr>
        <p:grpSpPr bwMode="auto">
          <a:xfrm>
            <a:off x="6989233" y="2482849"/>
            <a:ext cx="5202767" cy="349251"/>
            <a:chOff x="3304" y="1057"/>
            <a:chExt cx="2458" cy="165"/>
          </a:xfrm>
        </p:grpSpPr>
        <p:sp>
          <p:nvSpPr>
            <p:cNvPr id="26" name="Rectangle 25"/>
            <p:cNvSpPr>
              <a:spLocks noChangeArrowheads="1"/>
            </p:cNvSpPr>
            <p:nvPr/>
          </p:nvSpPr>
          <p:spPr bwMode="auto">
            <a:xfrm>
              <a:off x="5586" y="1175"/>
              <a:ext cx="176"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27" name="Rectangle 26"/>
            <p:cNvSpPr>
              <a:spLocks noChangeArrowheads="1"/>
            </p:cNvSpPr>
            <p:nvPr/>
          </p:nvSpPr>
          <p:spPr bwMode="auto">
            <a:xfrm>
              <a:off x="5005" y="1175"/>
              <a:ext cx="524"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28" name="Freeform 27"/>
            <p:cNvSpPr/>
            <p:nvPr/>
          </p:nvSpPr>
          <p:spPr bwMode="auto">
            <a:xfrm>
              <a:off x="3304" y="1057"/>
              <a:ext cx="365" cy="47"/>
            </a:xfrm>
            <a:custGeom>
              <a:avLst/>
              <a:gdLst>
                <a:gd name="T0" fmla="*/ 365 w 210"/>
                <a:gd name="T1" fmla="*/ 0 h 27"/>
                <a:gd name="T2" fmla="*/ 0 w 210"/>
                <a:gd name="T3" fmla="*/ 0 h 27"/>
                <a:gd name="T4" fmla="*/ 0 w 210"/>
                <a:gd name="T5" fmla="*/ 47 h 27"/>
                <a:gd name="T6" fmla="*/ 351 w 210"/>
                <a:gd name="T7" fmla="*/ 47 h 27"/>
                <a:gd name="T8" fmla="*/ 365 w 21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27">
                  <a:moveTo>
                    <a:pt x="210" y="0"/>
                  </a:moveTo>
                  <a:cubicBezTo>
                    <a:pt x="0" y="0"/>
                    <a:pt x="0" y="0"/>
                    <a:pt x="0" y="0"/>
                  </a:cubicBezTo>
                  <a:cubicBezTo>
                    <a:pt x="0" y="27"/>
                    <a:pt x="0" y="27"/>
                    <a:pt x="0" y="27"/>
                  </a:cubicBezTo>
                  <a:cubicBezTo>
                    <a:pt x="202" y="27"/>
                    <a:pt x="202" y="27"/>
                    <a:pt x="202" y="27"/>
                  </a:cubicBezTo>
                  <a:cubicBezTo>
                    <a:pt x="204" y="18"/>
                    <a:pt x="207" y="9"/>
                    <a:pt x="210" y="0"/>
                  </a:cubicBezTo>
                </a:path>
              </a:pathLst>
            </a:custGeom>
            <a:solidFill>
              <a:srgbClr val="92E2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29" name="Group 28"/>
          <p:cNvGrpSpPr/>
          <p:nvPr/>
        </p:nvGrpSpPr>
        <p:grpSpPr bwMode="auto">
          <a:xfrm>
            <a:off x="7711016" y="1894416"/>
            <a:ext cx="1761067" cy="1761067"/>
            <a:chOff x="3645" y="779"/>
            <a:chExt cx="832" cy="832"/>
          </a:xfrm>
        </p:grpSpPr>
        <p:sp>
          <p:nvSpPr>
            <p:cNvPr id="30" name="Oval 29"/>
            <p:cNvSpPr>
              <a:spLocks noChangeArrowheads="1"/>
            </p:cNvSpPr>
            <p:nvPr/>
          </p:nvSpPr>
          <p:spPr bwMode="auto">
            <a:xfrm>
              <a:off x="3645" y="779"/>
              <a:ext cx="832" cy="832"/>
            </a:xfrm>
            <a:prstGeom prst="ellipse">
              <a:avLst/>
            </a:pr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31" name="Oval 30"/>
            <p:cNvSpPr>
              <a:spLocks noChangeArrowheads="1"/>
            </p:cNvSpPr>
            <p:nvPr/>
          </p:nvSpPr>
          <p:spPr bwMode="auto">
            <a:xfrm>
              <a:off x="3645" y="779"/>
              <a:ext cx="832" cy="83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32" name="Freeform 31"/>
            <p:cNvSpPr/>
            <p:nvPr/>
          </p:nvSpPr>
          <p:spPr bwMode="auto">
            <a:xfrm>
              <a:off x="4146" y="1047"/>
              <a:ext cx="6" cy="5"/>
            </a:xfrm>
            <a:custGeom>
              <a:avLst/>
              <a:gdLst>
                <a:gd name="T0" fmla="*/ 0 w 3"/>
                <a:gd name="T1" fmla="*/ 0 h 3"/>
                <a:gd name="T2" fmla="*/ 0 w 3"/>
                <a:gd name="T3" fmla="*/ 2 h 3"/>
                <a:gd name="T4" fmla="*/ 4 w 3"/>
                <a:gd name="T5" fmla="*/ 2 h 3"/>
                <a:gd name="T6" fmla="*/ 4 w 3"/>
                <a:gd name="T7" fmla="*/ 5 h 3"/>
                <a:gd name="T8" fmla="*/ 6 w 3"/>
                <a:gd name="T9" fmla="*/ 5 h 3"/>
                <a:gd name="T10" fmla="*/ 6 w 3"/>
                <a:gd name="T11" fmla="*/ 2 h 3"/>
                <a:gd name="T12" fmla="*/ 6 w 3"/>
                <a:gd name="T13" fmla="*/ 0 h 3"/>
                <a:gd name="T14" fmla="*/ 4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0" y="0"/>
                  </a:moveTo>
                  <a:cubicBezTo>
                    <a:pt x="0" y="0"/>
                    <a:pt x="0" y="1"/>
                    <a:pt x="0" y="1"/>
                  </a:cubicBezTo>
                  <a:cubicBezTo>
                    <a:pt x="1" y="1"/>
                    <a:pt x="1" y="1"/>
                    <a:pt x="2" y="1"/>
                  </a:cubicBezTo>
                  <a:cubicBezTo>
                    <a:pt x="2" y="2"/>
                    <a:pt x="2" y="3"/>
                    <a:pt x="2" y="3"/>
                  </a:cubicBezTo>
                  <a:cubicBezTo>
                    <a:pt x="2" y="3"/>
                    <a:pt x="3" y="3"/>
                    <a:pt x="3" y="3"/>
                  </a:cubicBezTo>
                  <a:cubicBezTo>
                    <a:pt x="3" y="3"/>
                    <a:pt x="3" y="2"/>
                    <a:pt x="3" y="1"/>
                  </a:cubicBezTo>
                  <a:cubicBezTo>
                    <a:pt x="3" y="1"/>
                    <a:pt x="3" y="0"/>
                    <a:pt x="3" y="0"/>
                  </a:cubicBezTo>
                  <a:cubicBezTo>
                    <a:pt x="3" y="0"/>
                    <a:pt x="2" y="0"/>
                    <a:pt x="2" y="0"/>
                  </a:cubicBezTo>
                  <a:cubicBezTo>
                    <a:pt x="1" y="0"/>
                    <a:pt x="1" y="0"/>
                    <a:pt x="0"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3" name="Freeform 32"/>
            <p:cNvSpPr/>
            <p:nvPr/>
          </p:nvSpPr>
          <p:spPr bwMode="auto">
            <a:xfrm>
              <a:off x="4152" y="1029"/>
              <a:ext cx="13" cy="5"/>
            </a:xfrm>
            <a:custGeom>
              <a:avLst/>
              <a:gdLst>
                <a:gd name="T0" fmla="*/ 7 w 8"/>
                <a:gd name="T1" fmla="*/ 5 h 3"/>
                <a:gd name="T2" fmla="*/ 8 w 8"/>
                <a:gd name="T3" fmla="*/ 5 h 3"/>
                <a:gd name="T4" fmla="*/ 11 w 8"/>
                <a:gd name="T5" fmla="*/ 5 h 3"/>
                <a:gd name="T6" fmla="*/ 13 w 8"/>
                <a:gd name="T7" fmla="*/ 5 h 3"/>
                <a:gd name="T8" fmla="*/ 13 w 8"/>
                <a:gd name="T9" fmla="*/ 3 h 3"/>
                <a:gd name="T10" fmla="*/ 11 w 8"/>
                <a:gd name="T11" fmla="*/ 3 h 3"/>
                <a:gd name="T12" fmla="*/ 11 w 8"/>
                <a:gd name="T13" fmla="*/ 0 h 3"/>
                <a:gd name="T14" fmla="*/ 8 w 8"/>
                <a:gd name="T15" fmla="*/ 0 h 3"/>
                <a:gd name="T16" fmla="*/ 8 w 8"/>
                <a:gd name="T17" fmla="*/ 3 h 3"/>
                <a:gd name="T18" fmla="*/ 7 w 8"/>
                <a:gd name="T19" fmla="*/ 3 h 3"/>
                <a:gd name="T20" fmla="*/ 3 w 8"/>
                <a:gd name="T21" fmla="*/ 3 h 3"/>
                <a:gd name="T22" fmla="*/ 0 w 8"/>
                <a:gd name="T23" fmla="*/ 3 h 3"/>
                <a:gd name="T24" fmla="*/ 0 w 8"/>
                <a:gd name="T25" fmla="*/ 5 h 3"/>
                <a:gd name="T26" fmla="*/ 3 w 8"/>
                <a:gd name="T27" fmla="*/ 5 h 3"/>
                <a:gd name="T28" fmla="*/ 7 w 8"/>
                <a:gd name="T29" fmla="*/ 5 h 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 h="3">
                  <a:moveTo>
                    <a:pt x="4" y="3"/>
                  </a:moveTo>
                  <a:cubicBezTo>
                    <a:pt x="4" y="3"/>
                    <a:pt x="5" y="3"/>
                    <a:pt x="5" y="3"/>
                  </a:cubicBezTo>
                  <a:cubicBezTo>
                    <a:pt x="6" y="3"/>
                    <a:pt x="6" y="3"/>
                    <a:pt x="7" y="3"/>
                  </a:cubicBezTo>
                  <a:cubicBezTo>
                    <a:pt x="7" y="3"/>
                    <a:pt x="8" y="3"/>
                    <a:pt x="8" y="3"/>
                  </a:cubicBezTo>
                  <a:cubicBezTo>
                    <a:pt x="8" y="3"/>
                    <a:pt x="8" y="2"/>
                    <a:pt x="8" y="2"/>
                  </a:cubicBezTo>
                  <a:cubicBezTo>
                    <a:pt x="8" y="2"/>
                    <a:pt x="7" y="2"/>
                    <a:pt x="7" y="2"/>
                  </a:cubicBezTo>
                  <a:cubicBezTo>
                    <a:pt x="7" y="1"/>
                    <a:pt x="7" y="1"/>
                    <a:pt x="7" y="0"/>
                  </a:cubicBezTo>
                  <a:cubicBezTo>
                    <a:pt x="6" y="0"/>
                    <a:pt x="6" y="0"/>
                    <a:pt x="5" y="0"/>
                  </a:cubicBezTo>
                  <a:cubicBezTo>
                    <a:pt x="5" y="1"/>
                    <a:pt x="5" y="1"/>
                    <a:pt x="5" y="2"/>
                  </a:cubicBezTo>
                  <a:cubicBezTo>
                    <a:pt x="5" y="2"/>
                    <a:pt x="4" y="2"/>
                    <a:pt x="4" y="2"/>
                  </a:cubicBezTo>
                  <a:cubicBezTo>
                    <a:pt x="3" y="2"/>
                    <a:pt x="3" y="2"/>
                    <a:pt x="2" y="2"/>
                  </a:cubicBezTo>
                  <a:cubicBezTo>
                    <a:pt x="2" y="2"/>
                    <a:pt x="1" y="2"/>
                    <a:pt x="0" y="2"/>
                  </a:cubicBezTo>
                  <a:cubicBezTo>
                    <a:pt x="0" y="2"/>
                    <a:pt x="0" y="3"/>
                    <a:pt x="0" y="3"/>
                  </a:cubicBezTo>
                  <a:cubicBezTo>
                    <a:pt x="1" y="3"/>
                    <a:pt x="2" y="3"/>
                    <a:pt x="2" y="3"/>
                  </a:cubicBezTo>
                  <a:cubicBezTo>
                    <a:pt x="3" y="3"/>
                    <a:pt x="3" y="3"/>
                    <a:pt x="4"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4" name="Freeform 33"/>
            <p:cNvSpPr/>
            <p:nvPr/>
          </p:nvSpPr>
          <p:spPr bwMode="auto">
            <a:xfrm>
              <a:off x="4179" y="991"/>
              <a:ext cx="20" cy="14"/>
            </a:xfrm>
            <a:custGeom>
              <a:avLst/>
              <a:gdLst>
                <a:gd name="T0" fmla="*/ 4 w 11"/>
                <a:gd name="T1" fmla="*/ 5 h 8"/>
                <a:gd name="T2" fmla="*/ 4 w 11"/>
                <a:gd name="T3" fmla="*/ 7 h 8"/>
                <a:gd name="T4" fmla="*/ 4 w 11"/>
                <a:gd name="T5" fmla="*/ 11 h 8"/>
                <a:gd name="T6" fmla="*/ 5 w 11"/>
                <a:gd name="T7" fmla="*/ 11 h 8"/>
                <a:gd name="T8" fmla="*/ 5 w 11"/>
                <a:gd name="T9" fmla="*/ 14 h 8"/>
                <a:gd name="T10" fmla="*/ 9 w 11"/>
                <a:gd name="T11" fmla="*/ 14 h 8"/>
                <a:gd name="T12" fmla="*/ 11 w 11"/>
                <a:gd name="T13" fmla="*/ 14 h 8"/>
                <a:gd name="T14" fmla="*/ 11 w 11"/>
                <a:gd name="T15" fmla="*/ 11 h 8"/>
                <a:gd name="T16" fmla="*/ 9 w 11"/>
                <a:gd name="T17" fmla="*/ 11 h 8"/>
                <a:gd name="T18" fmla="*/ 9 w 11"/>
                <a:gd name="T19" fmla="*/ 7 h 8"/>
                <a:gd name="T20" fmla="*/ 9 w 11"/>
                <a:gd name="T21" fmla="*/ 5 h 8"/>
                <a:gd name="T22" fmla="*/ 11 w 11"/>
                <a:gd name="T23" fmla="*/ 5 h 8"/>
                <a:gd name="T24" fmla="*/ 15 w 11"/>
                <a:gd name="T25" fmla="*/ 5 h 8"/>
                <a:gd name="T26" fmla="*/ 15 w 11"/>
                <a:gd name="T27" fmla="*/ 7 h 8"/>
                <a:gd name="T28" fmla="*/ 18 w 11"/>
                <a:gd name="T29" fmla="*/ 7 h 8"/>
                <a:gd name="T30" fmla="*/ 20 w 11"/>
                <a:gd name="T31" fmla="*/ 7 h 8"/>
                <a:gd name="T32" fmla="*/ 20 w 11"/>
                <a:gd name="T33" fmla="*/ 5 h 8"/>
                <a:gd name="T34" fmla="*/ 20 w 11"/>
                <a:gd name="T35" fmla="*/ 2 h 8"/>
                <a:gd name="T36" fmla="*/ 18 w 11"/>
                <a:gd name="T37" fmla="*/ 2 h 8"/>
                <a:gd name="T38" fmla="*/ 15 w 11"/>
                <a:gd name="T39" fmla="*/ 2 h 8"/>
                <a:gd name="T40" fmla="*/ 11 w 11"/>
                <a:gd name="T41" fmla="*/ 2 h 8"/>
                <a:gd name="T42" fmla="*/ 9 w 11"/>
                <a:gd name="T43" fmla="*/ 2 h 8"/>
                <a:gd name="T44" fmla="*/ 5 w 11"/>
                <a:gd name="T45" fmla="*/ 2 h 8"/>
                <a:gd name="T46" fmla="*/ 5 w 11"/>
                <a:gd name="T47" fmla="*/ 0 h 8"/>
                <a:gd name="T48" fmla="*/ 4 w 11"/>
                <a:gd name="T49" fmla="*/ 0 h 8"/>
                <a:gd name="T50" fmla="*/ 0 w 11"/>
                <a:gd name="T51" fmla="*/ 0 h 8"/>
                <a:gd name="T52" fmla="*/ 0 w 11"/>
                <a:gd name="T53" fmla="*/ 2 h 8"/>
                <a:gd name="T54" fmla="*/ 4 w 11"/>
                <a:gd name="T55" fmla="*/ 2 h 8"/>
                <a:gd name="T56" fmla="*/ 4 w 11"/>
                <a:gd name="T57" fmla="*/ 5 h 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 h="8">
                  <a:moveTo>
                    <a:pt x="2" y="3"/>
                  </a:moveTo>
                  <a:cubicBezTo>
                    <a:pt x="2" y="3"/>
                    <a:pt x="2" y="4"/>
                    <a:pt x="2" y="4"/>
                  </a:cubicBezTo>
                  <a:cubicBezTo>
                    <a:pt x="2" y="5"/>
                    <a:pt x="2" y="6"/>
                    <a:pt x="2" y="6"/>
                  </a:cubicBezTo>
                  <a:cubicBezTo>
                    <a:pt x="2" y="6"/>
                    <a:pt x="3" y="6"/>
                    <a:pt x="3" y="6"/>
                  </a:cubicBezTo>
                  <a:cubicBezTo>
                    <a:pt x="3" y="7"/>
                    <a:pt x="3" y="7"/>
                    <a:pt x="3" y="8"/>
                  </a:cubicBezTo>
                  <a:cubicBezTo>
                    <a:pt x="4" y="8"/>
                    <a:pt x="4" y="8"/>
                    <a:pt x="5" y="8"/>
                  </a:cubicBezTo>
                  <a:cubicBezTo>
                    <a:pt x="5" y="8"/>
                    <a:pt x="6" y="8"/>
                    <a:pt x="6" y="8"/>
                  </a:cubicBezTo>
                  <a:cubicBezTo>
                    <a:pt x="6" y="7"/>
                    <a:pt x="6" y="7"/>
                    <a:pt x="6" y="6"/>
                  </a:cubicBezTo>
                  <a:cubicBezTo>
                    <a:pt x="6" y="6"/>
                    <a:pt x="5" y="6"/>
                    <a:pt x="5" y="6"/>
                  </a:cubicBezTo>
                  <a:cubicBezTo>
                    <a:pt x="5" y="6"/>
                    <a:pt x="5" y="5"/>
                    <a:pt x="5" y="4"/>
                  </a:cubicBezTo>
                  <a:cubicBezTo>
                    <a:pt x="5" y="4"/>
                    <a:pt x="5" y="3"/>
                    <a:pt x="5" y="3"/>
                  </a:cubicBezTo>
                  <a:cubicBezTo>
                    <a:pt x="5" y="3"/>
                    <a:pt x="6" y="3"/>
                    <a:pt x="6" y="3"/>
                  </a:cubicBezTo>
                  <a:cubicBezTo>
                    <a:pt x="7" y="3"/>
                    <a:pt x="7" y="3"/>
                    <a:pt x="8" y="3"/>
                  </a:cubicBezTo>
                  <a:cubicBezTo>
                    <a:pt x="8" y="3"/>
                    <a:pt x="8" y="4"/>
                    <a:pt x="8" y="4"/>
                  </a:cubicBezTo>
                  <a:cubicBezTo>
                    <a:pt x="8" y="4"/>
                    <a:pt x="9" y="4"/>
                    <a:pt x="10" y="4"/>
                  </a:cubicBezTo>
                  <a:cubicBezTo>
                    <a:pt x="10" y="4"/>
                    <a:pt x="11" y="4"/>
                    <a:pt x="11" y="4"/>
                  </a:cubicBezTo>
                  <a:cubicBezTo>
                    <a:pt x="11" y="4"/>
                    <a:pt x="11" y="3"/>
                    <a:pt x="11" y="3"/>
                  </a:cubicBezTo>
                  <a:cubicBezTo>
                    <a:pt x="11" y="2"/>
                    <a:pt x="11" y="2"/>
                    <a:pt x="11" y="1"/>
                  </a:cubicBezTo>
                  <a:cubicBezTo>
                    <a:pt x="11" y="1"/>
                    <a:pt x="10" y="1"/>
                    <a:pt x="10" y="1"/>
                  </a:cubicBezTo>
                  <a:cubicBezTo>
                    <a:pt x="9" y="1"/>
                    <a:pt x="8" y="1"/>
                    <a:pt x="8" y="1"/>
                  </a:cubicBezTo>
                  <a:cubicBezTo>
                    <a:pt x="7" y="1"/>
                    <a:pt x="7" y="1"/>
                    <a:pt x="6" y="1"/>
                  </a:cubicBezTo>
                  <a:cubicBezTo>
                    <a:pt x="6" y="1"/>
                    <a:pt x="5" y="1"/>
                    <a:pt x="5" y="1"/>
                  </a:cubicBezTo>
                  <a:cubicBezTo>
                    <a:pt x="4" y="1"/>
                    <a:pt x="4" y="1"/>
                    <a:pt x="3" y="1"/>
                  </a:cubicBezTo>
                  <a:cubicBezTo>
                    <a:pt x="3" y="1"/>
                    <a:pt x="3" y="0"/>
                    <a:pt x="3" y="0"/>
                  </a:cubicBezTo>
                  <a:cubicBezTo>
                    <a:pt x="3" y="0"/>
                    <a:pt x="2" y="0"/>
                    <a:pt x="2" y="0"/>
                  </a:cubicBezTo>
                  <a:cubicBezTo>
                    <a:pt x="1" y="0"/>
                    <a:pt x="1" y="0"/>
                    <a:pt x="0" y="0"/>
                  </a:cubicBezTo>
                  <a:cubicBezTo>
                    <a:pt x="0" y="0"/>
                    <a:pt x="0" y="1"/>
                    <a:pt x="0" y="1"/>
                  </a:cubicBezTo>
                  <a:cubicBezTo>
                    <a:pt x="1" y="1"/>
                    <a:pt x="1" y="1"/>
                    <a:pt x="2" y="1"/>
                  </a:cubicBezTo>
                  <a:cubicBezTo>
                    <a:pt x="2" y="2"/>
                    <a:pt x="2" y="2"/>
                    <a:pt x="2"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5" name="Freeform 34"/>
            <p:cNvSpPr/>
            <p:nvPr/>
          </p:nvSpPr>
          <p:spPr bwMode="auto">
            <a:xfrm>
              <a:off x="4174" y="1111"/>
              <a:ext cx="52" cy="28"/>
            </a:xfrm>
            <a:custGeom>
              <a:avLst/>
              <a:gdLst>
                <a:gd name="T0" fmla="*/ 3 w 30"/>
                <a:gd name="T1" fmla="*/ 28 h 16"/>
                <a:gd name="T2" fmla="*/ 5 w 30"/>
                <a:gd name="T3" fmla="*/ 28 h 16"/>
                <a:gd name="T4" fmla="*/ 9 w 30"/>
                <a:gd name="T5" fmla="*/ 28 h 16"/>
                <a:gd name="T6" fmla="*/ 10 w 30"/>
                <a:gd name="T7" fmla="*/ 28 h 16"/>
                <a:gd name="T8" fmla="*/ 10 w 30"/>
                <a:gd name="T9" fmla="*/ 26 h 16"/>
                <a:gd name="T10" fmla="*/ 14 w 30"/>
                <a:gd name="T11" fmla="*/ 26 h 16"/>
                <a:gd name="T12" fmla="*/ 16 w 30"/>
                <a:gd name="T13" fmla="*/ 26 h 16"/>
                <a:gd name="T14" fmla="*/ 19 w 30"/>
                <a:gd name="T15" fmla="*/ 26 h 16"/>
                <a:gd name="T16" fmla="*/ 19 w 30"/>
                <a:gd name="T17" fmla="*/ 23 h 16"/>
                <a:gd name="T18" fmla="*/ 23 w 30"/>
                <a:gd name="T19" fmla="*/ 23 h 16"/>
                <a:gd name="T20" fmla="*/ 24 w 30"/>
                <a:gd name="T21" fmla="*/ 23 h 16"/>
                <a:gd name="T22" fmla="*/ 28 w 30"/>
                <a:gd name="T23" fmla="*/ 23 h 16"/>
                <a:gd name="T24" fmla="*/ 29 w 30"/>
                <a:gd name="T25" fmla="*/ 23 h 16"/>
                <a:gd name="T26" fmla="*/ 33 w 30"/>
                <a:gd name="T27" fmla="*/ 23 h 16"/>
                <a:gd name="T28" fmla="*/ 33 w 30"/>
                <a:gd name="T29" fmla="*/ 26 h 16"/>
                <a:gd name="T30" fmla="*/ 35 w 30"/>
                <a:gd name="T31" fmla="*/ 26 h 16"/>
                <a:gd name="T32" fmla="*/ 38 w 30"/>
                <a:gd name="T33" fmla="*/ 26 h 16"/>
                <a:gd name="T34" fmla="*/ 40 w 30"/>
                <a:gd name="T35" fmla="*/ 26 h 16"/>
                <a:gd name="T36" fmla="*/ 43 w 30"/>
                <a:gd name="T37" fmla="*/ 26 h 16"/>
                <a:gd name="T38" fmla="*/ 47 w 30"/>
                <a:gd name="T39" fmla="*/ 26 h 16"/>
                <a:gd name="T40" fmla="*/ 49 w 30"/>
                <a:gd name="T41" fmla="*/ 26 h 16"/>
                <a:gd name="T42" fmla="*/ 52 w 30"/>
                <a:gd name="T43" fmla="*/ 26 h 16"/>
                <a:gd name="T44" fmla="*/ 52 w 30"/>
                <a:gd name="T45" fmla="*/ 23 h 16"/>
                <a:gd name="T46" fmla="*/ 49 w 30"/>
                <a:gd name="T47" fmla="*/ 23 h 16"/>
                <a:gd name="T48" fmla="*/ 49 w 30"/>
                <a:gd name="T49" fmla="*/ 19 h 16"/>
                <a:gd name="T50" fmla="*/ 49 w 30"/>
                <a:gd name="T51" fmla="*/ 18 h 16"/>
                <a:gd name="T52" fmla="*/ 47 w 30"/>
                <a:gd name="T53" fmla="*/ 18 h 16"/>
                <a:gd name="T54" fmla="*/ 43 w 30"/>
                <a:gd name="T55" fmla="*/ 18 h 16"/>
                <a:gd name="T56" fmla="*/ 43 w 30"/>
                <a:gd name="T57" fmla="*/ 14 h 16"/>
                <a:gd name="T58" fmla="*/ 40 w 30"/>
                <a:gd name="T59" fmla="*/ 14 h 16"/>
                <a:gd name="T60" fmla="*/ 38 w 30"/>
                <a:gd name="T61" fmla="*/ 14 h 16"/>
                <a:gd name="T62" fmla="*/ 38 w 30"/>
                <a:gd name="T63" fmla="*/ 11 h 16"/>
                <a:gd name="T64" fmla="*/ 35 w 30"/>
                <a:gd name="T65" fmla="*/ 11 h 16"/>
                <a:gd name="T66" fmla="*/ 33 w 30"/>
                <a:gd name="T67" fmla="*/ 11 h 16"/>
                <a:gd name="T68" fmla="*/ 33 w 30"/>
                <a:gd name="T69" fmla="*/ 9 h 16"/>
                <a:gd name="T70" fmla="*/ 29 w 30"/>
                <a:gd name="T71" fmla="*/ 9 h 16"/>
                <a:gd name="T72" fmla="*/ 28 w 30"/>
                <a:gd name="T73" fmla="*/ 9 h 16"/>
                <a:gd name="T74" fmla="*/ 24 w 30"/>
                <a:gd name="T75" fmla="*/ 9 h 16"/>
                <a:gd name="T76" fmla="*/ 24 w 30"/>
                <a:gd name="T77" fmla="*/ 11 h 16"/>
                <a:gd name="T78" fmla="*/ 23 w 30"/>
                <a:gd name="T79" fmla="*/ 11 h 16"/>
                <a:gd name="T80" fmla="*/ 19 w 30"/>
                <a:gd name="T81" fmla="*/ 11 h 16"/>
                <a:gd name="T82" fmla="*/ 16 w 30"/>
                <a:gd name="T83" fmla="*/ 11 h 16"/>
                <a:gd name="T84" fmla="*/ 16 w 30"/>
                <a:gd name="T85" fmla="*/ 9 h 16"/>
                <a:gd name="T86" fmla="*/ 16 w 30"/>
                <a:gd name="T87" fmla="*/ 5 h 16"/>
                <a:gd name="T88" fmla="*/ 14 w 30"/>
                <a:gd name="T89" fmla="*/ 5 h 16"/>
                <a:gd name="T90" fmla="*/ 14 w 30"/>
                <a:gd name="T91" fmla="*/ 4 h 16"/>
                <a:gd name="T92" fmla="*/ 14 w 30"/>
                <a:gd name="T93" fmla="*/ 0 h 16"/>
                <a:gd name="T94" fmla="*/ 10 w 30"/>
                <a:gd name="T95" fmla="*/ 0 h 16"/>
                <a:gd name="T96" fmla="*/ 9 w 30"/>
                <a:gd name="T97" fmla="*/ 0 h 16"/>
                <a:gd name="T98" fmla="*/ 9 w 30"/>
                <a:gd name="T99" fmla="*/ 4 h 16"/>
                <a:gd name="T100" fmla="*/ 9 w 30"/>
                <a:gd name="T101" fmla="*/ 5 h 16"/>
                <a:gd name="T102" fmla="*/ 5 w 30"/>
                <a:gd name="T103" fmla="*/ 5 h 16"/>
                <a:gd name="T104" fmla="*/ 5 w 30"/>
                <a:gd name="T105" fmla="*/ 9 h 16"/>
                <a:gd name="T106" fmla="*/ 5 w 30"/>
                <a:gd name="T107" fmla="*/ 11 h 16"/>
                <a:gd name="T108" fmla="*/ 3 w 30"/>
                <a:gd name="T109" fmla="*/ 11 h 16"/>
                <a:gd name="T110" fmla="*/ 3 w 30"/>
                <a:gd name="T111" fmla="*/ 14 h 16"/>
                <a:gd name="T112" fmla="*/ 3 w 30"/>
                <a:gd name="T113" fmla="*/ 18 h 16"/>
                <a:gd name="T114" fmla="*/ 3 w 30"/>
                <a:gd name="T115" fmla="*/ 19 h 16"/>
                <a:gd name="T116" fmla="*/ 0 w 30"/>
                <a:gd name="T117" fmla="*/ 19 h 16"/>
                <a:gd name="T118" fmla="*/ 0 w 30"/>
                <a:gd name="T119" fmla="*/ 23 h 16"/>
                <a:gd name="T120" fmla="*/ 0 w 30"/>
                <a:gd name="T121" fmla="*/ 26 h 16"/>
                <a:gd name="T122" fmla="*/ 3 w 30"/>
                <a:gd name="T123" fmla="*/ 26 h 16"/>
                <a:gd name="T124" fmla="*/ 3 w 30"/>
                <a:gd name="T125" fmla="*/ 28 h 1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 h="16">
                  <a:moveTo>
                    <a:pt x="2" y="16"/>
                  </a:moveTo>
                  <a:cubicBezTo>
                    <a:pt x="2" y="16"/>
                    <a:pt x="3" y="16"/>
                    <a:pt x="3" y="16"/>
                  </a:cubicBezTo>
                  <a:cubicBezTo>
                    <a:pt x="4" y="16"/>
                    <a:pt x="4" y="16"/>
                    <a:pt x="5" y="16"/>
                  </a:cubicBezTo>
                  <a:cubicBezTo>
                    <a:pt x="5" y="16"/>
                    <a:pt x="6" y="16"/>
                    <a:pt x="6" y="16"/>
                  </a:cubicBezTo>
                  <a:cubicBezTo>
                    <a:pt x="6" y="16"/>
                    <a:pt x="6" y="15"/>
                    <a:pt x="6" y="15"/>
                  </a:cubicBezTo>
                  <a:cubicBezTo>
                    <a:pt x="7" y="15"/>
                    <a:pt x="7" y="15"/>
                    <a:pt x="8" y="15"/>
                  </a:cubicBezTo>
                  <a:cubicBezTo>
                    <a:pt x="8" y="15"/>
                    <a:pt x="9" y="15"/>
                    <a:pt x="9" y="15"/>
                  </a:cubicBezTo>
                  <a:cubicBezTo>
                    <a:pt x="10" y="15"/>
                    <a:pt x="10" y="15"/>
                    <a:pt x="11" y="15"/>
                  </a:cubicBezTo>
                  <a:cubicBezTo>
                    <a:pt x="11" y="14"/>
                    <a:pt x="11" y="13"/>
                    <a:pt x="11" y="13"/>
                  </a:cubicBezTo>
                  <a:cubicBezTo>
                    <a:pt x="11" y="13"/>
                    <a:pt x="12" y="13"/>
                    <a:pt x="13" y="13"/>
                  </a:cubicBezTo>
                  <a:cubicBezTo>
                    <a:pt x="13" y="13"/>
                    <a:pt x="14" y="13"/>
                    <a:pt x="14" y="13"/>
                  </a:cubicBezTo>
                  <a:cubicBezTo>
                    <a:pt x="15" y="13"/>
                    <a:pt x="15" y="13"/>
                    <a:pt x="16" y="13"/>
                  </a:cubicBezTo>
                  <a:cubicBezTo>
                    <a:pt x="16" y="13"/>
                    <a:pt x="17" y="13"/>
                    <a:pt x="17" y="13"/>
                  </a:cubicBezTo>
                  <a:cubicBezTo>
                    <a:pt x="18" y="13"/>
                    <a:pt x="18" y="13"/>
                    <a:pt x="19" y="13"/>
                  </a:cubicBezTo>
                  <a:cubicBezTo>
                    <a:pt x="19" y="13"/>
                    <a:pt x="19" y="14"/>
                    <a:pt x="19" y="15"/>
                  </a:cubicBezTo>
                  <a:cubicBezTo>
                    <a:pt x="19" y="15"/>
                    <a:pt x="20" y="15"/>
                    <a:pt x="20" y="15"/>
                  </a:cubicBezTo>
                  <a:cubicBezTo>
                    <a:pt x="21" y="15"/>
                    <a:pt x="21" y="15"/>
                    <a:pt x="22" y="15"/>
                  </a:cubicBezTo>
                  <a:cubicBezTo>
                    <a:pt x="22" y="15"/>
                    <a:pt x="23" y="15"/>
                    <a:pt x="23" y="15"/>
                  </a:cubicBezTo>
                  <a:cubicBezTo>
                    <a:pt x="24" y="15"/>
                    <a:pt x="25" y="15"/>
                    <a:pt x="25" y="15"/>
                  </a:cubicBezTo>
                  <a:cubicBezTo>
                    <a:pt x="26" y="15"/>
                    <a:pt x="26" y="15"/>
                    <a:pt x="27" y="15"/>
                  </a:cubicBezTo>
                  <a:cubicBezTo>
                    <a:pt x="27" y="15"/>
                    <a:pt x="28" y="15"/>
                    <a:pt x="28" y="15"/>
                  </a:cubicBezTo>
                  <a:cubicBezTo>
                    <a:pt x="29" y="15"/>
                    <a:pt x="29" y="15"/>
                    <a:pt x="30" y="15"/>
                  </a:cubicBezTo>
                  <a:cubicBezTo>
                    <a:pt x="30" y="14"/>
                    <a:pt x="30" y="13"/>
                    <a:pt x="30" y="13"/>
                  </a:cubicBezTo>
                  <a:cubicBezTo>
                    <a:pt x="29" y="13"/>
                    <a:pt x="29" y="13"/>
                    <a:pt x="28" y="13"/>
                  </a:cubicBezTo>
                  <a:cubicBezTo>
                    <a:pt x="28" y="12"/>
                    <a:pt x="28" y="12"/>
                    <a:pt x="28" y="11"/>
                  </a:cubicBezTo>
                  <a:cubicBezTo>
                    <a:pt x="28" y="11"/>
                    <a:pt x="28" y="10"/>
                    <a:pt x="28" y="10"/>
                  </a:cubicBezTo>
                  <a:cubicBezTo>
                    <a:pt x="28" y="10"/>
                    <a:pt x="27" y="10"/>
                    <a:pt x="27" y="10"/>
                  </a:cubicBezTo>
                  <a:cubicBezTo>
                    <a:pt x="26" y="10"/>
                    <a:pt x="26" y="10"/>
                    <a:pt x="25" y="10"/>
                  </a:cubicBezTo>
                  <a:cubicBezTo>
                    <a:pt x="25" y="9"/>
                    <a:pt x="25" y="8"/>
                    <a:pt x="25" y="8"/>
                  </a:cubicBezTo>
                  <a:cubicBezTo>
                    <a:pt x="25" y="8"/>
                    <a:pt x="24" y="8"/>
                    <a:pt x="23" y="8"/>
                  </a:cubicBezTo>
                  <a:cubicBezTo>
                    <a:pt x="23" y="8"/>
                    <a:pt x="22" y="8"/>
                    <a:pt x="22" y="8"/>
                  </a:cubicBezTo>
                  <a:cubicBezTo>
                    <a:pt x="22" y="7"/>
                    <a:pt x="22" y="7"/>
                    <a:pt x="22" y="6"/>
                  </a:cubicBezTo>
                  <a:cubicBezTo>
                    <a:pt x="21" y="6"/>
                    <a:pt x="21" y="6"/>
                    <a:pt x="20" y="6"/>
                  </a:cubicBezTo>
                  <a:cubicBezTo>
                    <a:pt x="20" y="6"/>
                    <a:pt x="19" y="6"/>
                    <a:pt x="19" y="6"/>
                  </a:cubicBezTo>
                  <a:cubicBezTo>
                    <a:pt x="19" y="6"/>
                    <a:pt x="19" y="5"/>
                    <a:pt x="19" y="5"/>
                  </a:cubicBezTo>
                  <a:cubicBezTo>
                    <a:pt x="18" y="5"/>
                    <a:pt x="18" y="5"/>
                    <a:pt x="17" y="5"/>
                  </a:cubicBezTo>
                  <a:cubicBezTo>
                    <a:pt x="17" y="5"/>
                    <a:pt x="16" y="5"/>
                    <a:pt x="16" y="5"/>
                  </a:cubicBezTo>
                  <a:cubicBezTo>
                    <a:pt x="15" y="5"/>
                    <a:pt x="15" y="5"/>
                    <a:pt x="14" y="5"/>
                  </a:cubicBezTo>
                  <a:cubicBezTo>
                    <a:pt x="14" y="5"/>
                    <a:pt x="14" y="6"/>
                    <a:pt x="14" y="6"/>
                  </a:cubicBezTo>
                  <a:cubicBezTo>
                    <a:pt x="14" y="6"/>
                    <a:pt x="13" y="6"/>
                    <a:pt x="13" y="6"/>
                  </a:cubicBezTo>
                  <a:cubicBezTo>
                    <a:pt x="12" y="6"/>
                    <a:pt x="11" y="6"/>
                    <a:pt x="11" y="6"/>
                  </a:cubicBezTo>
                  <a:cubicBezTo>
                    <a:pt x="10" y="6"/>
                    <a:pt x="10" y="6"/>
                    <a:pt x="9" y="6"/>
                  </a:cubicBezTo>
                  <a:cubicBezTo>
                    <a:pt x="9" y="6"/>
                    <a:pt x="9" y="5"/>
                    <a:pt x="9" y="5"/>
                  </a:cubicBezTo>
                  <a:cubicBezTo>
                    <a:pt x="9" y="4"/>
                    <a:pt x="9" y="4"/>
                    <a:pt x="9" y="3"/>
                  </a:cubicBezTo>
                  <a:cubicBezTo>
                    <a:pt x="9" y="3"/>
                    <a:pt x="8" y="3"/>
                    <a:pt x="8" y="3"/>
                  </a:cubicBezTo>
                  <a:cubicBezTo>
                    <a:pt x="8" y="3"/>
                    <a:pt x="8" y="2"/>
                    <a:pt x="8" y="2"/>
                  </a:cubicBezTo>
                  <a:cubicBezTo>
                    <a:pt x="8" y="1"/>
                    <a:pt x="8" y="0"/>
                    <a:pt x="8" y="0"/>
                  </a:cubicBezTo>
                  <a:cubicBezTo>
                    <a:pt x="7" y="0"/>
                    <a:pt x="7" y="0"/>
                    <a:pt x="6" y="0"/>
                  </a:cubicBezTo>
                  <a:cubicBezTo>
                    <a:pt x="6" y="0"/>
                    <a:pt x="5" y="0"/>
                    <a:pt x="5" y="0"/>
                  </a:cubicBezTo>
                  <a:cubicBezTo>
                    <a:pt x="5" y="0"/>
                    <a:pt x="5" y="1"/>
                    <a:pt x="5" y="2"/>
                  </a:cubicBezTo>
                  <a:cubicBezTo>
                    <a:pt x="5" y="2"/>
                    <a:pt x="5" y="3"/>
                    <a:pt x="5" y="3"/>
                  </a:cubicBezTo>
                  <a:cubicBezTo>
                    <a:pt x="4" y="3"/>
                    <a:pt x="4" y="3"/>
                    <a:pt x="3" y="3"/>
                  </a:cubicBezTo>
                  <a:cubicBezTo>
                    <a:pt x="3" y="4"/>
                    <a:pt x="3" y="4"/>
                    <a:pt x="3" y="5"/>
                  </a:cubicBezTo>
                  <a:cubicBezTo>
                    <a:pt x="3" y="5"/>
                    <a:pt x="3" y="6"/>
                    <a:pt x="3" y="6"/>
                  </a:cubicBezTo>
                  <a:cubicBezTo>
                    <a:pt x="3" y="6"/>
                    <a:pt x="2" y="6"/>
                    <a:pt x="2" y="6"/>
                  </a:cubicBezTo>
                  <a:cubicBezTo>
                    <a:pt x="2" y="7"/>
                    <a:pt x="2" y="7"/>
                    <a:pt x="2" y="8"/>
                  </a:cubicBezTo>
                  <a:cubicBezTo>
                    <a:pt x="2" y="8"/>
                    <a:pt x="2" y="9"/>
                    <a:pt x="2" y="10"/>
                  </a:cubicBezTo>
                  <a:cubicBezTo>
                    <a:pt x="2" y="10"/>
                    <a:pt x="2" y="11"/>
                    <a:pt x="2" y="11"/>
                  </a:cubicBezTo>
                  <a:cubicBezTo>
                    <a:pt x="1" y="11"/>
                    <a:pt x="1" y="11"/>
                    <a:pt x="0" y="11"/>
                  </a:cubicBezTo>
                  <a:cubicBezTo>
                    <a:pt x="0" y="12"/>
                    <a:pt x="0" y="12"/>
                    <a:pt x="0" y="13"/>
                  </a:cubicBezTo>
                  <a:cubicBezTo>
                    <a:pt x="0" y="13"/>
                    <a:pt x="0" y="14"/>
                    <a:pt x="0" y="15"/>
                  </a:cubicBezTo>
                  <a:cubicBezTo>
                    <a:pt x="1" y="15"/>
                    <a:pt x="1" y="15"/>
                    <a:pt x="2" y="15"/>
                  </a:cubicBezTo>
                  <a:cubicBezTo>
                    <a:pt x="2" y="15"/>
                    <a:pt x="2" y="16"/>
                    <a:pt x="2" y="16"/>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6" name="Freeform 35"/>
            <p:cNvSpPr>
              <a:spLocks noEditPoints="1"/>
            </p:cNvSpPr>
            <p:nvPr/>
          </p:nvSpPr>
          <p:spPr bwMode="auto">
            <a:xfrm>
              <a:off x="4049" y="1120"/>
              <a:ext cx="158" cy="73"/>
            </a:xfrm>
            <a:custGeom>
              <a:avLst/>
              <a:gdLst>
                <a:gd name="T0" fmla="*/ 155 w 91"/>
                <a:gd name="T1" fmla="*/ 45 h 42"/>
                <a:gd name="T2" fmla="*/ 153 w 91"/>
                <a:gd name="T3" fmla="*/ 52 h 42"/>
                <a:gd name="T4" fmla="*/ 148 w 91"/>
                <a:gd name="T5" fmla="*/ 47 h 42"/>
                <a:gd name="T6" fmla="*/ 141 w 91"/>
                <a:gd name="T7" fmla="*/ 42 h 42"/>
                <a:gd name="T8" fmla="*/ 130 w 91"/>
                <a:gd name="T9" fmla="*/ 47 h 42"/>
                <a:gd name="T10" fmla="*/ 120 w 91"/>
                <a:gd name="T11" fmla="*/ 52 h 42"/>
                <a:gd name="T12" fmla="*/ 115 w 91"/>
                <a:gd name="T13" fmla="*/ 47 h 42"/>
                <a:gd name="T14" fmla="*/ 125 w 91"/>
                <a:gd name="T15" fmla="*/ 42 h 42"/>
                <a:gd name="T16" fmla="*/ 120 w 91"/>
                <a:gd name="T17" fmla="*/ 30 h 42"/>
                <a:gd name="T18" fmla="*/ 111 w 91"/>
                <a:gd name="T19" fmla="*/ 28 h 42"/>
                <a:gd name="T20" fmla="*/ 115 w 91"/>
                <a:gd name="T21" fmla="*/ 37 h 42"/>
                <a:gd name="T22" fmla="*/ 106 w 91"/>
                <a:gd name="T23" fmla="*/ 45 h 42"/>
                <a:gd name="T24" fmla="*/ 101 w 91"/>
                <a:gd name="T25" fmla="*/ 33 h 42"/>
                <a:gd name="T26" fmla="*/ 92 w 91"/>
                <a:gd name="T27" fmla="*/ 24 h 42"/>
                <a:gd name="T28" fmla="*/ 87 w 91"/>
                <a:gd name="T29" fmla="*/ 14 h 42"/>
                <a:gd name="T30" fmla="*/ 76 w 91"/>
                <a:gd name="T31" fmla="*/ 9 h 42"/>
                <a:gd name="T32" fmla="*/ 68 w 91"/>
                <a:gd name="T33" fmla="*/ 0 h 42"/>
                <a:gd name="T34" fmla="*/ 71 w 91"/>
                <a:gd name="T35" fmla="*/ 9 h 42"/>
                <a:gd name="T36" fmla="*/ 78 w 91"/>
                <a:gd name="T37" fmla="*/ 17 h 42"/>
                <a:gd name="T38" fmla="*/ 90 w 91"/>
                <a:gd name="T39" fmla="*/ 23 h 42"/>
                <a:gd name="T40" fmla="*/ 87 w 91"/>
                <a:gd name="T41" fmla="*/ 30 h 42"/>
                <a:gd name="T42" fmla="*/ 78 w 91"/>
                <a:gd name="T43" fmla="*/ 38 h 42"/>
                <a:gd name="T44" fmla="*/ 71 w 91"/>
                <a:gd name="T45" fmla="*/ 42 h 42"/>
                <a:gd name="T46" fmla="*/ 71 w 91"/>
                <a:gd name="T47" fmla="*/ 37 h 42"/>
                <a:gd name="T48" fmla="*/ 78 w 91"/>
                <a:gd name="T49" fmla="*/ 28 h 42"/>
                <a:gd name="T50" fmla="*/ 68 w 91"/>
                <a:gd name="T51" fmla="*/ 23 h 42"/>
                <a:gd name="T52" fmla="*/ 59 w 91"/>
                <a:gd name="T53" fmla="*/ 14 h 42"/>
                <a:gd name="T54" fmla="*/ 49 w 91"/>
                <a:gd name="T55" fmla="*/ 9 h 42"/>
                <a:gd name="T56" fmla="*/ 38 w 91"/>
                <a:gd name="T57" fmla="*/ 14 h 42"/>
                <a:gd name="T58" fmla="*/ 33 w 91"/>
                <a:gd name="T59" fmla="*/ 19 h 42"/>
                <a:gd name="T60" fmla="*/ 23 w 91"/>
                <a:gd name="T61" fmla="*/ 24 h 42"/>
                <a:gd name="T62" fmla="*/ 23 w 91"/>
                <a:gd name="T63" fmla="*/ 37 h 42"/>
                <a:gd name="T64" fmla="*/ 14 w 91"/>
                <a:gd name="T65" fmla="*/ 45 h 42"/>
                <a:gd name="T66" fmla="*/ 0 w 91"/>
                <a:gd name="T67" fmla="*/ 47 h 42"/>
                <a:gd name="T68" fmla="*/ 14 w 91"/>
                <a:gd name="T69" fmla="*/ 50 h 42"/>
                <a:gd name="T70" fmla="*/ 24 w 91"/>
                <a:gd name="T71" fmla="*/ 45 h 42"/>
                <a:gd name="T72" fmla="*/ 38 w 91"/>
                <a:gd name="T73" fmla="*/ 42 h 42"/>
                <a:gd name="T74" fmla="*/ 54 w 91"/>
                <a:gd name="T75" fmla="*/ 42 h 42"/>
                <a:gd name="T76" fmla="*/ 59 w 91"/>
                <a:gd name="T77" fmla="*/ 47 h 42"/>
                <a:gd name="T78" fmla="*/ 66 w 91"/>
                <a:gd name="T79" fmla="*/ 59 h 42"/>
                <a:gd name="T80" fmla="*/ 78 w 91"/>
                <a:gd name="T81" fmla="*/ 61 h 42"/>
                <a:gd name="T82" fmla="*/ 87 w 91"/>
                <a:gd name="T83" fmla="*/ 70 h 42"/>
                <a:gd name="T84" fmla="*/ 97 w 91"/>
                <a:gd name="T85" fmla="*/ 70 h 42"/>
                <a:gd name="T86" fmla="*/ 102 w 91"/>
                <a:gd name="T87" fmla="*/ 61 h 42"/>
                <a:gd name="T88" fmla="*/ 116 w 91"/>
                <a:gd name="T89" fmla="*/ 64 h 42"/>
                <a:gd name="T90" fmla="*/ 130 w 91"/>
                <a:gd name="T91" fmla="*/ 68 h 42"/>
                <a:gd name="T92" fmla="*/ 144 w 91"/>
                <a:gd name="T93" fmla="*/ 64 h 42"/>
                <a:gd name="T94" fmla="*/ 155 w 91"/>
                <a:gd name="T95" fmla="*/ 64 h 42"/>
                <a:gd name="T96" fmla="*/ 158 w 91"/>
                <a:gd name="T97" fmla="*/ 50 h 42"/>
                <a:gd name="T98" fmla="*/ 28 w 91"/>
                <a:gd name="T99" fmla="*/ 30 h 42"/>
                <a:gd name="T100" fmla="*/ 57 w 91"/>
                <a:gd name="T101" fmla="*/ 24 h 42"/>
                <a:gd name="T102" fmla="*/ 49 w 91"/>
                <a:gd name="T103" fmla="*/ 33 h 42"/>
                <a:gd name="T104" fmla="*/ 52 w 91"/>
                <a:gd name="T105" fmla="*/ 19 h 42"/>
                <a:gd name="T106" fmla="*/ 54 w 91"/>
                <a:gd name="T107" fmla="*/ 23 h 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1" h="42">
                  <a:moveTo>
                    <a:pt x="91" y="29"/>
                  </a:moveTo>
                  <a:cubicBezTo>
                    <a:pt x="91" y="28"/>
                    <a:pt x="91" y="28"/>
                    <a:pt x="91" y="27"/>
                  </a:cubicBezTo>
                  <a:cubicBezTo>
                    <a:pt x="91" y="27"/>
                    <a:pt x="91" y="26"/>
                    <a:pt x="91" y="26"/>
                  </a:cubicBezTo>
                  <a:cubicBezTo>
                    <a:pt x="91" y="25"/>
                    <a:pt x="91" y="25"/>
                    <a:pt x="91" y="24"/>
                  </a:cubicBezTo>
                  <a:cubicBezTo>
                    <a:pt x="90" y="24"/>
                    <a:pt x="90" y="24"/>
                    <a:pt x="89" y="24"/>
                  </a:cubicBezTo>
                  <a:cubicBezTo>
                    <a:pt x="89" y="25"/>
                    <a:pt x="89" y="25"/>
                    <a:pt x="89" y="26"/>
                  </a:cubicBezTo>
                  <a:cubicBezTo>
                    <a:pt x="89" y="26"/>
                    <a:pt x="88" y="26"/>
                    <a:pt x="88" y="26"/>
                  </a:cubicBezTo>
                  <a:cubicBezTo>
                    <a:pt x="88" y="26"/>
                    <a:pt x="88" y="27"/>
                    <a:pt x="88" y="27"/>
                  </a:cubicBezTo>
                  <a:cubicBezTo>
                    <a:pt x="88" y="27"/>
                    <a:pt x="89" y="27"/>
                    <a:pt x="89" y="27"/>
                  </a:cubicBezTo>
                  <a:cubicBezTo>
                    <a:pt x="89" y="28"/>
                    <a:pt x="89" y="28"/>
                    <a:pt x="89" y="29"/>
                  </a:cubicBezTo>
                  <a:cubicBezTo>
                    <a:pt x="89" y="29"/>
                    <a:pt x="88" y="29"/>
                    <a:pt x="88" y="29"/>
                  </a:cubicBezTo>
                  <a:cubicBezTo>
                    <a:pt x="88" y="29"/>
                    <a:pt x="88" y="30"/>
                    <a:pt x="88" y="30"/>
                  </a:cubicBezTo>
                  <a:cubicBezTo>
                    <a:pt x="87" y="30"/>
                    <a:pt x="87" y="30"/>
                    <a:pt x="86" y="30"/>
                  </a:cubicBezTo>
                  <a:cubicBezTo>
                    <a:pt x="86" y="30"/>
                    <a:pt x="85" y="30"/>
                    <a:pt x="85" y="30"/>
                  </a:cubicBezTo>
                  <a:cubicBezTo>
                    <a:pt x="84" y="30"/>
                    <a:pt x="83" y="30"/>
                    <a:pt x="83" y="30"/>
                  </a:cubicBezTo>
                  <a:cubicBezTo>
                    <a:pt x="83" y="30"/>
                    <a:pt x="83" y="29"/>
                    <a:pt x="83" y="29"/>
                  </a:cubicBezTo>
                  <a:cubicBezTo>
                    <a:pt x="83" y="28"/>
                    <a:pt x="83" y="28"/>
                    <a:pt x="83" y="27"/>
                  </a:cubicBezTo>
                  <a:cubicBezTo>
                    <a:pt x="83" y="27"/>
                    <a:pt x="84" y="27"/>
                    <a:pt x="85" y="27"/>
                  </a:cubicBezTo>
                  <a:cubicBezTo>
                    <a:pt x="85" y="27"/>
                    <a:pt x="86" y="27"/>
                    <a:pt x="86" y="27"/>
                  </a:cubicBezTo>
                  <a:cubicBezTo>
                    <a:pt x="86" y="27"/>
                    <a:pt x="86" y="26"/>
                    <a:pt x="86" y="26"/>
                  </a:cubicBezTo>
                  <a:cubicBezTo>
                    <a:pt x="86" y="26"/>
                    <a:pt x="85" y="26"/>
                    <a:pt x="85" y="26"/>
                  </a:cubicBezTo>
                  <a:cubicBezTo>
                    <a:pt x="84" y="26"/>
                    <a:pt x="83" y="26"/>
                    <a:pt x="83" y="26"/>
                  </a:cubicBezTo>
                  <a:cubicBezTo>
                    <a:pt x="82" y="26"/>
                    <a:pt x="82" y="26"/>
                    <a:pt x="81" y="26"/>
                  </a:cubicBezTo>
                  <a:cubicBezTo>
                    <a:pt x="81" y="25"/>
                    <a:pt x="81" y="25"/>
                    <a:pt x="81" y="24"/>
                  </a:cubicBezTo>
                  <a:cubicBezTo>
                    <a:pt x="81" y="24"/>
                    <a:pt x="80" y="24"/>
                    <a:pt x="80" y="24"/>
                  </a:cubicBezTo>
                  <a:cubicBezTo>
                    <a:pt x="80" y="25"/>
                    <a:pt x="80" y="25"/>
                    <a:pt x="80" y="26"/>
                  </a:cubicBezTo>
                  <a:cubicBezTo>
                    <a:pt x="79" y="26"/>
                    <a:pt x="79" y="26"/>
                    <a:pt x="78" y="26"/>
                  </a:cubicBezTo>
                  <a:cubicBezTo>
                    <a:pt x="78" y="26"/>
                    <a:pt x="77" y="26"/>
                    <a:pt x="77" y="26"/>
                  </a:cubicBezTo>
                  <a:cubicBezTo>
                    <a:pt x="76" y="26"/>
                    <a:pt x="76" y="26"/>
                    <a:pt x="75" y="26"/>
                  </a:cubicBezTo>
                  <a:cubicBezTo>
                    <a:pt x="75" y="26"/>
                    <a:pt x="75" y="27"/>
                    <a:pt x="75" y="27"/>
                  </a:cubicBezTo>
                  <a:cubicBezTo>
                    <a:pt x="75" y="27"/>
                    <a:pt x="74" y="27"/>
                    <a:pt x="74" y="27"/>
                  </a:cubicBezTo>
                  <a:cubicBezTo>
                    <a:pt x="73" y="27"/>
                    <a:pt x="73" y="27"/>
                    <a:pt x="72" y="27"/>
                  </a:cubicBezTo>
                  <a:cubicBezTo>
                    <a:pt x="72" y="28"/>
                    <a:pt x="72" y="28"/>
                    <a:pt x="72" y="29"/>
                  </a:cubicBezTo>
                  <a:cubicBezTo>
                    <a:pt x="72" y="29"/>
                    <a:pt x="71" y="29"/>
                    <a:pt x="71" y="29"/>
                  </a:cubicBezTo>
                  <a:cubicBezTo>
                    <a:pt x="71" y="29"/>
                    <a:pt x="71" y="30"/>
                    <a:pt x="71" y="30"/>
                  </a:cubicBezTo>
                  <a:cubicBezTo>
                    <a:pt x="70" y="30"/>
                    <a:pt x="69" y="30"/>
                    <a:pt x="69" y="30"/>
                  </a:cubicBezTo>
                  <a:cubicBezTo>
                    <a:pt x="68" y="30"/>
                    <a:pt x="68" y="30"/>
                    <a:pt x="67" y="30"/>
                  </a:cubicBezTo>
                  <a:cubicBezTo>
                    <a:pt x="67" y="30"/>
                    <a:pt x="66" y="30"/>
                    <a:pt x="66" y="30"/>
                  </a:cubicBezTo>
                  <a:cubicBezTo>
                    <a:pt x="65" y="30"/>
                    <a:pt x="65" y="30"/>
                    <a:pt x="64" y="30"/>
                  </a:cubicBezTo>
                  <a:cubicBezTo>
                    <a:pt x="64" y="30"/>
                    <a:pt x="64" y="29"/>
                    <a:pt x="64" y="29"/>
                  </a:cubicBezTo>
                  <a:cubicBezTo>
                    <a:pt x="64" y="28"/>
                    <a:pt x="64" y="28"/>
                    <a:pt x="64" y="27"/>
                  </a:cubicBezTo>
                  <a:cubicBezTo>
                    <a:pt x="65" y="27"/>
                    <a:pt x="65" y="27"/>
                    <a:pt x="66" y="27"/>
                  </a:cubicBezTo>
                  <a:cubicBezTo>
                    <a:pt x="66" y="27"/>
                    <a:pt x="67" y="27"/>
                    <a:pt x="67" y="27"/>
                  </a:cubicBezTo>
                  <a:cubicBezTo>
                    <a:pt x="68" y="27"/>
                    <a:pt x="68" y="27"/>
                    <a:pt x="69" y="27"/>
                  </a:cubicBezTo>
                  <a:cubicBezTo>
                    <a:pt x="69" y="27"/>
                    <a:pt x="70" y="27"/>
                    <a:pt x="71" y="27"/>
                  </a:cubicBezTo>
                  <a:cubicBezTo>
                    <a:pt x="71" y="27"/>
                    <a:pt x="72" y="27"/>
                    <a:pt x="72" y="27"/>
                  </a:cubicBezTo>
                  <a:cubicBezTo>
                    <a:pt x="72" y="27"/>
                    <a:pt x="72" y="26"/>
                    <a:pt x="72" y="26"/>
                  </a:cubicBezTo>
                  <a:cubicBezTo>
                    <a:pt x="72" y="25"/>
                    <a:pt x="72" y="25"/>
                    <a:pt x="72" y="24"/>
                  </a:cubicBezTo>
                  <a:cubicBezTo>
                    <a:pt x="72" y="24"/>
                    <a:pt x="71" y="24"/>
                    <a:pt x="71" y="24"/>
                  </a:cubicBezTo>
                  <a:cubicBezTo>
                    <a:pt x="71" y="23"/>
                    <a:pt x="71" y="23"/>
                    <a:pt x="71" y="22"/>
                  </a:cubicBezTo>
                  <a:cubicBezTo>
                    <a:pt x="71" y="22"/>
                    <a:pt x="71" y="21"/>
                    <a:pt x="71" y="21"/>
                  </a:cubicBezTo>
                  <a:cubicBezTo>
                    <a:pt x="70" y="21"/>
                    <a:pt x="69" y="21"/>
                    <a:pt x="69" y="21"/>
                  </a:cubicBezTo>
                  <a:cubicBezTo>
                    <a:pt x="69" y="20"/>
                    <a:pt x="69" y="20"/>
                    <a:pt x="69" y="19"/>
                  </a:cubicBezTo>
                  <a:cubicBezTo>
                    <a:pt x="69" y="19"/>
                    <a:pt x="69" y="18"/>
                    <a:pt x="69" y="17"/>
                  </a:cubicBezTo>
                  <a:cubicBezTo>
                    <a:pt x="68" y="17"/>
                    <a:pt x="68" y="17"/>
                    <a:pt x="67" y="17"/>
                  </a:cubicBezTo>
                  <a:cubicBezTo>
                    <a:pt x="67" y="17"/>
                    <a:pt x="67" y="16"/>
                    <a:pt x="67" y="16"/>
                  </a:cubicBezTo>
                  <a:cubicBezTo>
                    <a:pt x="67" y="15"/>
                    <a:pt x="67" y="15"/>
                    <a:pt x="67" y="14"/>
                  </a:cubicBezTo>
                  <a:cubicBezTo>
                    <a:pt x="67" y="14"/>
                    <a:pt x="66" y="14"/>
                    <a:pt x="66" y="14"/>
                  </a:cubicBezTo>
                  <a:cubicBezTo>
                    <a:pt x="65" y="14"/>
                    <a:pt x="65" y="14"/>
                    <a:pt x="64" y="14"/>
                  </a:cubicBezTo>
                  <a:cubicBezTo>
                    <a:pt x="64" y="15"/>
                    <a:pt x="64" y="15"/>
                    <a:pt x="64" y="16"/>
                  </a:cubicBezTo>
                  <a:cubicBezTo>
                    <a:pt x="64" y="16"/>
                    <a:pt x="63" y="16"/>
                    <a:pt x="63" y="16"/>
                  </a:cubicBezTo>
                  <a:cubicBezTo>
                    <a:pt x="63" y="16"/>
                    <a:pt x="63" y="17"/>
                    <a:pt x="63" y="17"/>
                  </a:cubicBezTo>
                  <a:cubicBezTo>
                    <a:pt x="63" y="17"/>
                    <a:pt x="64" y="17"/>
                    <a:pt x="64" y="17"/>
                  </a:cubicBezTo>
                  <a:cubicBezTo>
                    <a:pt x="64" y="18"/>
                    <a:pt x="64" y="19"/>
                    <a:pt x="64" y="19"/>
                  </a:cubicBezTo>
                  <a:cubicBezTo>
                    <a:pt x="65" y="19"/>
                    <a:pt x="65" y="19"/>
                    <a:pt x="66" y="19"/>
                  </a:cubicBezTo>
                  <a:cubicBezTo>
                    <a:pt x="66" y="20"/>
                    <a:pt x="66" y="20"/>
                    <a:pt x="66" y="21"/>
                  </a:cubicBezTo>
                  <a:cubicBezTo>
                    <a:pt x="65" y="21"/>
                    <a:pt x="65" y="21"/>
                    <a:pt x="64" y="21"/>
                  </a:cubicBezTo>
                  <a:cubicBezTo>
                    <a:pt x="64" y="21"/>
                    <a:pt x="64" y="22"/>
                    <a:pt x="64" y="22"/>
                  </a:cubicBezTo>
                  <a:cubicBezTo>
                    <a:pt x="64" y="22"/>
                    <a:pt x="63" y="22"/>
                    <a:pt x="63" y="22"/>
                  </a:cubicBezTo>
                  <a:cubicBezTo>
                    <a:pt x="63" y="23"/>
                    <a:pt x="63" y="23"/>
                    <a:pt x="63" y="24"/>
                  </a:cubicBezTo>
                  <a:cubicBezTo>
                    <a:pt x="63" y="25"/>
                    <a:pt x="63" y="25"/>
                    <a:pt x="63" y="26"/>
                  </a:cubicBezTo>
                  <a:cubicBezTo>
                    <a:pt x="62" y="26"/>
                    <a:pt x="62" y="26"/>
                    <a:pt x="61" y="26"/>
                  </a:cubicBezTo>
                  <a:cubicBezTo>
                    <a:pt x="61" y="26"/>
                    <a:pt x="60" y="26"/>
                    <a:pt x="59" y="26"/>
                  </a:cubicBezTo>
                  <a:cubicBezTo>
                    <a:pt x="59" y="25"/>
                    <a:pt x="59" y="25"/>
                    <a:pt x="59" y="24"/>
                  </a:cubicBezTo>
                  <a:cubicBezTo>
                    <a:pt x="59" y="24"/>
                    <a:pt x="58" y="24"/>
                    <a:pt x="58" y="24"/>
                  </a:cubicBezTo>
                  <a:cubicBezTo>
                    <a:pt x="58" y="23"/>
                    <a:pt x="58" y="23"/>
                    <a:pt x="58" y="22"/>
                  </a:cubicBezTo>
                  <a:cubicBezTo>
                    <a:pt x="58" y="22"/>
                    <a:pt x="58" y="21"/>
                    <a:pt x="58" y="21"/>
                  </a:cubicBezTo>
                  <a:cubicBezTo>
                    <a:pt x="58" y="20"/>
                    <a:pt x="58" y="20"/>
                    <a:pt x="58" y="19"/>
                  </a:cubicBezTo>
                  <a:cubicBezTo>
                    <a:pt x="57" y="19"/>
                    <a:pt x="57" y="19"/>
                    <a:pt x="56" y="19"/>
                  </a:cubicBezTo>
                  <a:cubicBezTo>
                    <a:pt x="56" y="19"/>
                    <a:pt x="56" y="18"/>
                    <a:pt x="56" y="17"/>
                  </a:cubicBezTo>
                  <a:cubicBezTo>
                    <a:pt x="56" y="17"/>
                    <a:pt x="55" y="17"/>
                    <a:pt x="55" y="17"/>
                  </a:cubicBezTo>
                  <a:cubicBezTo>
                    <a:pt x="55" y="17"/>
                    <a:pt x="55" y="16"/>
                    <a:pt x="55" y="16"/>
                  </a:cubicBezTo>
                  <a:cubicBezTo>
                    <a:pt x="55" y="15"/>
                    <a:pt x="55" y="15"/>
                    <a:pt x="55" y="14"/>
                  </a:cubicBezTo>
                  <a:cubicBezTo>
                    <a:pt x="54" y="14"/>
                    <a:pt x="54" y="14"/>
                    <a:pt x="53" y="14"/>
                  </a:cubicBezTo>
                  <a:cubicBezTo>
                    <a:pt x="53" y="14"/>
                    <a:pt x="53" y="13"/>
                    <a:pt x="53" y="13"/>
                  </a:cubicBezTo>
                  <a:cubicBezTo>
                    <a:pt x="53" y="12"/>
                    <a:pt x="53" y="12"/>
                    <a:pt x="53" y="11"/>
                  </a:cubicBezTo>
                  <a:cubicBezTo>
                    <a:pt x="53" y="11"/>
                    <a:pt x="53" y="10"/>
                    <a:pt x="53" y="10"/>
                  </a:cubicBezTo>
                  <a:cubicBezTo>
                    <a:pt x="53" y="10"/>
                    <a:pt x="52" y="10"/>
                    <a:pt x="52" y="10"/>
                  </a:cubicBezTo>
                  <a:cubicBezTo>
                    <a:pt x="51" y="10"/>
                    <a:pt x="51" y="10"/>
                    <a:pt x="50" y="10"/>
                  </a:cubicBezTo>
                  <a:cubicBezTo>
                    <a:pt x="50" y="9"/>
                    <a:pt x="50" y="8"/>
                    <a:pt x="50" y="8"/>
                  </a:cubicBezTo>
                  <a:cubicBezTo>
                    <a:pt x="50" y="8"/>
                    <a:pt x="49" y="8"/>
                    <a:pt x="49" y="8"/>
                  </a:cubicBezTo>
                  <a:cubicBezTo>
                    <a:pt x="48" y="8"/>
                    <a:pt x="48" y="8"/>
                    <a:pt x="47" y="8"/>
                  </a:cubicBezTo>
                  <a:cubicBezTo>
                    <a:pt x="46" y="8"/>
                    <a:pt x="46" y="8"/>
                    <a:pt x="45" y="8"/>
                  </a:cubicBezTo>
                  <a:cubicBezTo>
                    <a:pt x="45" y="7"/>
                    <a:pt x="45" y="7"/>
                    <a:pt x="45" y="6"/>
                  </a:cubicBezTo>
                  <a:cubicBezTo>
                    <a:pt x="45" y="6"/>
                    <a:pt x="44" y="6"/>
                    <a:pt x="44" y="6"/>
                  </a:cubicBezTo>
                  <a:cubicBezTo>
                    <a:pt x="44" y="6"/>
                    <a:pt x="44" y="5"/>
                    <a:pt x="44" y="5"/>
                  </a:cubicBezTo>
                  <a:cubicBezTo>
                    <a:pt x="43" y="5"/>
                    <a:pt x="43" y="5"/>
                    <a:pt x="42" y="5"/>
                  </a:cubicBezTo>
                  <a:cubicBezTo>
                    <a:pt x="42" y="4"/>
                    <a:pt x="42" y="3"/>
                    <a:pt x="42" y="3"/>
                  </a:cubicBezTo>
                  <a:cubicBezTo>
                    <a:pt x="42" y="3"/>
                    <a:pt x="41" y="3"/>
                    <a:pt x="41" y="3"/>
                  </a:cubicBezTo>
                  <a:cubicBezTo>
                    <a:pt x="41" y="2"/>
                    <a:pt x="41" y="2"/>
                    <a:pt x="41" y="1"/>
                  </a:cubicBezTo>
                  <a:cubicBezTo>
                    <a:pt x="40" y="1"/>
                    <a:pt x="40" y="1"/>
                    <a:pt x="39" y="1"/>
                  </a:cubicBezTo>
                  <a:cubicBezTo>
                    <a:pt x="39" y="1"/>
                    <a:pt x="39" y="0"/>
                    <a:pt x="39" y="0"/>
                  </a:cubicBezTo>
                  <a:cubicBezTo>
                    <a:pt x="39" y="0"/>
                    <a:pt x="38" y="0"/>
                    <a:pt x="38" y="0"/>
                  </a:cubicBezTo>
                  <a:cubicBezTo>
                    <a:pt x="38" y="0"/>
                    <a:pt x="38" y="1"/>
                    <a:pt x="38" y="1"/>
                  </a:cubicBezTo>
                  <a:cubicBezTo>
                    <a:pt x="38" y="2"/>
                    <a:pt x="38" y="2"/>
                    <a:pt x="38" y="3"/>
                  </a:cubicBezTo>
                  <a:cubicBezTo>
                    <a:pt x="38" y="3"/>
                    <a:pt x="39" y="3"/>
                    <a:pt x="39" y="3"/>
                  </a:cubicBezTo>
                  <a:cubicBezTo>
                    <a:pt x="39" y="3"/>
                    <a:pt x="39" y="4"/>
                    <a:pt x="39" y="5"/>
                  </a:cubicBezTo>
                  <a:cubicBezTo>
                    <a:pt x="40" y="5"/>
                    <a:pt x="40" y="5"/>
                    <a:pt x="41" y="5"/>
                  </a:cubicBezTo>
                  <a:cubicBezTo>
                    <a:pt x="41" y="5"/>
                    <a:pt x="41" y="6"/>
                    <a:pt x="41" y="6"/>
                  </a:cubicBezTo>
                  <a:cubicBezTo>
                    <a:pt x="41" y="6"/>
                    <a:pt x="42" y="6"/>
                    <a:pt x="42" y="6"/>
                  </a:cubicBezTo>
                  <a:cubicBezTo>
                    <a:pt x="42" y="7"/>
                    <a:pt x="42" y="7"/>
                    <a:pt x="42" y="8"/>
                  </a:cubicBezTo>
                  <a:cubicBezTo>
                    <a:pt x="42" y="8"/>
                    <a:pt x="42" y="9"/>
                    <a:pt x="42" y="10"/>
                  </a:cubicBezTo>
                  <a:cubicBezTo>
                    <a:pt x="43" y="10"/>
                    <a:pt x="43" y="10"/>
                    <a:pt x="44" y="10"/>
                  </a:cubicBezTo>
                  <a:cubicBezTo>
                    <a:pt x="44" y="10"/>
                    <a:pt x="45" y="10"/>
                    <a:pt x="45" y="10"/>
                  </a:cubicBezTo>
                  <a:cubicBezTo>
                    <a:pt x="46" y="10"/>
                    <a:pt x="46" y="10"/>
                    <a:pt x="47" y="10"/>
                  </a:cubicBezTo>
                  <a:cubicBezTo>
                    <a:pt x="47" y="10"/>
                    <a:pt x="47" y="11"/>
                    <a:pt x="47" y="11"/>
                  </a:cubicBezTo>
                  <a:cubicBezTo>
                    <a:pt x="48" y="11"/>
                    <a:pt x="48" y="11"/>
                    <a:pt x="49" y="11"/>
                  </a:cubicBezTo>
                  <a:cubicBezTo>
                    <a:pt x="49" y="12"/>
                    <a:pt x="49" y="12"/>
                    <a:pt x="49" y="13"/>
                  </a:cubicBezTo>
                  <a:cubicBezTo>
                    <a:pt x="49" y="13"/>
                    <a:pt x="50" y="13"/>
                    <a:pt x="50" y="13"/>
                  </a:cubicBezTo>
                  <a:cubicBezTo>
                    <a:pt x="51" y="13"/>
                    <a:pt x="51" y="13"/>
                    <a:pt x="52" y="13"/>
                  </a:cubicBezTo>
                  <a:cubicBezTo>
                    <a:pt x="52" y="13"/>
                    <a:pt x="52" y="14"/>
                    <a:pt x="52" y="14"/>
                  </a:cubicBezTo>
                  <a:cubicBezTo>
                    <a:pt x="52" y="15"/>
                    <a:pt x="52" y="15"/>
                    <a:pt x="52" y="16"/>
                  </a:cubicBezTo>
                  <a:cubicBezTo>
                    <a:pt x="51" y="16"/>
                    <a:pt x="51" y="16"/>
                    <a:pt x="50" y="16"/>
                  </a:cubicBezTo>
                  <a:cubicBezTo>
                    <a:pt x="50" y="16"/>
                    <a:pt x="49" y="16"/>
                    <a:pt x="49" y="16"/>
                  </a:cubicBezTo>
                  <a:cubicBezTo>
                    <a:pt x="49" y="16"/>
                    <a:pt x="49" y="17"/>
                    <a:pt x="49" y="17"/>
                  </a:cubicBezTo>
                  <a:cubicBezTo>
                    <a:pt x="49" y="17"/>
                    <a:pt x="50" y="17"/>
                    <a:pt x="50" y="17"/>
                  </a:cubicBezTo>
                  <a:cubicBezTo>
                    <a:pt x="50" y="18"/>
                    <a:pt x="50" y="19"/>
                    <a:pt x="50" y="19"/>
                  </a:cubicBezTo>
                  <a:cubicBezTo>
                    <a:pt x="50" y="19"/>
                    <a:pt x="49" y="19"/>
                    <a:pt x="49" y="19"/>
                  </a:cubicBezTo>
                  <a:cubicBezTo>
                    <a:pt x="49" y="20"/>
                    <a:pt x="49" y="20"/>
                    <a:pt x="49" y="21"/>
                  </a:cubicBezTo>
                  <a:cubicBezTo>
                    <a:pt x="49" y="21"/>
                    <a:pt x="49" y="22"/>
                    <a:pt x="49" y="22"/>
                  </a:cubicBezTo>
                  <a:cubicBezTo>
                    <a:pt x="48" y="22"/>
                    <a:pt x="48" y="22"/>
                    <a:pt x="47" y="22"/>
                  </a:cubicBezTo>
                  <a:cubicBezTo>
                    <a:pt x="46" y="22"/>
                    <a:pt x="46" y="22"/>
                    <a:pt x="45" y="22"/>
                  </a:cubicBezTo>
                  <a:cubicBezTo>
                    <a:pt x="45" y="23"/>
                    <a:pt x="45" y="23"/>
                    <a:pt x="45" y="24"/>
                  </a:cubicBezTo>
                  <a:cubicBezTo>
                    <a:pt x="45" y="25"/>
                    <a:pt x="45" y="25"/>
                    <a:pt x="45" y="26"/>
                  </a:cubicBezTo>
                  <a:cubicBezTo>
                    <a:pt x="45" y="26"/>
                    <a:pt x="44" y="26"/>
                    <a:pt x="44" y="26"/>
                  </a:cubicBezTo>
                  <a:cubicBezTo>
                    <a:pt x="43" y="26"/>
                    <a:pt x="43" y="26"/>
                    <a:pt x="42" y="26"/>
                  </a:cubicBezTo>
                  <a:cubicBezTo>
                    <a:pt x="42" y="25"/>
                    <a:pt x="42" y="25"/>
                    <a:pt x="42" y="24"/>
                  </a:cubicBezTo>
                  <a:cubicBezTo>
                    <a:pt x="42" y="24"/>
                    <a:pt x="41" y="24"/>
                    <a:pt x="41" y="24"/>
                  </a:cubicBezTo>
                  <a:cubicBezTo>
                    <a:pt x="40" y="24"/>
                    <a:pt x="40" y="24"/>
                    <a:pt x="39" y="24"/>
                  </a:cubicBezTo>
                  <a:cubicBezTo>
                    <a:pt x="39" y="23"/>
                    <a:pt x="39" y="23"/>
                    <a:pt x="39" y="22"/>
                  </a:cubicBezTo>
                  <a:cubicBezTo>
                    <a:pt x="39" y="22"/>
                    <a:pt x="38" y="22"/>
                    <a:pt x="38" y="22"/>
                  </a:cubicBezTo>
                  <a:cubicBezTo>
                    <a:pt x="38" y="22"/>
                    <a:pt x="38" y="21"/>
                    <a:pt x="38" y="21"/>
                  </a:cubicBezTo>
                  <a:cubicBezTo>
                    <a:pt x="38" y="21"/>
                    <a:pt x="39" y="21"/>
                    <a:pt x="39" y="21"/>
                  </a:cubicBezTo>
                  <a:cubicBezTo>
                    <a:pt x="40" y="21"/>
                    <a:pt x="40" y="21"/>
                    <a:pt x="41" y="21"/>
                  </a:cubicBezTo>
                  <a:cubicBezTo>
                    <a:pt x="41" y="21"/>
                    <a:pt x="42" y="21"/>
                    <a:pt x="42" y="21"/>
                  </a:cubicBezTo>
                  <a:cubicBezTo>
                    <a:pt x="43" y="21"/>
                    <a:pt x="43" y="21"/>
                    <a:pt x="44" y="21"/>
                  </a:cubicBezTo>
                  <a:cubicBezTo>
                    <a:pt x="44" y="20"/>
                    <a:pt x="44" y="20"/>
                    <a:pt x="44" y="19"/>
                  </a:cubicBezTo>
                  <a:cubicBezTo>
                    <a:pt x="44" y="19"/>
                    <a:pt x="45" y="19"/>
                    <a:pt x="45" y="19"/>
                  </a:cubicBezTo>
                  <a:cubicBezTo>
                    <a:pt x="45" y="19"/>
                    <a:pt x="45" y="18"/>
                    <a:pt x="45" y="17"/>
                  </a:cubicBezTo>
                  <a:cubicBezTo>
                    <a:pt x="45" y="17"/>
                    <a:pt x="45" y="16"/>
                    <a:pt x="45" y="16"/>
                  </a:cubicBezTo>
                  <a:cubicBezTo>
                    <a:pt x="45" y="16"/>
                    <a:pt x="44" y="16"/>
                    <a:pt x="44" y="16"/>
                  </a:cubicBezTo>
                  <a:cubicBezTo>
                    <a:pt x="44" y="15"/>
                    <a:pt x="44" y="15"/>
                    <a:pt x="44" y="14"/>
                  </a:cubicBezTo>
                  <a:cubicBezTo>
                    <a:pt x="43" y="14"/>
                    <a:pt x="43" y="14"/>
                    <a:pt x="42" y="14"/>
                  </a:cubicBezTo>
                  <a:cubicBezTo>
                    <a:pt x="42" y="14"/>
                    <a:pt x="41" y="14"/>
                    <a:pt x="41" y="14"/>
                  </a:cubicBezTo>
                  <a:cubicBezTo>
                    <a:pt x="41" y="14"/>
                    <a:pt x="41" y="13"/>
                    <a:pt x="41" y="13"/>
                  </a:cubicBezTo>
                  <a:cubicBezTo>
                    <a:pt x="40" y="13"/>
                    <a:pt x="40" y="13"/>
                    <a:pt x="39" y="13"/>
                  </a:cubicBezTo>
                  <a:cubicBezTo>
                    <a:pt x="39" y="13"/>
                    <a:pt x="38" y="13"/>
                    <a:pt x="38" y="13"/>
                  </a:cubicBezTo>
                  <a:cubicBezTo>
                    <a:pt x="38" y="12"/>
                    <a:pt x="38" y="12"/>
                    <a:pt x="38" y="11"/>
                  </a:cubicBezTo>
                  <a:cubicBezTo>
                    <a:pt x="37" y="11"/>
                    <a:pt x="37" y="11"/>
                    <a:pt x="36" y="11"/>
                  </a:cubicBezTo>
                  <a:cubicBezTo>
                    <a:pt x="36" y="11"/>
                    <a:pt x="36" y="10"/>
                    <a:pt x="36" y="10"/>
                  </a:cubicBezTo>
                  <a:cubicBezTo>
                    <a:pt x="35" y="10"/>
                    <a:pt x="35" y="10"/>
                    <a:pt x="34" y="10"/>
                  </a:cubicBezTo>
                  <a:cubicBezTo>
                    <a:pt x="34" y="9"/>
                    <a:pt x="34" y="8"/>
                    <a:pt x="34" y="8"/>
                  </a:cubicBezTo>
                  <a:cubicBezTo>
                    <a:pt x="34" y="8"/>
                    <a:pt x="33" y="8"/>
                    <a:pt x="33" y="8"/>
                  </a:cubicBezTo>
                  <a:cubicBezTo>
                    <a:pt x="33" y="7"/>
                    <a:pt x="33" y="7"/>
                    <a:pt x="33" y="6"/>
                  </a:cubicBezTo>
                  <a:cubicBezTo>
                    <a:pt x="32" y="6"/>
                    <a:pt x="32" y="6"/>
                    <a:pt x="31" y="6"/>
                  </a:cubicBezTo>
                  <a:cubicBezTo>
                    <a:pt x="31" y="6"/>
                    <a:pt x="31" y="5"/>
                    <a:pt x="31" y="5"/>
                  </a:cubicBezTo>
                  <a:cubicBezTo>
                    <a:pt x="31" y="5"/>
                    <a:pt x="30" y="5"/>
                    <a:pt x="30" y="5"/>
                  </a:cubicBezTo>
                  <a:cubicBezTo>
                    <a:pt x="29" y="5"/>
                    <a:pt x="29" y="5"/>
                    <a:pt x="28" y="5"/>
                  </a:cubicBezTo>
                  <a:cubicBezTo>
                    <a:pt x="28" y="5"/>
                    <a:pt x="28" y="6"/>
                    <a:pt x="28" y="6"/>
                  </a:cubicBezTo>
                  <a:cubicBezTo>
                    <a:pt x="28" y="6"/>
                    <a:pt x="27" y="6"/>
                    <a:pt x="27" y="6"/>
                  </a:cubicBezTo>
                  <a:cubicBezTo>
                    <a:pt x="27" y="7"/>
                    <a:pt x="27" y="7"/>
                    <a:pt x="27" y="8"/>
                  </a:cubicBezTo>
                  <a:cubicBezTo>
                    <a:pt x="26" y="8"/>
                    <a:pt x="26" y="8"/>
                    <a:pt x="25" y="8"/>
                  </a:cubicBezTo>
                  <a:cubicBezTo>
                    <a:pt x="25" y="8"/>
                    <a:pt x="24" y="8"/>
                    <a:pt x="24" y="8"/>
                  </a:cubicBezTo>
                  <a:cubicBezTo>
                    <a:pt x="23" y="8"/>
                    <a:pt x="22" y="8"/>
                    <a:pt x="22" y="8"/>
                  </a:cubicBezTo>
                  <a:cubicBezTo>
                    <a:pt x="22" y="7"/>
                    <a:pt x="22" y="7"/>
                    <a:pt x="22" y="6"/>
                  </a:cubicBezTo>
                  <a:cubicBezTo>
                    <a:pt x="21" y="6"/>
                    <a:pt x="21" y="6"/>
                    <a:pt x="20" y="6"/>
                  </a:cubicBezTo>
                  <a:cubicBezTo>
                    <a:pt x="20" y="6"/>
                    <a:pt x="19" y="6"/>
                    <a:pt x="19" y="6"/>
                  </a:cubicBezTo>
                  <a:cubicBezTo>
                    <a:pt x="19" y="7"/>
                    <a:pt x="19" y="7"/>
                    <a:pt x="19" y="8"/>
                  </a:cubicBezTo>
                  <a:cubicBezTo>
                    <a:pt x="19" y="8"/>
                    <a:pt x="19" y="9"/>
                    <a:pt x="19" y="10"/>
                  </a:cubicBezTo>
                  <a:cubicBezTo>
                    <a:pt x="19" y="10"/>
                    <a:pt x="19" y="11"/>
                    <a:pt x="19" y="11"/>
                  </a:cubicBezTo>
                  <a:cubicBezTo>
                    <a:pt x="19" y="12"/>
                    <a:pt x="19" y="12"/>
                    <a:pt x="19" y="13"/>
                  </a:cubicBezTo>
                  <a:cubicBezTo>
                    <a:pt x="18" y="13"/>
                    <a:pt x="18" y="13"/>
                    <a:pt x="17" y="13"/>
                  </a:cubicBezTo>
                  <a:cubicBezTo>
                    <a:pt x="17" y="13"/>
                    <a:pt x="16" y="13"/>
                    <a:pt x="16" y="13"/>
                  </a:cubicBezTo>
                  <a:cubicBezTo>
                    <a:pt x="16" y="13"/>
                    <a:pt x="16" y="14"/>
                    <a:pt x="16" y="14"/>
                  </a:cubicBezTo>
                  <a:cubicBezTo>
                    <a:pt x="15" y="14"/>
                    <a:pt x="15" y="14"/>
                    <a:pt x="14" y="14"/>
                  </a:cubicBezTo>
                  <a:cubicBezTo>
                    <a:pt x="14" y="14"/>
                    <a:pt x="13" y="14"/>
                    <a:pt x="13" y="14"/>
                  </a:cubicBezTo>
                  <a:cubicBezTo>
                    <a:pt x="13" y="15"/>
                    <a:pt x="13" y="15"/>
                    <a:pt x="13" y="16"/>
                  </a:cubicBezTo>
                  <a:cubicBezTo>
                    <a:pt x="12" y="16"/>
                    <a:pt x="12" y="16"/>
                    <a:pt x="11" y="16"/>
                  </a:cubicBezTo>
                  <a:cubicBezTo>
                    <a:pt x="11" y="16"/>
                    <a:pt x="11" y="17"/>
                    <a:pt x="11" y="17"/>
                  </a:cubicBezTo>
                  <a:cubicBezTo>
                    <a:pt x="11" y="18"/>
                    <a:pt x="11" y="19"/>
                    <a:pt x="11" y="19"/>
                  </a:cubicBezTo>
                  <a:cubicBezTo>
                    <a:pt x="12" y="19"/>
                    <a:pt x="12" y="19"/>
                    <a:pt x="13" y="19"/>
                  </a:cubicBezTo>
                  <a:cubicBezTo>
                    <a:pt x="13" y="20"/>
                    <a:pt x="13" y="20"/>
                    <a:pt x="13" y="21"/>
                  </a:cubicBezTo>
                  <a:cubicBezTo>
                    <a:pt x="12" y="21"/>
                    <a:pt x="12" y="21"/>
                    <a:pt x="11" y="21"/>
                  </a:cubicBezTo>
                  <a:cubicBezTo>
                    <a:pt x="11" y="21"/>
                    <a:pt x="11" y="22"/>
                    <a:pt x="11" y="22"/>
                  </a:cubicBezTo>
                  <a:cubicBezTo>
                    <a:pt x="11" y="22"/>
                    <a:pt x="10" y="22"/>
                    <a:pt x="10" y="22"/>
                  </a:cubicBezTo>
                  <a:cubicBezTo>
                    <a:pt x="10" y="23"/>
                    <a:pt x="10" y="23"/>
                    <a:pt x="10" y="24"/>
                  </a:cubicBezTo>
                  <a:cubicBezTo>
                    <a:pt x="9" y="24"/>
                    <a:pt x="8" y="24"/>
                    <a:pt x="8" y="24"/>
                  </a:cubicBezTo>
                  <a:cubicBezTo>
                    <a:pt x="8" y="25"/>
                    <a:pt x="8" y="25"/>
                    <a:pt x="8" y="26"/>
                  </a:cubicBezTo>
                  <a:cubicBezTo>
                    <a:pt x="7" y="26"/>
                    <a:pt x="7" y="26"/>
                    <a:pt x="6" y="26"/>
                  </a:cubicBezTo>
                  <a:cubicBezTo>
                    <a:pt x="6" y="26"/>
                    <a:pt x="5" y="26"/>
                    <a:pt x="5" y="26"/>
                  </a:cubicBezTo>
                  <a:cubicBezTo>
                    <a:pt x="5" y="26"/>
                    <a:pt x="5" y="27"/>
                    <a:pt x="5" y="27"/>
                  </a:cubicBezTo>
                  <a:cubicBezTo>
                    <a:pt x="4" y="27"/>
                    <a:pt x="4" y="27"/>
                    <a:pt x="3" y="27"/>
                  </a:cubicBezTo>
                  <a:cubicBezTo>
                    <a:pt x="3" y="27"/>
                    <a:pt x="2" y="27"/>
                    <a:pt x="2" y="27"/>
                  </a:cubicBezTo>
                  <a:cubicBezTo>
                    <a:pt x="1" y="27"/>
                    <a:pt x="1" y="27"/>
                    <a:pt x="0" y="27"/>
                  </a:cubicBezTo>
                  <a:cubicBezTo>
                    <a:pt x="0" y="28"/>
                    <a:pt x="0" y="28"/>
                    <a:pt x="0" y="29"/>
                  </a:cubicBezTo>
                  <a:cubicBezTo>
                    <a:pt x="1" y="29"/>
                    <a:pt x="1" y="29"/>
                    <a:pt x="2" y="29"/>
                  </a:cubicBezTo>
                  <a:cubicBezTo>
                    <a:pt x="2" y="29"/>
                    <a:pt x="3" y="29"/>
                    <a:pt x="3" y="29"/>
                  </a:cubicBezTo>
                  <a:cubicBezTo>
                    <a:pt x="4" y="29"/>
                    <a:pt x="4" y="29"/>
                    <a:pt x="5" y="29"/>
                  </a:cubicBezTo>
                  <a:cubicBezTo>
                    <a:pt x="5" y="29"/>
                    <a:pt x="6" y="29"/>
                    <a:pt x="6" y="29"/>
                  </a:cubicBezTo>
                  <a:cubicBezTo>
                    <a:pt x="7" y="29"/>
                    <a:pt x="7" y="29"/>
                    <a:pt x="8" y="29"/>
                  </a:cubicBezTo>
                  <a:cubicBezTo>
                    <a:pt x="8" y="28"/>
                    <a:pt x="8" y="28"/>
                    <a:pt x="8" y="27"/>
                  </a:cubicBezTo>
                  <a:cubicBezTo>
                    <a:pt x="8" y="27"/>
                    <a:pt x="9" y="27"/>
                    <a:pt x="10" y="27"/>
                  </a:cubicBezTo>
                  <a:cubicBezTo>
                    <a:pt x="10" y="27"/>
                    <a:pt x="11" y="27"/>
                    <a:pt x="11" y="27"/>
                  </a:cubicBezTo>
                  <a:cubicBezTo>
                    <a:pt x="11" y="27"/>
                    <a:pt x="11" y="26"/>
                    <a:pt x="11" y="26"/>
                  </a:cubicBezTo>
                  <a:cubicBezTo>
                    <a:pt x="12" y="26"/>
                    <a:pt x="12" y="26"/>
                    <a:pt x="13" y="26"/>
                  </a:cubicBezTo>
                  <a:cubicBezTo>
                    <a:pt x="13" y="26"/>
                    <a:pt x="14" y="26"/>
                    <a:pt x="14" y="26"/>
                  </a:cubicBezTo>
                  <a:cubicBezTo>
                    <a:pt x="15" y="26"/>
                    <a:pt x="15" y="26"/>
                    <a:pt x="16" y="26"/>
                  </a:cubicBezTo>
                  <a:cubicBezTo>
                    <a:pt x="16" y="26"/>
                    <a:pt x="17" y="26"/>
                    <a:pt x="17" y="26"/>
                  </a:cubicBezTo>
                  <a:cubicBezTo>
                    <a:pt x="18" y="26"/>
                    <a:pt x="18" y="26"/>
                    <a:pt x="19" y="26"/>
                  </a:cubicBezTo>
                  <a:cubicBezTo>
                    <a:pt x="19" y="25"/>
                    <a:pt x="19" y="25"/>
                    <a:pt x="19" y="24"/>
                  </a:cubicBezTo>
                  <a:cubicBezTo>
                    <a:pt x="19" y="24"/>
                    <a:pt x="20" y="24"/>
                    <a:pt x="20" y="24"/>
                  </a:cubicBezTo>
                  <a:cubicBezTo>
                    <a:pt x="21" y="24"/>
                    <a:pt x="21" y="24"/>
                    <a:pt x="22" y="24"/>
                  </a:cubicBezTo>
                  <a:cubicBezTo>
                    <a:pt x="22" y="24"/>
                    <a:pt x="23" y="24"/>
                    <a:pt x="24" y="24"/>
                  </a:cubicBezTo>
                  <a:cubicBezTo>
                    <a:pt x="24" y="24"/>
                    <a:pt x="25" y="24"/>
                    <a:pt x="25" y="24"/>
                  </a:cubicBezTo>
                  <a:cubicBezTo>
                    <a:pt x="26" y="24"/>
                    <a:pt x="26" y="24"/>
                    <a:pt x="27" y="24"/>
                  </a:cubicBezTo>
                  <a:cubicBezTo>
                    <a:pt x="27" y="24"/>
                    <a:pt x="28" y="24"/>
                    <a:pt x="28" y="24"/>
                  </a:cubicBezTo>
                  <a:cubicBezTo>
                    <a:pt x="29" y="24"/>
                    <a:pt x="29" y="24"/>
                    <a:pt x="30" y="24"/>
                  </a:cubicBezTo>
                  <a:cubicBezTo>
                    <a:pt x="30" y="24"/>
                    <a:pt x="31" y="24"/>
                    <a:pt x="31" y="24"/>
                  </a:cubicBezTo>
                  <a:cubicBezTo>
                    <a:pt x="32" y="24"/>
                    <a:pt x="32" y="24"/>
                    <a:pt x="33" y="24"/>
                  </a:cubicBezTo>
                  <a:cubicBezTo>
                    <a:pt x="33" y="24"/>
                    <a:pt x="34" y="24"/>
                    <a:pt x="34" y="24"/>
                  </a:cubicBezTo>
                  <a:cubicBezTo>
                    <a:pt x="35" y="24"/>
                    <a:pt x="35" y="24"/>
                    <a:pt x="36" y="24"/>
                  </a:cubicBezTo>
                  <a:cubicBezTo>
                    <a:pt x="36" y="25"/>
                    <a:pt x="36" y="25"/>
                    <a:pt x="36" y="26"/>
                  </a:cubicBezTo>
                  <a:cubicBezTo>
                    <a:pt x="35" y="26"/>
                    <a:pt x="35" y="26"/>
                    <a:pt x="34" y="26"/>
                  </a:cubicBezTo>
                  <a:cubicBezTo>
                    <a:pt x="34" y="26"/>
                    <a:pt x="34" y="27"/>
                    <a:pt x="34" y="27"/>
                  </a:cubicBezTo>
                  <a:cubicBezTo>
                    <a:pt x="35" y="27"/>
                    <a:pt x="35" y="27"/>
                    <a:pt x="36" y="27"/>
                  </a:cubicBezTo>
                  <a:cubicBezTo>
                    <a:pt x="36" y="28"/>
                    <a:pt x="36" y="28"/>
                    <a:pt x="36" y="29"/>
                  </a:cubicBezTo>
                  <a:cubicBezTo>
                    <a:pt x="36" y="29"/>
                    <a:pt x="36" y="30"/>
                    <a:pt x="36" y="30"/>
                  </a:cubicBezTo>
                  <a:cubicBezTo>
                    <a:pt x="36" y="31"/>
                    <a:pt x="36" y="31"/>
                    <a:pt x="36" y="32"/>
                  </a:cubicBezTo>
                  <a:cubicBezTo>
                    <a:pt x="36" y="33"/>
                    <a:pt x="36" y="33"/>
                    <a:pt x="36" y="34"/>
                  </a:cubicBezTo>
                  <a:cubicBezTo>
                    <a:pt x="37" y="34"/>
                    <a:pt x="37" y="34"/>
                    <a:pt x="38" y="34"/>
                  </a:cubicBezTo>
                  <a:cubicBezTo>
                    <a:pt x="38" y="34"/>
                    <a:pt x="38" y="35"/>
                    <a:pt x="38" y="35"/>
                  </a:cubicBezTo>
                  <a:cubicBezTo>
                    <a:pt x="38" y="35"/>
                    <a:pt x="39" y="35"/>
                    <a:pt x="39" y="35"/>
                  </a:cubicBezTo>
                  <a:cubicBezTo>
                    <a:pt x="40" y="35"/>
                    <a:pt x="40" y="35"/>
                    <a:pt x="41" y="35"/>
                  </a:cubicBezTo>
                  <a:cubicBezTo>
                    <a:pt x="41" y="35"/>
                    <a:pt x="42" y="35"/>
                    <a:pt x="42" y="35"/>
                  </a:cubicBezTo>
                  <a:cubicBezTo>
                    <a:pt x="43" y="35"/>
                    <a:pt x="43" y="35"/>
                    <a:pt x="44" y="35"/>
                  </a:cubicBezTo>
                  <a:cubicBezTo>
                    <a:pt x="44" y="35"/>
                    <a:pt x="45" y="35"/>
                    <a:pt x="45" y="35"/>
                  </a:cubicBezTo>
                  <a:cubicBezTo>
                    <a:pt x="45" y="36"/>
                    <a:pt x="45" y="36"/>
                    <a:pt x="45" y="37"/>
                  </a:cubicBezTo>
                  <a:cubicBezTo>
                    <a:pt x="46" y="37"/>
                    <a:pt x="46" y="37"/>
                    <a:pt x="47" y="37"/>
                  </a:cubicBezTo>
                  <a:cubicBezTo>
                    <a:pt x="47" y="37"/>
                    <a:pt x="47" y="38"/>
                    <a:pt x="47" y="39"/>
                  </a:cubicBezTo>
                  <a:cubicBezTo>
                    <a:pt x="47" y="39"/>
                    <a:pt x="47" y="40"/>
                    <a:pt x="47" y="40"/>
                  </a:cubicBezTo>
                  <a:cubicBezTo>
                    <a:pt x="48" y="40"/>
                    <a:pt x="48" y="40"/>
                    <a:pt x="49" y="40"/>
                  </a:cubicBezTo>
                  <a:cubicBezTo>
                    <a:pt x="49" y="40"/>
                    <a:pt x="50" y="40"/>
                    <a:pt x="50" y="40"/>
                  </a:cubicBezTo>
                  <a:cubicBezTo>
                    <a:pt x="51" y="40"/>
                    <a:pt x="51" y="40"/>
                    <a:pt x="52" y="40"/>
                  </a:cubicBezTo>
                  <a:cubicBezTo>
                    <a:pt x="52" y="40"/>
                    <a:pt x="53" y="40"/>
                    <a:pt x="53" y="40"/>
                  </a:cubicBezTo>
                  <a:cubicBezTo>
                    <a:pt x="53" y="41"/>
                    <a:pt x="53" y="41"/>
                    <a:pt x="53" y="42"/>
                  </a:cubicBezTo>
                  <a:cubicBezTo>
                    <a:pt x="54" y="42"/>
                    <a:pt x="54" y="42"/>
                    <a:pt x="55" y="42"/>
                  </a:cubicBezTo>
                  <a:cubicBezTo>
                    <a:pt x="55" y="41"/>
                    <a:pt x="55" y="41"/>
                    <a:pt x="55" y="40"/>
                  </a:cubicBezTo>
                  <a:cubicBezTo>
                    <a:pt x="55" y="40"/>
                    <a:pt x="56" y="40"/>
                    <a:pt x="56" y="40"/>
                  </a:cubicBezTo>
                  <a:cubicBezTo>
                    <a:pt x="56" y="40"/>
                    <a:pt x="56" y="39"/>
                    <a:pt x="56" y="39"/>
                  </a:cubicBezTo>
                  <a:cubicBezTo>
                    <a:pt x="56" y="38"/>
                    <a:pt x="56" y="37"/>
                    <a:pt x="56" y="37"/>
                  </a:cubicBezTo>
                  <a:cubicBezTo>
                    <a:pt x="56" y="36"/>
                    <a:pt x="56" y="36"/>
                    <a:pt x="56" y="36"/>
                  </a:cubicBezTo>
                  <a:cubicBezTo>
                    <a:pt x="56" y="35"/>
                    <a:pt x="56" y="35"/>
                    <a:pt x="56" y="35"/>
                  </a:cubicBezTo>
                  <a:cubicBezTo>
                    <a:pt x="57" y="35"/>
                    <a:pt x="57" y="35"/>
                    <a:pt x="58" y="35"/>
                  </a:cubicBezTo>
                  <a:cubicBezTo>
                    <a:pt x="58" y="35"/>
                    <a:pt x="59" y="35"/>
                    <a:pt x="59" y="35"/>
                  </a:cubicBezTo>
                  <a:cubicBezTo>
                    <a:pt x="60" y="35"/>
                    <a:pt x="61" y="35"/>
                    <a:pt x="61" y="35"/>
                  </a:cubicBezTo>
                  <a:cubicBezTo>
                    <a:pt x="62" y="35"/>
                    <a:pt x="62" y="35"/>
                    <a:pt x="63" y="35"/>
                  </a:cubicBezTo>
                  <a:cubicBezTo>
                    <a:pt x="63" y="35"/>
                    <a:pt x="64" y="35"/>
                    <a:pt x="64" y="35"/>
                  </a:cubicBezTo>
                  <a:cubicBezTo>
                    <a:pt x="64" y="36"/>
                    <a:pt x="64" y="36"/>
                    <a:pt x="64" y="37"/>
                  </a:cubicBezTo>
                  <a:cubicBezTo>
                    <a:pt x="65" y="37"/>
                    <a:pt x="65" y="37"/>
                    <a:pt x="66" y="37"/>
                  </a:cubicBezTo>
                  <a:cubicBezTo>
                    <a:pt x="66" y="37"/>
                    <a:pt x="67" y="37"/>
                    <a:pt x="67" y="37"/>
                  </a:cubicBezTo>
                  <a:cubicBezTo>
                    <a:pt x="68" y="37"/>
                    <a:pt x="68" y="37"/>
                    <a:pt x="69" y="37"/>
                  </a:cubicBezTo>
                  <a:cubicBezTo>
                    <a:pt x="69" y="37"/>
                    <a:pt x="69" y="38"/>
                    <a:pt x="69" y="39"/>
                  </a:cubicBezTo>
                  <a:cubicBezTo>
                    <a:pt x="69" y="39"/>
                    <a:pt x="70" y="39"/>
                    <a:pt x="71" y="39"/>
                  </a:cubicBezTo>
                  <a:cubicBezTo>
                    <a:pt x="71" y="39"/>
                    <a:pt x="72" y="39"/>
                    <a:pt x="72" y="39"/>
                  </a:cubicBezTo>
                  <a:cubicBezTo>
                    <a:pt x="73" y="39"/>
                    <a:pt x="73" y="39"/>
                    <a:pt x="74" y="39"/>
                  </a:cubicBezTo>
                  <a:cubicBezTo>
                    <a:pt x="74" y="39"/>
                    <a:pt x="75" y="39"/>
                    <a:pt x="75" y="39"/>
                  </a:cubicBezTo>
                  <a:cubicBezTo>
                    <a:pt x="76" y="39"/>
                    <a:pt x="76" y="39"/>
                    <a:pt x="77" y="39"/>
                  </a:cubicBezTo>
                  <a:cubicBezTo>
                    <a:pt x="77" y="39"/>
                    <a:pt x="78" y="39"/>
                    <a:pt x="78" y="39"/>
                  </a:cubicBezTo>
                  <a:cubicBezTo>
                    <a:pt x="79" y="39"/>
                    <a:pt x="79" y="39"/>
                    <a:pt x="80" y="39"/>
                  </a:cubicBezTo>
                  <a:cubicBezTo>
                    <a:pt x="80" y="38"/>
                    <a:pt x="80" y="37"/>
                    <a:pt x="80" y="37"/>
                  </a:cubicBezTo>
                  <a:cubicBezTo>
                    <a:pt x="80" y="37"/>
                    <a:pt x="81" y="37"/>
                    <a:pt x="81" y="37"/>
                  </a:cubicBezTo>
                  <a:cubicBezTo>
                    <a:pt x="82" y="37"/>
                    <a:pt x="82" y="37"/>
                    <a:pt x="83" y="37"/>
                  </a:cubicBezTo>
                  <a:cubicBezTo>
                    <a:pt x="83" y="37"/>
                    <a:pt x="83" y="38"/>
                    <a:pt x="83" y="39"/>
                  </a:cubicBezTo>
                  <a:cubicBezTo>
                    <a:pt x="83" y="39"/>
                    <a:pt x="84" y="39"/>
                    <a:pt x="85" y="39"/>
                  </a:cubicBezTo>
                  <a:cubicBezTo>
                    <a:pt x="85" y="39"/>
                    <a:pt x="86" y="39"/>
                    <a:pt x="86" y="39"/>
                  </a:cubicBezTo>
                  <a:cubicBezTo>
                    <a:pt x="87" y="39"/>
                    <a:pt x="87" y="39"/>
                    <a:pt x="88" y="39"/>
                  </a:cubicBezTo>
                  <a:cubicBezTo>
                    <a:pt x="88" y="38"/>
                    <a:pt x="88" y="37"/>
                    <a:pt x="88" y="37"/>
                  </a:cubicBezTo>
                  <a:cubicBezTo>
                    <a:pt x="88" y="37"/>
                    <a:pt x="89" y="37"/>
                    <a:pt x="89" y="37"/>
                  </a:cubicBezTo>
                  <a:cubicBezTo>
                    <a:pt x="89" y="36"/>
                    <a:pt x="89" y="36"/>
                    <a:pt x="89" y="35"/>
                  </a:cubicBezTo>
                  <a:cubicBezTo>
                    <a:pt x="89" y="35"/>
                    <a:pt x="89" y="34"/>
                    <a:pt x="89" y="34"/>
                  </a:cubicBezTo>
                  <a:cubicBezTo>
                    <a:pt x="89" y="33"/>
                    <a:pt x="89" y="33"/>
                    <a:pt x="89" y="32"/>
                  </a:cubicBezTo>
                  <a:cubicBezTo>
                    <a:pt x="89" y="31"/>
                    <a:pt x="89" y="31"/>
                    <a:pt x="89" y="30"/>
                  </a:cubicBezTo>
                  <a:cubicBezTo>
                    <a:pt x="90" y="30"/>
                    <a:pt x="90" y="30"/>
                    <a:pt x="91" y="30"/>
                  </a:cubicBezTo>
                  <a:cubicBezTo>
                    <a:pt x="91" y="30"/>
                    <a:pt x="91" y="29"/>
                    <a:pt x="91" y="29"/>
                  </a:cubicBezTo>
                  <a:close/>
                  <a:moveTo>
                    <a:pt x="20" y="17"/>
                  </a:moveTo>
                  <a:cubicBezTo>
                    <a:pt x="20" y="17"/>
                    <a:pt x="19" y="17"/>
                    <a:pt x="19" y="17"/>
                  </a:cubicBezTo>
                  <a:cubicBezTo>
                    <a:pt x="19" y="18"/>
                    <a:pt x="19" y="19"/>
                    <a:pt x="19" y="19"/>
                  </a:cubicBezTo>
                  <a:cubicBezTo>
                    <a:pt x="18" y="19"/>
                    <a:pt x="18" y="19"/>
                    <a:pt x="17" y="19"/>
                  </a:cubicBezTo>
                  <a:cubicBezTo>
                    <a:pt x="17" y="19"/>
                    <a:pt x="17" y="18"/>
                    <a:pt x="17" y="17"/>
                  </a:cubicBezTo>
                  <a:cubicBezTo>
                    <a:pt x="17" y="17"/>
                    <a:pt x="16" y="17"/>
                    <a:pt x="16" y="17"/>
                  </a:cubicBezTo>
                  <a:cubicBezTo>
                    <a:pt x="16" y="17"/>
                    <a:pt x="16" y="16"/>
                    <a:pt x="16" y="16"/>
                  </a:cubicBezTo>
                  <a:cubicBezTo>
                    <a:pt x="16" y="16"/>
                    <a:pt x="17" y="16"/>
                    <a:pt x="17" y="16"/>
                  </a:cubicBezTo>
                  <a:cubicBezTo>
                    <a:pt x="18" y="16"/>
                    <a:pt x="18" y="16"/>
                    <a:pt x="19" y="16"/>
                  </a:cubicBezTo>
                  <a:cubicBezTo>
                    <a:pt x="19" y="16"/>
                    <a:pt x="20" y="16"/>
                    <a:pt x="20" y="16"/>
                  </a:cubicBezTo>
                  <a:cubicBezTo>
                    <a:pt x="20" y="16"/>
                    <a:pt x="20" y="17"/>
                    <a:pt x="20" y="17"/>
                  </a:cubicBezTo>
                  <a:close/>
                  <a:moveTo>
                    <a:pt x="33" y="14"/>
                  </a:moveTo>
                  <a:cubicBezTo>
                    <a:pt x="33" y="15"/>
                    <a:pt x="33" y="15"/>
                    <a:pt x="33" y="16"/>
                  </a:cubicBezTo>
                  <a:cubicBezTo>
                    <a:pt x="33" y="16"/>
                    <a:pt x="33" y="17"/>
                    <a:pt x="33" y="17"/>
                  </a:cubicBezTo>
                  <a:cubicBezTo>
                    <a:pt x="33" y="18"/>
                    <a:pt x="33" y="19"/>
                    <a:pt x="33" y="19"/>
                  </a:cubicBezTo>
                  <a:cubicBezTo>
                    <a:pt x="32" y="19"/>
                    <a:pt x="32" y="19"/>
                    <a:pt x="31" y="19"/>
                  </a:cubicBezTo>
                  <a:cubicBezTo>
                    <a:pt x="31" y="19"/>
                    <a:pt x="30" y="19"/>
                    <a:pt x="30" y="19"/>
                  </a:cubicBezTo>
                  <a:cubicBezTo>
                    <a:pt x="29" y="19"/>
                    <a:pt x="29" y="19"/>
                    <a:pt x="28" y="19"/>
                  </a:cubicBezTo>
                  <a:cubicBezTo>
                    <a:pt x="28" y="19"/>
                    <a:pt x="28" y="18"/>
                    <a:pt x="28" y="17"/>
                  </a:cubicBezTo>
                  <a:cubicBezTo>
                    <a:pt x="28" y="17"/>
                    <a:pt x="28" y="16"/>
                    <a:pt x="28" y="16"/>
                  </a:cubicBezTo>
                  <a:cubicBezTo>
                    <a:pt x="28" y="15"/>
                    <a:pt x="28" y="15"/>
                    <a:pt x="28" y="14"/>
                  </a:cubicBezTo>
                  <a:cubicBezTo>
                    <a:pt x="29" y="14"/>
                    <a:pt x="29" y="14"/>
                    <a:pt x="30" y="14"/>
                  </a:cubicBezTo>
                  <a:cubicBezTo>
                    <a:pt x="30" y="14"/>
                    <a:pt x="30" y="13"/>
                    <a:pt x="30" y="13"/>
                  </a:cubicBezTo>
                  <a:cubicBezTo>
                    <a:pt x="30" y="12"/>
                    <a:pt x="30" y="12"/>
                    <a:pt x="30" y="11"/>
                  </a:cubicBezTo>
                  <a:cubicBezTo>
                    <a:pt x="30" y="11"/>
                    <a:pt x="30" y="10"/>
                    <a:pt x="30" y="10"/>
                  </a:cubicBezTo>
                  <a:cubicBezTo>
                    <a:pt x="30" y="9"/>
                    <a:pt x="30" y="8"/>
                    <a:pt x="30" y="8"/>
                  </a:cubicBezTo>
                  <a:cubicBezTo>
                    <a:pt x="30" y="8"/>
                    <a:pt x="31" y="8"/>
                    <a:pt x="31" y="8"/>
                  </a:cubicBezTo>
                  <a:cubicBezTo>
                    <a:pt x="31" y="8"/>
                    <a:pt x="31" y="9"/>
                    <a:pt x="31" y="10"/>
                  </a:cubicBezTo>
                  <a:cubicBezTo>
                    <a:pt x="31" y="10"/>
                    <a:pt x="31" y="11"/>
                    <a:pt x="31" y="11"/>
                  </a:cubicBezTo>
                  <a:cubicBezTo>
                    <a:pt x="31" y="12"/>
                    <a:pt x="31" y="12"/>
                    <a:pt x="31" y="13"/>
                  </a:cubicBezTo>
                  <a:cubicBezTo>
                    <a:pt x="32" y="13"/>
                    <a:pt x="32" y="13"/>
                    <a:pt x="33" y="13"/>
                  </a:cubicBezTo>
                  <a:cubicBezTo>
                    <a:pt x="33" y="13"/>
                    <a:pt x="33" y="14"/>
                    <a:pt x="33" y="1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7" name="Freeform 36"/>
            <p:cNvSpPr/>
            <p:nvPr/>
          </p:nvSpPr>
          <p:spPr bwMode="auto">
            <a:xfrm>
              <a:off x="4199" y="1108"/>
              <a:ext cx="8" cy="7"/>
            </a:xfrm>
            <a:custGeom>
              <a:avLst/>
              <a:gdLst>
                <a:gd name="T0" fmla="*/ 0 w 5"/>
                <a:gd name="T1" fmla="*/ 7 h 4"/>
                <a:gd name="T2" fmla="*/ 3 w 5"/>
                <a:gd name="T3" fmla="*/ 7 h 4"/>
                <a:gd name="T4" fmla="*/ 5 w 5"/>
                <a:gd name="T5" fmla="*/ 7 h 4"/>
                <a:gd name="T6" fmla="*/ 8 w 5"/>
                <a:gd name="T7" fmla="*/ 7 h 4"/>
                <a:gd name="T8" fmla="*/ 8 w 5"/>
                <a:gd name="T9" fmla="*/ 4 h 4"/>
                <a:gd name="T10" fmla="*/ 8 w 5"/>
                <a:gd name="T11" fmla="*/ 0 h 4"/>
                <a:gd name="T12" fmla="*/ 5 w 5"/>
                <a:gd name="T13" fmla="*/ 0 h 4"/>
                <a:gd name="T14" fmla="*/ 3 w 5"/>
                <a:gd name="T15" fmla="*/ 0 h 4"/>
                <a:gd name="T16" fmla="*/ 3 w 5"/>
                <a:gd name="T17" fmla="*/ 4 h 4"/>
                <a:gd name="T18" fmla="*/ 0 w 5"/>
                <a:gd name="T19" fmla="*/ 4 h 4"/>
                <a:gd name="T20" fmla="*/ 0 w 5"/>
                <a:gd name="T21" fmla="*/ 7 h 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4">
                  <a:moveTo>
                    <a:pt x="0" y="4"/>
                  </a:moveTo>
                  <a:cubicBezTo>
                    <a:pt x="1" y="4"/>
                    <a:pt x="1" y="4"/>
                    <a:pt x="2" y="4"/>
                  </a:cubicBezTo>
                  <a:cubicBezTo>
                    <a:pt x="2" y="4"/>
                    <a:pt x="3" y="4"/>
                    <a:pt x="3" y="4"/>
                  </a:cubicBezTo>
                  <a:cubicBezTo>
                    <a:pt x="4" y="4"/>
                    <a:pt x="4" y="4"/>
                    <a:pt x="5" y="4"/>
                  </a:cubicBezTo>
                  <a:cubicBezTo>
                    <a:pt x="5" y="3"/>
                    <a:pt x="5" y="2"/>
                    <a:pt x="5" y="2"/>
                  </a:cubicBezTo>
                  <a:cubicBezTo>
                    <a:pt x="5" y="1"/>
                    <a:pt x="5" y="1"/>
                    <a:pt x="5" y="0"/>
                  </a:cubicBezTo>
                  <a:cubicBezTo>
                    <a:pt x="4" y="0"/>
                    <a:pt x="4" y="0"/>
                    <a:pt x="3" y="0"/>
                  </a:cubicBezTo>
                  <a:cubicBezTo>
                    <a:pt x="3" y="0"/>
                    <a:pt x="2" y="0"/>
                    <a:pt x="2" y="0"/>
                  </a:cubicBezTo>
                  <a:cubicBezTo>
                    <a:pt x="2" y="1"/>
                    <a:pt x="2" y="1"/>
                    <a:pt x="2" y="2"/>
                  </a:cubicBezTo>
                  <a:cubicBezTo>
                    <a:pt x="1" y="2"/>
                    <a:pt x="1" y="2"/>
                    <a:pt x="0" y="2"/>
                  </a:cubicBezTo>
                  <a:cubicBezTo>
                    <a:pt x="0" y="2"/>
                    <a:pt x="0" y="3"/>
                    <a:pt x="0" y="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8" name="Freeform 37"/>
            <p:cNvSpPr/>
            <p:nvPr/>
          </p:nvSpPr>
          <p:spPr bwMode="auto">
            <a:xfrm>
              <a:off x="4207" y="1207"/>
              <a:ext cx="39" cy="61"/>
            </a:xfrm>
            <a:custGeom>
              <a:avLst/>
              <a:gdLst>
                <a:gd name="T0" fmla="*/ 39 w 22"/>
                <a:gd name="T1" fmla="*/ 52 h 35"/>
                <a:gd name="T2" fmla="*/ 39 w 22"/>
                <a:gd name="T3" fmla="*/ 47 h 35"/>
                <a:gd name="T4" fmla="*/ 35 w 22"/>
                <a:gd name="T5" fmla="*/ 45 h 35"/>
                <a:gd name="T6" fmla="*/ 34 w 22"/>
                <a:gd name="T7" fmla="*/ 42 h 35"/>
                <a:gd name="T8" fmla="*/ 30 w 22"/>
                <a:gd name="T9" fmla="*/ 38 h 35"/>
                <a:gd name="T10" fmla="*/ 27 w 22"/>
                <a:gd name="T11" fmla="*/ 37 h 35"/>
                <a:gd name="T12" fmla="*/ 25 w 22"/>
                <a:gd name="T13" fmla="*/ 33 h 35"/>
                <a:gd name="T14" fmla="*/ 21 w 22"/>
                <a:gd name="T15" fmla="*/ 31 h 35"/>
                <a:gd name="T16" fmla="*/ 21 w 22"/>
                <a:gd name="T17" fmla="*/ 24 h 35"/>
                <a:gd name="T18" fmla="*/ 20 w 22"/>
                <a:gd name="T19" fmla="*/ 23 h 35"/>
                <a:gd name="T20" fmla="*/ 16 w 22"/>
                <a:gd name="T21" fmla="*/ 19 h 35"/>
                <a:gd name="T22" fmla="*/ 14 w 22"/>
                <a:gd name="T23" fmla="*/ 16 h 35"/>
                <a:gd name="T24" fmla="*/ 11 w 22"/>
                <a:gd name="T25" fmla="*/ 14 h 35"/>
                <a:gd name="T26" fmla="*/ 11 w 22"/>
                <a:gd name="T27" fmla="*/ 9 h 35"/>
                <a:gd name="T28" fmla="*/ 7 w 22"/>
                <a:gd name="T29" fmla="*/ 5 h 35"/>
                <a:gd name="T30" fmla="*/ 5 w 22"/>
                <a:gd name="T31" fmla="*/ 2 h 35"/>
                <a:gd name="T32" fmla="*/ 2 w 22"/>
                <a:gd name="T33" fmla="*/ 0 h 35"/>
                <a:gd name="T34" fmla="*/ 0 w 22"/>
                <a:gd name="T35" fmla="*/ 2 h 35"/>
                <a:gd name="T36" fmla="*/ 2 w 22"/>
                <a:gd name="T37" fmla="*/ 5 h 35"/>
                <a:gd name="T38" fmla="*/ 2 w 22"/>
                <a:gd name="T39" fmla="*/ 10 h 35"/>
                <a:gd name="T40" fmla="*/ 5 w 22"/>
                <a:gd name="T41" fmla="*/ 14 h 35"/>
                <a:gd name="T42" fmla="*/ 7 w 22"/>
                <a:gd name="T43" fmla="*/ 16 h 35"/>
                <a:gd name="T44" fmla="*/ 11 w 22"/>
                <a:gd name="T45" fmla="*/ 19 h 35"/>
                <a:gd name="T46" fmla="*/ 14 w 22"/>
                <a:gd name="T47" fmla="*/ 23 h 35"/>
                <a:gd name="T48" fmla="*/ 14 w 22"/>
                <a:gd name="T49" fmla="*/ 28 h 35"/>
                <a:gd name="T50" fmla="*/ 16 w 22"/>
                <a:gd name="T51" fmla="*/ 31 h 35"/>
                <a:gd name="T52" fmla="*/ 16 w 22"/>
                <a:gd name="T53" fmla="*/ 37 h 35"/>
                <a:gd name="T54" fmla="*/ 20 w 22"/>
                <a:gd name="T55" fmla="*/ 38 h 35"/>
                <a:gd name="T56" fmla="*/ 21 w 22"/>
                <a:gd name="T57" fmla="*/ 42 h 35"/>
                <a:gd name="T58" fmla="*/ 21 w 22"/>
                <a:gd name="T59" fmla="*/ 47 h 35"/>
                <a:gd name="T60" fmla="*/ 25 w 22"/>
                <a:gd name="T61" fmla="*/ 51 h 35"/>
                <a:gd name="T62" fmla="*/ 27 w 22"/>
                <a:gd name="T63" fmla="*/ 52 h 35"/>
                <a:gd name="T64" fmla="*/ 30 w 22"/>
                <a:gd name="T65" fmla="*/ 56 h 35"/>
                <a:gd name="T66" fmla="*/ 34 w 22"/>
                <a:gd name="T67" fmla="*/ 59 h 35"/>
                <a:gd name="T68" fmla="*/ 35 w 22"/>
                <a:gd name="T69" fmla="*/ 61 h 35"/>
                <a:gd name="T70" fmla="*/ 39 w 22"/>
                <a:gd name="T71" fmla="*/ 59 h 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2" h="35">
                  <a:moveTo>
                    <a:pt x="22" y="32"/>
                  </a:moveTo>
                  <a:cubicBezTo>
                    <a:pt x="22" y="32"/>
                    <a:pt x="22" y="31"/>
                    <a:pt x="22" y="30"/>
                  </a:cubicBezTo>
                  <a:cubicBezTo>
                    <a:pt x="22" y="30"/>
                    <a:pt x="22" y="29"/>
                    <a:pt x="22" y="29"/>
                  </a:cubicBezTo>
                  <a:cubicBezTo>
                    <a:pt x="22" y="28"/>
                    <a:pt x="22" y="28"/>
                    <a:pt x="22" y="27"/>
                  </a:cubicBezTo>
                  <a:cubicBezTo>
                    <a:pt x="21" y="27"/>
                    <a:pt x="21" y="27"/>
                    <a:pt x="20" y="27"/>
                  </a:cubicBezTo>
                  <a:cubicBezTo>
                    <a:pt x="20" y="27"/>
                    <a:pt x="20" y="26"/>
                    <a:pt x="20" y="26"/>
                  </a:cubicBezTo>
                  <a:cubicBezTo>
                    <a:pt x="20" y="26"/>
                    <a:pt x="19" y="26"/>
                    <a:pt x="19" y="26"/>
                  </a:cubicBezTo>
                  <a:cubicBezTo>
                    <a:pt x="19" y="25"/>
                    <a:pt x="19" y="24"/>
                    <a:pt x="19" y="24"/>
                  </a:cubicBezTo>
                  <a:cubicBezTo>
                    <a:pt x="19" y="23"/>
                    <a:pt x="19" y="23"/>
                    <a:pt x="19" y="22"/>
                  </a:cubicBezTo>
                  <a:cubicBezTo>
                    <a:pt x="18" y="22"/>
                    <a:pt x="18" y="22"/>
                    <a:pt x="17" y="22"/>
                  </a:cubicBezTo>
                  <a:cubicBezTo>
                    <a:pt x="17" y="22"/>
                    <a:pt x="17" y="21"/>
                    <a:pt x="17" y="21"/>
                  </a:cubicBezTo>
                  <a:cubicBezTo>
                    <a:pt x="17" y="21"/>
                    <a:pt x="16" y="21"/>
                    <a:pt x="15" y="21"/>
                  </a:cubicBezTo>
                  <a:cubicBezTo>
                    <a:pt x="15" y="20"/>
                    <a:pt x="15" y="20"/>
                    <a:pt x="15" y="19"/>
                  </a:cubicBezTo>
                  <a:cubicBezTo>
                    <a:pt x="15" y="19"/>
                    <a:pt x="14" y="19"/>
                    <a:pt x="14" y="19"/>
                  </a:cubicBezTo>
                  <a:cubicBezTo>
                    <a:pt x="14" y="19"/>
                    <a:pt x="14" y="18"/>
                    <a:pt x="14" y="18"/>
                  </a:cubicBezTo>
                  <a:cubicBezTo>
                    <a:pt x="13" y="18"/>
                    <a:pt x="13" y="18"/>
                    <a:pt x="12" y="18"/>
                  </a:cubicBezTo>
                  <a:cubicBezTo>
                    <a:pt x="12" y="17"/>
                    <a:pt x="12" y="16"/>
                    <a:pt x="12" y="16"/>
                  </a:cubicBezTo>
                  <a:cubicBezTo>
                    <a:pt x="12" y="15"/>
                    <a:pt x="12" y="15"/>
                    <a:pt x="12" y="14"/>
                  </a:cubicBezTo>
                  <a:cubicBezTo>
                    <a:pt x="12" y="14"/>
                    <a:pt x="11" y="14"/>
                    <a:pt x="11" y="14"/>
                  </a:cubicBezTo>
                  <a:cubicBezTo>
                    <a:pt x="11" y="14"/>
                    <a:pt x="11" y="13"/>
                    <a:pt x="11" y="13"/>
                  </a:cubicBezTo>
                  <a:cubicBezTo>
                    <a:pt x="11" y="12"/>
                    <a:pt x="11" y="12"/>
                    <a:pt x="11" y="11"/>
                  </a:cubicBezTo>
                  <a:cubicBezTo>
                    <a:pt x="10" y="11"/>
                    <a:pt x="10" y="11"/>
                    <a:pt x="9" y="11"/>
                  </a:cubicBezTo>
                  <a:cubicBezTo>
                    <a:pt x="9" y="10"/>
                    <a:pt x="9" y="10"/>
                    <a:pt x="9" y="9"/>
                  </a:cubicBezTo>
                  <a:cubicBezTo>
                    <a:pt x="9" y="9"/>
                    <a:pt x="8" y="9"/>
                    <a:pt x="8" y="9"/>
                  </a:cubicBezTo>
                  <a:cubicBezTo>
                    <a:pt x="8" y="9"/>
                    <a:pt x="8" y="8"/>
                    <a:pt x="8" y="8"/>
                  </a:cubicBezTo>
                  <a:cubicBezTo>
                    <a:pt x="7" y="8"/>
                    <a:pt x="7" y="8"/>
                    <a:pt x="6" y="8"/>
                  </a:cubicBezTo>
                  <a:cubicBezTo>
                    <a:pt x="6" y="7"/>
                    <a:pt x="6" y="7"/>
                    <a:pt x="6" y="6"/>
                  </a:cubicBezTo>
                  <a:cubicBezTo>
                    <a:pt x="6" y="6"/>
                    <a:pt x="6" y="5"/>
                    <a:pt x="6" y="5"/>
                  </a:cubicBezTo>
                  <a:cubicBezTo>
                    <a:pt x="6" y="5"/>
                    <a:pt x="5" y="5"/>
                    <a:pt x="4" y="5"/>
                  </a:cubicBezTo>
                  <a:cubicBezTo>
                    <a:pt x="4" y="4"/>
                    <a:pt x="4" y="4"/>
                    <a:pt x="4" y="3"/>
                  </a:cubicBezTo>
                  <a:cubicBezTo>
                    <a:pt x="4" y="3"/>
                    <a:pt x="3" y="3"/>
                    <a:pt x="3" y="3"/>
                  </a:cubicBezTo>
                  <a:cubicBezTo>
                    <a:pt x="3" y="2"/>
                    <a:pt x="3" y="2"/>
                    <a:pt x="3" y="1"/>
                  </a:cubicBezTo>
                  <a:cubicBezTo>
                    <a:pt x="2" y="1"/>
                    <a:pt x="2" y="1"/>
                    <a:pt x="1" y="1"/>
                  </a:cubicBezTo>
                  <a:cubicBezTo>
                    <a:pt x="1" y="1"/>
                    <a:pt x="1" y="0"/>
                    <a:pt x="1" y="0"/>
                  </a:cubicBezTo>
                  <a:cubicBezTo>
                    <a:pt x="1" y="0"/>
                    <a:pt x="0" y="0"/>
                    <a:pt x="0" y="0"/>
                  </a:cubicBezTo>
                  <a:cubicBezTo>
                    <a:pt x="0" y="0"/>
                    <a:pt x="0" y="1"/>
                    <a:pt x="0" y="1"/>
                  </a:cubicBezTo>
                  <a:cubicBezTo>
                    <a:pt x="0" y="2"/>
                    <a:pt x="0" y="2"/>
                    <a:pt x="0" y="3"/>
                  </a:cubicBezTo>
                  <a:cubicBezTo>
                    <a:pt x="0" y="3"/>
                    <a:pt x="1" y="3"/>
                    <a:pt x="1" y="3"/>
                  </a:cubicBezTo>
                  <a:cubicBezTo>
                    <a:pt x="1" y="4"/>
                    <a:pt x="1" y="4"/>
                    <a:pt x="1" y="5"/>
                  </a:cubicBezTo>
                  <a:cubicBezTo>
                    <a:pt x="1" y="5"/>
                    <a:pt x="1" y="6"/>
                    <a:pt x="1" y="6"/>
                  </a:cubicBezTo>
                  <a:cubicBezTo>
                    <a:pt x="2" y="6"/>
                    <a:pt x="2" y="6"/>
                    <a:pt x="3" y="6"/>
                  </a:cubicBezTo>
                  <a:cubicBezTo>
                    <a:pt x="3" y="7"/>
                    <a:pt x="3" y="7"/>
                    <a:pt x="3" y="8"/>
                  </a:cubicBezTo>
                  <a:cubicBezTo>
                    <a:pt x="3" y="8"/>
                    <a:pt x="4" y="8"/>
                    <a:pt x="4" y="8"/>
                  </a:cubicBezTo>
                  <a:cubicBezTo>
                    <a:pt x="4" y="8"/>
                    <a:pt x="4" y="9"/>
                    <a:pt x="4" y="9"/>
                  </a:cubicBezTo>
                  <a:cubicBezTo>
                    <a:pt x="4" y="10"/>
                    <a:pt x="4" y="10"/>
                    <a:pt x="4" y="11"/>
                  </a:cubicBezTo>
                  <a:cubicBezTo>
                    <a:pt x="5" y="11"/>
                    <a:pt x="6" y="11"/>
                    <a:pt x="6" y="11"/>
                  </a:cubicBezTo>
                  <a:cubicBezTo>
                    <a:pt x="6" y="12"/>
                    <a:pt x="6" y="12"/>
                    <a:pt x="6" y="13"/>
                  </a:cubicBezTo>
                  <a:cubicBezTo>
                    <a:pt x="7" y="13"/>
                    <a:pt x="7" y="13"/>
                    <a:pt x="8" y="13"/>
                  </a:cubicBezTo>
                  <a:cubicBezTo>
                    <a:pt x="8" y="13"/>
                    <a:pt x="8" y="14"/>
                    <a:pt x="8" y="14"/>
                  </a:cubicBezTo>
                  <a:cubicBezTo>
                    <a:pt x="8" y="15"/>
                    <a:pt x="8" y="15"/>
                    <a:pt x="8" y="16"/>
                  </a:cubicBezTo>
                  <a:cubicBezTo>
                    <a:pt x="8" y="16"/>
                    <a:pt x="8" y="17"/>
                    <a:pt x="8" y="18"/>
                  </a:cubicBezTo>
                  <a:cubicBezTo>
                    <a:pt x="8" y="18"/>
                    <a:pt x="9" y="18"/>
                    <a:pt x="9" y="18"/>
                  </a:cubicBezTo>
                  <a:cubicBezTo>
                    <a:pt x="9" y="18"/>
                    <a:pt x="9" y="19"/>
                    <a:pt x="9" y="19"/>
                  </a:cubicBezTo>
                  <a:cubicBezTo>
                    <a:pt x="9" y="20"/>
                    <a:pt x="9" y="20"/>
                    <a:pt x="9" y="21"/>
                  </a:cubicBezTo>
                  <a:cubicBezTo>
                    <a:pt x="9" y="21"/>
                    <a:pt x="9" y="22"/>
                    <a:pt x="9" y="22"/>
                  </a:cubicBezTo>
                  <a:cubicBezTo>
                    <a:pt x="10" y="22"/>
                    <a:pt x="10" y="22"/>
                    <a:pt x="11" y="22"/>
                  </a:cubicBezTo>
                  <a:cubicBezTo>
                    <a:pt x="11" y="23"/>
                    <a:pt x="11" y="23"/>
                    <a:pt x="11" y="24"/>
                  </a:cubicBezTo>
                  <a:cubicBezTo>
                    <a:pt x="11" y="24"/>
                    <a:pt x="12" y="24"/>
                    <a:pt x="12" y="24"/>
                  </a:cubicBezTo>
                  <a:cubicBezTo>
                    <a:pt x="12" y="24"/>
                    <a:pt x="12" y="25"/>
                    <a:pt x="12" y="26"/>
                  </a:cubicBezTo>
                  <a:cubicBezTo>
                    <a:pt x="12" y="26"/>
                    <a:pt x="12" y="27"/>
                    <a:pt x="12" y="27"/>
                  </a:cubicBezTo>
                  <a:cubicBezTo>
                    <a:pt x="13" y="27"/>
                    <a:pt x="13" y="27"/>
                    <a:pt x="14" y="27"/>
                  </a:cubicBezTo>
                  <a:cubicBezTo>
                    <a:pt x="14" y="28"/>
                    <a:pt x="14" y="28"/>
                    <a:pt x="14" y="29"/>
                  </a:cubicBezTo>
                  <a:cubicBezTo>
                    <a:pt x="14" y="29"/>
                    <a:pt x="14" y="30"/>
                    <a:pt x="14" y="30"/>
                  </a:cubicBezTo>
                  <a:cubicBezTo>
                    <a:pt x="14" y="30"/>
                    <a:pt x="15" y="30"/>
                    <a:pt x="15" y="30"/>
                  </a:cubicBezTo>
                  <a:cubicBezTo>
                    <a:pt x="16" y="30"/>
                    <a:pt x="17" y="30"/>
                    <a:pt x="17" y="30"/>
                  </a:cubicBezTo>
                  <a:cubicBezTo>
                    <a:pt x="17" y="31"/>
                    <a:pt x="17" y="32"/>
                    <a:pt x="17" y="32"/>
                  </a:cubicBezTo>
                  <a:cubicBezTo>
                    <a:pt x="18" y="32"/>
                    <a:pt x="18" y="32"/>
                    <a:pt x="19" y="32"/>
                  </a:cubicBezTo>
                  <a:cubicBezTo>
                    <a:pt x="19" y="33"/>
                    <a:pt x="19" y="33"/>
                    <a:pt x="19" y="34"/>
                  </a:cubicBezTo>
                  <a:cubicBezTo>
                    <a:pt x="19" y="34"/>
                    <a:pt x="20" y="34"/>
                    <a:pt x="20" y="34"/>
                  </a:cubicBezTo>
                  <a:cubicBezTo>
                    <a:pt x="20" y="34"/>
                    <a:pt x="20" y="35"/>
                    <a:pt x="20" y="35"/>
                  </a:cubicBezTo>
                  <a:cubicBezTo>
                    <a:pt x="21" y="35"/>
                    <a:pt x="21" y="35"/>
                    <a:pt x="22" y="35"/>
                  </a:cubicBezTo>
                  <a:cubicBezTo>
                    <a:pt x="22" y="35"/>
                    <a:pt x="22" y="34"/>
                    <a:pt x="22" y="34"/>
                  </a:cubicBezTo>
                  <a:cubicBezTo>
                    <a:pt x="22" y="33"/>
                    <a:pt x="22" y="33"/>
                    <a:pt x="22" y="3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9" name="Freeform 38"/>
            <p:cNvSpPr/>
            <p:nvPr/>
          </p:nvSpPr>
          <p:spPr bwMode="auto">
            <a:xfrm>
              <a:off x="4117" y="998"/>
              <a:ext cx="33" cy="73"/>
            </a:xfrm>
            <a:custGeom>
              <a:avLst/>
              <a:gdLst>
                <a:gd name="T0" fmla="*/ 5 w 19"/>
                <a:gd name="T1" fmla="*/ 71 h 42"/>
                <a:gd name="T2" fmla="*/ 9 w 19"/>
                <a:gd name="T3" fmla="*/ 68 h 42"/>
                <a:gd name="T4" fmla="*/ 14 w 19"/>
                <a:gd name="T5" fmla="*/ 68 h 42"/>
                <a:gd name="T6" fmla="*/ 23 w 19"/>
                <a:gd name="T7" fmla="*/ 68 h 42"/>
                <a:gd name="T8" fmla="*/ 24 w 19"/>
                <a:gd name="T9" fmla="*/ 66 h 42"/>
                <a:gd name="T10" fmla="*/ 23 w 19"/>
                <a:gd name="T11" fmla="*/ 63 h 42"/>
                <a:gd name="T12" fmla="*/ 23 w 19"/>
                <a:gd name="T13" fmla="*/ 57 h 42"/>
                <a:gd name="T14" fmla="*/ 24 w 19"/>
                <a:gd name="T15" fmla="*/ 54 h 42"/>
                <a:gd name="T16" fmla="*/ 24 w 19"/>
                <a:gd name="T17" fmla="*/ 49 h 42"/>
                <a:gd name="T18" fmla="*/ 28 w 19"/>
                <a:gd name="T19" fmla="*/ 45 h 42"/>
                <a:gd name="T20" fmla="*/ 30 w 19"/>
                <a:gd name="T21" fmla="*/ 43 h 42"/>
                <a:gd name="T22" fmla="*/ 33 w 19"/>
                <a:gd name="T23" fmla="*/ 40 h 42"/>
                <a:gd name="T24" fmla="*/ 30 w 19"/>
                <a:gd name="T25" fmla="*/ 37 h 42"/>
                <a:gd name="T26" fmla="*/ 24 w 19"/>
                <a:gd name="T27" fmla="*/ 37 h 42"/>
                <a:gd name="T28" fmla="*/ 23 w 19"/>
                <a:gd name="T29" fmla="*/ 35 h 42"/>
                <a:gd name="T30" fmla="*/ 23 w 19"/>
                <a:gd name="T31" fmla="*/ 30 h 42"/>
                <a:gd name="T32" fmla="*/ 23 w 19"/>
                <a:gd name="T33" fmla="*/ 23 h 42"/>
                <a:gd name="T34" fmla="*/ 23 w 19"/>
                <a:gd name="T35" fmla="*/ 17 h 42"/>
                <a:gd name="T36" fmla="*/ 24 w 19"/>
                <a:gd name="T37" fmla="*/ 14 h 42"/>
                <a:gd name="T38" fmla="*/ 28 w 19"/>
                <a:gd name="T39" fmla="*/ 12 h 42"/>
                <a:gd name="T40" fmla="*/ 30 w 19"/>
                <a:gd name="T41" fmla="*/ 9 h 42"/>
                <a:gd name="T42" fmla="*/ 30 w 19"/>
                <a:gd name="T43" fmla="*/ 3 h 42"/>
                <a:gd name="T44" fmla="*/ 28 w 19"/>
                <a:gd name="T45" fmla="*/ 0 h 42"/>
                <a:gd name="T46" fmla="*/ 24 w 19"/>
                <a:gd name="T47" fmla="*/ 3 h 42"/>
                <a:gd name="T48" fmla="*/ 23 w 19"/>
                <a:gd name="T49" fmla="*/ 7 h 42"/>
                <a:gd name="T50" fmla="*/ 23 w 19"/>
                <a:gd name="T51" fmla="*/ 12 h 42"/>
                <a:gd name="T52" fmla="*/ 19 w 19"/>
                <a:gd name="T53" fmla="*/ 14 h 42"/>
                <a:gd name="T54" fmla="*/ 17 w 19"/>
                <a:gd name="T55" fmla="*/ 17 h 42"/>
                <a:gd name="T56" fmla="*/ 14 w 19"/>
                <a:gd name="T57" fmla="*/ 21 h 42"/>
                <a:gd name="T58" fmla="*/ 10 w 19"/>
                <a:gd name="T59" fmla="*/ 23 h 42"/>
                <a:gd name="T60" fmla="*/ 10 w 19"/>
                <a:gd name="T61" fmla="*/ 30 h 42"/>
                <a:gd name="T62" fmla="*/ 14 w 19"/>
                <a:gd name="T63" fmla="*/ 31 h 42"/>
                <a:gd name="T64" fmla="*/ 17 w 19"/>
                <a:gd name="T65" fmla="*/ 35 h 42"/>
                <a:gd name="T66" fmla="*/ 19 w 19"/>
                <a:gd name="T67" fmla="*/ 37 h 42"/>
                <a:gd name="T68" fmla="*/ 17 w 19"/>
                <a:gd name="T69" fmla="*/ 40 h 42"/>
                <a:gd name="T70" fmla="*/ 14 w 19"/>
                <a:gd name="T71" fmla="*/ 43 h 42"/>
                <a:gd name="T72" fmla="*/ 10 w 19"/>
                <a:gd name="T73" fmla="*/ 45 h 42"/>
                <a:gd name="T74" fmla="*/ 10 w 19"/>
                <a:gd name="T75" fmla="*/ 50 h 42"/>
                <a:gd name="T76" fmla="*/ 14 w 19"/>
                <a:gd name="T77" fmla="*/ 54 h 42"/>
                <a:gd name="T78" fmla="*/ 17 w 19"/>
                <a:gd name="T79" fmla="*/ 50 h 42"/>
                <a:gd name="T80" fmla="*/ 19 w 19"/>
                <a:gd name="T81" fmla="*/ 49 h 42"/>
                <a:gd name="T82" fmla="*/ 19 w 19"/>
                <a:gd name="T83" fmla="*/ 54 h 42"/>
                <a:gd name="T84" fmla="*/ 17 w 19"/>
                <a:gd name="T85" fmla="*/ 57 h 42"/>
                <a:gd name="T86" fmla="*/ 10 w 19"/>
                <a:gd name="T87" fmla="*/ 57 h 42"/>
                <a:gd name="T88" fmla="*/ 9 w 19"/>
                <a:gd name="T89" fmla="*/ 59 h 42"/>
                <a:gd name="T90" fmla="*/ 5 w 19"/>
                <a:gd name="T91" fmla="*/ 63 h 42"/>
                <a:gd name="T92" fmla="*/ 3 w 19"/>
                <a:gd name="T93" fmla="*/ 66 h 42"/>
                <a:gd name="T94" fmla="*/ 0 w 19"/>
                <a:gd name="T95" fmla="*/ 68 h 42"/>
                <a:gd name="T96" fmla="*/ 0 w 19"/>
                <a:gd name="T97" fmla="*/ 73 h 42"/>
                <a:gd name="T98" fmla="*/ 3 w 19"/>
                <a:gd name="T99" fmla="*/ 71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 h="42">
                  <a:moveTo>
                    <a:pt x="2" y="41"/>
                  </a:moveTo>
                  <a:cubicBezTo>
                    <a:pt x="2" y="41"/>
                    <a:pt x="3" y="41"/>
                    <a:pt x="3" y="41"/>
                  </a:cubicBezTo>
                  <a:cubicBezTo>
                    <a:pt x="4" y="41"/>
                    <a:pt x="4" y="41"/>
                    <a:pt x="5" y="41"/>
                  </a:cubicBezTo>
                  <a:cubicBezTo>
                    <a:pt x="5" y="40"/>
                    <a:pt x="5" y="40"/>
                    <a:pt x="5" y="39"/>
                  </a:cubicBezTo>
                  <a:cubicBezTo>
                    <a:pt x="5" y="39"/>
                    <a:pt x="6" y="39"/>
                    <a:pt x="6" y="39"/>
                  </a:cubicBezTo>
                  <a:cubicBezTo>
                    <a:pt x="7" y="39"/>
                    <a:pt x="7" y="39"/>
                    <a:pt x="8" y="39"/>
                  </a:cubicBezTo>
                  <a:cubicBezTo>
                    <a:pt x="9" y="39"/>
                    <a:pt x="9" y="39"/>
                    <a:pt x="10" y="39"/>
                  </a:cubicBezTo>
                  <a:cubicBezTo>
                    <a:pt x="11" y="39"/>
                    <a:pt x="12" y="39"/>
                    <a:pt x="13" y="39"/>
                  </a:cubicBezTo>
                  <a:cubicBezTo>
                    <a:pt x="13" y="39"/>
                    <a:pt x="13" y="38"/>
                    <a:pt x="13" y="38"/>
                  </a:cubicBezTo>
                  <a:cubicBezTo>
                    <a:pt x="13" y="38"/>
                    <a:pt x="14" y="38"/>
                    <a:pt x="14" y="38"/>
                  </a:cubicBezTo>
                  <a:cubicBezTo>
                    <a:pt x="14" y="37"/>
                    <a:pt x="14" y="36"/>
                    <a:pt x="14" y="36"/>
                  </a:cubicBezTo>
                  <a:cubicBezTo>
                    <a:pt x="14" y="36"/>
                    <a:pt x="13" y="36"/>
                    <a:pt x="13" y="36"/>
                  </a:cubicBezTo>
                  <a:cubicBezTo>
                    <a:pt x="13" y="35"/>
                    <a:pt x="13" y="35"/>
                    <a:pt x="13" y="34"/>
                  </a:cubicBezTo>
                  <a:cubicBezTo>
                    <a:pt x="13" y="34"/>
                    <a:pt x="13" y="33"/>
                    <a:pt x="13" y="33"/>
                  </a:cubicBezTo>
                  <a:cubicBezTo>
                    <a:pt x="13" y="32"/>
                    <a:pt x="13" y="32"/>
                    <a:pt x="13" y="31"/>
                  </a:cubicBezTo>
                  <a:cubicBezTo>
                    <a:pt x="13" y="31"/>
                    <a:pt x="14" y="31"/>
                    <a:pt x="14" y="31"/>
                  </a:cubicBezTo>
                  <a:cubicBezTo>
                    <a:pt x="14" y="31"/>
                    <a:pt x="14" y="30"/>
                    <a:pt x="14" y="29"/>
                  </a:cubicBezTo>
                  <a:cubicBezTo>
                    <a:pt x="14" y="29"/>
                    <a:pt x="14" y="28"/>
                    <a:pt x="14" y="28"/>
                  </a:cubicBezTo>
                  <a:cubicBezTo>
                    <a:pt x="14" y="27"/>
                    <a:pt x="14" y="27"/>
                    <a:pt x="14" y="26"/>
                  </a:cubicBezTo>
                  <a:cubicBezTo>
                    <a:pt x="15" y="26"/>
                    <a:pt x="15" y="26"/>
                    <a:pt x="16" y="26"/>
                  </a:cubicBezTo>
                  <a:cubicBezTo>
                    <a:pt x="16" y="26"/>
                    <a:pt x="16" y="25"/>
                    <a:pt x="16" y="25"/>
                  </a:cubicBezTo>
                  <a:cubicBezTo>
                    <a:pt x="16" y="25"/>
                    <a:pt x="17" y="25"/>
                    <a:pt x="17" y="25"/>
                  </a:cubicBezTo>
                  <a:cubicBezTo>
                    <a:pt x="17" y="24"/>
                    <a:pt x="17" y="23"/>
                    <a:pt x="17" y="23"/>
                  </a:cubicBezTo>
                  <a:cubicBezTo>
                    <a:pt x="18" y="23"/>
                    <a:pt x="18" y="23"/>
                    <a:pt x="19" y="23"/>
                  </a:cubicBezTo>
                  <a:cubicBezTo>
                    <a:pt x="19" y="22"/>
                    <a:pt x="19" y="22"/>
                    <a:pt x="19" y="21"/>
                  </a:cubicBezTo>
                  <a:cubicBezTo>
                    <a:pt x="18" y="21"/>
                    <a:pt x="18" y="21"/>
                    <a:pt x="17" y="21"/>
                  </a:cubicBezTo>
                  <a:cubicBezTo>
                    <a:pt x="17" y="21"/>
                    <a:pt x="16" y="21"/>
                    <a:pt x="16" y="21"/>
                  </a:cubicBezTo>
                  <a:cubicBezTo>
                    <a:pt x="15" y="21"/>
                    <a:pt x="15" y="21"/>
                    <a:pt x="14" y="21"/>
                  </a:cubicBezTo>
                  <a:cubicBezTo>
                    <a:pt x="14" y="21"/>
                    <a:pt x="14" y="20"/>
                    <a:pt x="14" y="20"/>
                  </a:cubicBezTo>
                  <a:cubicBezTo>
                    <a:pt x="14" y="20"/>
                    <a:pt x="13" y="20"/>
                    <a:pt x="13" y="20"/>
                  </a:cubicBezTo>
                  <a:cubicBezTo>
                    <a:pt x="13" y="19"/>
                    <a:pt x="13" y="19"/>
                    <a:pt x="13" y="18"/>
                  </a:cubicBezTo>
                  <a:cubicBezTo>
                    <a:pt x="13" y="18"/>
                    <a:pt x="13" y="17"/>
                    <a:pt x="13" y="17"/>
                  </a:cubicBezTo>
                  <a:cubicBezTo>
                    <a:pt x="13" y="16"/>
                    <a:pt x="13" y="15"/>
                    <a:pt x="13" y="15"/>
                  </a:cubicBezTo>
                  <a:cubicBezTo>
                    <a:pt x="13" y="14"/>
                    <a:pt x="13" y="14"/>
                    <a:pt x="13" y="13"/>
                  </a:cubicBezTo>
                  <a:cubicBezTo>
                    <a:pt x="13" y="13"/>
                    <a:pt x="13" y="12"/>
                    <a:pt x="13" y="12"/>
                  </a:cubicBezTo>
                  <a:cubicBezTo>
                    <a:pt x="13" y="11"/>
                    <a:pt x="13" y="11"/>
                    <a:pt x="13" y="10"/>
                  </a:cubicBezTo>
                  <a:cubicBezTo>
                    <a:pt x="13" y="10"/>
                    <a:pt x="13" y="9"/>
                    <a:pt x="13" y="8"/>
                  </a:cubicBezTo>
                  <a:cubicBezTo>
                    <a:pt x="13" y="8"/>
                    <a:pt x="14" y="8"/>
                    <a:pt x="14" y="8"/>
                  </a:cubicBezTo>
                  <a:cubicBezTo>
                    <a:pt x="14" y="8"/>
                    <a:pt x="14" y="7"/>
                    <a:pt x="14" y="7"/>
                  </a:cubicBezTo>
                  <a:cubicBezTo>
                    <a:pt x="15" y="7"/>
                    <a:pt x="15" y="7"/>
                    <a:pt x="16" y="7"/>
                  </a:cubicBezTo>
                  <a:cubicBezTo>
                    <a:pt x="16" y="6"/>
                    <a:pt x="16" y="6"/>
                    <a:pt x="16" y="5"/>
                  </a:cubicBezTo>
                  <a:cubicBezTo>
                    <a:pt x="16" y="5"/>
                    <a:pt x="17" y="5"/>
                    <a:pt x="17" y="5"/>
                  </a:cubicBezTo>
                  <a:cubicBezTo>
                    <a:pt x="17" y="5"/>
                    <a:pt x="17" y="4"/>
                    <a:pt x="17" y="4"/>
                  </a:cubicBezTo>
                  <a:cubicBezTo>
                    <a:pt x="17" y="3"/>
                    <a:pt x="17" y="3"/>
                    <a:pt x="17" y="2"/>
                  </a:cubicBezTo>
                  <a:cubicBezTo>
                    <a:pt x="17" y="2"/>
                    <a:pt x="17" y="1"/>
                    <a:pt x="17" y="0"/>
                  </a:cubicBezTo>
                  <a:cubicBezTo>
                    <a:pt x="17" y="0"/>
                    <a:pt x="16" y="0"/>
                    <a:pt x="16" y="0"/>
                  </a:cubicBezTo>
                  <a:cubicBezTo>
                    <a:pt x="15" y="0"/>
                    <a:pt x="15" y="0"/>
                    <a:pt x="14" y="0"/>
                  </a:cubicBezTo>
                  <a:cubicBezTo>
                    <a:pt x="14" y="1"/>
                    <a:pt x="14" y="2"/>
                    <a:pt x="14" y="2"/>
                  </a:cubicBezTo>
                  <a:cubicBezTo>
                    <a:pt x="14" y="2"/>
                    <a:pt x="13" y="2"/>
                    <a:pt x="13" y="2"/>
                  </a:cubicBezTo>
                  <a:cubicBezTo>
                    <a:pt x="13" y="3"/>
                    <a:pt x="13" y="3"/>
                    <a:pt x="13" y="4"/>
                  </a:cubicBezTo>
                  <a:cubicBezTo>
                    <a:pt x="13" y="4"/>
                    <a:pt x="13" y="5"/>
                    <a:pt x="13" y="5"/>
                  </a:cubicBezTo>
                  <a:cubicBezTo>
                    <a:pt x="13" y="6"/>
                    <a:pt x="13" y="6"/>
                    <a:pt x="13" y="7"/>
                  </a:cubicBezTo>
                  <a:cubicBezTo>
                    <a:pt x="12" y="7"/>
                    <a:pt x="12" y="7"/>
                    <a:pt x="11" y="7"/>
                  </a:cubicBezTo>
                  <a:cubicBezTo>
                    <a:pt x="11" y="7"/>
                    <a:pt x="11" y="8"/>
                    <a:pt x="11" y="8"/>
                  </a:cubicBezTo>
                  <a:cubicBezTo>
                    <a:pt x="11" y="9"/>
                    <a:pt x="11" y="10"/>
                    <a:pt x="11" y="10"/>
                  </a:cubicBezTo>
                  <a:cubicBezTo>
                    <a:pt x="11" y="10"/>
                    <a:pt x="10" y="10"/>
                    <a:pt x="10" y="10"/>
                  </a:cubicBezTo>
                  <a:cubicBezTo>
                    <a:pt x="9" y="10"/>
                    <a:pt x="9" y="10"/>
                    <a:pt x="8" y="10"/>
                  </a:cubicBezTo>
                  <a:cubicBezTo>
                    <a:pt x="8" y="11"/>
                    <a:pt x="8" y="11"/>
                    <a:pt x="8" y="12"/>
                  </a:cubicBezTo>
                  <a:cubicBezTo>
                    <a:pt x="7" y="12"/>
                    <a:pt x="7" y="12"/>
                    <a:pt x="6" y="12"/>
                  </a:cubicBezTo>
                  <a:cubicBezTo>
                    <a:pt x="6" y="12"/>
                    <a:pt x="6" y="13"/>
                    <a:pt x="6" y="13"/>
                  </a:cubicBezTo>
                  <a:cubicBezTo>
                    <a:pt x="6" y="14"/>
                    <a:pt x="6" y="14"/>
                    <a:pt x="6" y="15"/>
                  </a:cubicBezTo>
                  <a:cubicBezTo>
                    <a:pt x="6" y="15"/>
                    <a:pt x="6" y="16"/>
                    <a:pt x="6" y="17"/>
                  </a:cubicBezTo>
                  <a:cubicBezTo>
                    <a:pt x="6" y="17"/>
                    <a:pt x="6" y="18"/>
                    <a:pt x="6" y="18"/>
                  </a:cubicBezTo>
                  <a:cubicBezTo>
                    <a:pt x="7" y="18"/>
                    <a:pt x="7" y="18"/>
                    <a:pt x="8" y="18"/>
                  </a:cubicBezTo>
                  <a:cubicBezTo>
                    <a:pt x="8" y="19"/>
                    <a:pt x="8" y="19"/>
                    <a:pt x="8" y="20"/>
                  </a:cubicBezTo>
                  <a:cubicBezTo>
                    <a:pt x="9" y="20"/>
                    <a:pt x="9" y="20"/>
                    <a:pt x="10" y="20"/>
                  </a:cubicBezTo>
                  <a:cubicBezTo>
                    <a:pt x="10" y="20"/>
                    <a:pt x="11" y="20"/>
                    <a:pt x="11" y="20"/>
                  </a:cubicBezTo>
                  <a:cubicBezTo>
                    <a:pt x="11" y="20"/>
                    <a:pt x="11" y="21"/>
                    <a:pt x="11" y="21"/>
                  </a:cubicBezTo>
                  <a:cubicBezTo>
                    <a:pt x="11" y="22"/>
                    <a:pt x="11" y="22"/>
                    <a:pt x="11" y="23"/>
                  </a:cubicBezTo>
                  <a:cubicBezTo>
                    <a:pt x="11" y="23"/>
                    <a:pt x="10" y="23"/>
                    <a:pt x="10" y="23"/>
                  </a:cubicBezTo>
                  <a:cubicBezTo>
                    <a:pt x="10" y="23"/>
                    <a:pt x="10" y="24"/>
                    <a:pt x="10" y="25"/>
                  </a:cubicBezTo>
                  <a:cubicBezTo>
                    <a:pt x="9" y="25"/>
                    <a:pt x="9" y="25"/>
                    <a:pt x="8" y="25"/>
                  </a:cubicBezTo>
                  <a:cubicBezTo>
                    <a:pt x="8" y="25"/>
                    <a:pt x="8" y="26"/>
                    <a:pt x="8" y="26"/>
                  </a:cubicBezTo>
                  <a:cubicBezTo>
                    <a:pt x="7" y="26"/>
                    <a:pt x="7" y="26"/>
                    <a:pt x="6" y="26"/>
                  </a:cubicBezTo>
                  <a:cubicBezTo>
                    <a:pt x="6" y="27"/>
                    <a:pt x="6" y="27"/>
                    <a:pt x="6" y="28"/>
                  </a:cubicBezTo>
                  <a:cubicBezTo>
                    <a:pt x="6" y="28"/>
                    <a:pt x="6" y="29"/>
                    <a:pt x="6" y="29"/>
                  </a:cubicBezTo>
                  <a:cubicBezTo>
                    <a:pt x="6" y="30"/>
                    <a:pt x="6" y="31"/>
                    <a:pt x="6" y="31"/>
                  </a:cubicBezTo>
                  <a:cubicBezTo>
                    <a:pt x="7" y="31"/>
                    <a:pt x="7" y="31"/>
                    <a:pt x="8" y="31"/>
                  </a:cubicBezTo>
                  <a:cubicBezTo>
                    <a:pt x="8" y="31"/>
                    <a:pt x="8" y="30"/>
                    <a:pt x="8" y="29"/>
                  </a:cubicBezTo>
                  <a:cubicBezTo>
                    <a:pt x="9" y="29"/>
                    <a:pt x="9" y="29"/>
                    <a:pt x="10" y="29"/>
                  </a:cubicBezTo>
                  <a:cubicBezTo>
                    <a:pt x="10" y="29"/>
                    <a:pt x="10" y="28"/>
                    <a:pt x="10" y="28"/>
                  </a:cubicBezTo>
                  <a:cubicBezTo>
                    <a:pt x="10" y="28"/>
                    <a:pt x="11" y="28"/>
                    <a:pt x="11" y="28"/>
                  </a:cubicBezTo>
                  <a:cubicBezTo>
                    <a:pt x="11" y="28"/>
                    <a:pt x="11" y="29"/>
                    <a:pt x="11" y="29"/>
                  </a:cubicBezTo>
                  <a:cubicBezTo>
                    <a:pt x="11" y="30"/>
                    <a:pt x="11" y="31"/>
                    <a:pt x="11" y="31"/>
                  </a:cubicBezTo>
                  <a:cubicBezTo>
                    <a:pt x="11" y="32"/>
                    <a:pt x="11" y="32"/>
                    <a:pt x="11" y="33"/>
                  </a:cubicBezTo>
                  <a:cubicBezTo>
                    <a:pt x="11" y="33"/>
                    <a:pt x="10" y="33"/>
                    <a:pt x="10" y="33"/>
                  </a:cubicBezTo>
                  <a:cubicBezTo>
                    <a:pt x="9" y="33"/>
                    <a:pt x="9" y="33"/>
                    <a:pt x="8" y="33"/>
                  </a:cubicBezTo>
                  <a:cubicBezTo>
                    <a:pt x="7" y="33"/>
                    <a:pt x="7" y="33"/>
                    <a:pt x="6" y="33"/>
                  </a:cubicBezTo>
                  <a:cubicBezTo>
                    <a:pt x="6" y="33"/>
                    <a:pt x="6" y="34"/>
                    <a:pt x="6" y="34"/>
                  </a:cubicBezTo>
                  <a:cubicBezTo>
                    <a:pt x="6" y="34"/>
                    <a:pt x="5" y="34"/>
                    <a:pt x="5" y="34"/>
                  </a:cubicBezTo>
                  <a:cubicBezTo>
                    <a:pt x="5" y="35"/>
                    <a:pt x="5" y="35"/>
                    <a:pt x="5" y="36"/>
                  </a:cubicBezTo>
                  <a:cubicBezTo>
                    <a:pt x="4" y="36"/>
                    <a:pt x="4" y="36"/>
                    <a:pt x="3" y="36"/>
                  </a:cubicBezTo>
                  <a:cubicBezTo>
                    <a:pt x="3" y="36"/>
                    <a:pt x="2" y="36"/>
                    <a:pt x="2" y="36"/>
                  </a:cubicBezTo>
                  <a:cubicBezTo>
                    <a:pt x="2" y="36"/>
                    <a:pt x="2" y="37"/>
                    <a:pt x="2" y="38"/>
                  </a:cubicBezTo>
                  <a:cubicBezTo>
                    <a:pt x="2" y="38"/>
                    <a:pt x="2" y="39"/>
                    <a:pt x="2" y="39"/>
                  </a:cubicBezTo>
                  <a:cubicBezTo>
                    <a:pt x="1" y="39"/>
                    <a:pt x="1" y="39"/>
                    <a:pt x="0" y="39"/>
                  </a:cubicBezTo>
                  <a:cubicBezTo>
                    <a:pt x="0" y="40"/>
                    <a:pt x="0" y="40"/>
                    <a:pt x="0" y="41"/>
                  </a:cubicBezTo>
                  <a:cubicBezTo>
                    <a:pt x="0" y="41"/>
                    <a:pt x="0" y="42"/>
                    <a:pt x="0" y="42"/>
                  </a:cubicBezTo>
                  <a:cubicBezTo>
                    <a:pt x="1" y="42"/>
                    <a:pt x="1" y="42"/>
                    <a:pt x="2" y="42"/>
                  </a:cubicBezTo>
                  <a:cubicBezTo>
                    <a:pt x="2" y="42"/>
                    <a:pt x="2" y="41"/>
                    <a:pt x="2" y="41"/>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0" name="Freeform 39"/>
            <p:cNvSpPr/>
            <p:nvPr/>
          </p:nvSpPr>
          <p:spPr bwMode="auto">
            <a:xfrm>
              <a:off x="4265" y="1193"/>
              <a:ext cx="29" cy="24"/>
            </a:xfrm>
            <a:custGeom>
              <a:avLst/>
              <a:gdLst>
                <a:gd name="T0" fmla="*/ 24 w 17"/>
                <a:gd name="T1" fmla="*/ 14 h 14"/>
                <a:gd name="T2" fmla="*/ 20 w 17"/>
                <a:gd name="T3" fmla="*/ 14 h 14"/>
                <a:gd name="T4" fmla="*/ 19 w 17"/>
                <a:gd name="T5" fmla="*/ 14 h 14"/>
                <a:gd name="T6" fmla="*/ 19 w 17"/>
                <a:gd name="T7" fmla="*/ 10 h 14"/>
                <a:gd name="T8" fmla="*/ 15 w 17"/>
                <a:gd name="T9" fmla="*/ 10 h 14"/>
                <a:gd name="T10" fmla="*/ 14 w 17"/>
                <a:gd name="T11" fmla="*/ 10 h 14"/>
                <a:gd name="T12" fmla="*/ 10 w 17"/>
                <a:gd name="T13" fmla="*/ 10 h 14"/>
                <a:gd name="T14" fmla="*/ 10 w 17"/>
                <a:gd name="T15" fmla="*/ 7 h 14"/>
                <a:gd name="T16" fmla="*/ 7 w 17"/>
                <a:gd name="T17" fmla="*/ 7 h 14"/>
                <a:gd name="T18" fmla="*/ 7 w 17"/>
                <a:gd name="T19" fmla="*/ 5 h 14"/>
                <a:gd name="T20" fmla="*/ 7 w 17"/>
                <a:gd name="T21" fmla="*/ 2 h 14"/>
                <a:gd name="T22" fmla="*/ 5 w 17"/>
                <a:gd name="T23" fmla="*/ 2 h 14"/>
                <a:gd name="T24" fmla="*/ 5 w 17"/>
                <a:gd name="T25" fmla="*/ 0 h 14"/>
                <a:gd name="T26" fmla="*/ 2 w 17"/>
                <a:gd name="T27" fmla="*/ 0 h 14"/>
                <a:gd name="T28" fmla="*/ 0 w 17"/>
                <a:gd name="T29" fmla="*/ 0 h 14"/>
                <a:gd name="T30" fmla="*/ 0 w 17"/>
                <a:gd name="T31" fmla="*/ 2 h 14"/>
                <a:gd name="T32" fmla="*/ 0 w 17"/>
                <a:gd name="T33" fmla="*/ 5 h 14"/>
                <a:gd name="T34" fmla="*/ 0 w 17"/>
                <a:gd name="T35" fmla="*/ 7 h 14"/>
                <a:gd name="T36" fmla="*/ 2 w 17"/>
                <a:gd name="T37" fmla="*/ 7 h 14"/>
                <a:gd name="T38" fmla="*/ 2 w 17"/>
                <a:gd name="T39" fmla="*/ 10 h 14"/>
                <a:gd name="T40" fmla="*/ 5 w 17"/>
                <a:gd name="T41" fmla="*/ 10 h 14"/>
                <a:gd name="T42" fmla="*/ 5 w 17"/>
                <a:gd name="T43" fmla="*/ 14 h 14"/>
                <a:gd name="T44" fmla="*/ 7 w 17"/>
                <a:gd name="T45" fmla="*/ 14 h 14"/>
                <a:gd name="T46" fmla="*/ 7 w 17"/>
                <a:gd name="T47" fmla="*/ 15 h 14"/>
                <a:gd name="T48" fmla="*/ 10 w 17"/>
                <a:gd name="T49" fmla="*/ 15 h 14"/>
                <a:gd name="T50" fmla="*/ 14 w 17"/>
                <a:gd name="T51" fmla="*/ 15 h 14"/>
                <a:gd name="T52" fmla="*/ 15 w 17"/>
                <a:gd name="T53" fmla="*/ 15 h 14"/>
                <a:gd name="T54" fmla="*/ 15 w 17"/>
                <a:gd name="T55" fmla="*/ 19 h 14"/>
                <a:gd name="T56" fmla="*/ 15 w 17"/>
                <a:gd name="T57" fmla="*/ 22 h 14"/>
                <a:gd name="T58" fmla="*/ 15 w 17"/>
                <a:gd name="T59" fmla="*/ 24 h 14"/>
                <a:gd name="T60" fmla="*/ 19 w 17"/>
                <a:gd name="T61" fmla="*/ 24 h 14"/>
                <a:gd name="T62" fmla="*/ 20 w 17"/>
                <a:gd name="T63" fmla="*/ 24 h 14"/>
                <a:gd name="T64" fmla="*/ 24 w 17"/>
                <a:gd name="T65" fmla="*/ 24 h 14"/>
                <a:gd name="T66" fmla="*/ 24 w 17"/>
                <a:gd name="T67" fmla="*/ 22 h 14"/>
                <a:gd name="T68" fmla="*/ 24 w 17"/>
                <a:gd name="T69" fmla="*/ 19 h 14"/>
                <a:gd name="T70" fmla="*/ 26 w 17"/>
                <a:gd name="T71" fmla="*/ 19 h 14"/>
                <a:gd name="T72" fmla="*/ 26 w 17"/>
                <a:gd name="T73" fmla="*/ 15 h 14"/>
                <a:gd name="T74" fmla="*/ 29 w 17"/>
                <a:gd name="T75" fmla="*/ 15 h 14"/>
                <a:gd name="T76" fmla="*/ 29 w 17"/>
                <a:gd name="T77" fmla="*/ 14 h 14"/>
                <a:gd name="T78" fmla="*/ 26 w 17"/>
                <a:gd name="T79" fmla="*/ 14 h 14"/>
                <a:gd name="T80" fmla="*/ 24 w 17"/>
                <a:gd name="T81" fmla="*/ 14 h 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 h="14">
                  <a:moveTo>
                    <a:pt x="14" y="8"/>
                  </a:moveTo>
                  <a:cubicBezTo>
                    <a:pt x="13" y="8"/>
                    <a:pt x="13" y="8"/>
                    <a:pt x="12" y="8"/>
                  </a:cubicBezTo>
                  <a:cubicBezTo>
                    <a:pt x="12" y="8"/>
                    <a:pt x="11" y="8"/>
                    <a:pt x="11" y="8"/>
                  </a:cubicBezTo>
                  <a:cubicBezTo>
                    <a:pt x="11" y="7"/>
                    <a:pt x="11" y="7"/>
                    <a:pt x="11" y="6"/>
                  </a:cubicBezTo>
                  <a:cubicBezTo>
                    <a:pt x="10" y="6"/>
                    <a:pt x="10" y="6"/>
                    <a:pt x="9" y="6"/>
                  </a:cubicBezTo>
                  <a:cubicBezTo>
                    <a:pt x="9" y="6"/>
                    <a:pt x="8" y="6"/>
                    <a:pt x="8" y="6"/>
                  </a:cubicBezTo>
                  <a:cubicBezTo>
                    <a:pt x="7" y="6"/>
                    <a:pt x="6" y="6"/>
                    <a:pt x="6" y="6"/>
                  </a:cubicBezTo>
                  <a:cubicBezTo>
                    <a:pt x="6" y="6"/>
                    <a:pt x="6" y="5"/>
                    <a:pt x="6" y="4"/>
                  </a:cubicBezTo>
                  <a:cubicBezTo>
                    <a:pt x="5" y="4"/>
                    <a:pt x="5" y="4"/>
                    <a:pt x="4" y="4"/>
                  </a:cubicBezTo>
                  <a:cubicBezTo>
                    <a:pt x="4" y="4"/>
                    <a:pt x="4" y="3"/>
                    <a:pt x="4" y="3"/>
                  </a:cubicBezTo>
                  <a:cubicBezTo>
                    <a:pt x="4" y="2"/>
                    <a:pt x="4" y="2"/>
                    <a:pt x="4" y="1"/>
                  </a:cubicBezTo>
                  <a:cubicBezTo>
                    <a:pt x="4" y="1"/>
                    <a:pt x="3" y="1"/>
                    <a:pt x="3" y="1"/>
                  </a:cubicBezTo>
                  <a:cubicBezTo>
                    <a:pt x="3" y="1"/>
                    <a:pt x="3" y="0"/>
                    <a:pt x="3" y="0"/>
                  </a:cubicBezTo>
                  <a:cubicBezTo>
                    <a:pt x="2" y="0"/>
                    <a:pt x="2" y="0"/>
                    <a:pt x="1" y="0"/>
                  </a:cubicBezTo>
                  <a:cubicBezTo>
                    <a:pt x="1" y="0"/>
                    <a:pt x="0" y="0"/>
                    <a:pt x="0" y="0"/>
                  </a:cubicBezTo>
                  <a:cubicBezTo>
                    <a:pt x="0" y="0"/>
                    <a:pt x="0" y="1"/>
                    <a:pt x="0" y="1"/>
                  </a:cubicBezTo>
                  <a:cubicBezTo>
                    <a:pt x="0" y="2"/>
                    <a:pt x="0" y="2"/>
                    <a:pt x="0" y="3"/>
                  </a:cubicBezTo>
                  <a:cubicBezTo>
                    <a:pt x="0" y="3"/>
                    <a:pt x="0" y="4"/>
                    <a:pt x="0" y="4"/>
                  </a:cubicBezTo>
                  <a:cubicBezTo>
                    <a:pt x="0" y="4"/>
                    <a:pt x="1" y="4"/>
                    <a:pt x="1" y="4"/>
                  </a:cubicBezTo>
                  <a:cubicBezTo>
                    <a:pt x="1" y="5"/>
                    <a:pt x="1" y="6"/>
                    <a:pt x="1" y="6"/>
                  </a:cubicBezTo>
                  <a:cubicBezTo>
                    <a:pt x="2" y="6"/>
                    <a:pt x="2" y="6"/>
                    <a:pt x="3" y="6"/>
                  </a:cubicBezTo>
                  <a:cubicBezTo>
                    <a:pt x="3" y="7"/>
                    <a:pt x="3" y="7"/>
                    <a:pt x="3" y="8"/>
                  </a:cubicBezTo>
                  <a:cubicBezTo>
                    <a:pt x="3" y="8"/>
                    <a:pt x="4" y="8"/>
                    <a:pt x="4" y="8"/>
                  </a:cubicBezTo>
                  <a:cubicBezTo>
                    <a:pt x="4" y="8"/>
                    <a:pt x="4" y="9"/>
                    <a:pt x="4" y="9"/>
                  </a:cubicBezTo>
                  <a:cubicBezTo>
                    <a:pt x="5" y="9"/>
                    <a:pt x="5" y="9"/>
                    <a:pt x="6" y="9"/>
                  </a:cubicBezTo>
                  <a:cubicBezTo>
                    <a:pt x="6" y="9"/>
                    <a:pt x="7" y="9"/>
                    <a:pt x="8" y="9"/>
                  </a:cubicBezTo>
                  <a:cubicBezTo>
                    <a:pt x="8" y="9"/>
                    <a:pt x="9" y="9"/>
                    <a:pt x="9" y="9"/>
                  </a:cubicBezTo>
                  <a:cubicBezTo>
                    <a:pt x="9" y="10"/>
                    <a:pt x="9" y="10"/>
                    <a:pt x="9" y="11"/>
                  </a:cubicBezTo>
                  <a:cubicBezTo>
                    <a:pt x="9" y="12"/>
                    <a:pt x="9" y="12"/>
                    <a:pt x="9" y="13"/>
                  </a:cubicBezTo>
                  <a:cubicBezTo>
                    <a:pt x="9" y="13"/>
                    <a:pt x="9" y="14"/>
                    <a:pt x="9" y="14"/>
                  </a:cubicBezTo>
                  <a:cubicBezTo>
                    <a:pt x="10" y="14"/>
                    <a:pt x="10" y="14"/>
                    <a:pt x="11" y="14"/>
                  </a:cubicBezTo>
                  <a:cubicBezTo>
                    <a:pt x="11" y="14"/>
                    <a:pt x="12" y="14"/>
                    <a:pt x="12" y="14"/>
                  </a:cubicBezTo>
                  <a:cubicBezTo>
                    <a:pt x="13" y="14"/>
                    <a:pt x="13" y="14"/>
                    <a:pt x="14" y="14"/>
                  </a:cubicBezTo>
                  <a:cubicBezTo>
                    <a:pt x="14" y="14"/>
                    <a:pt x="14" y="13"/>
                    <a:pt x="14" y="13"/>
                  </a:cubicBezTo>
                  <a:cubicBezTo>
                    <a:pt x="14" y="12"/>
                    <a:pt x="14" y="12"/>
                    <a:pt x="14" y="11"/>
                  </a:cubicBezTo>
                  <a:cubicBezTo>
                    <a:pt x="14" y="11"/>
                    <a:pt x="15" y="11"/>
                    <a:pt x="15" y="11"/>
                  </a:cubicBezTo>
                  <a:cubicBezTo>
                    <a:pt x="15" y="10"/>
                    <a:pt x="15" y="10"/>
                    <a:pt x="15" y="9"/>
                  </a:cubicBezTo>
                  <a:cubicBezTo>
                    <a:pt x="16" y="9"/>
                    <a:pt x="16" y="9"/>
                    <a:pt x="17" y="9"/>
                  </a:cubicBezTo>
                  <a:cubicBezTo>
                    <a:pt x="17" y="9"/>
                    <a:pt x="17" y="8"/>
                    <a:pt x="17" y="8"/>
                  </a:cubicBezTo>
                  <a:cubicBezTo>
                    <a:pt x="16" y="8"/>
                    <a:pt x="16" y="8"/>
                    <a:pt x="15" y="8"/>
                  </a:cubicBezTo>
                  <a:cubicBezTo>
                    <a:pt x="15" y="8"/>
                    <a:pt x="14" y="8"/>
                    <a:pt x="14" y="8"/>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1" name="Freeform 40"/>
            <p:cNvSpPr/>
            <p:nvPr/>
          </p:nvSpPr>
          <p:spPr bwMode="auto">
            <a:xfrm>
              <a:off x="4111" y="1066"/>
              <a:ext cx="4" cy="3"/>
            </a:xfrm>
            <a:custGeom>
              <a:avLst/>
              <a:gdLst>
                <a:gd name="T0" fmla="*/ 0 w 2"/>
                <a:gd name="T1" fmla="*/ 3 h 2"/>
                <a:gd name="T2" fmla="*/ 4 w 2"/>
                <a:gd name="T3" fmla="*/ 3 h 2"/>
                <a:gd name="T4" fmla="*/ 4 w 2"/>
                <a:gd name="T5" fmla="*/ 0 h 2"/>
                <a:gd name="T6" fmla="*/ 0 w 2"/>
                <a:gd name="T7" fmla="*/ 0 h 2"/>
                <a:gd name="T8" fmla="*/ 0 w 2"/>
                <a:gd name="T9" fmla="*/ 3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cubicBezTo>
                    <a:pt x="1" y="2"/>
                    <a:pt x="1" y="2"/>
                    <a:pt x="2" y="2"/>
                  </a:cubicBezTo>
                  <a:cubicBezTo>
                    <a:pt x="2" y="1"/>
                    <a:pt x="2" y="1"/>
                    <a:pt x="2" y="0"/>
                  </a:cubicBezTo>
                  <a:cubicBezTo>
                    <a:pt x="1" y="0"/>
                    <a:pt x="1" y="0"/>
                    <a:pt x="0" y="0"/>
                  </a:cubicBezTo>
                  <a:cubicBezTo>
                    <a:pt x="0" y="1"/>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2" name="Freeform 41"/>
            <p:cNvSpPr/>
            <p:nvPr/>
          </p:nvSpPr>
          <p:spPr bwMode="auto">
            <a:xfrm>
              <a:off x="4103" y="1043"/>
              <a:ext cx="3" cy="5"/>
            </a:xfrm>
            <a:custGeom>
              <a:avLst/>
              <a:gdLst>
                <a:gd name="T0" fmla="*/ 3 w 2"/>
                <a:gd name="T1" fmla="*/ 3 h 3"/>
                <a:gd name="T2" fmla="*/ 3 w 2"/>
                <a:gd name="T3" fmla="*/ 0 h 3"/>
                <a:gd name="T4" fmla="*/ 0 w 2"/>
                <a:gd name="T5" fmla="*/ 0 h 3"/>
                <a:gd name="T6" fmla="*/ 0 w 2"/>
                <a:gd name="T7" fmla="*/ 3 h 3"/>
                <a:gd name="T8" fmla="*/ 0 w 2"/>
                <a:gd name="T9" fmla="*/ 5 h 3"/>
                <a:gd name="T10" fmla="*/ 3 w 2"/>
                <a:gd name="T11" fmla="*/ 5 h 3"/>
                <a:gd name="T12" fmla="*/ 3 w 2"/>
                <a:gd name="T13" fmla="*/ 3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2"/>
                  </a:moveTo>
                  <a:cubicBezTo>
                    <a:pt x="2" y="1"/>
                    <a:pt x="2" y="1"/>
                    <a:pt x="2" y="0"/>
                  </a:cubicBezTo>
                  <a:cubicBezTo>
                    <a:pt x="1" y="0"/>
                    <a:pt x="1" y="0"/>
                    <a:pt x="0" y="0"/>
                  </a:cubicBezTo>
                  <a:cubicBezTo>
                    <a:pt x="0" y="1"/>
                    <a:pt x="0" y="1"/>
                    <a:pt x="0" y="2"/>
                  </a:cubicBezTo>
                  <a:cubicBezTo>
                    <a:pt x="0" y="2"/>
                    <a:pt x="0" y="3"/>
                    <a:pt x="0" y="3"/>
                  </a:cubicBezTo>
                  <a:cubicBezTo>
                    <a:pt x="1" y="3"/>
                    <a:pt x="1" y="3"/>
                    <a:pt x="2" y="3"/>
                  </a:cubicBezTo>
                  <a:cubicBezTo>
                    <a:pt x="2" y="3"/>
                    <a:pt x="2" y="2"/>
                    <a:pt x="2"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3" name="Freeform 42"/>
            <p:cNvSpPr/>
            <p:nvPr/>
          </p:nvSpPr>
          <p:spPr bwMode="auto">
            <a:xfrm>
              <a:off x="4106" y="1048"/>
              <a:ext cx="5" cy="13"/>
            </a:xfrm>
            <a:custGeom>
              <a:avLst/>
              <a:gdLst>
                <a:gd name="T0" fmla="*/ 0 w 3"/>
                <a:gd name="T1" fmla="*/ 7 h 7"/>
                <a:gd name="T2" fmla="*/ 0 w 3"/>
                <a:gd name="T3" fmla="*/ 9 h 7"/>
                <a:gd name="T4" fmla="*/ 2 w 3"/>
                <a:gd name="T5" fmla="*/ 9 h 7"/>
                <a:gd name="T6" fmla="*/ 2 w 3"/>
                <a:gd name="T7" fmla="*/ 13 h 7"/>
                <a:gd name="T8" fmla="*/ 5 w 3"/>
                <a:gd name="T9" fmla="*/ 13 h 7"/>
                <a:gd name="T10" fmla="*/ 5 w 3"/>
                <a:gd name="T11" fmla="*/ 9 h 7"/>
                <a:gd name="T12" fmla="*/ 5 w 3"/>
                <a:gd name="T13" fmla="*/ 7 h 7"/>
                <a:gd name="T14" fmla="*/ 2 w 3"/>
                <a:gd name="T15" fmla="*/ 7 h 7"/>
                <a:gd name="T16" fmla="*/ 2 w 3"/>
                <a:gd name="T17" fmla="*/ 4 h 7"/>
                <a:gd name="T18" fmla="*/ 2 w 3"/>
                <a:gd name="T19" fmla="*/ 0 h 7"/>
                <a:gd name="T20" fmla="*/ 0 w 3"/>
                <a:gd name="T21" fmla="*/ 0 h 7"/>
                <a:gd name="T22" fmla="*/ 0 w 3"/>
                <a:gd name="T23" fmla="*/ 4 h 7"/>
                <a:gd name="T24" fmla="*/ 0 w 3"/>
                <a:gd name="T25" fmla="*/ 7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7">
                  <a:moveTo>
                    <a:pt x="0" y="4"/>
                  </a:moveTo>
                  <a:cubicBezTo>
                    <a:pt x="0" y="4"/>
                    <a:pt x="0" y="5"/>
                    <a:pt x="0" y="5"/>
                  </a:cubicBezTo>
                  <a:cubicBezTo>
                    <a:pt x="0" y="5"/>
                    <a:pt x="1" y="5"/>
                    <a:pt x="1" y="5"/>
                  </a:cubicBezTo>
                  <a:cubicBezTo>
                    <a:pt x="1" y="6"/>
                    <a:pt x="1" y="6"/>
                    <a:pt x="1" y="7"/>
                  </a:cubicBezTo>
                  <a:cubicBezTo>
                    <a:pt x="2" y="7"/>
                    <a:pt x="2" y="7"/>
                    <a:pt x="3" y="7"/>
                  </a:cubicBezTo>
                  <a:cubicBezTo>
                    <a:pt x="3" y="6"/>
                    <a:pt x="3" y="6"/>
                    <a:pt x="3" y="5"/>
                  </a:cubicBezTo>
                  <a:cubicBezTo>
                    <a:pt x="3" y="5"/>
                    <a:pt x="3" y="4"/>
                    <a:pt x="3" y="4"/>
                  </a:cubicBezTo>
                  <a:cubicBezTo>
                    <a:pt x="2" y="4"/>
                    <a:pt x="2" y="4"/>
                    <a:pt x="1" y="4"/>
                  </a:cubicBezTo>
                  <a:cubicBezTo>
                    <a:pt x="1" y="3"/>
                    <a:pt x="1" y="3"/>
                    <a:pt x="1" y="2"/>
                  </a:cubicBezTo>
                  <a:cubicBezTo>
                    <a:pt x="1" y="2"/>
                    <a:pt x="1" y="1"/>
                    <a:pt x="1" y="0"/>
                  </a:cubicBezTo>
                  <a:cubicBezTo>
                    <a:pt x="1" y="0"/>
                    <a:pt x="0" y="0"/>
                    <a:pt x="0" y="0"/>
                  </a:cubicBezTo>
                  <a:cubicBezTo>
                    <a:pt x="0" y="1"/>
                    <a:pt x="0" y="2"/>
                    <a:pt x="0" y="2"/>
                  </a:cubicBezTo>
                  <a:cubicBezTo>
                    <a:pt x="0" y="3"/>
                    <a:pt x="0" y="3"/>
                    <a:pt x="0" y="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4" name="Freeform 43"/>
            <p:cNvSpPr/>
            <p:nvPr/>
          </p:nvSpPr>
          <p:spPr bwMode="auto">
            <a:xfrm>
              <a:off x="3782" y="1395"/>
              <a:ext cx="2" cy="3"/>
            </a:xfrm>
            <a:custGeom>
              <a:avLst/>
              <a:gdLst>
                <a:gd name="T0" fmla="*/ 0 w 1"/>
                <a:gd name="T1" fmla="*/ 3 h 2"/>
                <a:gd name="T2" fmla="*/ 2 w 1"/>
                <a:gd name="T3" fmla="*/ 3 h 2"/>
                <a:gd name="T4" fmla="*/ 2 w 1"/>
                <a:gd name="T5" fmla="*/ 0 h 2"/>
                <a:gd name="T6" fmla="*/ 0 w 1"/>
                <a:gd name="T7" fmla="*/ 0 h 2"/>
                <a:gd name="T8" fmla="*/ 0 w 1"/>
                <a:gd name="T9" fmla="*/ 3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cubicBezTo>
                    <a:pt x="0" y="2"/>
                    <a:pt x="1" y="2"/>
                    <a:pt x="1" y="2"/>
                  </a:cubicBezTo>
                  <a:cubicBezTo>
                    <a:pt x="1" y="1"/>
                    <a:pt x="1" y="0"/>
                    <a:pt x="1" y="0"/>
                  </a:cubicBezTo>
                  <a:cubicBezTo>
                    <a:pt x="1" y="0"/>
                    <a:pt x="0" y="0"/>
                    <a:pt x="0" y="0"/>
                  </a:cubicBezTo>
                  <a:cubicBezTo>
                    <a:pt x="0" y="0"/>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5" name="Freeform 44"/>
            <p:cNvSpPr/>
            <p:nvPr/>
          </p:nvSpPr>
          <p:spPr bwMode="auto">
            <a:xfrm>
              <a:off x="3739" y="937"/>
              <a:ext cx="21" cy="10"/>
            </a:xfrm>
            <a:custGeom>
              <a:avLst/>
              <a:gdLst>
                <a:gd name="T0" fmla="*/ 2 w 12"/>
                <a:gd name="T1" fmla="*/ 5 h 6"/>
                <a:gd name="T2" fmla="*/ 5 w 12"/>
                <a:gd name="T3" fmla="*/ 5 h 6"/>
                <a:gd name="T4" fmla="*/ 7 w 12"/>
                <a:gd name="T5" fmla="*/ 5 h 6"/>
                <a:gd name="T6" fmla="*/ 7 w 12"/>
                <a:gd name="T7" fmla="*/ 8 h 6"/>
                <a:gd name="T8" fmla="*/ 11 w 12"/>
                <a:gd name="T9" fmla="*/ 8 h 6"/>
                <a:gd name="T10" fmla="*/ 12 w 12"/>
                <a:gd name="T11" fmla="*/ 8 h 6"/>
                <a:gd name="T12" fmla="*/ 12 w 12"/>
                <a:gd name="T13" fmla="*/ 10 h 6"/>
                <a:gd name="T14" fmla="*/ 16 w 12"/>
                <a:gd name="T15" fmla="*/ 10 h 6"/>
                <a:gd name="T16" fmla="*/ 19 w 12"/>
                <a:gd name="T17" fmla="*/ 10 h 6"/>
                <a:gd name="T18" fmla="*/ 19 w 12"/>
                <a:gd name="T19" fmla="*/ 8 h 6"/>
                <a:gd name="T20" fmla="*/ 21 w 12"/>
                <a:gd name="T21" fmla="*/ 8 h 6"/>
                <a:gd name="T22" fmla="*/ 21 w 12"/>
                <a:gd name="T23" fmla="*/ 5 h 6"/>
                <a:gd name="T24" fmla="*/ 19 w 12"/>
                <a:gd name="T25" fmla="*/ 5 h 6"/>
                <a:gd name="T26" fmla="*/ 19 w 12"/>
                <a:gd name="T27" fmla="*/ 2 h 6"/>
                <a:gd name="T28" fmla="*/ 16 w 12"/>
                <a:gd name="T29" fmla="*/ 2 h 6"/>
                <a:gd name="T30" fmla="*/ 12 w 12"/>
                <a:gd name="T31" fmla="*/ 2 h 6"/>
                <a:gd name="T32" fmla="*/ 11 w 12"/>
                <a:gd name="T33" fmla="*/ 2 h 6"/>
                <a:gd name="T34" fmla="*/ 7 w 12"/>
                <a:gd name="T35" fmla="*/ 2 h 6"/>
                <a:gd name="T36" fmla="*/ 5 w 12"/>
                <a:gd name="T37" fmla="*/ 2 h 6"/>
                <a:gd name="T38" fmla="*/ 5 w 12"/>
                <a:gd name="T39" fmla="*/ 0 h 6"/>
                <a:gd name="T40" fmla="*/ 2 w 12"/>
                <a:gd name="T41" fmla="*/ 0 h 6"/>
                <a:gd name="T42" fmla="*/ 0 w 12"/>
                <a:gd name="T43" fmla="*/ 0 h 6"/>
                <a:gd name="T44" fmla="*/ 0 w 12"/>
                <a:gd name="T45" fmla="*/ 2 h 6"/>
                <a:gd name="T46" fmla="*/ 2 w 12"/>
                <a:gd name="T47" fmla="*/ 2 h 6"/>
                <a:gd name="T48" fmla="*/ 2 w 12"/>
                <a:gd name="T49" fmla="*/ 5 h 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2" h="6">
                  <a:moveTo>
                    <a:pt x="1" y="3"/>
                  </a:moveTo>
                  <a:cubicBezTo>
                    <a:pt x="2" y="3"/>
                    <a:pt x="2" y="3"/>
                    <a:pt x="3" y="3"/>
                  </a:cubicBezTo>
                  <a:cubicBezTo>
                    <a:pt x="3" y="3"/>
                    <a:pt x="4" y="3"/>
                    <a:pt x="4" y="3"/>
                  </a:cubicBezTo>
                  <a:cubicBezTo>
                    <a:pt x="4" y="4"/>
                    <a:pt x="4" y="4"/>
                    <a:pt x="4" y="5"/>
                  </a:cubicBezTo>
                  <a:cubicBezTo>
                    <a:pt x="5" y="5"/>
                    <a:pt x="5" y="5"/>
                    <a:pt x="6" y="5"/>
                  </a:cubicBezTo>
                  <a:cubicBezTo>
                    <a:pt x="6" y="5"/>
                    <a:pt x="7" y="5"/>
                    <a:pt x="7" y="5"/>
                  </a:cubicBezTo>
                  <a:cubicBezTo>
                    <a:pt x="7" y="5"/>
                    <a:pt x="7" y="6"/>
                    <a:pt x="7" y="6"/>
                  </a:cubicBezTo>
                  <a:cubicBezTo>
                    <a:pt x="8" y="6"/>
                    <a:pt x="9" y="6"/>
                    <a:pt x="9" y="6"/>
                  </a:cubicBezTo>
                  <a:cubicBezTo>
                    <a:pt x="10" y="6"/>
                    <a:pt x="10" y="6"/>
                    <a:pt x="11" y="6"/>
                  </a:cubicBezTo>
                  <a:cubicBezTo>
                    <a:pt x="11" y="6"/>
                    <a:pt x="11" y="5"/>
                    <a:pt x="11" y="5"/>
                  </a:cubicBezTo>
                  <a:cubicBezTo>
                    <a:pt x="11" y="5"/>
                    <a:pt x="12" y="5"/>
                    <a:pt x="12" y="5"/>
                  </a:cubicBezTo>
                  <a:cubicBezTo>
                    <a:pt x="12" y="4"/>
                    <a:pt x="12" y="4"/>
                    <a:pt x="12" y="3"/>
                  </a:cubicBezTo>
                  <a:cubicBezTo>
                    <a:pt x="12" y="3"/>
                    <a:pt x="11" y="3"/>
                    <a:pt x="11" y="3"/>
                  </a:cubicBezTo>
                  <a:cubicBezTo>
                    <a:pt x="11" y="3"/>
                    <a:pt x="11" y="2"/>
                    <a:pt x="11" y="1"/>
                  </a:cubicBezTo>
                  <a:cubicBezTo>
                    <a:pt x="10" y="1"/>
                    <a:pt x="10" y="1"/>
                    <a:pt x="9" y="1"/>
                  </a:cubicBezTo>
                  <a:cubicBezTo>
                    <a:pt x="9" y="1"/>
                    <a:pt x="8" y="1"/>
                    <a:pt x="7" y="1"/>
                  </a:cubicBezTo>
                  <a:cubicBezTo>
                    <a:pt x="7" y="1"/>
                    <a:pt x="6" y="1"/>
                    <a:pt x="6" y="1"/>
                  </a:cubicBezTo>
                  <a:cubicBezTo>
                    <a:pt x="5" y="1"/>
                    <a:pt x="5" y="1"/>
                    <a:pt x="4" y="1"/>
                  </a:cubicBezTo>
                  <a:cubicBezTo>
                    <a:pt x="4" y="1"/>
                    <a:pt x="3" y="1"/>
                    <a:pt x="3" y="1"/>
                  </a:cubicBezTo>
                  <a:cubicBezTo>
                    <a:pt x="3" y="1"/>
                    <a:pt x="3" y="0"/>
                    <a:pt x="3" y="0"/>
                  </a:cubicBezTo>
                  <a:cubicBezTo>
                    <a:pt x="2" y="0"/>
                    <a:pt x="2" y="0"/>
                    <a:pt x="1" y="0"/>
                  </a:cubicBezTo>
                  <a:cubicBezTo>
                    <a:pt x="1" y="0"/>
                    <a:pt x="0" y="0"/>
                    <a:pt x="0" y="0"/>
                  </a:cubicBezTo>
                  <a:cubicBezTo>
                    <a:pt x="0" y="0"/>
                    <a:pt x="0" y="1"/>
                    <a:pt x="0" y="1"/>
                  </a:cubicBezTo>
                  <a:cubicBezTo>
                    <a:pt x="0" y="1"/>
                    <a:pt x="1" y="1"/>
                    <a:pt x="1" y="1"/>
                  </a:cubicBezTo>
                  <a:cubicBezTo>
                    <a:pt x="1" y="2"/>
                    <a:pt x="1" y="3"/>
                    <a:pt x="1"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6" name="Freeform 45"/>
            <p:cNvSpPr/>
            <p:nvPr/>
          </p:nvSpPr>
          <p:spPr bwMode="auto">
            <a:xfrm>
              <a:off x="3765" y="939"/>
              <a:ext cx="9" cy="12"/>
            </a:xfrm>
            <a:custGeom>
              <a:avLst/>
              <a:gdLst>
                <a:gd name="T0" fmla="*/ 4 w 5"/>
                <a:gd name="T1" fmla="*/ 9 h 7"/>
                <a:gd name="T2" fmla="*/ 7 w 5"/>
                <a:gd name="T3" fmla="*/ 9 h 7"/>
                <a:gd name="T4" fmla="*/ 9 w 5"/>
                <a:gd name="T5" fmla="*/ 9 h 7"/>
                <a:gd name="T6" fmla="*/ 9 w 5"/>
                <a:gd name="T7" fmla="*/ 7 h 7"/>
                <a:gd name="T8" fmla="*/ 9 w 5"/>
                <a:gd name="T9" fmla="*/ 3 h 7"/>
                <a:gd name="T10" fmla="*/ 9 w 5"/>
                <a:gd name="T11" fmla="*/ 0 h 7"/>
                <a:gd name="T12" fmla="*/ 7 w 5"/>
                <a:gd name="T13" fmla="*/ 0 h 7"/>
                <a:gd name="T14" fmla="*/ 7 w 5"/>
                <a:gd name="T15" fmla="*/ 3 h 7"/>
                <a:gd name="T16" fmla="*/ 7 w 5"/>
                <a:gd name="T17" fmla="*/ 7 h 7"/>
                <a:gd name="T18" fmla="*/ 4 w 5"/>
                <a:gd name="T19" fmla="*/ 7 h 7"/>
                <a:gd name="T20" fmla="*/ 0 w 5"/>
                <a:gd name="T21" fmla="*/ 7 h 7"/>
                <a:gd name="T22" fmla="*/ 0 w 5"/>
                <a:gd name="T23" fmla="*/ 9 h 7"/>
                <a:gd name="T24" fmla="*/ 0 w 5"/>
                <a:gd name="T25" fmla="*/ 12 h 7"/>
                <a:gd name="T26" fmla="*/ 4 w 5"/>
                <a:gd name="T27" fmla="*/ 12 h 7"/>
                <a:gd name="T28" fmla="*/ 4 w 5"/>
                <a:gd name="T29" fmla="*/ 9 h 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 h="7">
                  <a:moveTo>
                    <a:pt x="2" y="5"/>
                  </a:moveTo>
                  <a:cubicBezTo>
                    <a:pt x="2" y="5"/>
                    <a:pt x="3" y="5"/>
                    <a:pt x="4" y="5"/>
                  </a:cubicBezTo>
                  <a:cubicBezTo>
                    <a:pt x="4" y="5"/>
                    <a:pt x="5" y="5"/>
                    <a:pt x="5" y="5"/>
                  </a:cubicBezTo>
                  <a:cubicBezTo>
                    <a:pt x="5" y="5"/>
                    <a:pt x="5" y="4"/>
                    <a:pt x="5" y="4"/>
                  </a:cubicBezTo>
                  <a:cubicBezTo>
                    <a:pt x="5" y="3"/>
                    <a:pt x="5" y="3"/>
                    <a:pt x="5" y="2"/>
                  </a:cubicBezTo>
                  <a:cubicBezTo>
                    <a:pt x="5" y="2"/>
                    <a:pt x="5" y="1"/>
                    <a:pt x="5" y="0"/>
                  </a:cubicBezTo>
                  <a:cubicBezTo>
                    <a:pt x="5" y="0"/>
                    <a:pt x="4" y="0"/>
                    <a:pt x="4" y="0"/>
                  </a:cubicBezTo>
                  <a:cubicBezTo>
                    <a:pt x="4" y="1"/>
                    <a:pt x="4" y="2"/>
                    <a:pt x="4" y="2"/>
                  </a:cubicBezTo>
                  <a:cubicBezTo>
                    <a:pt x="4" y="3"/>
                    <a:pt x="4" y="3"/>
                    <a:pt x="4" y="4"/>
                  </a:cubicBezTo>
                  <a:cubicBezTo>
                    <a:pt x="3" y="4"/>
                    <a:pt x="2" y="4"/>
                    <a:pt x="2" y="4"/>
                  </a:cubicBezTo>
                  <a:cubicBezTo>
                    <a:pt x="1" y="4"/>
                    <a:pt x="1" y="4"/>
                    <a:pt x="0" y="4"/>
                  </a:cubicBezTo>
                  <a:cubicBezTo>
                    <a:pt x="0" y="4"/>
                    <a:pt x="0" y="5"/>
                    <a:pt x="0" y="5"/>
                  </a:cubicBezTo>
                  <a:cubicBezTo>
                    <a:pt x="0" y="6"/>
                    <a:pt x="0" y="6"/>
                    <a:pt x="0" y="7"/>
                  </a:cubicBezTo>
                  <a:cubicBezTo>
                    <a:pt x="1" y="7"/>
                    <a:pt x="1" y="7"/>
                    <a:pt x="2" y="7"/>
                  </a:cubicBezTo>
                  <a:cubicBezTo>
                    <a:pt x="2" y="6"/>
                    <a:pt x="2" y="6"/>
                    <a:pt x="2" y="5"/>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7" name="Freeform 46"/>
            <p:cNvSpPr/>
            <p:nvPr/>
          </p:nvSpPr>
          <p:spPr bwMode="auto">
            <a:xfrm>
              <a:off x="3828" y="860"/>
              <a:ext cx="14" cy="13"/>
            </a:xfrm>
            <a:custGeom>
              <a:avLst/>
              <a:gdLst>
                <a:gd name="T0" fmla="*/ 4 w 8"/>
                <a:gd name="T1" fmla="*/ 7 h 7"/>
                <a:gd name="T2" fmla="*/ 4 w 8"/>
                <a:gd name="T3" fmla="*/ 9 h 7"/>
                <a:gd name="T4" fmla="*/ 4 w 8"/>
                <a:gd name="T5" fmla="*/ 13 h 7"/>
                <a:gd name="T6" fmla="*/ 5 w 8"/>
                <a:gd name="T7" fmla="*/ 13 h 7"/>
                <a:gd name="T8" fmla="*/ 9 w 8"/>
                <a:gd name="T9" fmla="*/ 13 h 7"/>
                <a:gd name="T10" fmla="*/ 9 w 8"/>
                <a:gd name="T11" fmla="*/ 9 h 7"/>
                <a:gd name="T12" fmla="*/ 5 w 8"/>
                <a:gd name="T13" fmla="*/ 9 h 7"/>
                <a:gd name="T14" fmla="*/ 5 w 8"/>
                <a:gd name="T15" fmla="*/ 7 h 7"/>
                <a:gd name="T16" fmla="*/ 5 w 8"/>
                <a:gd name="T17" fmla="*/ 4 h 7"/>
                <a:gd name="T18" fmla="*/ 9 w 8"/>
                <a:gd name="T19" fmla="*/ 4 h 7"/>
                <a:gd name="T20" fmla="*/ 12 w 8"/>
                <a:gd name="T21" fmla="*/ 4 h 7"/>
                <a:gd name="T22" fmla="*/ 14 w 8"/>
                <a:gd name="T23" fmla="*/ 4 h 7"/>
                <a:gd name="T24" fmla="*/ 14 w 8"/>
                <a:gd name="T25" fmla="*/ 0 h 7"/>
                <a:gd name="T26" fmla="*/ 12 w 8"/>
                <a:gd name="T27" fmla="*/ 0 h 7"/>
                <a:gd name="T28" fmla="*/ 9 w 8"/>
                <a:gd name="T29" fmla="*/ 0 h 7"/>
                <a:gd name="T30" fmla="*/ 5 w 8"/>
                <a:gd name="T31" fmla="*/ 0 h 7"/>
                <a:gd name="T32" fmla="*/ 4 w 8"/>
                <a:gd name="T33" fmla="*/ 0 h 7"/>
                <a:gd name="T34" fmla="*/ 0 w 8"/>
                <a:gd name="T35" fmla="*/ 0 h 7"/>
                <a:gd name="T36" fmla="*/ 0 w 8"/>
                <a:gd name="T37" fmla="*/ 4 h 7"/>
                <a:gd name="T38" fmla="*/ 4 w 8"/>
                <a:gd name="T39" fmla="*/ 4 h 7"/>
                <a:gd name="T40" fmla="*/ 4 w 8"/>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 h="7">
                  <a:moveTo>
                    <a:pt x="2" y="4"/>
                  </a:moveTo>
                  <a:cubicBezTo>
                    <a:pt x="2" y="4"/>
                    <a:pt x="2" y="5"/>
                    <a:pt x="2" y="5"/>
                  </a:cubicBezTo>
                  <a:cubicBezTo>
                    <a:pt x="2" y="6"/>
                    <a:pt x="2" y="6"/>
                    <a:pt x="2" y="7"/>
                  </a:cubicBezTo>
                  <a:cubicBezTo>
                    <a:pt x="2" y="7"/>
                    <a:pt x="3" y="7"/>
                    <a:pt x="3" y="7"/>
                  </a:cubicBezTo>
                  <a:cubicBezTo>
                    <a:pt x="4" y="7"/>
                    <a:pt x="5" y="7"/>
                    <a:pt x="5" y="7"/>
                  </a:cubicBezTo>
                  <a:cubicBezTo>
                    <a:pt x="5" y="6"/>
                    <a:pt x="5" y="6"/>
                    <a:pt x="5" y="5"/>
                  </a:cubicBezTo>
                  <a:cubicBezTo>
                    <a:pt x="5" y="5"/>
                    <a:pt x="4" y="5"/>
                    <a:pt x="3" y="5"/>
                  </a:cubicBezTo>
                  <a:cubicBezTo>
                    <a:pt x="3" y="5"/>
                    <a:pt x="3" y="4"/>
                    <a:pt x="3" y="4"/>
                  </a:cubicBezTo>
                  <a:cubicBezTo>
                    <a:pt x="3" y="3"/>
                    <a:pt x="3" y="3"/>
                    <a:pt x="3" y="2"/>
                  </a:cubicBezTo>
                  <a:cubicBezTo>
                    <a:pt x="4" y="2"/>
                    <a:pt x="5" y="2"/>
                    <a:pt x="5" y="2"/>
                  </a:cubicBezTo>
                  <a:cubicBezTo>
                    <a:pt x="6" y="2"/>
                    <a:pt x="6" y="2"/>
                    <a:pt x="7" y="2"/>
                  </a:cubicBezTo>
                  <a:cubicBezTo>
                    <a:pt x="7" y="2"/>
                    <a:pt x="8" y="2"/>
                    <a:pt x="8" y="2"/>
                  </a:cubicBezTo>
                  <a:cubicBezTo>
                    <a:pt x="8" y="1"/>
                    <a:pt x="8" y="1"/>
                    <a:pt x="8" y="0"/>
                  </a:cubicBezTo>
                  <a:cubicBezTo>
                    <a:pt x="8" y="0"/>
                    <a:pt x="7" y="0"/>
                    <a:pt x="7" y="0"/>
                  </a:cubicBezTo>
                  <a:cubicBezTo>
                    <a:pt x="6" y="0"/>
                    <a:pt x="6" y="0"/>
                    <a:pt x="5" y="0"/>
                  </a:cubicBezTo>
                  <a:cubicBezTo>
                    <a:pt x="5" y="0"/>
                    <a:pt x="4" y="0"/>
                    <a:pt x="3" y="0"/>
                  </a:cubicBezTo>
                  <a:cubicBezTo>
                    <a:pt x="3" y="0"/>
                    <a:pt x="2" y="0"/>
                    <a:pt x="2" y="0"/>
                  </a:cubicBezTo>
                  <a:cubicBezTo>
                    <a:pt x="1" y="0"/>
                    <a:pt x="1" y="0"/>
                    <a:pt x="0" y="0"/>
                  </a:cubicBezTo>
                  <a:cubicBezTo>
                    <a:pt x="0" y="1"/>
                    <a:pt x="0" y="1"/>
                    <a:pt x="0" y="2"/>
                  </a:cubicBezTo>
                  <a:cubicBezTo>
                    <a:pt x="1" y="2"/>
                    <a:pt x="1" y="2"/>
                    <a:pt x="2" y="2"/>
                  </a:cubicBezTo>
                  <a:cubicBezTo>
                    <a:pt x="2" y="3"/>
                    <a:pt x="2" y="3"/>
                    <a:pt x="2" y="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8" name="Freeform 47"/>
            <p:cNvSpPr/>
            <p:nvPr/>
          </p:nvSpPr>
          <p:spPr bwMode="auto">
            <a:xfrm>
              <a:off x="4045" y="1069"/>
              <a:ext cx="9" cy="14"/>
            </a:xfrm>
            <a:custGeom>
              <a:avLst/>
              <a:gdLst>
                <a:gd name="T0" fmla="*/ 4 w 5"/>
                <a:gd name="T1" fmla="*/ 11 h 8"/>
                <a:gd name="T2" fmla="*/ 4 w 5"/>
                <a:gd name="T3" fmla="*/ 9 h 8"/>
                <a:gd name="T4" fmla="*/ 4 w 5"/>
                <a:gd name="T5" fmla="*/ 5 h 8"/>
                <a:gd name="T6" fmla="*/ 7 w 5"/>
                <a:gd name="T7" fmla="*/ 5 h 8"/>
                <a:gd name="T8" fmla="*/ 9 w 5"/>
                <a:gd name="T9" fmla="*/ 5 h 8"/>
                <a:gd name="T10" fmla="*/ 9 w 5"/>
                <a:gd name="T11" fmla="*/ 2 h 8"/>
                <a:gd name="T12" fmla="*/ 7 w 5"/>
                <a:gd name="T13" fmla="*/ 2 h 8"/>
                <a:gd name="T14" fmla="*/ 7 w 5"/>
                <a:gd name="T15" fmla="*/ 0 h 8"/>
                <a:gd name="T16" fmla="*/ 4 w 5"/>
                <a:gd name="T17" fmla="*/ 0 h 8"/>
                <a:gd name="T18" fmla="*/ 4 w 5"/>
                <a:gd name="T19" fmla="*/ 2 h 8"/>
                <a:gd name="T20" fmla="*/ 0 w 5"/>
                <a:gd name="T21" fmla="*/ 2 h 8"/>
                <a:gd name="T22" fmla="*/ 0 w 5"/>
                <a:gd name="T23" fmla="*/ 5 h 8"/>
                <a:gd name="T24" fmla="*/ 0 w 5"/>
                <a:gd name="T25" fmla="*/ 9 h 8"/>
                <a:gd name="T26" fmla="*/ 0 w 5"/>
                <a:gd name="T27" fmla="*/ 11 h 8"/>
                <a:gd name="T28" fmla="*/ 0 w 5"/>
                <a:gd name="T29" fmla="*/ 14 h 8"/>
                <a:gd name="T30" fmla="*/ 4 w 5"/>
                <a:gd name="T31" fmla="*/ 14 h 8"/>
                <a:gd name="T32" fmla="*/ 4 w 5"/>
                <a:gd name="T33" fmla="*/ 11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 h="8">
                  <a:moveTo>
                    <a:pt x="2" y="6"/>
                  </a:moveTo>
                  <a:cubicBezTo>
                    <a:pt x="2" y="6"/>
                    <a:pt x="2" y="5"/>
                    <a:pt x="2" y="5"/>
                  </a:cubicBezTo>
                  <a:cubicBezTo>
                    <a:pt x="2" y="4"/>
                    <a:pt x="2" y="3"/>
                    <a:pt x="2" y="3"/>
                  </a:cubicBezTo>
                  <a:cubicBezTo>
                    <a:pt x="3" y="3"/>
                    <a:pt x="3" y="3"/>
                    <a:pt x="4" y="3"/>
                  </a:cubicBezTo>
                  <a:cubicBezTo>
                    <a:pt x="4" y="3"/>
                    <a:pt x="5" y="3"/>
                    <a:pt x="5" y="3"/>
                  </a:cubicBezTo>
                  <a:cubicBezTo>
                    <a:pt x="5" y="2"/>
                    <a:pt x="5" y="2"/>
                    <a:pt x="5" y="1"/>
                  </a:cubicBezTo>
                  <a:cubicBezTo>
                    <a:pt x="5" y="1"/>
                    <a:pt x="4" y="1"/>
                    <a:pt x="4" y="1"/>
                  </a:cubicBezTo>
                  <a:cubicBezTo>
                    <a:pt x="4" y="1"/>
                    <a:pt x="4" y="0"/>
                    <a:pt x="4" y="0"/>
                  </a:cubicBezTo>
                  <a:cubicBezTo>
                    <a:pt x="3" y="0"/>
                    <a:pt x="3" y="0"/>
                    <a:pt x="2" y="0"/>
                  </a:cubicBezTo>
                  <a:cubicBezTo>
                    <a:pt x="2" y="0"/>
                    <a:pt x="2" y="1"/>
                    <a:pt x="2" y="1"/>
                  </a:cubicBezTo>
                  <a:cubicBezTo>
                    <a:pt x="2" y="1"/>
                    <a:pt x="1" y="1"/>
                    <a:pt x="0" y="1"/>
                  </a:cubicBezTo>
                  <a:cubicBezTo>
                    <a:pt x="0" y="2"/>
                    <a:pt x="0" y="2"/>
                    <a:pt x="0" y="3"/>
                  </a:cubicBezTo>
                  <a:cubicBezTo>
                    <a:pt x="0" y="3"/>
                    <a:pt x="0" y="4"/>
                    <a:pt x="0" y="5"/>
                  </a:cubicBezTo>
                  <a:cubicBezTo>
                    <a:pt x="0" y="5"/>
                    <a:pt x="0" y="6"/>
                    <a:pt x="0" y="6"/>
                  </a:cubicBezTo>
                  <a:cubicBezTo>
                    <a:pt x="0" y="7"/>
                    <a:pt x="0" y="7"/>
                    <a:pt x="0" y="8"/>
                  </a:cubicBezTo>
                  <a:cubicBezTo>
                    <a:pt x="1" y="8"/>
                    <a:pt x="2" y="8"/>
                    <a:pt x="2" y="8"/>
                  </a:cubicBezTo>
                  <a:cubicBezTo>
                    <a:pt x="2" y="7"/>
                    <a:pt x="2" y="7"/>
                    <a:pt x="2" y="6"/>
                  </a:cubicBezTo>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9" name="Freeform 48"/>
            <p:cNvSpPr/>
            <p:nvPr/>
          </p:nvSpPr>
          <p:spPr bwMode="auto">
            <a:xfrm>
              <a:off x="3751" y="909"/>
              <a:ext cx="26" cy="28"/>
            </a:xfrm>
            <a:custGeom>
              <a:avLst/>
              <a:gdLst>
                <a:gd name="T0" fmla="*/ 0 w 15"/>
                <a:gd name="T1" fmla="*/ 11 h 16"/>
                <a:gd name="T2" fmla="*/ 0 w 15"/>
                <a:gd name="T3" fmla="*/ 14 h 16"/>
                <a:gd name="T4" fmla="*/ 3 w 15"/>
                <a:gd name="T5" fmla="*/ 14 h 16"/>
                <a:gd name="T6" fmla="*/ 3 w 15"/>
                <a:gd name="T7" fmla="*/ 18 h 16"/>
                <a:gd name="T8" fmla="*/ 7 w 15"/>
                <a:gd name="T9" fmla="*/ 18 h 16"/>
                <a:gd name="T10" fmla="*/ 7 w 15"/>
                <a:gd name="T11" fmla="*/ 19 h 16"/>
                <a:gd name="T12" fmla="*/ 7 w 15"/>
                <a:gd name="T13" fmla="*/ 23 h 16"/>
                <a:gd name="T14" fmla="*/ 7 w 15"/>
                <a:gd name="T15" fmla="*/ 25 h 16"/>
                <a:gd name="T16" fmla="*/ 3 w 15"/>
                <a:gd name="T17" fmla="*/ 25 h 16"/>
                <a:gd name="T18" fmla="*/ 0 w 15"/>
                <a:gd name="T19" fmla="*/ 25 h 16"/>
                <a:gd name="T20" fmla="*/ 0 w 15"/>
                <a:gd name="T21" fmla="*/ 28 h 16"/>
                <a:gd name="T22" fmla="*/ 3 w 15"/>
                <a:gd name="T23" fmla="*/ 28 h 16"/>
                <a:gd name="T24" fmla="*/ 7 w 15"/>
                <a:gd name="T25" fmla="*/ 28 h 16"/>
                <a:gd name="T26" fmla="*/ 9 w 15"/>
                <a:gd name="T27" fmla="*/ 28 h 16"/>
                <a:gd name="T28" fmla="*/ 12 w 15"/>
                <a:gd name="T29" fmla="*/ 28 h 16"/>
                <a:gd name="T30" fmla="*/ 12 w 15"/>
                <a:gd name="T31" fmla="*/ 25 h 16"/>
                <a:gd name="T32" fmla="*/ 14 w 15"/>
                <a:gd name="T33" fmla="*/ 25 h 16"/>
                <a:gd name="T34" fmla="*/ 17 w 15"/>
                <a:gd name="T35" fmla="*/ 25 h 16"/>
                <a:gd name="T36" fmla="*/ 17 w 15"/>
                <a:gd name="T37" fmla="*/ 28 h 16"/>
                <a:gd name="T38" fmla="*/ 21 w 15"/>
                <a:gd name="T39" fmla="*/ 28 h 16"/>
                <a:gd name="T40" fmla="*/ 21 w 15"/>
                <a:gd name="T41" fmla="*/ 25 h 16"/>
                <a:gd name="T42" fmla="*/ 21 w 15"/>
                <a:gd name="T43" fmla="*/ 23 h 16"/>
                <a:gd name="T44" fmla="*/ 21 w 15"/>
                <a:gd name="T45" fmla="*/ 19 h 16"/>
                <a:gd name="T46" fmla="*/ 21 w 15"/>
                <a:gd name="T47" fmla="*/ 18 h 16"/>
                <a:gd name="T48" fmla="*/ 23 w 15"/>
                <a:gd name="T49" fmla="*/ 18 h 16"/>
                <a:gd name="T50" fmla="*/ 23 w 15"/>
                <a:gd name="T51" fmla="*/ 14 h 16"/>
                <a:gd name="T52" fmla="*/ 26 w 15"/>
                <a:gd name="T53" fmla="*/ 14 h 16"/>
                <a:gd name="T54" fmla="*/ 26 w 15"/>
                <a:gd name="T55" fmla="*/ 11 h 16"/>
                <a:gd name="T56" fmla="*/ 23 w 15"/>
                <a:gd name="T57" fmla="*/ 11 h 16"/>
                <a:gd name="T58" fmla="*/ 21 w 15"/>
                <a:gd name="T59" fmla="*/ 11 h 16"/>
                <a:gd name="T60" fmla="*/ 21 w 15"/>
                <a:gd name="T61" fmla="*/ 14 h 16"/>
                <a:gd name="T62" fmla="*/ 17 w 15"/>
                <a:gd name="T63" fmla="*/ 14 h 16"/>
                <a:gd name="T64" fmla="*/ 14 w 15"/>
                <a:gd name="T65" fmla="*/ 14 h 16"/>
                <a:gd name="T66" fmla="*/ 14 w 15"/>
                <a:gd name="T67" fmla="*/ 11 h 16"/>
                <a:gd name="T68" fmla="*/ 14 w 15"/>
                <a:gd name="T69" fmla="*/ 9 h 16"/>
                <a:gd name="T70" fmla="*/ 14 w 15"/>
                <a:gd name="T71" fmla="*/ 5 h 16"/>
                <a:gd name="T72" fmla="*/ 12 w 15"/>
                <a:gd name="T73" fmla="*/ 5 h 16"/>
                <a:gd name="T74" fmla="*/ 12 w 15"/>
                <a:gd name="T75" fmla="*/ 2 h 16"/>
                <a:gd name="T76" fmla="*/ 10 w 15"/>
                <a:gd name="T77" fmla="*/ 2 h 16"/>
                <a:gd name="T78" fmla="*/ 10 w 15"/>
                <a:gd name="T79" fmla="*/ 2 h 16"/>
                <a:gd name="T80" fmla="*/ 9 w 15"/>
                <a:gd name="T81" fmla="*/ 2 h 16"/>
                <a:gd name="T82" fmla="*/ 9 w 15"/>
                <a:gd name="T83" fmla="*/ 0 h 16"/>
                <a:gd name="T84" fmla="*/ 9 w 15"/>
                <a:gd name="T85" fmla="*/ 0 h 16"/>
                <a:gd name="T86" fmla="*/ 0 w 15"/>
                <a:gd name="T87" fmla="*/ 9 h 16"/>
                <a:gd name="T88" fmla="*/ 0 w 15"/>
                <a:gd name="T89" fmla="*/ 9 h 16"/>
                <a:gd name="T90" fmla="*/ 0 w 15"/>
                <a:gd name="T91" fmla="*/ 11 h 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5" h="16">
                  <a:moveTo>
                    <a:pt x="0" y="6"/>
                  </a:moveTo>
                  <a:cubicBezTo>
                    <a:pt x="0" y="7"/>
                    <a:pt x="0" y="7"/>
                    <a:pt x="0" y="8"/>
                  </a:cubicBezTo>
                  <a:cubicBezTo>
                    <a:pt x="1" y="8"/>
                    <a:pt x="2" y="8"/>
                    <a:pt x="2" y="8"/>
                  </a:cubicBezTo>
                  <a:cubicBezTo>
                    <a:pt x="2" y="8"/>
                    <a:pt x="2" y="9"/>
                    <a:pt x="2" y="10"/>
                  </a:cubicBezTo>
                  <a:cubicBezTo>
                    <a:pt x="3" y="10"/>
                    <a:pt x="3" y="10"/>
                    <a:pt x="4" y="10"/>
                  </a:cubicBezTo>
                  <a:cubicBezTo>
                    <a:pt x="4" y="10"/>
                    <a:pt x="4" y="11"/>
                    <a:pt x="4" y="11"/>
                  </a:cubicBezTo>
                  <a:cubicBezTo>
                    <a:pt x="4" y="12"/>
                    <a:pt x="4" y="12"/>
                    <a:pt x="4" y="13"/>
                  </a:cubicBezTo>
                  <a:cubicBezTo>
                    <a:pt x="4" y="13"/>
                    <a:pt x="4" y="14"/>
                    <a:pt x="4" y="14"/>
                  </a:cubicBezTo>
                  <a:cubicBezTo>
                    <a:pt x="3" y="14"/>
                    <a:pt x="3" y="14"/>
                    <a:pt x="2" y="14"/>
                  </a:cubicBezTo>
                  <a:cubicBezTo>
                    <a:pt x="2" y="14"/>
                    <a:pt x="1" y="14"/>
                    <a:pt x="0" y="14"/>
                  </a:cubicBezTo>
                  <a:cubicBezTo>
                    <a:pt x="0" y="15"/>
                    <a:pt x="0" y="15"/>
                    <a:pt x="0" y="16"/>
                  </a:cubicBezTo>
                  <a:cubicBezTo>
                    <a:pt x="1" y="16"/>
                    <a:pt x="2" y="16"/>
                    <a:pt x="2" y="16"/>
                  </a:cubicBezTo>
                  <a:cubicBezTo>
                    <a:pt x="3" y="16"/>
                    <a:pt x="3" y="16"/>
                    <a:pt x="4" y="16"/>
                  </a:cubicBezTo>
                  <a:cubicBezTo>
                    <a:pt x="4" y="16"/>
                    <a:pt x="5" y="16"/>
                    <a:pt x="5" y="16"/>
                  </a:cubicBezTo>
                  <a:cubicBezTo>
                    <a:pt x="6" y="16"/>
                    <a:pt x="6" y="16"/>
                    <a:pt x="7" y="16"/>
                  </a:cubicBezTo>
                  <a:cubicBezTo>
                    <a:pt x="7" y="15"/>
                    <a:pt x="7" y="15"/>
                    <a:pt x="7" y="14"/>
                  </a:cubicBezTo>
                  <a:cubicBezTo>
                    <a:pt x="7" y="14"/>
                    <a:pt x="8" y="14"/>
                    <a:pt x="8" y="14"/>
                  </a:cubicBezTo>
                  <a:cubicBezTo>
                    <a:pt x="9" y="14"/>
                    <a:pt x="9" y="14"/>
                    <a:pt x="10" y="14"/>
                  </a:cubicBezTo>
                  <a:cubicBezTo>
                    <a:pt x="10" y="15"/>
                    <a:pt x="10" y="15"/>
                    <a:pt x="10" y="16"/>
                  </a:cubicBezTo>
                  <a:cubicBezTo>
                    <a:pt x="10" y="16"/>
                    <a:pt x="11" y="16"/>
                    <a:pt x="12" y="16"/>
                  </a:cubicBezTo>
                  <a:cubicBezTo>
                    <a:pt x="12" y="15"/>
                    <a:pt x="12" y="15"/>
                    <a:pt x="12" y="14"/>
                  </a:cubicBezTo>
                  <a:cubicBezTo>
                    <a:pt x="12" y="14"/>
                    <a:pt x="12" y="13"/>
                    <a:pt x="12" y="13"/>
                  </a:cubicBezTo>
                  <a:cubicBezTo>
                    <a:pt x="12" y="12"/>
                    <a:pt x="12" y="12"/>
                    <a:pt x="12" y="11"/>
                  </a:cubicBezTo>
                  <a:cubicBezTo>
                    <a:pt x="12" y="11"/>
                    <a:pt x="12" y="10"/>
                    <a:pt x="12" y="10"/>
                  </a:cubicBezTo>
                  <a:cubicBezTo>
                    <a:pt x="12" y="10"/>
                    <a:pt x="13" y="10"/>
                    <a:pt x="13" y="10"/>
                  </a:cubicBezTo>
                  <a:cubicBezTo>
                    <a:pt x="13" y="9"/>
                    <a:pt x="13" y="8"/>
                    <a:pt x="13" y="8"/>
                  </a:cubicBezTo>
                  <a:cubicBezTo>
                    <a:pt x="14" y="8"/>
                    <a:pt x="14" y="8"/>
                    <a:pt x="15" y="8"/>
                  </a:cubicBezTo>
                  <a:cubicBezTo>
                    <a:pt x="15" y="7"/>
                    <a:pt x="15" y="7"/>
                    <a:pt x="15" y="6"/>
                  </a:cubicBezTo>
                  <a:cubicBezTo>
                    <a:pt x="14" y="6"/>
                    <a:pt x="14" y="6"/>
                    <a:pt x="13" y="6"/>
                  </a:cubicBezTo>
                  <a:cubicBezTo>
                    <a:pt x="13" y="6"/>
                    <a:pt x="12" y="6"/>
                    <a:pt x="12" y="6"/>
                  </a:cubicBezTo>
                  <a:cubicBezTo>
                    <a:pt x="12" y="7"/>
                    <a:pt x="12" y="7"/>
                    <a:pt x="12" y="8"/>
                  </a:cubicBezTo>
                  <a:cubicBezTo>
                    <a:pt x="11" y="8"/>
                    <a:pt x="10" y="8"/>
                    <a:pt x="10" y="8"/>
                  </a:cubicBezTo>
                  <a:cubicBezTo>
                    <a:pt x="9" y="8"/>
                    <a:pt x="9" y="8"/>
                    <a:pt x="8" y="8"/>
                  </a:cubicBezTo>
                  <a:cubicBezTo>
                    <a:pt x="8" y="7"/>
                    <a:pt x="8" y="7"/>
                    <a:pt x="8" y="6"/>
                  </a:cubicBezTo>
                  <a:cubicBezTo>
                    <a:pt x="8" y="6"/>
                    <a:pt x="8" y="5"/>
                    <a:pt x="8" y="5"/>
                  </a:cubicBezTo>
                  <a:cubicBezTo>
                    <a:pt x="8" y="4"/>
                    <a:pt x="8" y="4"/>
                    <a:pt x="8" y="3"/>
                  </a:cubicBezTo>
                  <a:cubicBezTo>
                    <a:pt x="8" y="3"/>
                    <a:pt x="7" y="3"/>
                    <a:pt x="7" y="3"/>
                  </a:cubicBezTo>
                  <a:cubicBezTo>
                    <a:pt x="7" y="2"/>
                    <a:pt x="7" y="2"/>
                    <a:pt x="7" y="1"/>
                  </a:cubicBezTo>
                  <a:cubicBezTo>
                    <a:pt x="6" y="1"/>
                    <a:pt x="6" y="1"/>
                    <a:pt x="6" y="1"/>
                  </a:cubicBezTo>
                  <a:cubicBezTo>
                    <a:pt x="6" y="1"/>
                    <a:pt x="6" y="1"/>
                    <a:pt x="6" y="1"/>
                  </a:cubicBezTo>
                  <a:cubicBezTo>
                    <a:pt x="5" y="1"/>
                    <a:pt x="5" y="1"/>
                    <a:pt x="5" y="1"/>
                  </a:cubicBezTo>
                  <a:cubicBezTo>
                    <a:pt x="5" y="1"/>
                    <a:pt x="5" y="0"/>
                    <a:pt x="5" y="0"/>
                  </a:cubicBezTo>
                  <a:cubicBezTo>
                    <a:pt x="5" y="0"/>
                    <a:pt x="5" y="0"/>
                    <a:pt x="5" y="0"/>
                  </a:cubicBezTo>
                  <a:cubicBezTo>
                    <a:pt x="4" y="1"/>
                    <a:pt x="2" y="3"/>
                    <a:pt x="0" y="5"/>
                  </a:cubicBezTo>
                  <a:cubicBezTo>
                    <a:pt x="0" y="5"/>
                    <a:pt x="0" y="5"/>
                    <a:pt x="0" y="5"/>
                  </a:cubicBezTo>
                  <a:cubicBezTo>
                    <a:pt x="0" y="5"/>
                    <a:pt x="0" y="6"/>
                    <a:pt x="0" y="6"/>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0" name="Freeform 49"/>
            <p:cNvSpPr/>
            <p:nvPr/>
          </p:nvSpPr>
          <p:spPr bwMode="auto">
            <a:xfrm>
              <a:off x="3737" y="934"/>
              <a:ext cx="2" cy="0"/>
            </a:xfrm>
            <a:custGeom>
              <a:avLst/>
              <a:gdLst>
                <a:gd name="T0" fmla="*/ 2 w 2"/>
                <a:gd name="T1" fmla="*/ 2 w 2"/>
                <a:gd name="T2" fmla="*/ 0 w 2"/>
                <a:gd name="T3" fmla="*/ 2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2" y="0"/>
                  </a:moveTo>
                  <a:lnTo>
                    <a:pt x="2" y="0"/>
                  </a:lnTo>
                  <a:lnTo>
                    <a:pt x="0" y="0"/>
                  </a:lnTo>
                  <a:lnTo>
                    <a:pt x="2" y="0"/>
                  </a:ln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1" name="Freeform 50"/>
            <p:cNvSpPr/>
            <p:nvPr/>
          </p:nvSpPr>
          <p:spPr bwMode="auto">
            <a:xfrm>
              <a:off x="3842" y="864"/>
              <a:ext cx="5" cy="5"/>
            </a:xfrm>
            <a:custGeom>
              <a:avLst/>
              <a:gdLst>
                <a:gd name="T0" fmla="*/ 0 w 3"/>
                <a:gd name="T1" fmla="*/ 5 h 3"/>
                <a:gd name="T2" fmla="*/ 3 w 3"/>
                <a:gd name="T3" fmla="*/ 5 h 3"/>
                <a:gd name="T4" fmla="*/ 5 w 3"/>
                <a:gd name="T5" fmla="*/ 5 h 3"/>
                <a:gd name="T6" fmla="*/ 5 w 3"/>
                <a:gd name="T7" fmla="*/ 3 h 3"/>
                <a:gd name="T8" fmla="*/ 3 w 3"/>
                <a:gd name="T9" fmla="*/ 3 h 3"/>
                <a:gd name="T10" fmla="*/ 3 w 3"/>
                <a:gd name="T11" fmla="*/ 0 h 3"/>
                <a:gd name="T12" fmla="*/ 0 w 3"/>
                <a:gd name="T13" fmla="*/ 0 h 3"/>
                <a:gd name="T14" fmla="*/ 0 w 3"/>
                <a:gd name="T15" fmla="*/ 3 h 3"/>
                <a:gd name="T16" fmla="*/ 0 w 3"/>
                <a:gd name="T17" fmla="*/ 5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0" y="3"/>
                  </a:moveTo>
                  <a:cubicBezTo>
                    <a:pt x="1" y="3"/>
                    <a:pt x="1" y="3"/>
                    <a:pt x="2" y="3"/>
                  </a:cubicBezTo>
                  <a:cubicBezTo>
                    <a:pt x="2" y="3"/>
                    <a:pt x="3" y="3"/>
                    <a:pt x="3" y="3"/>
                  </a:cubicBezTo>
                  <a:cubicBezTo>
                    <a:pt x="3" y="3"/>
                    <a:pt x="3" y="2"/>
                    <a:pt x="3" y="2"/>
                  </a:cubicBezTo>
                  <a:cubicBezTo>
                    <a:pt x="3" y="2"/>
                    <a:pt x="2" y="2"/>
                    <a:pt x="2" y="2"/>
                  </a:cubicBezTo>
                  <a:cubicBezTo>
                    <a:pt x="2" y="1"/>
                    <a:pt x="2" y="1"/>
                    <a:pt x="2" y="0"/>
                  </a:cubicBezTo>
                  <a:cubicBezTo>
                    <a:pt x="1" y="0"/>
                    <a:pt x="1" y="0"/>
                    <a:pt x="0" y="0"/>
                  </a:cubicBezTo>
                  <a:cubicBezTo>
                    <a:pt x="0" y="1"/>
                    <a:pt x="0" y="1"/>
                    <a:pt x="0" y="2"/>
                  </a:cubicBezTo>
                  <a:cubicBezTo>
                    <a:pt x="0" y="2"/>
                    <a:pt x="0" y="3"/>
                    <a:pt x="0"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2" name="Freeform 51"/>
            <p:cNvSpPr/>
            <p:nvPr/>
          </p:nvSpPr>
          <p:spPr bwMode="auto">
            <a:xfrm>
              <a:off x="4280" y="960"/>
              <a:ext cx="4" cy="1"/>
            </a:xfrm>
            <a:custGeom>
              <a:avLst/>
              <a:gdLst>
                <a:gd name="T0" fmla="*/ 4 w 2"/>
                <a:gd name="T1" fmla="*/ 1 h 1"/>
                <a:gd name="T2" fmla="*/ 4 w 2"/>
                <a:gd name="T3" fmla="*/ 0 h 1"/>
                <a:gd name="T4" fmla="*/ 0 w 2"/>
                <a:gd name="T5" fmla="*/ 0 h 1"/>
                <a:gd name="T6" fmla="*/ 0 w 2"/>
                <a:gd name="T7" fmla="*/ 1 h 1"/>
                <a:gd name="T8" fmla="*/ 4 w 2"/>
                <a:gd name="T9" fmla="*/ 1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2" y="1"/>
                  </a:moveTo>
                  <a:cubicBezTo>
                    <a:pt x="2" y="1"/>
                    <a:pt x="2" y="0"/>
                    <a:pt x="2" y="0"/>
                  </a:cubicBezTo>
                  <a:cubicBezTo>
                    <a:pt x="1" y="0"/>
                    <a:pt x="1" y="0"/>
                    <a:pt x="0" y="0"/>
                  </a:cubicBezTo>
                  <a:cubicBezTo>
                    <a:pt x="0" y="0"/>
                    <a:pt x="0" y="1"/>
                    <a:pt x="0" y="1"/>
                  </a:cubicBezTo>
                  <a:cubicBezTo>
                    <a:pt x="1" y="1"/>
                    <a:pt x="1" y="1"/>
                    <a:pt x="2" y="1"/>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3" name="Freeform 52"/>
            <p:cNvSpPr>
              <a:spLocks noEditPoints="1"/>
            </p:cNvSpPr>
            <p:nvPr/>
          </p:nvSpPr>
          <p:spPr bwMode="auto">
            <a:xfrm>
              <a:off x="3648" y="1243"/>
              <a:ext cx="136" cy="260"/>
            </a:xfrm>
            <a:custGeom>
              <a:avLst/>
              <a:gdLst>
                <a:gd name="T0" fmla="*/ 136 w 78"/>
                <a:gd name="T1" fmla="*/ 253 h 149"/>
                <a:gd name="T2" fmla="*/ 136 w 78"/>
                <a:gd name="T3" fmla="*/ 244 h 149"/>
                <a:gd name="T4" fmla="*/ 134 w 78"/>
                <a:gd name="T5" fmla="*/ 239 h 149"/>
                <a:gd name="T6" fmla="*/ 134 w 78"/>
                <a:gd name="T7" fmla="*/ 230 h 149"/>
                <a:gd name="T8" fmla="*/ 134 w 78"/>
                <a:gd name="T9" fmla="*/ 222 h 149"/>
                <a:gd name="T10" fmla="*/ 134 w 78"/>
                <a:gd name="T11" fmla="*/ 213 h 149"/>
                <a:gd name="T12" fmla="*/ 134 w 78"/>
                <a:gd name="T13" fmla="*/ 211 h 149"/>
                <a:gd name="T14" fmla="*/ 134 w 78"/>
                <a:gd name="T15" fmla="*/ 202 h 149"/>
                <a:gd name="T16" fmla="*/ 131 w 78"/>
                <a:gd name="T17" fmla="*/ 197 h 149"/>
                <a:gd name="T18" fmla="*/ 134 w 78"/>
                <a:gd name="T19" fmla="*/ 190 h 149"/>
                <a:gd name="T20" fmla="*/ 131 w 78"/>
                <a:gd name="T21" fmla="*/ 185 h 149"/>
                <a:gd name="T22" fmla="*/ 131 w 78"/>
                <a:gd name="T23" fmla="*/ 176 h 149"/>
                <a:gd name="T24" fmla="*/ 126 w 78"/>
                <a:gd name="T25" fmla="*/ 174 h 149"/>
                <a:gd name="T26" fmla="*/ 124 w 78"/>
                <a:gd name="T27" fmla="*/ 168 h 149"/>
                <a:gd name="T28" fmla="*/ 117 w 78"/>
                <a:gd name="T29" fmla="*/ 166 h 149"/>
                <a:gd name="T30" fmla="*/ 110 w 78"/>
                <a:gd name="T31" fmla="*/ 166 h 149"/>
                <a:gd name="T32" fmla="*/ 106 w 78"/>
                <a:gd name="T33" fmla="*/ 161 h 149"/>
                <a:gd name="T34" fmla="*/ 103 w 78"/>
                <a:gd name="T35" fmla="*/ 155 h 149"/>
                <a:gd name="T36" fmla="*/ 101 w 78"/>
                <a:gd name="T37" fmla="*/ 148 h 149"/>
                <a:gd name="T38" fmla="*/ 98 w 78"/>
                <a:gd name="T39" fmla="*/ 143 h 149"/>
                <a:gd name="T40" fmla="*/ 96 w 78"/>
                <a:gd name="T41" fmla="*/ 138 h 149"/>
                <a:gd name="T42" fmla="*/ 92 w 78"/>
                <a:gd name="T43" fmla="*/ 133 h 149"/>
                <a:gd name="T44" fmla="*/ 91 w 78"/>
                <a:gd name="T45" fmla="*/ 126 h 149"/>
                <a:gd name="T46" fmla="*/ 87 w 78"/>
                <a:gd name="T47" fmla="*/ 120 h 149"/>
                <a:gd name="T48" fmla="*/ 82 w 78"/>
                <a:gd name="T49" fmla="*/ 117 h 149"/>
                <a:gd name="T50" fmla="*/ 78 w 78"/>
                <a:gd name="T51" fmla="*/ 112 h 149"/>
                <a:gd name="T52" fmla="*/ 82 w 78"/>
                <a:gd name="T53" fmla="*/ 106 h 149"/>
                <a:gd name="T54" fmla="*/ 82 w 78"/>
                <a:gd name="T55" fmla="*/ 98 h 149"/>
                <a:gd name="T56" fmla="*/ 82 w 78"/>
                <a:gd name="T57" fmla="*/ 89 h 149"/>
                <a:gd name="T58" fmla="*/ 85 w 78"/>
                <a:gd name="T59" fmla="*/ 84 h 149"/>
                <a:gd name="T60" fmla="*/ 91 w 78"/>
                <a:gd name="T61" fmla="*/ 80 h 149"/>
                <a:gd name="T62" fmla="*/ 92 w 78"/>
                <a:gd name="T63" fmla="*/ 75 h 149"/>
                <a:gd name="T64" fmla="*/ 96 w 78"/>
                <a:gd name="T65" fmla="*/ 70 h 149"/>
                <a:gd name="T66" fmla="*/ 96 w 78"/>
                <a:gd name="T67" fmla="*/ 61 h 149"/>
                <a:gd name="T68" fmla="*/ 96 w 78"/>
                <a:gd name="T69" fmla="*/ 52 h 149"/>
                <a:gd name="T70" fmla="*/ 92 w 78"/>
                <a:gd name="T71" fmla="*/ 47 h 149"/>
                <a:gd name="T72" fmla="*/ 87 w 78"/>
                <a:gd name="T73" fmla="*/ 51 h 149"/>
                <a:gd name="T74" fmla="*/ 85 w 78"/>
                <a:gd name="T75" fmla="*/ 56 h 149"/>
                <a:gd name="T76" fmla="*/ 78 w 78"/>
                <a:gd name="T77" fmla="*/ 52 h 149"/>
                <a:gd name="T78" fmla="*/ 73 w 78"/>
                <a:gd name="T79" fmla="*/ 51 h 149"/>
                <a:gd name="T80" fmla="*/ 68 w 78"/>
                <a:gd name="T81" fmla="*/ 47 h 149"/>
                <a:gd name="T82" fmla="*/ 66 w 78"/>
                <a:gd name="T83" fmla="*/ 42 h 149"/>
                <a:gd name="T84" fmla="*/ 63 w 78"/>
                <a:gd name="T85" fmla="*/ 37 h 149"/>
                <a:gd name="T86" fmla="*/ 59 w 78"/>
                <a:gd name="T87" fmla="*/ 30 h 149"/>
                <a:gd name="T88" fmla="*/ 54 w 78"/>
                <a:gd name="T89" fmla="*/ 28 h 149"/>
                <a:gd name="T90" fmla="*/ 49 w 78"/>
                <a:gd name="T91" fmla="*/ 24 h 149"/>
                <a:gd name="T92" fmla="*/ 44 w 78"/>
                <a:gd name="T93" fmla="*/ 23 h 149"/>
                <a:gd name="T94" fmla="*/ 38 w 78"/>
                <a:gd name="T95" fmla="*/ 19 h 149"/>
                <a:gd name="T96" fmla="*/ 35 w 78"/>
                <a:gd name="T97" fmla="*/ 14 h 149"/>
                <a:gd name="T98" fmla="*/ 30 w 78"/>
                <a:gd name="T99" fmla="*/ 10 h 149"/>
                <a:gd name="T100" fmla="*/ 28 w 78"/>
                <a:gd name="T101" fmla="*/ 10 h 149"/>
                <a:gd name="T102" fmla="*/ 19 w 78"/>
                <a:gd name="T103" fmla="*/ 10 h 149"/>
                <a:gd name="T104" fmla="*/ 14 w 78"/>
                <a:gd name="T105" fmla="*/ 9 h 149"/>
                <a:gd name="T106" fmla="*/ 9 w 78"/>
                <a:gd name="T107" fmla="*/ 5 h 149"/>
                <a:gd name="T108" fmla="*/ 3 w 78"/>
                <a:gd name="T109" fmla="*/ 2 h 149"/>
                <a:gd name="T110" fmla="*/ 0 w 78"/>
                <a:gd name="T111" fmla="*/ 0 h 149"/>
                <a:gd name="T112" fmla="*/ 136 w 78"/>
                <a:gd name="T113" fmla="*/ 258 h 149"/>
                <a:gd name="T114" fmla="*/ 38 w 78"/>
                <a:gd name="T115" fmla="*/ 96 h 149"/>
                <a:gd name="T116" fmla="*/ 35 w 78"/>
                <a:gd name="T117" fmla="*/ 89 h 149"/>
                <a:gd name="T118" fmla="*/ 42 w 78"/>
                <a:gd name="T119" fmla="*/ 92 h 14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8" h="149">
                  <a:moveTo>
                    <a:pt x="78" y="148"/>
                  </a:moveTo>
                  <a:cubicBezTo>
                    <a:pt x="78" y="148"/>
                    <a:pt x="78" y="147"/>
                    <a:pt x="78" y="147"/>
                  </a:cubicBezTo>
                  <a:cubicBezTo>
                    <a:pt x="78" y="146"/>
                    <a:pt x="78" y="145"/>
                    <a:pt x="78" y="145"/>
                  </a:cubicBezTo>
                  <a:cubicBezTo>
                    <a:pt x="78" y="144"/>
                    <a:pt x="78" y="144"/>
                    <a:pt x="78" y="143"/>
                  </a:cubicBezTo>
                  <a:cubicBezTo>
                    <a:pt x="78" y="143"/>
                    <a:pt x="78" y="142"/>
                    <a:pt x="78" y="142"/>
                  </a:cubicBezTo>
                  <a:cubicBezTo>
                    <a:pt x="78" y="141"/>
                    <a:pt x="78" y="141"/>
                    <a:pt x="78" y="140"/>
                  </a:cubicBezTo>
                  <a:cubicBezTo>
                    <a:pt x="78" y="139"/>
                    <a:pt x="78" y="139"/>
                    <a:pt x="78" y="138"/>
                  </a:cubicBezTo>
                  <a:cubicBezTo>
                    <a:pt x="78" y="138"/>
                    <a:pt x="77" y="138"/>
                    <a:pt x="77" y="138"/>
                  </a:cubicBezTo>
                  <a:cubicBezTo>
                    <a:pt x="77" y="138"/>
                    <a:pt x="77" y="137"/>
                    <a:pt x="77" y="137"/>
                  </a:cubicBezTo>
                  <a:cubicBezTo>
                    <a:pt x="77" y="136"/>
                    <a:pt x="77" y="136"/>
                    <a:pt x="77" y="135"/>
                  </a:cubicBezTo>
                  <a:cubicBezTo>
                    <a:pt x="77" y="135"/>
                    <a:pt x="77" y="134"/>
                    <a:pt x="77" y="134"/>
                  </a:cubicBezTo>
                  <a:cubicBezTo>
                    <a:pt x="77" y="133"/>
                    <a:pt x="77" y="133"/>
                    <a:pt x="77" y="132"/>
                  </a:cubicBezTo>
                  <a:cubicBezTo>
                    <a:pt x="77" y="131"/>
                    <a:pt x="77" y="131"/>
                    <a:pt x="77" y="130"/>
                  </a:cubicBezTo>
                  <a:cubicBezTo>
                    <a:pt x="77" y="130"/>
                    <a:pt x="77" y="129"/>
                    <a:pt x="77" y="129"/>
                  </a:cubicBezTo>
                  <a:cubicBezTo>
                    <a:pt x="77" y="128"/>
                    <a:pt x="77" y="128"/>
                    <a:pt x="77" y="127"/>
                  </a:cubicBezTo>
                  <a:cubicBezTo>
                    <a:pt x="77" y="127"/>
                    <a:pt x="77" y="126"/>
                    <a:pt x="77" y="125"/>
                  </a:cubicBezTo>
                  <a:cubicBezTo>
                    <a:pt x="77" y="125"/>
                    <a:pt x="77" y="124"/>
                    <a:pt x="77" y="124"/>
                  </a:cubicBezTo>
                  <a:cubicBezTo>
                    <a:pt x="77" y="123"/>
                    <a:pt x="77" y="123"/>
                    <a:pt x="77" y="122"/>
                  </a:cubicBezTo>
                  <a:cubicBezTo>
                    <a:pt x="76" y="122"/>
                    <a:pt x="76" y="122"/>
                    <a:pt x="75" y="122"/>
                  </a:cubicBezTo>
                  <a:cubicBezTo>
                    <a:pt x="75" y="122"/>
                    <a:pt x="75" y="121"/>
                    <a:pt x="75" y="121"/>
                  </a:cubicBezTo>
                  <a:cubicBezTo>
                    <a:pt x="76" y="121"/>
                    <a:pt x="76" y="121"/>
                    <a:pt x="77" y="121"/>
                  </a:cubicBezTo>
                  <a:cubicBezTo>
                    <a:pt x="77" y="120"/>
                    <a:pt x="77" y="120"/>
                    <a:pt x="77" y="119"/>
                  </a:cubicBezTo>
                  <a:cubicBezTo>
                    <a:pt x="77" y="119"/>
                    <a:pt x="77" y="118"/>
                    <a:pt x="77" y="118"/>
                  </a:cubicBezTo>
                  <a:cubicBezTo>
                    <a:pt x="77" y="117"/>
                    <a:pt x="77" y="116"/>
                    <a:pt x="77" y="116"/>
                  </a:cubicBezTo>
                  <a:cubicBezTo>
                    <a:pt x="76" y="116"/>
                    <a:pt x="76" y="116"/>
                    <a:pt x="75" y="116"/>
                  </a:cubicBezTo>
                  <a:cubicBezTo>
                    <a:pt x="75" y="115"/>
                    <a:pt x="75" y="115"/>
                    <a:pt x="75" y="114"/>
                  </a:cubicBezTo>
                  <a:cubicBezTo>
                    <a:pt x="75" y="114"/>
                    <a:pt x="75" y="113"/>
                    <a:pt x="75" y="113"/>
                  </a:cubicBezTo>
                  <a:cubicBezTo>
                    <a:pt x="76" y="113"/>
                    <a:pt x="76" y="113"/>
                    <a:pt x="77" y="113"/>
                  </a:cubicBezTo>
                  <a:cubicBezTo>
                    <a:pt x="77" y="112"/>
                    <a:pt x="77" y="112"/>
                    <a:pt x="77" y="111"/>
                  </a:cubicBezTo>
                  <a:cubicBezTo>
                    <a:pt x="77" y="110"/>
                    <a:pt x="77" y="110"/>
                    <a:pt x="77" y="109"/>
                  </a:cubicBezTo>
                  <a:cubicBezTo>
                    <a:pt x="76" y="109"/>
                    <a:pt x="76" y="109"/>
                    <a:pt x="75" y="109"/>
                  </a:cubicBezTo>
                  <a:cubicBezTo>
                    <a:pt x="75" y="109"/>
                    <a:pt x="75" y="108"/>
                    <a:pt x="75" y="108"/>
                  </a:cubicBezTo>
                  <a:cubicBezTo>
                    <a:pt x="75" y="107"/>
                    <a:pt x="75" y="107"/>
                    <a:pt x="75" y="106"/>
                  </a:cubicBezTo>
                  <a:cubicBezTo>
                    <a:pt x="75" y="106"/>
                    <a:pt x="75" y="105"/>
                    <a:pt x="75" y="105"/>
                  </a:cubicBezTo>
                  <a:cubicBezTo>
                    <a:pt x="75" y="104"/>
                    <a:pt x="75" y="104"/>
                    <a:pt x="75" y="103"/>
                  </a:cubicBezTo>
                  <a:cubicBezTo>
                    <a:pt x="75" y="102"/>
                    <a:pt x="75" y="102"/>
                    <a:pt x="75" y="101"/>
                  </a:cubicBezTo>
                  <a:cubicBezTo>
                    <a:pt x="75" y="101"/>
                    <a:pt x="74" y="101"/>
                    <a:pt x="74" y="101"/>
                  </a:cubicBezTo>
                  <a:cubicBezTo>
                    <a:pt x="74" y="101"/>
                    <a:pt x="74" y="100"/>
                    <a:pt x="74" y="100"/>
                  </a:cubicBezTo>
                  <a:cubicBezTo>
                    <a:pt x="73" y="100"/>
                    <a:pt x="73" y="100"/>
                    <a:pt x="72" y="100"/>
                  </a:cubicBezTo>
                  <a:cubicBezTo>
                    <a:pt x="72" y="99"/>
                    <a:pt x="72" y="99"/>
                    <a:pt x="72" y="98"/>
                  </a:cubicBezTo>
                  <a:cubicBezTo>
                    <a:pt x="72" y="98"/>
                    <a:pt x="71" y="98"/>
                    <a:pt x="71" y="98"/>
                  </a:cubicBezTo>
                  <a:cubicBezTo>
                    <a:pt x="71" y="98"/>
                    <a:pt x="71" y="97"/>
                    <a:pt x="71" y="96"/>
                  </a:cubicBezTo>
                  <a:cubicBezTo>
                    <a:pt x="70" y="96"/>
                    <a:pt x="69" y="96"/>
                    <a:pt x="69" y="96"/>
                  </a:cubicBezTo>
                  <a:cubicBezTo>
                    <a:pt x="68" y="96"/>
                    <a:pt x="68" y="96"/>
                    <a:pt x="67" y="96"/>
                  </a:cubicBezTo>
                  <a:cubicBezTo>
                    <a:pt x="67" y="96"/>
                    <a:pt x="67" y="95"/>
                    <a:pt x="67" y="95"/>
                  </a:cubicBezTo>
                  <a:cubicBezTo>
                    <a:pt x="67" y="95"/>
                    <a:pt x="66" y="95"/>
                    <a:pt x="66" y="95"/>
                  </a:cubicBezTo>
                  <a:cubicBezTo>
                    <a:pt x="65" y="95"/>
                    <a:pt x="65" y="95"/>
                    <a:pt x="64" y="95"/>
                  </a:cubicBezTo>
                  <a:cubicBezTo>
                    <a:pt x="64" y="95"/>
                    <a:pt x="63" y="95"/>
                    <a:pt x="63" y="95"/>
                  </a:cubicBezTo>
                  <a:cubicBezTo>
                    <a:pt x="63" y="94"/>
                    <a:pt x="63" y="94"/>
                    <a:pt x="63" y="93"/>
                  </a:cubicBezTo>
                  <a:cubicBezTo>
                    <a:pt x="62" y="93"/>
                    <a:pt x="62" y="93"/>
                    <a:pt x="61" y="93"/>
                  </a:cubicBezTo>
                  <a:cubicBezTo>
                    <a:pt x="61" y="93"/>
                    <a:pt x="61" y="92"/>
                    <a:pt x="61" y="92"/>
                  </a:cubicBezTo>
                  <a:cubicBezTo>
                    <a:pt x="61" y="91"/>
                    <a:pt x="61" y="91"/>
                    <a:pt x="61" y="90"/>
                  </a:cubicBezTo>
                  <a:cubicBezTo>
                    <a:pt x="61" y="90"/>
                    <a:pt x="60" y="90"/>
                    <a:pt x="59" y="90"/>
                  </a:cubicBezTo>
                  <a:cubicBezTo>
                    <a:pt x="59" y="90"/>
                    <a:pt x="59" y="89"/>
                    <a:pt x="59" y="89"/>
                  </a:cubicBezTo>
                  <a:cubicBezTo>
                    <a:pt x="59" y="89"/>
                    <a:pt x="58" y="89"/>
                    <a:pt x="58" y="89"/>
                  </a:cubicBezTo>
                  <a:cubicBezTo>
                    <a:pt x="58" y="88"/>
                    <a:pt x="58" y="87"/>
                    <a:pt x="58" y="87"/>
                  </a:cubicBezTo>
                  <a:cubicBezTo>
                    <a:pt x="58" y="86"/>
                    <a:pt x="58" y="86"/>
                    <a:pt x="58" y="85"/>
                  </a:cubicBezTo>
                  <a:cubicBezTo>
                    <a:pt x="58" y="85"/>
                    <a:pt x="58" y="84"/>
                    <a:pt x="58" y="84"/>
                  </a:cubicBezTo>
                  <a:cubicBezTo>
                    <a:pt x="57" y="84"/>
                    <a:pt x="57" y="84"/>
                    <a:pt x="56" y="84"/>
                  </a:cubicBezTo>
                  <a:cubicBezTo>
                    <a:pt x="56" y="83"/>
                    <a:pt x="56" y="82"/>
                    <a:pt x="56" y="82"/>
                  </a:cubicBezTo>
                  <a:cubicBezTo>
                    <a:pt x="56" y="82"/>
                    <a:pt x="55" y="82"/>
                    <a:pt x="55" y="82"/>
                  </a:cubicBezTo>
                  <a:cubicBezTo>
                    <a:pt x="55" y="81"/>
                    <a:pt x="55" y="81"/>
                    <a:pt x="55" y="80"/>
                  </a:cubicBezTo>
                  <a:cubicBezTo>
                    <a:pt x="55" y="80"/>
                    <a:pt x="55" y="79"/>
                    <a:pt x="55" y="79"/>
                  </a:cubicBezTo>
                  <a:cubicBezTo>
                    <a:pt x="54" y="79"/>
                    <a:pt x="54" y="79"/>
                    <a:pt x="53" y="79"/>
                  </a:cubicBezTo>
                  <a:cubicBezTo>
                    <a:pt x="53" y="78"/>
                    <a:pt x="53" y="78"/>
                    <a:pt x="53" y="77"/>
                  </a:cubicBezTo>
                  <a:cubicBezTo>
                    <a:pt x="53" y="77"/>
                    <a:pt x="53" y="76"/>
                    <a:pt x="53" y="76"/>
                  </a:cubicBezTo>
                  <a:cubicBezTo>
                    <a:pt x="53" y="76"/>
                    <a:pt x="52" y="76"/>
                    <a:pt x="52" y="76"/>
                  </a:cubicBezTo>
                  <a:cubicBezTo>
                    <a:pt x="52" y="75"/>
                    <a:pt x="52" y="75"/>
                    <a:pt x="52" y="74"/>
                  </a:cubicBezTo>
                  <a:cubicBezTo>
                    <a:pt x="52" y="73"/>
                    <a:pt x="52" y="73"/>
                    <a:pt x="52" y="72"/>
                  </a:cubicBezTo>
                  <a:cubicBezTo>
                    <a:pt x="51" y="72"/>
                    <a:pt x="51" y="72"/>
                    <a:pt x="50" y="72"/>
                  </a:cubicBezTo>
                  <a:cubicBezTo>
                    <a:pt x="50" y="72"/>
                    <a:pt x="50" y="71"/>
                    <a:pt x="50" y="71"/>
                  </a:cubicBezTo>
                  <a:cubicBezTo>
                    <a:pt x="50" y="70"/>
                    <a:pt x="50" y="70"/>
                    <a:pt x="50" y="69"/>
                  </a:cubicBezTo>
                  <a:cubicBezTo>
                    <a:pt x="50" y="69"/>
                    <a:pt x="49" y="69"/>
                    <a:pt x="49" y="69"/>
                  </a:cubicBezTo>
                  <a:cubicBezTo>
                    <a:pt x="48" y="69"/>
                    <a:pt x="48" y="69"/>
                    <a:pt x="47" y="69"/>
                  </a:cubicBezTo>
                  <a:cubicBezTo>
                    <a:pt x="47" y="69"/>
                    <a:pt x="47" y="68"/>
                    <a:pt x="47" y="67"/>
                  </a:cubicBezTo>
                  <a:cubicBezTo>
                    <a:pt x="47" y="67"/>
                    <a:pt x="47" y="66"/>
                    <a:pt x="47" y="66"/>
                  </a:cubicBezTo>
                  <a:cubicBezTo>
                    <a:pt x="46" y="66"/>
                    <a:pt x="46" y="66"/>
                    <a:pt x="45" y="66"/>
                  </a:cubicBezTo>
                  <a:cubicBezTo>
                    <a:pt x="45" y="65"/>
                    <a:pt x="45" y="65"/>
                    <a:pt x="45" y="64"/>
                  </a:cubicBezTo>
                  <a:cubicBezTo>
                    <a:pt x="45" y="64"/>
                    <a:pt x="45" y="63"/>
                    <a:pt x="45" y="63"/>
                  </a:cubicBezTo>
                  <a:cubicBezTo>
                    <a:pt x="45" y="62"/>
                    <a:pt x="45" y="62"/>
                    <a:pt x="45" y="61"/>
                  </a:cubicBezTo>
                  <a:cubicBezTo>
                    <a:pt x="46" y="61"/>
                    <a:pt x="46" y="61"/>
                    <a:pt x="47" y="61"/>
                  </a:cubicBezTo>
                  <a:cubicBezTo>
                    <a:pt x="47" y="60"/>
                    <a:pt x="47" y="60"/>
                    <a:pt x="47" y="59"/>
                  </a:cubicBezTo>
                  <a:cubicBezTo>
                    <a:pt x="47" y="59"/>
                    <a:pt x="47" y="58"/>
                    <a:pt x="47" y="58"/>
                  </a:cubicBezTo>
                  <a:cubicBezTo>
                    <a:pt x="47" y="57"/>
                    <a:pt x="47" y="57"/>
                    <a:pt x="47" y="56"/>
                  </a:cubicBezTo>
                  <a:cubicBezTo>
                    <a:pt x="47" y="56"/>
                    <a:pt x="47" y="55"/>
                    <a:pt x="47" y="55"/>
                  </a:cubicBezTo>
                  <a:cubicBezTo>
                    <a:pt x="47" y="54"/>
                    <a:pt x="47" y="53"/>
                    <a:pt x="47" y="53"/>
                  </a:cubicBezTo>
                  <a:cubicBezTo>
                    <a:pt x="47" y="52"/>
                    <a:pt x="47" y="52"/>
                    <a:pt x="47" y="51"/>
                  </a:cubicBezTo>
                  <a:cubicBezTo>
                    <a:pt x="47" y="51"/>
                    <a:pt x="47" y="50"/>
                    <a:pt x="47" y="50"/>
                  </a:cubicBezTo>
                  <a:cubicBezTo>
                    <a:pt x="48" y="50"/>
                    <a:pt x="48" y="50"/>
                    <a:pt x="49" y="50"/>
                  </a:cubicBezTo>
                  <a:cubicBezTo>
                    <a:pt x="49" y="49"/>
                    <a:pt x="49" y="49"/>
                    <a:pt x="49" y="48"/>
                  </a:cubicBezTo>
                  <a:cubicBezTo>
                    <a:pt x="49" y="48"/>
                    <a:pt x="50" y="48"/>
                    <a:pt x="50" y="48"/>
                  </a:cubicBezTo>
                  <a:cubicBezTo>
                    <a:pt x="50" y="48"/>
                    <a:pt x="50" y="47"/>
                    <a:pt x="50" y="46"/>
                  </a:cubicBezTo>
                  <a:cubicBezTo>
                    <a:pt x="51" y="46"/>
                    <a:pt x="51" y="46"/>
                    <a:pt x="52" y="46"/>
                  </a:cubicBezTo>
                  <a:cubicBezTo>
                    <a:pt x="52" y="46"/>
                    <a:pt x="52" y="45"/>
                    <a:pt x="52" y="45"/>
                  </a:cubicBezTo>
                  <a:cubicBezTo>
                    <a:pt x="52" y="45"/>
                    <a:pt x="53" y="45"/>
                    <a:pt x="53" y="45"/>
                  </a:cubicBezTo>
                  <a:cubicBezTo>
                    <a:pt x="53" y="44"/>
                    <a:pt x="53" y="44"/>
                    <a:pt x="53" y="43"/>
                  </a:cubicBezTo>
                  <a:cubicBezTo>
                    <a:pt x="54" y="43"/>
                    <a:pt x="54" y="43"/>
                    <a:pt x="55" y="43"/>
                  </a:cubicBezTo>
                  <a:cubicBezTo>
                    <a:pt x="55" y="43"/>
                    <a:pt x="55" y="42"/>
                    <a:pt x="55" y="42"/>
                  </a:cubicBezTo>
                  <a:cubicBezTo>
                    <a:pt x="55" y="41"/>
                    <a:pt x="55" y="41"/>
                    <a:pt x="55" y="40"/>
                  </a:cubicBezTo>
                  <a:cubicBezTo>
                    <a:pt x="55" y="40"/>
                    <a:pt x="55" y="39"/>
                    <a:pt x="55" y="38"/>
                  </a:cubicBezTo>
                  <a:cubicBezTo>
                    <a:pt x="55" y="38"/>
                    <a:pt x="55" y="37"/>
                    <a:pt x="55" y="37"/>
                  </a:cubicBezTo>
                  <a:cubicBezTo>
                    <a:pt x="55" y="36"/>
                    <a:pt x="55" y="36"/>
                    <a:pt x="55" y="35"/>
                  </a:cubicBezTo>
                  <a:cubicBezTo>
                    <a:pt x="55" y="35"/>
                    <a:pt x="55" y="34"/>
                    <a:pt x="55" y="34"/>
                  </a:cubicBezTo>
                  <a:cubicBezTo>
                    <a:pt x="55" y="33"/>
                    <a:pt x="55" y="32"/>
                    <a:pt x="55" y="32"/>
                  </a:cubicBezTo>
                  <a:cubicBezTo>
                    <a:pt x="55" y="31"/>
                    <a:pt x="55" y="31"/>
                    <a:pt x="55" y="30"/>
                  </a:cubicBezTo>
                  <a:cubicBezTo>
                    <a:pt x="55" y="30"/>
                    <a:pt x="55" y="29"/>
                    <a:pt x="55" y="29"/>
                  </a:cubicBezTo>
                  <a:cubicBezTo>
                    <a:pt x="54" y="29"/>
                    <a:pt x="54" y="29"/>
                    <a:pt x="53" y="29"/>
                  </a:cubicBezTo>
                  <a:cubicBezTo>
                    <a:pt x="53" y="28"/>
                    <a:pt x="53" y="28"/>
                    <a:pt x="53" y="27"/>
                  </a:cubicBezTo>
                  <a:cubicBezTo>
                    <a:pt x="53" y="27"/>
                    <a:pt x="52" y="27"/>
                    <a:pt x="52" y="27"/>
                  </a:cubicBezTo>
                  <a:cubicBezTo>
                    <a:pt x="51" y="27"/>
                    <a:pt x="51" y="27"/>
                    <a:pt x="50" y="27"/>
                  </a:cubicBezTo>
                  <a:cubicBezTo>
                    <a:pt x="50" y="28"/>
                    <a:pt x="50" y="28"/>
                    <a:pt x="50" y="29"/>
                  </a:cubicBezTo>
                  <a:cubicBezTo>
                    <a:pt x="50" y="29"/>
                    <a:pt x="50" y="30"/>
                    <a:pt x="50" y="30"/>
                  </a:cubicBezTo>
                  <a:cubicBezTo>
                    <a:pt x="50" y="30"/>
                    <a:pt x="49" y="30"/>
                    <a:pt x="49" y="30"/>
                  </a:cubicBezTo>
                  <a:cubicBezTo>
                    <a:pt x="49" y="31"/>
                    <a:pt x="49" y="31"/>
                    <a:pt x="49" y="32"/>
                  </a:cubicBezTo>
                  <a:cubicBezTo>
                    <a:pt x="48" y="32"/>
                    <a:pt x="48" y="32"/>
                    <a:pt x="47" y="32"/>
                  </a:cubicBezTo>
                  <a:cubicBezTo>
                    <a:pt x="47" y="31"/>
                    <a:pt x="47" y="31"/>
                    <a:pt x="47" y="30"/>
                  </a:cubicBezTo>
                  <a:cubicBezTo>
                    <a:pt x="46" y="30"/>
                    <a:pt x="46" y="30"/>
                    <a:pt x="45" y="30"/>
                  </a:cubicBezTo>
                  <a:cubicBezTo>
                    <a:pt x="45" y="30"/>
                    <a:pt x="45" y="29"/>
                    <a:pt x="45" y="29"/>
                  </a:cubicBezTo>
                  <a:cubicBezTo>
                    <a:pt x="45" y="29"/>
                    <a:pt x="44" y="29"/>
                    <a:pt x="44" y="29"/>
                  </a:cubicBezTo>
                  <a:cubicBezTo>
                    <a:pt x="43" y="29"/>
                    <a:pt x="43" y="29"/>
                    <a:pt x="42" y="29"/>
                  </a:cubicBezTo>
                  <a:cubicBezTo>
                    <a:pt x="42" y="29"/>
                    <a:pt x="41" y="29"/>
                    <a:pt x="41" y="29"/>
                  </a:cubicBezTo>
                  <a:cubicBezTo>
                    <a:pt x="41" y="28"/>
                    <a:pt x="41" y="28"/>
                    <a:pt x="41" y="27"/>
                  </a:cubicBezTo>
                  <a:cubicBezTo>
                    <a:pt x="40" y="27"/>
                    <a:pt x="40" y="27"/>
                    <a:pt x="39" y="27"/>
                  </a:cubicBezTo>
                  <a:cubicBezTo>
                    <a:pt x="39" y="27"/>
                    <a:pt x="39" y="26"/>
                    <a:pt x="39" y="26"/>
                  </a:cubicBezTo>
                  <a:cubicBezTo>
                    <a:pt x="39" y="26"/>
                    <a:pt x="38" y="26"/>
                    <a:pt x="38" y="26"/>
                  </a:cubicBezTo>
                  <a:cubicBezTo>
                    <a:pt x="38" y="25"/>
                    <a:pt x="38" y="24"/>
                    <a:pt x="38" y="24"/>
                  </a:cubicBezTo>
                  <a:cubicBezTo>
                    <a:pt x="37" y="24"/>
                    <a:pt x="37" y="24"/>
                    <a:pt x="36" y="24"/>
                  </a:cubicBezTo>
                  <a:cubicBezTo>
                    <a:pt x="36" y="23"/>
                    <a:pt x="36" y="23"/>
                    <a:pt x="36" y="22"/>
                  </a:cubicBezTo>
                  <a:cubicBezTo>
                    <a:pt x="36" y="22"/>
                    <a:pt x="36" y="21"/>
                    <a:pt x="36" y="21"/>
                  </a:cubicBezTo>
                  <a:cubicBezTo>
                    <a:pt x="36" y="20"/>
                    <a:pt x="36" y="20"/>
                    <a:pt x="36" y="19"/>
                  </a:cubicBezTo>
                  <a:cubicBezTo>
                    <a:pt x="35" y="19"/>
                    <a:pt x="35" y="19"/>
                    <a:pt x="34" y="19"/>
                  </a:cubicBezTo>
                  <a:cubicBezTo>
                    <a:pt x="34" y="19"/>
                    <a:pt x="34" y="18"/>
                    <a:pt x="34" y="17"/>
                  </a:cubicBezTo>
                  <a:cubicBezTo>
                    <a:pt x="34" y="17"/>
                    <a:pt x="33" y="17"/>
                    <a:pt x="33" y="17"/>
                  </a:cubicBezTo>
                  <a:cubicBezTo>
                    <a:pt x="33" y="17"/>
                    <a:pt x="33" y="16"/>
                    <a:pt x="33" y="16"/>
                  </a:cubicBezTo>
                  <a:cubicBezTo>
                    <a:pt x="32" y="16"/>
                    <a:pt x="32" y="16"/>
                    <a:pt x="31" y="16"/>
                  </a:cubicBezTo>
                  <a:cubicBezTo>
                    <a:pt x="31" y="15"/>
                    <a:pt x="31" y="15"/>
                    <a:pt x="31" y="14"/>
                  </a:cubicBezTo>
                  <a:cubicBezTo>
                    <a:pt x="31" y="14"/>
                    <a:pt x="30" y="14"/>
                    <a:pt x="30" y="14"/>
                  </a:cubicBezTo>
                  <a:cubicBezTo>
                    <a:pt x="29" y="14"/>
                    <a:pt x="29" y="14"/>
                    <a:pt x="28" y="14"/>
                  </a:cubicBezTo>
                  <a:cubicBezTo>
                    <a:pt x="28" y="14"/>
                    <a:pt x="28" y="13"/>
                    <a:pt x="28" y="13"/>
                  </a:cubicBezTo>
                  <a:cubicBezTo>
                    <a:pt x="28" y="13"/>
                    <a:pt x="27" y="13"/>
                    <a:pt x="27" y="13"/>
                  </a:cubicBezTo>
                  <a:cubicBezTo>
                    <a:pt x="26" y="13"/>
                    <a:pt x="26" y="13"/>
                    <a:pt x="25" y="13"/>
                  </a:cubicBezTo>
                  <a:cubicBezTo>
                    <a:pt x="25" y="13"/>
                    <a:pt x="24" y="13"/>
                    <a:pt x="24" y="13"/>
                  </a:cubicBezTo>
                  <a:cubicBezTo>
                    <a:pt x="23" y="13"/>
                    <a:pt x="22" y="13"/>
                    <a:pt x="22" y="13"/>
                  </a:cubicBezTo>
                  <a:cubicBezTo>
                    <a:pt x="22" y="12"/>
                    <a:pt x="22" y="12"/>
                    <a:pt x="22" y="11"/>
                  </a:cubicBezTo>
                  <a:cubicBezTo>
                    <a:pt x="22" y="11"/>
                    <a:pt x="22" y="10"/>
                    <a:pt x="22" y="9"/>
                  </a:cubicBezTo>
                  <a:cubicBezTo>
                    <a:pt x="21" y="9"/>
                    <a:pt x="21" y="9"/>
                    <a:pt x="20" y="9"/>
                  </a:cubicBezTo>
                  <a:cubicBezTo>
                    <a:pt x="20" y="9"/>
                    <a:pt x="20" y="8"/>
                    <a:pt x="20" y="8"/>
                  </a:cubicBezTo>
                  <a:cubicBezTo>
                    <a:pt x="20" y="8"/>
                    <a:pt x="19" y="8"/>
                    <a:pt x="19" y="8"/>
                  </a:cubicBezTo>
                  <a:cubicBezTo>
                    <a:pt x="19" y="7"/>
                    <a:pt x="19" y="7"/>
                    <a:pt x="19" y="6"/>
                  </a:cubicBezTo>
                  <a:cubicBezTo>
                    <a:pt x="18" y="6"/>
                    <a:pt x="18" y="6"/>
                    <a:pt x="17" y="6"/>
                  </a:cubicBezTo>
                  <a:cubicBezTo>
                    <a:pt x="17" y="6"/>
                    <a:pt x="17" y="5"/>
                    <a:pt x="17" y="5"/>
                  </a:cubicBezTo>
                  <a:cubicBezTo>
                    <a:pt x="17" y="5"/>
                    <a:pt x="16" y="5"/>
                    <a:pt x="16" y="5"/>
                  </a:cubicBezTo>
                  <a:cubicBezTo>
                    <a:pt x="16" y="5"/>
                    <a:pt x="16" y="6"/>
                    <a:pt x="16" y="6"/>
                  </a:cubicBezTo>
                  <a:cubicBezTo>
                    <a:pt x="15" y="6"/>
                    <a:pt x="15" y="6"/>
                    <a:pt x="14" y="6"/>
                  </a:cubicBezTo>
                  <a:cubicBezTo>
                    <a:pt x="14" y="6"/>
                    <a:pt x="13" y="6"/>
                    <a:pt x="12" y="6"/>
                  </a:cubicBezTo>
                  <a:cubicBezTo>
                    <a:pt x="12" y="6"/>
                    <a:pt x="11" y="6"/>
                    <a:pt x="11" y="6"/>
                  </a:cubicBezTo>
                  <a:cubicBezTo>
                    <a:pt x="10" y="6"/>
                    <a:pt x="10" y="6"/>
                    <a:pt x="9" y="6"/>
                  </a:cubicBezTo>
                  <a:cubicBezTo>
                    <a:pt x="9" y="6"/>
                    <a:pt x="9" y="5"/>
                    <a:pt x="9" y="5"/>
                  </a:cubicBezTo>
                  <a:cubicBezTo>
                    <a:pt x="9" y="5"/>
                    <a:pt x="8" y="5"/>
                    <a:pt x="8" y="5"/>
                  </a:cubicBezTo>
                  <a:cubicBezTo>
                    <a:pt x="7" y="5"/>
                    <a:pt x="7" y="5"/>
                    <a:pt x="6" y="5"/>
                  </a:cubicBezTo>
                  <a:cubicBezTo>
                    <a:pt x="6" y="4"/>
                    <a:pt x="6" y="3"/>
                    <a:pt x="6" y="3"/>
                  </a:cubicBezTo>
                  <a:cubicBezTo>
                    <a:pt x="6" y="3"/>
                    <a:pt x="5" y="3"/>
                    <a:pt x="5" y="3"/>
                  </a:cubicBezTo>
                  <a:cubicBezTo>
                    <a:pt x="4" y="3"/>
                    <a:pt x="4" y="3"/>
                    <a:pt x="3" y="3"/>
                  </a:cubicBezTo>
                  <a:cubicBezTo>
                    <a:pt x="3" y="2"/>
                    <a:pt x="3" y="2"/>
                    <a:pt x="3" y="1"/>
                  </a:cubicBezTo>
                  <a:cubicBezTo>
                    <a:pt x="3" y="1"/>
                    <a:pt x="2" y="1"/>
                    <a:pt x="2" y="1"/>
                  </a:cubicBezTo>
                  <a:cubicBezTo>
                    <a:pt x="2" y="1"/>
                    <a:pt x="2" y="0"/>
                    <a:pt x="2" y="0"/>
                  </a:cubicBezTo>
                  <a:cubicBezTo>
                    <a:pt x="1" y="0"/>
                    <a:pt x="1" y="0"/>
                    <a:pt x="0" y="0"/>
                  </a:cubicBezTo>
                  <a:cubicBezTo>
                    <a:pt x="0" y="0"/>
                    <a:pt x="0" y="0"/>
                    <a:pt x="0" y="0"/>
                  </a:cubicBezTo>
                  <a:cubicBezTo>
                    <a:pt x="7" y="59"/>
                    <a:pt x="35" y="111"/>
                    <a:pt x="77" y="149"/>
                  </a:cubicBezTo>
                  <a:cubicBezTo>
                    <a:pt x="77" y="148"/>
                    <a:pt x="77" y="148"/>
                    <a:pt x="77" y="148"/>
                  </a:cubicBezTo>
                  <a:cubicBezTo>
                    <a:pt x="77" y="148"/>
                    <a:pt x="78" y="148"/>
                    <a:pt x="78" y="148"/>
                  </a:cubicBezTo>
                  <a:close/>
                  <a:moveTo>
                    <a:pt x="24" y="53"/>
                  </a:moveTo>
                  <a:cubicBezTo>
                    <a:pt x="24" y="53"/>
                    <a:pt x="24" y="54"/>
                    <a:pt x="24" y="55"/>
                  </a:cubicBezTo>
                  <a:cubicBezTo>
                    <a:pt x="23" y="55"/>
                    <a:pt x="22" y="55"/>
                    <a:pt x="22" y="55"/>
                  </a:cubicBezTo>
                  <a:cubicBezTo>
                    <a:pt x="22" y="54"/>
                    <a:pt x="22" y="53"/>
                    <a:pt x="22" y="53"/>
                  </a:cubicBezTo>
                  <a:cubicBezTo>
                    <a:pt x="21" y="53"/>
                    <a:pt x="21" y="53"/>
                    <a:pt x="20" y="53"/>
                  </a:cubicBezTo>
                  <a:cubicBezTo>
                    <a:pt x="20" y="52"/>
                    <a:pt x="20" y="52"/>
                    <a:pt x="20" y="51"/>
                  </a:cubicBezTo>
                  <a:cubicBezTo>
                    <a:pt x="21" y="51"/>
                    <a:pt x="21" y="51"/>
                    <a:pt x="22" y="51"/>
                  </a:cubicBezTo>
                  <a:cubicBezTo>
                    <a:pt x="22" y="51"/>
                    <a:pt x="23" y="51"/>
                    <a:pt x="24" y="51"/>
                  </a:cubicBezTo>
                  <a:cubicBezTo>
                    <a:pt x="24" y="52"/>
                    <a:pt x="24" y="52"/>
                    <a:pt x="24" y="5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4" name="Freeform 53"/>
            <p:cNvSpPr/>
            <p:nvPr/>
          </p:nvSpPr>
          <p:spPr bwMode="auto">
            <a:xfrm>
              <a:off x="3812" y="918"/>
              <a:ext cx="2" cy="2"/>
            </a:xfrm>
            <a:custGeom>
              <a:avLst/>
              <a:gdLst>
                <a:gd name="T0" fmla="*/ 2 w 1"/>
                <a:gd name="T1" fmla="*/ 0 h 1"/>
                <a:gd name="T2" fmla="*/ 0 w 1"/>
                <a:gd name="T3" fmla="*/ 0 h 1"/>
                <a:gd name="T4" fmla="*/ 0 w 1"/>
                <a:gd name="T5" fmla="*/ 2 h 1"/>
                <a:gd name="T6" fmla="*/ 2 w 1"/>
                <a:gd name="T7" fmla="*/ 2 h 1"/>
                <a:gd name="T8" fmla="*/ 2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0"/>
                  </a:moveTo>
                  <a:cubicBezTo>
                    <a:pt x="1" y="0"/>
                    <a:pt x="0" y="0"/>
                    <a:pt x="0" y="0"/>
                  </a:cubicBezTo>
                  <a:cubicBezTo>
                    <a:pt x="0" y="0"/>
                    <a:pt x="0" y="1"/>
                    <a:pt x="0" y="1"/>
                  </a:cubicBezTo>
                  <a:cubicBezTo>
                    <a:pt x="0" y="1"/>
                    <a:pt x="1" y="1"/>
                    <a:pt x="1" y="1"/>
                  </a:cubicBezTo>
                  <a:cubicBezTo>
                    <a:pt x="1" y="1"/>
                    <a:pt x="1" y="0"/>
                    <a:pt x="1"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5" name="Freeform 54"/>
            <p:cNvSpPr/>
            <p:nvPr/>
          </p:nvSpPr>
          <p:spPr bwMode="auto">
            <a:xfrm>
              <a:off x="4246" y="1268"/>
              <a:ext cx="1" cy="3"/>
            </a:xfrm>
            <a:custGeom>
              <a:avLst/>
              <a:gdLst>
                <a:gd name="T0" fmla="*/ 0 w 1"/>
                <a:gd name="T1" fmla="*/ 3 h 2"/>
                <a:gd name="T2" fmla="*/ 1 w 1"/>
                <a:gd name="T3" fmla="*/ 3 h 2"/>
                <a:gd name="T4" fmla="*/ 1 w 1"/>
                <a:gd name="T5" fmla="*/ 0 h 2"/>
                <a:gd name="T6" fmla="*/ 0 w 1"/>
                <a:gd name="T7" fmla="*/ 0 h 2"/>
                <a:gd name="T8" fmla="*/ 0 w 1"/>
                <a:gd name="T9" fmla="*/ 3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cubicBezTo>
                    <a:pt x="0" y="2"/>
                    <a:pt x="1" y="2"/>
                    <a:pt x="1" y="2"/>
                  </a:cubicBezTo>
                  <a:cubicBezTo>
                    <a:pt x="1" y="1"/>
                    <a:pt x="1" y="1"/>
                    <a:pt x="1" y="0"/>
                  </a:cubicBezTo>
                  <a:cubicBezTo>
                    <a:pt x="1" y="0"/>
                    <a:pt x="0" y="0"/>
                    <a:pt x="0" y="0"/>
                  </a:cubicBezTo>
                  <a:cubicBezTo>
                    <a:pt x="0" y="1"/>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6" name="Freeform 55"/>
            <p:cNvSpPr/>
            <p:nvPr/>
          </p:nvSpPr>
          <p:spPr bwMode="auto">
            <a:xfrm>
              <a:off x="3821" y="852"/>
              <a:ext cx="7" cy="7"/>
            </a:xfrm>
            <a:custGeom>
              <a:avLst/>
              <a:gdLst>
                <a:gd name="T0" fmla="*/ 2 w 4"/>
                <a:gd name="T1" fmla="*/ 7 h 4"/>
                <a:gd name="T2" fmla="*/ 5 w 4"/>
                <a:gd name="T3" fmla="*/ 7 h 4"/>
                <a:gd name="T4" fmla="*/ 7 w 4"/>
                <a:gd name="T5" fmla="*/ 7 h 4"/>
                <a:gd name="T6" fmla="*/ 7 w 4"/>
                <a:gd name="T7" fmla="*/ 4 h 4"/>
                <a:gd name="T8" fmla="*/ 5 w 4"/>
                <a:gd name="T9" fmla="*/ 4 h 4"/>
                <a:gd name="T10" fmla="*/ 5 w 4"/>
                <a:gd name="T11" fmla="*/ 2 h 4"/>
                <a:gd name="T12" fmla="*/ 5 w 4"/>
                <a:gd name="T13" fmla="*/ 0 h 4"/>
                <a:gd name="T14" fmla="*/ 0 w 4"/>
                <a:gd name="T15" fmla="*/ 4 h 4"/>
                <a:gd name="T16" fmla="*/ 2 w 4"/>
                <a:gd name="T17" fmla="*/ 4 h 4"/>
                <a:gd name="T18" fmla="*/ 2 w 4"/>
                <a:gd name="T19" fmla="*/ 7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4">
                  <a:moveTo>
                    <a:pt x="1" y="4"/>
                  </a:moveTo>
                  <a:cubicBezTo>
                    <a:pt x="2" y="4"/>
                    <a:pt x="2" y="4"/>
                    <a:pt x="3" y="4"/>
                  </a:cubicBezTo>
                  <a:cubicBezTo>
                    <a:pt x="3" y="4"/>
                    <a:pt x="4" y="4"/>
                    <a:pt x="4" y="4"/>
                  </a:cubicBezTo>
                  <a:cubicBezTo>
                    <a:pt x="4" y="3"/>
                    <a:pt x="4" y="3"/>
                    <a:pt x="4" y="2"/>
                  </a:cubicBezTo>
                  <a:cubicBezTo>
                    <a:pt x="4" y="2"/>
                    <a:pt x="3" y="2"/>
                    <a:pt x="3" y="2"/>
                  </a:cubicBezTo>
                  <a:cubicBezTo>
                    <a:pt x="3" y="2"/>
                    <a:pt x="3" y="1"/>
                    <a:pt x="3" y="1"/>
                  </a:cubicBezTo>
                  <a:cubicBezTo>
                    <a:pt x="3" y="0"/>
                    <a:pt x="3" y="0"/>
                    <a:pt x="3" y="0"/>
                  </a:cubicBezTo>
                  <a:cubicBezTo>
                    <a:pt x="2" y="1"/>
                    <a:pt x="1" y="2"/>
                    <a:pt x="0" y="2"/>
                  </a:cubicBezTo>
                  <a:cubicBezTo>
                    <a:pt x="1" y="2"/>
                    <a:pt x="1" y="2"/>
                    <a:pt x="1" y="2"/>
                  </a:cubicBezTo>
                  <a:cubicBezTo>
                    <a:pt x="1" y="3"/>
                    <a:pt x="1" y="3"/>
                    <a:pt x="1" y="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7" name="Freeform 56"/>
            <p:cNvSpPr/>
            <p:nvPr/>
          </p:nvSpPr>
          <p:spPr bwMode="auto">
            <a:xfrm>
              <a:off x="3990" y="965"/>
              <a:ext cx="5" cy="3"/>
            </a:xfrm>
            <a:custGeom>
              <a:avLst/>
              <a:gdLst>
                <a:gd name="T0" fmla="*/ 0 w 3"/>
                <a:gd name="T1" fmla="*/ 3 h 2"/>
                <a:gd name="T2" fmla="*/ 2 w 3"/>
                <a:gd name="T3" fmla="*/ 3 h 2"/>
                <a:gd name="T4" fmla="*/ 5 w 3"/>
                <a:gd name="T5" fmla="*/ 3 h 2"/>
                <a:gd name="T6" fmla="*/ 5 w 3"/>
                <a:gd name="T7" fmla="*/ 0 h 2"/>
                <a:gd name="T8" fmla="*/ 2 w 3"/>
                <a:gd name="T9" fmla="*/ 0 h 2"/>
                <a:gd name="T10" fmla="*/ 0 w 3"/>
                <a:gd name="T11" fmla="*/ 0 h 2"/>
                <a:gd name="T12" fmla="*/ 0 w 3"/>
                <a:gd name="T13" fmla="*/ 3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0" y="2"/>
                  </a:moveTo>
                  <a:cubicBezTo>
                    <a:pt x="0" y="2"/>
                    <a:pt x="1" y="2"/>
                    <a:pt x="1" y="2"/>
                  </a:cubicBezTo>
                  <a:cubicBezTo>
                    <a:pt x="2" y="2"/>
                    <a:pt x="2" y="2"/>
                    <a:pt x="3" y="2"/>
                  </a:cubicBezTo>
                  <a:cubicBezTo>
                    <a:pt x="3" y="1"/>
                    <a:pt x="3" y="1"/>
                    <a:pt x="3" y="0"/>
                  </a:cubicBezTo>
                  <a:cubicBezTo>
                    <a:pt x="2" y="0"/>
                    <a:pt x="2" y="0"/>
                    <a:pt x="1" y="0"/>
                  </a:cubicBezTo>
                  <a:cubicBezTo>
                    <a:pt x="1" y="0"/>
                    <a:pt x="0" y="0"/>
                    <a:pt x="0" y="0"/>
                  </a:cubicBezTo>
                  <a:cubicBezTo>
                    <a:pt x="0" y="1"/>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8" name="Freeform 57"/>
            <p:cNvSpPr/>
            <p:nvPr/>
          </p:nvSpPr>
          <p:spPr bwMode="auto">
            <a:xfrm>
              <a:off x="3995" y="946"/>
              <a:ext cx="5" cy="8"/>
            </a:xfrm>
            <a:custGeom>
              <a:avLst/>
              <a:gdLst>
                <a:gd name="T0" fmla="*/ 2 w 3"/>
                <a:gd name="T1" fmla="*/ 5 h 5"/>
                <a:gd name="T2" fmla="*/ 5 w 3"/>
                <a:gd name="T3" fmla="*/ 5 h 5"/>
                <a:gd name="T4" fmla="*/ 5 w 3"/>
                <a:gd name="T5" fmla="*/ 2 h 5"/>
                <a:gd name="T6" fmla="*/ 5 w 3"/>
                <a:gd name="T7" fmla="*/ 0 h 5"/>
                <a:gd name="T8" fmla="*/ 2 w 3"/>
                <a:gd name="T9" fmla="*/ 0 h 5"/>
                <a:gd name="T10" fmla="*/ 2 w 3"/>
                <a:gd name="T11" fmla="*/ 2 h 5"/>
                <a:gd name="T12" fmla="*/ 0 w 3"/>
                <a:gd name="T13" fmla="*/ 2 h 5"/>
                <a:gd name="T14" fmla="*/ 0 w 3"/>
                <a:gd name="T15" fmla="*/ 5 h 5"/>
                <a:gd name="T16" fmla="*/ 0 w 3"/>
                <a:gd name="T17" fmla="*/ 8 h 5"/>
                <a:gd name="T18" fmla="*/ 2 w 3"/>
                <a:gd name="T19" fmla="*/ 8 h 5"/>
                <a:gd name="T20" fmla="*/ 2 w 3"/>
                <a:gd name="T21" fmla="*/ 5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5">
                  <a:moveTo>
                    <a:pt x="1" y="3"/>
                  </a:moveTo>
                  <a:cubicBezTo>
                    <a:pt x="2" y="3"/>
                    <a:pt x="2" y="3"/>
                    <a:pt x="3" y="3"/>
                  </a:cubicBezTo>
                  <a:cubicBezTo>
                    <a:pt x="3" y="2"/>
                    <a:pt x="3" y="2"/>
                    <a:pt x="3" y="1"/>
                  </a:cubicBezTo>
                  <a:cubicBezTo>
                    <a:pt x="3" y="1"/>
                    <a:pt x="3" y="0"/>
                    <a:pt x="3" y="0"/>
                  </a:cubicBezTo>
                  <a:cubicBezTo>
                    <a:pt x="2" y="0"/>
                    <a:pt x="2" y="0"/>
                    <a:pt x="1" y="0"/>
                  </a:cubicBezTo>
                  <a:cubicBezTo>
                    <a:pt x="1" y="0"/>
                    <a:pt x="1" y="1"/>
                    <a:pt x="1" y="1"/>
                  </a:cubicBezTo>
                  <a:cubicBezTo>
                    <a:pt x="1" y="1"/>
                    <a:pt x="0" y="1"/>
                    <a:pt x="0" y="1"/>
                  </a:cubicBezTo>
                  <a:cubicBezTo>
                    <a:pt x="0" y="2"/>
                    <a:pt x="0" y="2"/>
                    <a:pt x="0" y="3"/>
                  </a:cubicBezTo>
                  <a:cubicBezTo>
                    <a:pt x="0" y="4"/>
                    <a:pt x="0" y="4"/>
                    <a:pt x="0" y="5"/>
                  </a:cubicBezTo>
                  <a:cubicBezTo>
                    <a:pt x="0" y="5"/>
                    <a:pt x="1" y="5"/>
                    <a:pt x="1" y="5"/>
                  </a:cubicBezTo>
                  <a:cubicBezTo>
                    <a:pt x="1" y="4"/>
                    <a:pt x="1" y="4"/>
                    <a:pt x="1"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9" name="Freeform 58"/>
            <p:cNvSpPr/>
            <p:nvPr/>
          </p:nvSpPr>
          <p:spPr bwMode="auto">
            <a:xfrm>
              <a:off x="4000" y="878"/>
              <a:ext cx="2" cy="5"/>
            </a:xfrm>
            <a:custGeom>
              <a:avLst/>
              <a:gdLst>
                <a:gd name="T0" fmla="*/ 2 w 1"/>
                <a:gd name="T1" fmla="*/ 3 h 3"/>
                <a:gd name="T2" fmla="*/ 2 w 1"/>
                <a:gd name="T3" fmla="*/ 0 h 3"/>
                <a:gd name="T4" fmla="*/ 0 w 1"/>
                <a:gd name="T5" fmla="*/ 0 h 3"/>
                <a:gd name="T6" fmla="*/ 0 w 1"/>
                <a:gd name="T7" fmla="*/ 3 h 3"/>
                <a:gd name="T8" fmla="*/ 0 w 1"/>
                <a:gd name="T9" fmla="*/ 5 h 3"/>
                <a:gd name="T10" fmla="*/ 2 w 1"/>
                <a:gd name="T11" fmla="*/ 5 h 3"/>
                <a:gd name="T12" fmla="*/ 2 w 1"/>
                <a:gd name="T13" fmla="*/ 3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3">
                  <a:moveTo>
                    <a:pt x="1" y="2"/>
                  </a:moveTo>
                  <a:cubicBezTo>
                    <a:pt x="1" y="1"/>
                    <a:pt x="1" y="1"/>
                    <a:pt x="1" y="0"/>
                  </a:cubicBezTo>
                  <a:cubicBezTo>
                    <a:pt x="1" y="0"/>
                    <a:pt x="0" y="0"/>
                    <a:pt x="0" y="0"/>
                  </a:cubicBezTo>
                  <a:cubicBezTo>
                    <a:pt x="0" y="1"/>
                    <a:pt x="0" y="1"/>
                    <a:pt x="0" y="2"/>
                  </a:cubicBezTo>
                  <a:cubicBezTo>
                    <a:pt x="0" y="2"/>
                    <a:pt x="0" y="3"/>
                    <a:pt x="0" y="3"/>
                  </a:cubicBezTo>
                  <a:cubicBezTo>
                    <a:pt x="0" y="3"/>
                    <a:pt x="1" y="3"/>
                    <a:pt x="1" y="3"/>
                  </a:cubicBezTo>
                  <a:cubicBezTo>
                    <a:pt x="1" y="3"/>
                    <a:pt x="1" y="2"/>
                    <a:pt x="1"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0" name="Freeform 59"/>
            <p:cNvSpPr/>
            <p:nvPr/>
          </p:nvSpPr>
          <p:spPr bwMode="auto">
            <a:xfrm>
              <a:off x="3793" y="873"/>
              <a:ext cx="9" cy="5"/>
            </a:xfrm>
            <a:custGeom>
              <a:avLst/>
              <a:gdLst>
                <a:gd name="T0" fmla="*/ 4 w 5"/>
                <a:gd name="T1" fmla="*/ 5 h 3"/>
                <a:gd name="T2" fmla="*/ 5 w 5"/>
                <a:gd name="T3" fmla="*/ 5 h 3"/>
                <a:gd name="T4" fmla="*/ 5 w 5"/>
                <a:gd name="T5" fmla="*/ 3 h 3"/>
                <a:gd name="T6" fmla="*/ 9 w 5"/>
                <a:gd name="T7" fmla="*/ 3 h 3"/>
                <a:gd name="T8" fmla="*/ 9 w 5"/>
                <a:gd name="T9" fmla="*/ 0 h 3"/>
                <a:gd name="T10" fmla="*/ 7 w 5"/>
                <a:gd name="T11" fmla="*/ 0 h 3"/>
                <a:gd name="T12" fmla="*/ 0 w 5"/>
                <a:gd name="T13" fmla="*/ 5 h 3"/>
                <a:gd name="T14" fmla="*/ 0 w 5"/>
                <a:gd name="T15" fmla="*/ 5 h 3"/>
                <a:gd name="T16" fmla="*/ 4 w 5"/>
                <a:gd name="T17" fmla="*/ 5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3">
                  <a:moveTo>
                    <a:pt x="2" y="3"/>
                  </a:moveTo>
                  <a:cubicBezTo>
                    <a:pt x="2" y="3"/>
                    <a:pt x="3" y="3"/>
                    <a:pt x="3" y="3"/>
                  </a:cubicBezTo>
                  <a:cubicBezTo>
                    <a:pt x="3" y="3"/>
                    <a:pt x="3" y="2"/>
                    <a:pt x="3" y="2"/>
                  </a:cubicBezTo>
                  <a:cubicBezTo>
                    <a:pt x="4" y="2"/>
                    <a:pt x="4" y="2"/>
                    <a:pt x="5" y="2"/>
                  </a:cubicBezTo>
                  <a:cubicBezTo>
                    <a:pt x="5" y="1"/>
                    <a:pt x="5" y="0"/>
                    <a:pt x="5" y="0"/>
                  </a:cubicBezTo>
                  <a:cubicBezTo>
                    <a:pt x="4" y="0"/>
                    <a:pt x="4" y="0"/>
                    <a:pt x="4" y="0"/>
                  </a:cubicBezTo>
                  <a:cubicBezTo>
                    <a:pt x="2" y="1"/>
                    <a:pt x="1" y="2"/>
                    <a:pt x="0" y="3"/>
                  </a:cubicBezTo>
                  <a:cubicBezTo>
                    <a:pt x="0" y="3"/>
                    <a:pt x="0" y="3"/>
                    <a:pt x="0" y="3"/>
                  </a:cubicBezTo>
                  <a:cubicBezTo>
                    <a:pt x="0" y="3"/>
                    <a:pt x="1" y="3"/>
                    <a:pt x="2"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1" name="Freeform 60"/>
            <p:cNvSpPr/>
            <p:nvPr/>
          </p:nvSpPr>
          <p:spPr bwMode="auto">
            <a:xfrm>
              <a:off x="3789" y="970"/>
              <a:ext cx="4" cy="4"/>
            </a:xfrm>
            <a:custGeom>
              <a:avLst/>
              <a:gdLst>
                <a:gd name="T0" fmla="*/ 4 w 2"/>
                <a:gd name="T1" fmla="*/ 0 h 2"/>
                <a:gd name="T2" fmla="*/ 0 w 2"/>
                <a:gd name="T3" fmla="*/ 0 h 2"/>
                <a:gd name="T4" fmla="*/ 0 w 2"/>
                <a:gd name="T5" fmla="*/ 4 h 2"/>
                <a:gd name="T6" fmla="*/ 4 w 2"/>
                <a:gd name="T7" fmla="*/ 4 h 2"/>
                <a:gd name="T8" fmla="*/ 4 w 2"/>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2" y="0"/>
                  </a:moveTo>
                  <a:cubicBezTo>
                    <a:pt x="1" y="0"/>
                    <a:pt x="1" y="0"/>
                    <a:pt x="0" y="0"/>
                  </a:cubicBezTo>
                  <a:cubicBezTo>
                    <a:pt x="0" y="1"/>
                    <a:pt x="0" y="1"/>
                    <a:pt x="0" y="2"/>
                  </a:cubicBezTo>
                  <a:cubicBezTo>
                    <a:pt x="1" y="2"/>
                    <a:pt x="1" y="2"/>
                    <a:pt x="2" y="2"/>
                  </a:cubicBezTo>
                  <a:cubicBezTo>
                    <a:pt x="2" y="1"/>
                    <a:pt x="2" y="1"/>
                    <a:pt x="2"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2" name="Freeform 61"/>
            <p:cNvSpPr/>
            <p:nvPr/>
          </p:nvSpPr>
          <p:spPr bwMode="auto">
            <a:xfrm>
              <a:off x="3796" y="970"/>
              <a:ext cx="2" cy="7"/>
            </a:xfrm>
            <a:custGeom>
              <a:avLst/>
              <a:gdLst>
                <a:gd name="T0" fmla="*/ 2 w 1"/>
                <a:gd name="T1" fmla="*/ 0 h 4"/>
                <a:gd name="T2" fmla="*/ 0 w 1"/>
                <a:gd name="T3" fmla="*/ 0 h 4"/>
                <a:gd name="T4" fmla="*/ 0 w 1"/>
                <a:gd name="T5" fmla="*/ 4 h 4"/>
                <a:gd name="T6" fmla="*/ 0 w 1"/>
                <a:gd name="T7" fmla="*/ 7 h 4"/>
                <a:gd name="T8" fmla="*/ 2 w 1"/>
                <a:gd name="T9" fmla="*/ 7 h 4"/>
                <a:gd name="T10" fmla="*/ 2 w 1"/>
                <a:gd name="T11" fmla="*/ 4 h 4"/>
                <a:gd name="T12" fmla="*/ 2 w 1"/>
                <a:gd name="T13" fmla="*/ 0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4">
                  <a:moveTo>
                    <a:pt x="1" y="0"/>
                  </a:moveTo>
                  <a:cubicBezTo>
                    <a:pt x="1" y="0"/>
                    <a:pt x="0" y="0"/>
                    <a:pt x="0" y="0"/>
                  </a:cubicBezTo>
                  <a:cubicBezTo>
                    <a:pt x="0" y="1"/>
                    <a:pt x="0" y="1"/>
                    <a:pt x="0" y="2"/>
                  </a:cubicBezTo>
                  <a:cubicBezTo>
                    <a:pt x="0" y="2"/>
                    <a:pt x="0" y="3"/>
                    <a:pt x="0" y="4"/>
                  </a:cubicBezTo>
                  <a:cubicBezTo>
                    <a:pt x="0" y="4"/>
                    <a:pt x="1" y="4"/>
                    <a:pt x="1" y="4"/>
                  </a:cubicBezTo>
                  <a:cubicBezTo>
                    <a:pt x="1" y="3"/>
                    <a:pt x="1" y="2"/>
                    <a:pt x="1" y="2"/>
                  </a:cubicBezTo>
                  <a:cubicBezTo>
                    <a:pt x="1" y="1"/>
                    <a:pt x="1" y="1"/>
                    <a:pt x="1"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3" name="Freeform 62"/>
            <p:cNvSpPr/>
            <p:nvPr/>
          </p:nvSpPr>
          <p:spPr bwMode="auto">
            <a:xfrm>
              <a:off x="3946" y="869"/>
              <a:ext cx="5" cy="7"/>
            </a:xfrm>
            <a:custGeom>
              <a:avLst/>
              <a:gdLst>
                <a:gd name="T0" fmla="*/ 0 w 3"/>
                <a:gd name="T1" fmla="*/ 7 h 4"/>
                <a:gd name="T2" fmla="*/ 2 w 3"/>
                <a:gd name="T3" fmla="*/ 7 h 4"/>
                <a:gd name="T4" fmla="*/ 2 w 3"/>
                <a:gd name="T5" fmla="*/ 4 h 4"/>
                <a:gd name="T6" fmla="*/ 5 w 3"/>
                <a:gd name="T7" fmla="*/ 4 h 4"/>
                <a:gd name="T8" fmla="*/ 5 w 3"/>
                <a:gd name="T9" fmla="*/ 0 h 4"/>
                <a:gd name="T10" fmla="*/ 2 w 3"/>
                <a:gd name="T11" fmla="*/ 0 h 4"/>
                <a:gd name="T12" fmla="*/ 0 w 3"/>
                <a:gd name="T13" fmla="*/ 0 h 4"/>
                <a:gd name="T14" fmla="*/ 0 w 3"/>
                <a:gd name="T15" fmla="*/ 4 h 4"/>
                <a:gd name="T16" fmla="*/ 0 w 3"/>
                <a:gd name="T17" fmla="*/ 7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4">
                  <a:moveTo>
                    <a:pt x="0" y="4"/>
                  </a:moveTo>
                  <a:cubicBezTo>
                    <a:pt x="0" y="4"/>
                    <a:pt x="1" y="4"/>
                    <a:pt x="1" y="4"/>
                  </a:cubicBezTo>
                  <a:cubicBezTo>
                    <a:pt x="1" y="3"/>
                    <a:pt x="1" y="2"/>
                    <a:pt x="1" y="2"/>
                  </a:cubicBezTo>
                  <a:cubicBezTo>
                    <a:pt x="2" y="2"/>
                    <a:pt x="2" y="2"/>
                    <a:pt x="3" y="2"/>
                  </a:cubicBezTo>
                  <a:cubicBezTo>
                    <a:pt x="3" y="1"/>
                    <a:pt x="3" y="1"/>
                    <a:pt x="3" y="0"/>
                  </a:cubicBezTo>
                  <a:cubicBezTo>
                    <a:pt x="2" y="0"/>
                    <a:pt x="2" y="0"/>
                    <a:pt x="1" y="0"/>
                  </a:cubicBezTo>
                  <a:cubicBezTo>
                    <a:pt x="1" y="0"/>
                    <a:pt x="0" y="0"/>
                    <a:pt x="0" y="0"/>
                  </a:cubicBezTo>
                  <a:cubicBezTo>
                    <a:pt x="0" y="1"/>
                    <a:pt x="0" y="1"/>
                    <a:pt x="0" y="2"/>
                  </a:cubicBezTo>
                  <a:cubicBezTo>
                    <a:pt x="0" y="2"/>
                    <a:pt x="0" y="3"/>
                    <a:pt x="0" y="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4" name="Freeform 63"/>
            <p:cNvSpPr/>
            <p:nvPr/>
          </p:nvSpPr>
          <p:spPr bwMode="auto">
            <a:xfrm>
              <a:off x="3822" y="873"/>
              <a:ext cx="4" cy="3"/>
            </a:xfrm>
            <a:custGeom>
              <a:avLst/>
              <a:gdLst>
                <a:gd name="T0" fmla="*/ 4 w 2"/>
                <a:gd name="T1" fmla="*/ 0 h 2"/>
                <a:gd name="T2" fmla="*/ 0 w 2"/>
                <a:gd name="T3" fmla="*/ 0 h 2"/>
                <a:gd name="T4" fmla="*/ 0 w 2"/>
                <a:gd name="T5" fmla="*/ 3 h 2"/>
                <a:gd name="T6" fmla="*/ 4 w 2"/>
                <a:gd name="T7" fmla="*/ 3 h 2"/>
                <a:gd name="T8" fmla="*/ 4 w 2"/>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2" y="0"/>
                  </a:moveTo>
                  <a:cubicBezTo>
                    <a:pt x="1" y="0"/>
                    <a:pt x="1" y="0"/>
                    <a:pt x="0" y="0"/>
                  </a:cubicBezTo>
                  <a:cubicBezTo>
                    <a:pt x="0" y="0"/>
                    <a:pt x="0" y="1"/>
                    <a:pt x="0" y="2"/>
                  </a:cubicBezTo>
                  <a:cubicBezTo>
                    <a:pt x="1" y="2"/>
                    <a:pt x="1" y="2"/>
                    <a:pt x="2" y="2"/>
                  </a:cubicBezTo>
                  <a:cubicBezTo>
                    <a:pt x="2" y="1"/>
                    <a:pt x="2" y="0"/>
                    <a:pt x="2"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5" name="Freeform 64"/>
            <p:cNvSpPr/>
            <p:nvPr/>
          </p:nvSpPr>
          <p:spPr bwMode="auto">
            <a:xfrm>
              <a:off x="3802" y="866"/>
              <a:ext cx="20" cy="21"/>
            </a:xfrm>
            <a:custGeom>
              <a:avLst/>
              <a:gdLst>
                <a:gd name="T0" fmla="*/ 2 w 12"/>
                <a:gd name="T1" fmla="*/ 7 h 12"/>
                <a:gd name="T2" fmla="*/ 2 w 12"/>
                <a:gd name="T3" fmla="*/ 11 h 12"/>
                <a:gd name="T4" fmla="*/ 5 w 12"/>
                <a:gd name="T5" fmla="*/ 11 h 12"/>
                <a:gd name="T6" fmla="*/ 5 w 12"/>
                <a:gd name="T7" fmla="*/ 12 h 12"/>
                <a:gd name="T8" fmla="*/ 2 w 12"/>
                <a:gd name="T9" fmla="*/ 12 h 12"/>
                <a:gd name="T10" fmla="*/ 0 w 12"/>
                <a:gd name="T11" fmla="*/ 12 h 12"/>
                <a:gd name="T12" fmla="*/ 0 w 12"/>
                <a:gd name="T13" fmla="*/ 16 h 12"/>
                <a:gd name="T14" fmla="*/ 0 w 12"/>
                <a:gd name="T15" fmla="*/ 18 h 12"/>
                <a:gd name="T16" fmla="*/ 2 w 12"/>
                <a:gd name="T17" fmla="*/ 18 h 12"/>
                <a:gd name="T18" fmla="*/ 5 w 12"/>
                <a:gd name="T19" fmla="*/ 18 h 12"/>
                <a:gd name="T20" fmla="*/ 5 w 12"/>
                <a:gd name="T21" fmla="*/ 21 h 12"/>
                <a:gd name="T22" fmla="*/ 7 w 12"/>
                <a:gd name="T23" fmla="*/ 21 h 12"/>
                <a:gd name="T24" fmla="*/ 10 w 12"/>
                <a:gd name="T25" fmla="*/ 21 h 12"/>
                <a:gd name="T26" fmla="*/ 10 w 12"/>
                <a:gd name="T27" fmla="*/ 18 h 12"/>
                <a:gd name="T28" fmla="*/ 12 w 12"/>
                <a:gd name="T29" fmla="*/ 18 h 12"/>
                <a:gd name="T30" fmla="*/ 15 w 12"/>
                <a:gd name="T31" fmla="*/ 18 h 12"/>
                <a:gd name="T32" fmla="*/ 15 w 12"/>
                <a:gd name="T33" fmla="*/ 16 h 12"/>
                <a:gd name="T34" fmla="*/ 18 w 12"/>
                <a:gd name="T35" fmla="*/ 16 h 12"/>
                <a:gd name="T36" fmla="*/ 18 w 12"/>
                <a:gd name="T37" fmla="*/ 12 h 12"/>
                <a:gd name="T38" fmla="*/ 20 w 12"/>
                <a:gd name="T39" fmla="*/ 12 h 12"/>
                <a:gd name="T40" fmla="*/ 20 w 12"/>
                <a:gd name="T41" fmla="*/ 11 h 12"/>
                <a:gd name="T42" fmla="*/ 18 w 12"/>
                <a:gd name="T43" fmla="*/ 11 h 12"/>
                <a:gd name="T44" fmla="*/ 15 w 12"/>
                <a:gd name="T45" fmla="*/ 11 h 12"/>
                <a:gd name="T46" fmla="*/ 12 w 12"/>
                <a:gd name="T47" fmla="*/ 11 h 12"/>
                <a:gd name="T48" fmla="*/ 12 w 12"/>
                <a:gd name="T49" fmla="*/ 7 h 12"/>
                <a:gd name="T50" fmla="*/ 10 w 12"/>
                <a:gd name="T51" fmla="*/ 7 h 12"/>
                <a:gd name="T52" fmla="*/ 7 w 12"/>
                <a:gd name="T53" fmla="*/ 7 h 12"/>
                <a:gd name="T54" fmla="*/ 7 w 12"/>
                <a:gd name="T55" fmla="*/ 4 h 12"/>
                <a:gd name="T56" fmla="*/ 5 w 12"/>
                <a:gd name="T57" fmla="*/ 4 h 12"/>
                <a:gd name="T58" fmla="*/ 5 w 12"/>
                <a:gd name="T59" fmla="*/ 2 h 12"/>
                <a:gd name="T60" fmla="*/ 5 w 12"/>
                <a:gd name="T61" fmla="*/ 0 h 12"/>
                <a:gd name="T62" fmla="*/ 2 w 12"/>
                <a:gd name="T63" fmla="*/ 4 h 12"/>
                <a:gd name="T64" fmla="*/ 2 w 12"/>
                <a:gd name="T65" fmla="*/ 4 h 12"/>
                <a:gd name="T66" fmla="*/ 2 w 12"/>
                <a:gd name="T67" fmla="*/ 7 h 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 h="12">
                  <a:moveTo>
                    <a:pt x="1" y="4"/>
                  </a:moveTo>
                  <a:cubicBezTo>
                    <a:pt x="1" y="4"/>
                    <a:pt x="1" y="5"/>
                    <a:pt x="1" y="6"/>
                  </a:cubicBezTo>
                  <a:cubicBezTo>
                    <a:pt x="2" y="6"/>
                    <a:pt x="2" y="6"/>
                    <a:pt x="3" y="6"/>
                  </a:cubicBezTo>
                  <a:cubicBezTo>
                    <a:pt x="3" y="6"/>
                    <a:pt x="3" y="7"/>
                    <a:pt x="3" y="7"/>
                  </a:cubicBezTo>
                  <a:cubicBezTo>
                    <a:pt x="2" y="7"/>
                    <a:pt x="2" y="7"/>
                    <a:pt x="1" y="7"/>
                  </a:cubicBezTo>
                  <a:cubicBezTo>
                    <a:pt x="1" y="7"/>
                    <a:pt x="0" y="7"/>
                    <a:pt x="0" y="7"/>
                  </a:cubicBezTo>
                  <a:cubicBezTo>
                    <a:pt x="0" y="8"/>
                    <a:pt x="0" y="8"/>
                    <a:pt x="0" y="9"/>
                  </a:cubicBezTo>
                  <a:cubicBezTo>
                    <a:pt x="0" y="9"/>
                    <a:pt x="0" y="10"/>
                    <a:pt x="0" y="10"/>
                  </a:cubicBezTo>
                  <a:cubicBezTo>
                    <a:pt x="0" y="10"/>
                    <a:pt x="1" y="10"/>
                    <a:pt x="1" y="10"/>
                  </a:cubicBezTo>
                  <a:cubicBezTo>
                    <a:pt x="2" y="10"/>
                    <a:pt x="2" y="10"/>
                    <a:pt x="3" y="10"/>
                  </a:cubicBezTo>
                  <a:cubicBezTo>
                    <a:pt x="3" y="11"/>
                    <a:pt x="3" y="11"/>
                    <a:pt x="3" y="12"/>
                  </a:cubicBezTo>
                  <a:cubicBezTo>
                    <a:pt x="3" y="12"/>
                    <a:pt x="4" y="12"/>
                    <a:pt x="4" y="12"/>
                  </a:cubicBezTo>
                  <a:cubicBezTo>
                    <a:pt x="5" y="12"/>
                    <a:pt x="5" y="12"/>
                    <a:pt x="6" y="12"/>
                  </a:cubicBezTo>
                  <a:cubicBezTo>
                    <a:pt x="6" y="11"/>
                    <a:pt x="6" y="11"/>
                    <a:pt x="6" y="10"/>
                  </a:cubicBezTo>
                  <a:cubicBezTo>
                    <a:pt x="6" y="10"/>
                    <a:pt x="7" y="10"/>
                    <a:pt x="7" y="10"/>
                  </a:cubicBezTo>
                  <a:cubicBezTo>
                    <a:pt x="8" y="10"/>
                    <a:pt x="8" y="10"/>
                    <a:pt x="9" y="10"/>
                  </a:cubicBezTo>
                  <a:cubicBezTo>
                    <a:pt x="9" y="10"/>
                    <a:pt x="9" y="9"/>
                    <a:pt x="9" y="9"/>
                  </a:cubicBezTo>
                  <a:cubicBezTo>
                    <a:pt x="10" y="9"/>
                    <a:pt x="10" y="9"/>
                    <a:pt x="11" y="9"/>
                  </a:cubicBezTo>
                  <a:cubicBezTo>
                    <a:pt x="11" y="8"/>
                    <a:pt x="11" y="8"/>
                    <a:pt x="11" y="7"/>
                  </a:cubicBezTo>
                  <a:cubicBezTo>
                    <a:pt x="11" y="7"/>
                    <a:pt x="12" y="7"/>
                    <a:pt x="12" y="7"/>
                  </a:cubicBezTo>
                  <a:cubicBezTo>
                    <a:pt x="12" y="7"/>
                    <a:pt x="12" y="6"/>
                    <a:pt x="12" y="6"/>
                  </a:cubicBezTo>
                  <a:cubicBezTo>
                    <a:pt x="12" y="6"/>
                    <a:pt x="11" y="6"/>
                    <a:pt x="11" y="6"/>
                  </a:cubicBezTo>
                  <a:cubicBezTo>
                    <a:pt x="10" y="6"/>
                    <a:pt x="10" y="6"/>
                    <a:pt x="9" y="6"/>
                  </a:cubicBezTo>
                  <a:cubicBezTo>
                    <a:pt x="8" y="6"/>
                    <a:pt x="8" y="6"/>
                    <a:pt x="7" y="6"/>
                  </a:cubicBezTo>
                  <a:cubicBezTo>
                    <a:pt x="7" y="5"/>
                    <a:pt x="7" y="4"/>
                    <a:pt x="7" y="4"/>
                  </a:cubicBezTo>
                  <a:cubicBezTo>
                    <a:pt x="7" y="4"/>
                    <a:pt x="6" y="4"/>
                    <a:pt x="6" y="4"/>
                  </a:cubicBezTo>
                  <a:cubicBezTo>
                    <a:pt x="5" y="4"/>
                    <a:pt x="5" y="4"/>
                    <a:pt x="4" y="4"/>
                  </a:cubicBezTo>
                  <a:cubicBezTo>
                    <a:pt x="4" y="3"/>
                    <a:pt x="4" y="3"/>
                    <a:pt x="4" y="2"/>
                  </a:cubicBezTo>
                  <a:cubicBezTo>
                    <a:pt x="4" y="2"/>
                    <a:pt x="3" y="2"/>
                    <a:pt x="3" y="2"/>
                  </a:cubicBezTo>
                  <a:cubicBezTo>
                    <a:pt x="3" y="2"/>
                    <a:pt x="3" y="1"/>
                    <a:pt x="3" y="1"/>
                  </a:cubicBezTo>
                  <a:cubicBezTo>
                    <a:pt x="3" y="0"/>
                    <a:pt x="3" y="0"/>
                    <a:pt x="3" y="0"/>
                  </a:cubicBezTo>
                  <a:cubicBezTo>
                    <a:pt x="2" y="1"/>
                    <a:pt x="2" y="1"/>
                    <a:pt x="1" y="2"/>
                  </a:cubicBezTo>
                  <a:cubicBezTo>
                    <a:pt x="1" y="2"/>
                    <a:pt x="1" y="2"/>
                    <a:pt x="1" y="2"/>
                  </a:cubicBezTo>
                  <a:cubicBezTo>
                    <a:pt x="1" y="3"/>
                    <a:pt x="1" y="3"/>
                    <a:pt x="1" y="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6" name="Freeform 65"/>
            <p:cNvSpPr/>
            <p:nvPr/>
          </p:nvSpPr>
          <p:spPr bwMode="auto">
            <a:xfrm>
              <a:off x="3904" y="951"/>
              <a:ext cx="4" cy="5"/>
            </a:xfrm>
            <a:custGeom>
              <a:avLst/>
              <a:gdLst>
                <a:gd name="T0" fmla="*/ 4 w 2"/>
                <a:gd name="T1" fmla="*/ 3 h 3"/>
                <a:gd name="T2" fmla="*/ 4 w 2"/>
                <a:gd name="T3" fmla="*/ 0 h 3"/>
                <a:gd name="T4" fmla="*/ 0 w 2"/>
                <a:gd name="T5" fmla="*/ 0 h 3"/>
                <a:gd name="T6" fmla="*/ 0 w 2"/>
                <a:gd name="T7" fmla="*/ 3 h 3"/>
                <a:gd name="T8" fmla="*/ 0 w 2"/>
                <a:gd name="T9" fmla="*/ 5 h 3"/>
                <a:gd name="T10" fmla="*/ 4 w 2"/>
                <a:gd name="T11" fmla="*/ 5 h 3"/>
                <a:gd name="T12" fmla="*/ 4 w 2"/>
                <a:gd name="T13" fmla="*/ 3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2"/>
                  </a:moveTo>
                  <a:cubicBezTo>
                    <a:pt x="2" y="1"/>
                    <a:pt x="2" y="1"/>
                    <a:pt x="2" y="0"/>
                  </a:cubicBezTo>
                  <a:cubicBezTo>
                    <a:pt x="1" y="0"/>
                    <a:pt x="1" y="0"/>
                    <a:pt x="0" y="0"/>
                  </a:cubicBezTo>
                  <a:cubicBezTo>
                    <a:pt x="0" y="1"/>
                    <a:pt x="0" y="1"/>
                    <a:pt x="0" y="2"/>
                  </a:cubicBezTo>
                  <a:cubicBezTo>
                    <a:pt x="0" y="2"/>
                    <a:pt x="0" y="3"/>
                    <a:pt x="0" y="3"/>
                  </a:cubicBezTo>
                  <a:cubicBezTo>
                    <a:pt x="1" y="3"/>
                    <a:pt x="1" y="3"/>
                    <a:pt x="2" y="3"/>
                  </a:cubicBezTo>
                  <a:cubicBezTo>
                    <a:pt x="2" y="3"/>
                    <a:pt x="2" y="2"/>
                    <a:pt x="2"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7" name="Freeform 66"/>
            <p:cNvSpPr/>
            <p:nvPr/>
          </p:nvSpPr>
          <p:spPr bwMode="auto">
            <a:xfrm>
              <a:off x="3986" y="878"/>
              <a:ext cx="4" cy="3"/>
            </a:xfrm>
            <a:custGeom>
              <a:avLst/>
              <a:gdLst>
                <a:gd name="T0" fmla="*/ 4 w 2"/>
                <a:gd name="T1" fmla="*/ 0 h 2"/>
                <a:gd name="T2" fmla="*/ 0 w 2"/>
                <a:gd name="T3" fmla="*/ 0 h 2"/>
                <a:gd name="T4" fmla="*/ 0 w 2"/>
                <a:gd name="T5" fmla="*/ 3 h 2"/>
                <a:gd name="T6" fmla="*/ 4 w 2"/>
                <a:gd name="T7" fmla="*/ 3 h 2"/>
                <a:gd name="T8" fmla="*/ 4 w 2"/>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2" y="0"/>
                  </a:moveTo>
                  <a:cubicBezTo>
                    <a:pt x="1" y="0"/>
                    <a:pt x="1" y="0"/>
                    <a:pt x="0" y="0"/>
                  </a:cubicBezTo>
                  <a:cubicBezTo>
                    <a:pt x="0" y="1"/>
                    <a:pt x="0" y="1"/>
                    <a:pt x="0" y="2"/>
                  </a:cubicBezTo>
                  <a:cubicBezTo>
                    <a:pt x="1" y="2"/>
                    <a:pt x="1" y="2"/>
                    <a:pt x="2" y="2"/>
                  </a:cubicBezTo>
                  <a:cubicBezTo>
                    <a:pt x="2" y="1"/>
                    <a:pt x="2" y="1"/>
                    <a:pt x="2"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8" name="Freeform 67"/>
            <p:cNvSpPr/>
            <p:nvPr/>
          </p:nvSpPr>
          <p:spPr bwMode="auto">
            <a:xfrm>
              <a:off x="4010" y="923"/>
              <a:ext cx="6" cy="5"/>
            </a:xfrm>
            <a:custGeom>
              <a:avLst/>
              <a:gdLst>
                <a:gd name="T0" fmla="*/ 4 w 3"/>
                <a:gd name="T1" fmla="*/ 3 h 3"/>
                <a:gd name="T2" fmla="*/ 4 w 3"/>
                <a:gd name="T3" fmla="*/ 0 h 3"/>
                <a:gd name="T4" fmla="*/ 0 w 3"/>
                <a:gd name="T5" fmla="*/ 0 h 3"/>
                <a:gd name="T6" fmla="*/ 0 w 3"/>
                <a:gd name="T7" fmla="*/ 3 h 3"/>
                <a:gd name="T8" fmla="*/ 0 w 3"/>
                <a:gd name="T9" fmla="*/ 5 h 3"/>
                <a:gd name="T10" fmla="*/ 4 w 3"/>
                <a:gd name="T11" fmla="*/ 5 h 3"/>
                <a:gd name="T12" fmla="*/ 6 w 3"/>
                <a:gd name="T13" fmla="*/ 5 h 3"/>
                <a:gd name="T14" fmla="*/ 6 w 3"/>
                <a:gd name="T15" fmla="*/ 3 h 3"/>
                <a:gd name="T16" fmla="*/ 4 w 3"/>
                <a:gd name="T17" fmla="*/ 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2" y="2"/>
                  </a:moveTo>
                  <a:cubicBezTo>
                    <a:pt x="2" y="1"/>
                    <a:pt x="2" y="0"/>
                    <a:pt x="2" y="0"/>
                  </a:cubicBezTo>
                  <a:cubicBezTo>
                    <a:pt x="1" y="0"/>
                    <a:pt x="1" y="0"/>
                    <a:pt x="0" y="0"/>
                  </a:cubicBezTo>
                  <a:cubicBezTo>
                    <a:pt x="0" y="0"/>
                    <a:pt x="0" y="1"/>
                    <a:pt x="0" y="2"/>
                  </a:cubicBezTo>
                  <a:cubicBezTo>
                    <a:pt x="0" y="2"/>
                    <a:pt x="0" y="3"/>
                    <a:pt x="0" y="3"/>
                  </a:cubicBezTo>
                  <a:cubicBezTo>
                    <a:pt x="1" y="3"/>
                    <a:pt x="1" y="3"/>
                    <a:pt x="2" y="3"/>
                  </a:cubicBezTo>
                  <a:cubicBezTo>
                    <a:pt x="2" y="3"/>
                    <a:pt x="3" y="3"/>
                    <a:pt x="3" y="3"/>
                  </a:cubicBezTo>
                  <a:cubicBezTo>
                    <a:pt x="3" y="3"/>
                    <a:pt x="3" y="2"/>
                    <a:pt x="3" y="2"/>
                  </a:cubicBezTo>
                  <a:cubicBezTo>
                    <a:pt x="3" y="2"/>
                    <a:pt x="2" y="2"/>
                    <a:pt x="2"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9" name="Freeform 68"/>
            <p:cNvSpPr/>
            <p:nvPr/>
          </p:nvSpPr>
          <p:spPr bwMode="auto">
            <a:xfrm>
              <a:off x="3784" y="892"/>
              <a:ext cx="4" cy="3"/>
            </a:xfrm>
            <a:custGeom>
              <a:avLst/>
              <a:gdLst>
                <a:gd name="T0" fmla="*/ 0 w 2"/>
                <a:gd name="T1" fmla="*/ 3 h 2"/>
                <a:gd name="T2" fmla="*/ 4 w 2"/>
                <a:gd name="T3" fmla="*/ 3 h 2"/>
                <a:gd name="T4" fmla="*/ 4 w 2"/>
                <a:gd name="T5" fmla="*/ 0 h 2"/>
                <a:gd name="T6" fmla="*/ 0 w 2"/>
                <a:gd name="T7" fmla="*/ 0 h 2"/>
                <a:gd name="T8" fmla="*/ 0 w 2"/>
                <a:gd name="T9" fmla="*/ 3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cubicBezTo>
                    <a:pt x="1" y="2"/>
                    <a:pt x="1" y="2"/>
                    <a:pt x="2" y="2"/>
                  </a:cubicBezTo>
                  <a:cubicBezTo>
                    <a:pt x="2" y="1"/>
                    <a:pt x="2" y="1"/>
                    <a:pt x="2" y="0"/>
                  </a:cubicBezTo>
                  <a:cubicBezTo>
                    <a:pt x="1" y="0"/>
                    <a:pt x="1" y="0"/>
                    <a:pt x="0" y="0"/>
                  </a:cubicBezTo>
                  <a:cubicBezTo>
                    <a:pt x="0" y="1"/>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0" name="Freeform 69"/>
            <p:cNvSpPr/>
            <p:nvPr/>
          </p:nvSpPr>
          <p:spPr bwMode="auto">
            <a:xfrm>
              <a:off x="4294" y="1203"/>
              <a:ext cx="2" cy="4"/>
            </a:xfrm>
            <a:custGeom>
              <a:avLst/>
              <a:gdLst>
                <a:gd name="T0" fmla="*/ 0 w 1"/>
                <a:gd name="T1" fmla="*/ 4 h 2"/>
                <a:gd name="T2" fmla="*/ 2 w 1"/>
                <a:gd name="T3" fmla="*/ 4 h 2"/>
                <a:gd name="T4" fmla="*/ 2 w 1"/>
                <a:gd name="T5" fmla="*/ 0 h 2"/>
                <a:gd name="T6" fmla="*/ 0 w 1"/>
                <a:gd name="T7" fmla="*/ 0 h 2"/>
                <a:gd name="T8" fmla="*/ 0 w 1"/>
                <a:gd name="T9" fmla="*/ 4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cubicBezTo>
                    <a:pt x="0" y="2"/>
                    <a:pt x="1" y="2"/>
                    <a:pt x="1" y="2"/>
                  </a:cubicBezTo>
                  <a:cubicBezTo>
                    <a:pt x="1" y="1"/>
                    <a:pt x="1" y="1"/>
                    <a:pt x="1" y="0"/>
                  </a:cubicBezTo>
                  <a:cubicBezTo>
                    <a:pt x="1" y="0"/>
                    <a:pt x="0" y="0"/>
                    <a:pt x="0" y="0"/>
                  </a:cubicBezTo>
                  <a:cubicBezTo>
                    <a:pt x="0" y="1"/>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1" name="Freeform 70"/>
            <p:cNvSpPr/>
            <p:nvPr/>
          </p:nvSpPr>
          <p:spPr bwMode="auto">
            <a:xfrm>
              <a:off x="4294" y="942"/>
              <a:ext cx="2" cy="4"/>
            </a:xfrm>
            <a:custGeom>
              <a:avLst/>
              <a:gdLst>
                <a:gd name="T0" fmla="*/ 0 w 1"/>
                <a:gd name="T1" fmla="*/ 4 h 2"/>
                <a:gd name="T2" fmla="*/ 2 w 1"/>
                <a:gd name="T3" fmla="*/ 4 h 2"/>
                <a:gd name="T4" fmla="*/ 2 w 1"/>
                <a:gd name="T5" fmla="*/ 0 h 2"/>
                <a:gd name="T6" fmla="*/ 0 w 1"/>
                <a:gd name="T7" fmla="*/ 0 h 2"/>
                <a:gd name="T8" fmla="*/ 0 w 1"/>
                <a:gd name="T9" fmla="*/ 4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cubicBezTo>
                    <a:pt x="0" y="2"/>
                    <a:pt x="1" y="2"/>
                    <a:pt x="1" y="2"/>
                  </a:cubicBezTo>
                  <a:cubicBezTo>
                    <a:pt x="1" y="1"/>
                    <a:pt x="1" y="1"/>
                    <a:pt x="1" y="0"/>
                  </a:cubicBezTo>
                  <a:cubicBezTo>
                    <a:pt x="1" y="0"/>
                    <a:pt x="0" y="0"/>
                    <a:pt x="0" y="0"/>
                  </a:cubicBezTo>
                  <a:cubicBezTo>
                    <a:pt x="0" y="1"/>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2" name="Freeform 71"/>
            <p:cNvSpPr/>
            <p:nvPr/>
          </p:nvSpPr>
          <p:spPr bwMode="auto">
            <a:xfrm>
              <a:off x="3763" y="880"/>
              <a:ext cx="39" cy="40"/>
            </a:xfrm>
            <a:custGeom>
              <a:avLst/>
              <a:gdLst>
                <a:gd name="T0" fmla="*/ 5 w 22"/>
                <a:gd name="T1" fmla="*/ 26 h 23"/>
                <a:gd name="T2" fmla="*/ 5 w 22"/>
                <a:gd name="T3" fmla="*/ 21 h 23"/>
                <a:gd name="T4" fmla="*/ 11 w 22"/>
                <a:gd name="T5" fmla="*/ 21 h 23"/>
                <a:gd name="T6" fmla="*/ 16 w 22"/>
                <a:gd name="T7" fmla="*/ 21 h 23"/>
                <a:gd name="T8" fmla="*/ 20 w 22"/>
                <a:gd name="T9" fmla="*/ 24 h 23"/>
                <a:gd name="T10" fmla="*/ 16 w 22"/>
                <a:gd name="T11" fmla="*/ 26 h 23"/>
                <a:gd name="T12" fmla="*/ 14 w 22"/>
                <a:gd name="T13" fmla="*/ 30 h 23"/>
                <a:gd name="T14" fmla="*/ 14 w 22"/>
                <a:gd name="T15" fmla="*/ 35 h 23"/>
                <a:gd name="T16" fmla="*/ 14 w 22"/>
                <a:gd name="T17" fmla="*/ 40 h 23"/>
                <a:gd name="T18" fmla="*/ 20 w 22"/>
                <a:gd name="T19" fmla="*/ 40 h 23"/>
                <a:gd name="T20" fmla="*/ 20 w 22"/>
                <a:gd name="T21" fmla="*/ 35 h 23"/>
                <a:gd name="T22" fmla="*/ 20 w 22"/>
                <a:gd name="T23" fmla="*/ 30 h 23"/>
                <a:gd name="T24" fmla="*/ 21 w 22"/>
                <a:gd name="T25" fmla="*/ 26 h 23"/>
                <a:gd name="T26" fmla="*/ 25 w 22"/>
                <a:gd name="T27" fmla="*/ 24 h 23"/>
                <a:gd name="T28" fmla="*/ 30 w 22"/>
                <a:gd name="T29" fmla="*/ 24 h 23"/>
                <a:gd name="T30" fmla="*/ 34 w 22"/>
                <a:gd name="T31" fmla="*/ 26 h 23"/>
                <a:gd name="T32" fmla="*/ 39 w 22"/>
                <a:gd name="T33" fmla="*/ 26 h 23"/>
                <a:gd name="T34" fmla="*/ 35 w 22"/>
                <a:gd name="T35" fmla="*/ 24 h 23"/>
                <a:gd name="T36" fmla="*/ 35 w 22"/>
                <a:gd name="T37" fmla="*/ 17 h 23"/>
                <a:gd name="T38" fmla="*/ 35 w 22"/>
                <a:gd name="T39" fmla="*/ 12 h 23"/>
                <a:gd name="T40" fmla="*/ 34 w 22"/>
                <a:gd name="T41" fmla="*/ 9 h 23"/>
                <a:gd name="T42" fmla="*/ 30 w 22"/>
                <a:gd name="T43" fmla="*/ 7 h 23"/>
                <a:gd name="T44" fmla="*/ 27 w 22"/>
                <a:gd name="T45" fmla="*/ 3 h 23"/>
                <a:gd name="T46" fmla="*/ 27 w 22"/>
                <a:gd name="T47" fmla="*/ 0 h 23"/>
                <a:gd name="T48" fmla="*/ 25 w 22"/>
                <a:gd name="T49" fmla="*/ 3 h 23"/>
                <a:gd name="T50" fmla="*/ 25 w 22"/>
                <a:gd name="T51" fmla="*/ 9 h 23"/>
                <a:gd name="T52" fmla="*/ 27 w 22"/>
                <a:gd name="T53" fmla="*/ 12 h 23"/>
                <a:gd name="T54" fmla="*/ 30 w 22"/>
                <a:gd name="T55" fmla="*/ 16 h 23"/>
                <a:gd name="T56" fmla="*/ 34 w 22"/>
                <a:gd name="T57" fmla="*/ 17 h 23"/>
                <a:gd name="T58" fmla="*/ 30 w 22"/>
                <a:gd name="T59" fmla="*/ 21 h 23"/>
                <a:gd name="T60" fmla="*/ 25 w 22"/>
                <a:gd name="T61" fmla="*/ 21 h 23"/>
                <a:gd name="T62" fmla="*/ 21 w 22"/>
                <a:gd name="T63" fmla="*/ 17 h 23"/>
                <a:gd name="T64" fmla="*/ 20 w 22"/>
                <a:gd name="T65" fmla="*/ 16 h 23"/>
                <a:gd name="T66" fmla="*/ 16 w 22"/>
                <a:gd name="T67" fmla="*/ 17 h 23"/>
                <a:gd name="T68" fmla="*/ 14 w 22"/>
                <a:gd name="T69" fmla="*/ 16 h 23"/>
                <a:gd name="T70" fmla="*/ 0 w 22"/>
                <a:gd name="T71" fmla="*/ 26 h 23"/>
                <a:gd name="T72" fmla="*/ 2 w 22"/>
                <a:gd name="T73" fmla="*/ 26 h 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2" h="23">
                  <a:moveTo>
                    <a:pt x="1" y="15"/>
                  </a:moveTo>
                  <a:cubicBezTo>
                    <a:pt x="2" y="15"/>
                    <a:pt x="2" y="15"/>
                    <a:pt x="3" y="15"/>
                  </a:cubicBezTo>
                  <a:cubicBezTo>
                    <a:pt x="3" y="15"/>
                    <a:pt x="3" y="14"/>
                    <a:pt x="3" y="14"/>
                  </a:cubicBezTo>
                  <a:cubicBezTo>
                    <a:pt x="3" y="13"/>
                    <a:pt x="3" y="13"/>
                    <a:pt x="3" y="12"/>
                  </a:cubicBezTo>
                  <a:cubicBezTo>
                    <a:pt x="3" y="12"/>
                    <a:pt x="4" y="12"/>
                    <a:pt x="5" y="12"/>
                  </a:cubicBezTo>
                  <a:cubicBezTo>
                    <a:pt x="5" y="12"/>
                    <a:pt x="6" y="12"/>
                    <a:pt x="6" y="12"/>
                  </a:cubicBezTo>
                  <a:cubicBezTo>
                    <a:pt x="7" y="12"/>
                    <a:pt x="7" y="12"/>
                    <a:pt x="8" y="12"/>
                  </a:cubicBezTo>
                  <a:cubicBezTo>
                    <a:pt x="8" y="12"/>
                    <a:pt x="9" y="12"/>
                    <a:pt x="9" y="12"/>
                  </a:cubicBezTo>
                  <a:cubicBezTo>
                    <a:pt x="9" y="13"/>
                    <a:pt x="9" y="13"/>
                    <a:pt x="9" y="14"/>
                  </a:cubicBezTo>
                  <a:cubicBezTo>
                    <a:pt x="10" y="14"/>
                    <a:pt x="10" y="14"/>
                    <a:pt x="11" y="14"/>
                  </a:cubicBezTo>
                  <a:cubicBezTo>
                    <a:pt x="11" y="14"/>
                    <a:pt x="11" y="15"/>
                    <a:pt x="11" y="15"/>
                  </a:cubicBezTo>
                  <a:cubicBezTo>
                    <a:pt x="10" y="15"/>
                    <a:pt x="10" y="15"/>
                    <a:pt x="9" y="15"/>
                  </a:cubicBezTo>
                  <a:cubicBezTo>
                    <a:pt x="9" y="16"/>
                    <a:pt x="9" y="16"/>
                    <a:pt x="9" y="17"/>
                  </a:cubicBezTo>
                  <a:cubicBezTo>
                    <a:pt x="9" y="17"/>
                    <a:pt x="8" y="17"/>
                    <a:pt x="8" y="17"/>
                  </a:cubicBezTo>
                  <a:cubicBezTo>
                    <a:pt x="8" y="17"/>
                    <a:pt x="8" y="18"/>
                    <a:pt x="8" y="18"/>
                  </a:cubicBezTo>
                  <a:cubicBezTo>
                    <a:pt x="8" y="19"/>
                    <a:pt x="8" y="19"/>
                    <a:pt x="8" y="20"/>
                  </a:cubicBezTo>
                  <a:cubicBezTo>
                    <a:pt x="8" y="21"/>
                    <a:pt x="8" y="21"/>
                    <a:pt x="8" y="22"/>
                  </a:cubicBezTo>
                  <a:cubicBezTo>
                    <a:pt x="8" y="22"/>
                    <a:pt x="8" y="23"/>
                    <a:pt x="8" y="23"/>
                  </a:cubicBezTo>
                  <a:cubicBezTo>
                    <a:pt x="8" y="23"/>
                    <a:pt x="9" y="23"/>
                    <a:pt x="9" y="23"/>
                  </a:cubicBezTo>
                  <a:cubicBezTo>
                    <a:pt x="10" y="23"/>
                    <a:pt x="10" y="23"/>
                    <a:pt x="11" y="23"/>
                  </a:cubicBezTo>
                  <a:cubicBezTo>
                    <a:pt x="11" y="23"/>
                    <a:pt x="11" y="22"/>
                    <a:pt x="11" y="22"/>
                  </a:cubicBezTo>
                  <a:cubicBezTo>
                    <a:pt x="11" y="21"/>
                    <a:pt x="11" y="21"/>
                    <a:pt x="11" y="20"/>
                  </a:cubicBezTo>
                  <a:cubicBezTo>
                    <a:pt x="11" y="19"/>
                    <a:pt x="11" y="19"/>
                    <a:pt x="11" y="18"/>
                  </a:cubicBezTo>
                  <a:cubicBezTo>
                    <a:pt x="11" y="18"/>
                    <a:pt x="11" y="17"/>
                    <a:pt x="11" y="17"/>
                  </a:cubicBezTo>
                  <a:cubicBezTo>
                    <a:pt x="11" y="17"/>
                    <a:pt x="12" y="17"/>
                    <a:pt x="12" y="17"/>
                  </a:cubicBezTo>
                  <a:cubicBezTo>
                    <a:pt x="12" y="16"/>
                    <a:pt x="12" y="16"/>
                    <a:pt x="12" y="15"/>
                  </a:cubicBezTo>
                  <a:cubicBezTo>
                    <a:pt x="12" y="15"/>
                    <a:pt x="12" y="14"/>
                    <a:pt x="12" y="14"/>
                  </a:cubicBezTo>
                  <a:cubicBezTo>
                    <a:pt x="13" y="14"/>
                    <a:pt x="13" y="14"/>
                    <a:pt x="14" y="14"/>
                  </a:cubicBezTo>
                  <a:cubicBezTo>
                    <a:pt x="14" y="14"/>
                    <a:pt x="15" y="14"/>
                    <a:pt x="15" y="14"/>
                  </a:cubicBezTo>
                  <a:cubicBezTo>
                    <a:pt x="16" y="14"/>
                    <a:pt x="16" y="14"/>
                    <a:pt x="17" y="14"/>
                  </a:cubicBezTo>
                  <a:cubicBezTo>
                    <a:pt x="17" y="14"/>
                    <a:pt x="17" y="15"/>
                    <a:pt x="17" y="15"/>
                  </a:cubicBezTo>
                  <a:cubicBezTo>
                    <a:pt x="17" y="15"/>
                    <a:pt x="18" y="15"/>
                    <a:pt x="19" y="15"/>
                  </a:cubicBezTo>
                  <a:cubicBezTo>
                    <a:pt x="19" y="15"/>
                    <a:pt x="20" y="15"/>
                    <a:pt x="20" y="15"/>
                  </a:cubicBezTo>
                  <a:cubicBezTo>
                    <a:pt x="21" y="15"/>
                    <a:pt x="21" y="15"/>
                    <a:pt x="22" y="15"/>
                  </a:cubicBezTo>
                  <a:cubicBezTo>
                    <a:pt x="22" y="15"/>
                    <a:pt x="22" y="14"/>
                    <a:pt x="22" y="14"/>
                  </a:cubicBezTo>
                  <a:cubicBezTo>
                    <a:pt x="21" y="14"/>
                    <a:pt x="21" y="14"/>
                    <a:pt x="20" y="14"/>
                  </a:cubicBezTo>
                  <a:cubicBezTo>
                    <a:pt x="20" y="13"/>
                    <a:pt x="20" y="13"/>
                    <a:pt x="20" y="12"/>
                  </a:cubicBezTo>
                  <a:cubicBezTo>
                    <a:pt x="20" y="11"/>
                    <a:pt x="20" y="11"/>
                    <a:pt x="20" y="10"/>
                  </a:cubicBezTo>
                  <a:cubicBezTo>
                    <a:pt x="20" y="10"/>
                    <a:pt x="20" y="9"/>
                    <a:pt x="20" y="9"/>
                  </a:cubicBezTo>
                  <a:cubicBezTo>
                    <a:pt x="20" y="8"/>
                    <a:pt x="20" y="8"/>
                    <a:pt x="20" y="7"/>
                  </a:cubicBezTo>
                  <a:cubicBezTo>
                    <a:pt x="20" y="7"/>
                    <a:pt x="20" y="6"/>
                    <a:pt x="20" y="5"/>
                  </a:cubicBezTo>
                  <a:cubicBezTo>
                    <a:pt x="20" y="5"/>
                    <a:pt x="19" y="5"/>
                    <a:pt x="19" y="5"/>
                  </a:cubicBezTo>
                  <a:cubicBezTo>
                    <a:pt x="18" y="5"/>
                    <a:pt x="17" y="5"/>
                    <a:pt x="17" y="5"/>
                  </a:cubicBezTo>
                  <a:cubicBezTo>
                    <a:pt x="17" y="5"/>
                    <a:pt x="17" y="4"/>
                    <a:pt x="17" y="4"/>
                  </a:cubicBezTo>
                  <a:cubicBezTo>
                    <a:pt x="17" y="3"/>
                    <a:pt x="17" y="3"/>
                    <a:pt x="17" y="2"/>
                  </a:cubicBezTo>
                  <a:cubicBezTo>
                    <a:pt x="16" y="2"/>
                    <a:pt x="16" y="2"/>
                    <a:pt x="15" y="2"/>
                  </a:cubicBezTo>
                  <a:cubicBezTo>
                    <a:pt x="15" y="2"/>
                    <a:pt x="15" y="1"/>
                    <a:pt x="15" y="1"/>
                  </a:cubicBezTo>
                  <a:cubicBezTo>
                    <a:pt x="15" y="0"/>
                    <a:pt x="15" y="0"/>
                    <a:pt x="15" y="0"/>
                  </a:cubicBezTo>
                  <a:cubicBezTo>
                    <a:pt x="15" y="1"/>
                    <a:pt x="14" y="1"/>
                    <a:pt x="14" y="1"/>
                  </a:cubicBezTo>
                  <a:cubicBezTo>
                    <a:pt x="14" y="2"/>
                    <a:pt x="14" y="2"/>
                    <a:pt x="14" y="2"/>
                  </a:cubicBezTo>
                  <a:cubicBezTo>
                    <a:pt x="14" y="3"/>
                    <a:pt x="14" y="3"/>
                    <a:pt x="14" y="4"/>
                  </a:cubicBezTo>
                  <a:cubicBezTo>
                    <a:pt x="14" y="4"/>
                    <a:pt x="14" y="5"/>
                    <a:pt x="14" y="5"/>
                  </a:cubicBezTo>
                  <a:cubicBezTo>
                    <a:pt x="14" y="6"/>
                    <a:pt x="14" y="7"/>
                    <a:pt x="14" y="7"/>
                  </a:cubicBezTo>
                  <a:cubicBezTo>
                    <a:pt x="14" y="7"/>
                    <a:pt x="15" y="7"/>
                    <a:pt x="15" y="7"/>
                  </a:cubicBezTo>
                  <a:cubicBezTo>
                    <a:pt x="16" y="7"/>
                    <a:pt x="16" y="7"/>
                    <a:pt x="17" y="7"/>
                  </a:cubicBezTo>
                  <a:cubicBezTo>
                    <a:pt x="17" y="8"/>
                    <a:pt x="17" y="8"/>
                    <a:pt x="17" y="9"/>
                  </a:cubicBezTo>
                  <a:cubicBezTo>
                    <a:pt x="17" y="9"/>
                    <a:pt x="18" y="9"/>
                    <a:pt x="19" y="9"/>
                  </a:cubicBezTo>
                  <a:cubicBezTo>
                    <a:pt x="19" y="9"/>
                    <a:pt x="19" y="10"/>
                    <a:pt x="19" y="10"/>
                  </a:cubicBezTo>
                  <a:cubicBezTo>
                    <a:pt x="19" y="11"/>
                    <a:pt x="19" y="11"/>
                    <a:pt x="19" y="12"/>
                  </a:cubicBezTo>
                  <a:cubicBezTo>
                    <a:pt x="18" y="12"/>
                    <a:pt x="17" y="12"/>
                    <a:pt x="17" y="12"/>
                  </a:cubicBezTo>
                  <a:cubicBezTo>
                    <a:pt x="16" y="12"/>
                    <a:pt x="16" y="12"/>
                    <a:pt x="15" y="12"/>
                  </a:cubicBezTo>
                  <a:cubicBezTo>
                    <a:pt x="15" y="12"/>
                    <a:pt x="14" y="12"/>
                    <a:pt x="14" y="12"/>
                  </a:cubicBezTo>
                  <a:cubicBezTo>
                    <a:pt x="13" y="12"/>
                    <a:pt x="13" y="12"/>
                    <a:pt x="12" y="12"/>
                  </a:cubicBezTo>
                  <a:cubicBezTo>
                    <a:pt x="12" y="11"/>
                    <a:pt x="12" y="11"/>
                    <a:pt x="12" y="10"/>
                  </a:cubicBezTo>
                  <a:cubicBezTo>
                    <a:pt x="12" y="10"/>
                    <a:pt x="12" y="9"/>
                    <a:pt x="12" y="9"/>
                  </a:cubicBezTo>
                  <a:cubicBezTo>
                    <a:pt x="12" y="9"/>
                    <a:pt x="11" y="9"/>
                    <a:pt x="11" y="9"/>
                  </a:cubicBezTo>
                  <a:cubicBezTo>
                    <a:pt x="11" y="9"/>
                    <a:pt x="11" y="10"/>
                    <a:pt x="11" y="10"/>
                  </a:cubicBezTo>
                  <a:cubicBezTo>
                    <a:pt x="10" y="10"/>
                    <a:pt x="10" y="10"/>
                    <a:pt x="9" y="10"/>
                  </a:cubicBezTo>
                  <a:cubicBezTo>
                    <a:pt x="9" y="10"/>
                    <a:pt x="9" y="9"/>
                    <a:pt x="9" y="9"/>
                  </a:cubicBezTo>
                  <a:cubicBezTo>
                    <a:pt x="9" y="9"/>
                    <a:pt x="8" y="9"/>
                    <a:pt x="8" y="9"/>
                  </a:cubicBezTo>
                  <a:cubicBezTo>
                    <a:pt x="8" y="8"/>
                    <a:pt x="8" y="8"/>
                    <a:pt x="8" y="7"/>
                  </a:cubicBezTo>
                  <a:cubicBezTo>
                    <a:pt x="5" y="10"/>
                    <a:pt x="2" y="12"/>
                    <a:pt x="0" y="15"/>
                  </a:cubicBezTo>
                  <a:cubicBezTo>
                    <a:pt x="0" y="15"/>
                    <a:pt x="0" y="15"/>
                    <a:pt x="0" y="15"/>
                  </a:cubicBezTo>
                  <a:cubicBezTo>
                    <a:pt x="0" y="15"/>
                    <a:pt x="1" y="15"/>
                    <a:pt x="1" y="15"/>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3" name="Freeform 72"/>
            <p:cNvSpPr/>
            <p:nvPr/>
          </p:nvSpPr>
          <p:spPr bwMode="auto">
            <a:xfrm>
              <a:off x="4299" y="956"/>
              <a:ext cx="6" cy="18"/>
            </a:xfrm>
            <a:custGeom>
              <a:avLst/>
              <a:gdLst>
                <a:gd name="T0" fmla="*/ 4 w 3"/>
                <a:gd name="T1" fmla="*/ 4 h 10"/>
                <a:gd name="T2" fmla="*/ 4 w 3"/>
                <a:gd name="T3" fmla="*/ 5 h 10"/>
                <a:gd name="T4" fmla="*/ 4 w 3"/>
                <a:gd name="T5" fmla="*/ 9 h 10"/>
                <a:gd name="T6" fmla="*/ 0 w 3"/>
                <a:gd name="T7" fmla="*/ 9 h 10"/>
                <a:gd name="T8" fmla="*/ 0 w 3"/>
                <a:gd name="T9" fmla="*/ 13 h 10"/>
                <a:gd name="T10" fmla="*/ 0 w 3"/>
                <a:gd name="T11" fmla="*/ 14 h 10"/>
                <a:gd name="T12" fmla="*/ 0 w 3"/>
                <a:gd name="T13" fmla="*/ 18 h 10"/>
                <a:gd name="T14" fmla="*/ 4 w 3"/>
                <a:gd name="T15" fmla="*/ 18 h 10"/>
                <a:gd name="T16" fmla="*/ 4 w 3"/>
                <a:gd name="T17" fmla="*/ 14 h 10"/>
                <a:gd name="T18" fmla="*/ 4 w 3"/>
                <a:gd name="T19" fmla="*/ 13 h 10"/>
                <a:gd name="T20" fmla="*/ 6 w 3"/>
                <a:gd name="T21" fmla="*/ 13 h 10"/>
                <a:gd name="T22" fmla="*/ 6 w 3"/>
                <a:gd name="T23" fmla="*/ 9 h 10"/>
                <a:gd name="T24" fmla="*/ 6 w 3"/>
                <a:gd name="T25" fmla="*/ 5 h 10"/>
                <a:gd name="T26" fmla="*/ 6 w 3"/>
                <a:gd name="T27" fmla="*/ 4 h 10"/>
                <a:gd name="T28" fmla="*/ 6 w 3"/>
                <a:gd name="T29" fmla="*/ 0 h 10"/>
                <a:gd name="T30" fmla="*/ 4 w 3"/>
                <a:gd name="T31" fmla="*/ 0 h 10"/>
                <a:gd name="T32" fmla="*/ 4 w 3"/>
                <a:gd name="T33" fmla="*/ 4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 h="10">
                  <a:moveTo>
                    <a:pt x="2" y="2"/>
                  </a:moveTo>
                  <a:cubicBezTo>
                    <a:pt x="2" y="2"/>
                    <a:pt x="2" y="3"/>
                    <a:pt x="2" y="3"/>
                  </a:cubicBezTo>
                  <a:cubicBezTo>
                    <a:pt x="2" y="4"/>
                    <a:pt x="2" y="4"/>
                    <a:pt x="2" y="5"/>
                  </a:cubicBezTo>
                  <a:cubicBezTo>
                    <a:pt x="1" y="5"/>
                    <a:pt x="1" y="5"/>
                    <a:pt x="0" y="5"/>
                  </a:cubicBezTo>
                  <a:cubicBezTo>
                    <a:pt x="0" y="6"/>
                    <a:pt x="0" y="6"/>
                    <a:pt x="0" y="7"/>
                  </a:cubicBezTo>
                  <a:cubicBezTo>
                    <a:pt x="0" y="7"/>
                    <a:pt x="0" y="8"/>
                    <a:pt x="0" y="8"/>
                  </a:cubicBezTo>
                  <a:cubicBezTo>
                    <a:pt x="0" y="9"/>
                    <a:pt x="0" y="9"/>
                    <a:pt x="0" y="10"/>
                  </a:cubicBezTo>
                  <a:cubicBezTo>
                    <a:pt x="1" y="10"/>
                    <a:pt x="1" y="10"/>
                    <a:pt x="2" y="10"/>
                  </a:cubicBezTo>
                  <a:cubicBezTo>
                    <a:pt x="2" y="9"/>
                    <a:pt x="2" y="9"/>
                    <a:pt x="2" y="8"/>
                  </a:cubicBezTo>
                  <a:cubicBezTo>
                    <a:pt x="2" y="8"/>
                    <a:pt x="2" y="7"/>
                    <a:pt x="2" y="7"/>
                  </a:cubicBezTo>
                  <a:cubicBezTo>
                    <a:pt x="2" y="7"/>
                    <a:pt x="3" y="7"/>
                    <a:pt x="3" y="7"/>
                  </a:cubicBezTo>
                  <a:cubicBezTo>
                    <a:pt x="3" y="6"/>
                    <a:pt x="3" y="6"/>
                    <a:pt x="3" y="5"/>
                  </a:cubicBezTo>
                  <a:cubicBezTo>
                    <a:pt x="3" y="4"/>
                    <a:pt x="3" y="4"/>
                    <a:pt x="3" y="3"/>
                  </a:cubicBezTo>
                  <a:cubicBezTo>
                    <a:pt x="3" y="3"/>
                    <a:pt x="3" y="2"/>
                    <a:pt x="3" y="2"/>
                  </a:cubicBezTo>
                  <a:cubicBezTo>
                    <a:pt x="3" y="1"/>
                    <a:pt x="3" y="1"/>
                    <a:pt x="3" y="0"/>
                  </a:cubicBezTo>
                  <a:cubicBezTo>
                    <a:pt x="3" y="0"/>
                    <a:pt x="2" y="0"/>
                    <a:pt x="2" y="0"/>
                  </a:cubicBezTo>
                  <a:cubicBezTo>
                    <a:pt x="2" y="1"/>
                    <a:pt x="2" y="1"/>
                    <a:pt x="2"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4" name="Freeform 73"/>
            <p:cNvSpPr/>
            <p:nvPr/>
          </p:nvSpPr>
          <p:spPr bwMode="auto">
            <a:xfrm>
              <a:off x="4380" y="1235"/>
              <a:ext cx="1" cy="0"/>
            </a:xfrm>
            <a:custGeom>
              <a:avLst/>
              <a:gdLst>
                <a:gd name="T0" fmla="*/ 1 w 1"/>
                <a:gd name="T1" fmla="*/ 1 w 1"/>
                <a:gd name="T2" fmla="*/ 1 w 1"/>
                <a:gd name="T3" fmla="*/ 0 w 1"/>
                <a:gd name="T4" fmla="*/ 1 w 1"/>
                <a:gd name="T5" fmla="*/ 1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1" y="0"/>
                  </a:moveTo>
                  <a:lnTo>
                    <a:pt x="1" y="0"/>
                  </a:lnTo>
                  <a:lnTo>
                    <a:pt x="0" y="0"/>
                  </a:lnTo>
                  <a:lnTo>
                    <a:pt x="1" y="0"/>
                  </a:ln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5" name="Freeform 74"/>
            <p:cNvSpPr/>
            <p:nvPr/>
          </p:nvSpPr>
          <p:spPr bwMode="auto">
            <a:xfrm>
              <a:off x="4009" y="939"/>
              <a:ext cx="1" cy="3"/>
            </a:xfrm>
            <a:custGeom>
              <a:avLst/>
              <a:gdLst>
                <a:gd name="T0" fmla="*/ 0 w 1"/>
                <a:gd name="T1" fmla="*/ 0 h 2"/>
                <a:gd name="T2" fmla="*/ 0 w 1"/>
                <a:gd name="T3" fmla="*/ 3 h 2"/>
                <a:gd name="T4" fmla="*/ 1 w 1"/>
                <a:gd name="T5" fmla="*/ 3 h 2"/>
                <a:gd name="T6" fmla="*/ 1 w 1"/>
                <a:gd name="T7" fmla="*/ 0 h 2"/>
                <a:gd name="T8" fmla="*/ 0 w 1"/>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0"/>
                  </a:moveTo>
                  <a:cubicBezTo>
                    <a:pt x="0" y="1"/>
                    <a:pt x="0" y="2"/>
                    <a:pt x="0" y="2"/>
                  </a:cubicBezTo>
                  <a:cubicBezTo>
                    <a:pt x="0" y="2"/>
                    <a:pt x="1" y="2"/>
                    <a:pt x="1" y="2"/>
                  </a:cubicBezTo>
                  <a:cubicBezTo>
                    <a:pt x="1" y="2"/>
                    <a:pt x="1" y="1"/>
                    <a:pt x="1" y="0"/>
                  </a:cubicBezTo>
                  <a:cubicBezTo>
                    <a:pt x="1" y="0"/>
                    <a:pt x="0" y="0"/>
                    <a:pt x="0"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6" name="Freeform 75"/>
            <p:cNvSpPr/>
            <p:nvPr/>
          </p:nvSpPr>
          <p:spPr bwMode="auto">
            <a:xfrm>
              <a:off x="4313" y="927"/>
              <a:ext cx="6" cy="1"/>
            </a:xfrm>
            <a:custGeom>
              <a:avLst/>
              <a:gdLst>
                <a:gd name="T0" fmla="*/ 0 w 3"/>
                <a:gd name="T1" fmla="*/ 0 h 1"/>
                <a:gd name="T2" fmla="*/ 0 w 3"/>
                <a:gd name="T3" fmla="*/ 1 h 1"/>
                <a:gd name="T4" fmla="*/ 2 w 3"/>
                <a:gd name="T5" fmla="*/ 1 h 1"/>
                <a:gd name="T6" fmla="*/ 6 w 3"/>
                <a:gd name="T7" fmla="*/ 1 h 1"/>
                <a:gd name="T8" fmla="*/ 6 w 3"/>
                <a:gd name="T9" fmla="*/ 0 h 1"/>
                <a:gd name="T10" fmla="*/ 2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0" y="0"/>
                  </a:moveTo>
                  <a:cubicBezTo>
                    <a:pt x="0" y="0"/>
                    <a:pt x="0" y="1"/>
                    <a:pt x="0" y="1"/>
                  </a:cubicBezTo>
                  <a:cubicBezTo>
                    <a:pt x="0" y="1"/>
                    <a:pt x="1" y="1"/>
                    <a:pt x="1" y="1"/>
                  </a:cubicBezTo>
                  <a:cubicBezTo>
                    <a:pt x="2" y="1"/>
                    <a:pt x="2" y="1"/>
                    <a:pt x="3" y="1"/>
                  </a:cubicBezTo>
                  <a:cubicBezTo>
                    <a:pt x="3" y="1"/>
                    <a:pt x="3" y="0"/>
                    <a:pt x="3" y="0"/>
                  </a:cubicBezTo>
                  <a:cubicBezTo>
                    <a:pt x="2" y="0"/>
                    <a:pt x="2" y="0"/>
                    <a:pt x="1" y="0"/>
                  </a:cubicBezTo>
                  <a:cubicBezTo>
                    <a:pt x="1" y="0"/>
                    <a:pt x="0" y="0"/>
                    <a:pt x="0"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7" name="Freeform 76"/>
            <p:cNvSpPr/>
            <p:nvPr/>
          </p:nvSpPr>
          <p:spPr bwMode="auto">
            <a:xfrm>
              <a:off x="4310" y="923"/>
              <a:ext cx="3" cy="4"/>
            </a:xfrm>
            <a:custGeom>
              <a:avLst/>
              <a:gdLst>
                <a:gd name="T0" fmla="*/ 0 w 2"/>
                <a:gd name="T1" fmla="*/ 0 h 2"/>
                <a:gd name="T2" fmla="*/ 0 w 2"/>
                <a:gd name="T3" fmla="*/ 4 h 2"/>
                <a:gd name="T4" fmla="*/ 3 w 2"/>
                <a:gd name="T5" fmla="*/ 4 h 2"/>
                <a:gd name="T6" fmla="*/ 3 w 2"/>
                <a:gd name="T7" fmla="*/ 0 h 2"/>
                <a:gd name="T8" fmla="*/ 0 w 2"/>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0"/>
                  </a:moveTo>
                  <a:cubicBezTo>
                    <a:pt x="0" y="0"/>
                    <a:pt x="0" y="1"/>
                    <a:pt x="0" y="2"/>
                  </a:cubicBezTo>
                  <a:cubicBezTo>
                    <a:pt x="1" y="2"/>
                    <a:pt x="1" y="2"/>
                    <a:pt x="2" y="2"/>
                  </a:cubicBezTo>
                  <a:cubicBezTo>
                    <a:pt x="2" y="1"/>
                    <a:pt x="2" y="0"/>
                    <a:pt x="2" y="0"/>
                  </a:cubicBezTo>
                  <a:cubicBezTo>
                    <a:pt x="1" y="0"/>
                    <a:pt x="1" y="0"/>
                    <a:pt x="0"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8" name="Freeform 77"/>
            <p:cNvSpPr>
              <a:spLocks noEditPoints="1"/>
            </p:cNvSpPr>
            <p:nvPr/>
          </p:nvSpPr>
          <p:spPr bwMode="auto">
            <a:xfrm>
              <a:off x="3645" y="846"/>
              <a:ext cx="282" cy="692"/>
            </a:xfrm>
            <a:custGeom>
              <a:avLst/>
              <a:gdLst>
                <a:gd name="T0" fmla="*/ 202 w 162"/>
                <a:gd name="T1" fmla="*/ 659 h 397"/>
                <a:gd name="T2" fmla="*/ 225 w 162"/>
                <a:gd name="T3" fmla="*/ 622 h 397"/>
                <a:gd name="T4" fmla="*/ 251 w 162"/>
                <a:gd name="T5" fmla="*/ 591 h 397"/>
                <a:gd name="T6" fmla="*/ 265 w 162"/>
                <a:gd name="T7" fmla="*/ 540 h 397"/>
                <a:gd name="T8" fmla="*/ 270 w 162"/>
                <a:gd name="T9" fmla="*/ 507 h 397"/>
                <a:gd name="T10" fmla="*/ 225 w 162"/>
                <a:gd name="T11" fmla="*/ 490 h 397"/>
                <a:gd name="T12" fmla="*/ 191 w 162"/>
                <a:gd name="T13" fmla="*/ 458 h 397"/>
                <a:gd name="T14" fmla="*/ 158 w 162"/>
                <a:gd name="T15" fmla="*/ 434 h 397"/>
                <a:gd name="T16" fmla="*/ 120 w 162"/>
                <a:gd name="T17" fmla="*/ 431 h 397"/>
                <a:gd name="T18" fmla="*/ 82 w 162"/>
                <a:gd name="T19" fmla="*/ 443 h 397"/>
                <a:gd name="T20" fmla="*/ 57 w 162"/>
                <a:gd name="T21" fmla="*/ 408 h 397"/>
                <a:gd name="T22" fmla="*/ 52 w 162"/>
                <a:gd name="T23" fmla="*/ 389 h 397"/>
                <a:gd name="T24" fmla="*/ 28 w 162"/>
                <a:gd name="T25" fmla="*/ 366 h 397"/>
                <a:gd name="T26" fmla="*/ 61 w 162"/>
                <a:gd name="T27" fmla="*/ 342 h 397"/>
                <a:gd name="T28" fmla="*/ 94 w 162"/>
                <a:gd name="T29" fmla="*/ 361 h 397"/>
                <a:gd name="T30" fmla="*/ 110 w 162"/>
                <a:gd name="T31" fmla="*/ 324 h 397"/>
                <a:gd name="T32" fmla="*/ 139 w 162"/>
                <a:gd name="T33" fmla="*/ 291 h 397"/>
                <a:gd name="T34" fmla="*/ 176 w 162"/>
                <a:gd name="T35" fmla="*/ 268 h 397"/>
                <a:gd name="T36" fmla="*/ 197 w 162"/>
                <a:gd name="T37" fmla="*/ 260 h 397"/>
                <a:gd name="T38" fmla="*/ 197 w 162"/>
                <a:gd name="T39" fmla="*/ 246 h 397"/>
                <a:gd name="T40" fmla="*/ 205 w 162"/>
                <a:gd name="T41" fmla="*/ 251 h 397"/>
                <a:gd name="T42" fmla="*/ 221 w 162"/>
                <a:gd name="T43" fmla="*/ 242 h 397"/>
                <a:gd name="T44" fmla="*/ 212 w 162"/>
                <a:gd name="T45" fmla="*/ 197 h 397"/>
                <a:gd name="T46" fmla="*/ 188 w 162"/>
                <a:gd name="T47" fmla="*/ 174 h 397"/>
                <a:gd name="T48" fmla="*/ 164 w 162"/>
                <a:gd name="T49" fmla="*/ 159 h 397"/>
                <a:gd name="T50" fmla="*/ 151 w 162"/>
                <a:gd name="T51" fmla="*/ 197 h 397"/>
                <a:gd name="T52" fmla="*/ 134 w 162"/>
                <a:gd name="T53" fmla="*/ 206 h 397"/>
                <a:gd name="T54" fmla="*/ 104 w 162"/>
                <a:gd name="T55" fmla="*/ 173 h 397"/>
                <a:gd name="T56" fmla="*/ 129 w 162"/>
                <a:gd name="T57" fmla="*/ 138 h 397"/>
                <a:gd name="T58" fmla="*/ 143 w 162"/>
                <a:gd name="T59" fmla="*/ 145 h 397"/>
                <a:gd name="T60" fmla="*/ 151 w 162"/>
                <a:gd name="T61" fmla="*/ 127 h 397"/>
                <a:gd name="T62" fmla="*/ 176 w 162"/>
                <a:gd name="T63" fmla="*/ 105 h 397"/>
                <a:gd name="T64" fmla="*/ 188 w 162"/>
                <a:gd name="T65" fmla="*/ 122 h 397"/>
                <a:gd name="T66" fmla="*/ 169 w 162"/>
                <a:gd name="T67" fmla="*/ 145 h 397"/>
                <a:gd name="T68" fmla="*/ 205 w 162"/>
                <a:gd name="T69" fmla="*/ 160 h 397"/>
                <a:gd name="T70" fmla="*/ 219 w 162"/>
                <a:gd name="T71" fmla="*/ 145 h 397"/>
                <a:gd name="T72" fmla="*/ 219 w 162"/>
                <a:gd name="T73" fmla="*/ 108 h 397"/>
                <a:gd name="T74" fmla="*/ 188 w 162"/>
                <a:gd name="T75" fmla="*/ 73 h 397"/>
                <a:gd name="T76" fmla="*/ 151 w 162"/>
                <a:gd name="T77" fmla="*/ 77 h 397"/>
                <a:gd name="T78" fmla="*/ 151 w 162"/>
                <a:gd name="T79" fmla="*/ 101 h 397"/>
                <a:gd name="T80" fmla="*/ 153 w 162"/>
                <a:gd name="T81" fmla="*/ 68 h 397"/>
                <a:gd name="T82" fmla="*/ 195 w 162"/>
                <a:gd name="T83" fmla="*/ 63 h 397"/>
                <a:gd name="T84" fmla="*/ 169 w 162"/>
                <a:gd name="T85" fmla="*/ 45 h 397"/>
                <a:gd name="T86" fmla="*/ 211 w 162"/>
                <a:gd name="T87" fmla="*/ 40 h 397"/>
                <a:gd name="T88" fmla="*/ 249 w 162"/>
                <a:gd name="T89" fmla="*/ 21 h 397"/>
                <a:gd name="T90" fmla="*/ 226 w 162"/>
                <a:gd name="T91" fmla="*/ 0 h 397"/>
                <a:gd name="T92" fmla="*/ 181 w 162"/>
                <a:gd name="T93" fmla="*/ 12 h 397"/>
                <a:gd name="T94" fmla="*/ 172 w 162"/>
                <a:gd name="T95" fmla="*/ 37 h 397"/>
                <a:gd name="T96" fmla="*/ 151 w 162"/>
                <a:gd name="T97" fmla="*/ 31 h 397"/>
                <a:gd name="T98" fmla="*/ 143 w 162"/>
                <a:gd name="T99" fmla="*/ 58 h 397"/>
                <a:gd name="T100" fmla="*/ 118 w 162"/>
                <a:gd name="T101" fmla="*/ 91 h 397"/>
                <a:gd name="T102" fmla="*/ 7 w 162"/>
                <a:gd name="T103" fmla="*/ 397 h 397"/>
                <a:gd name="T104" fmla="*/ 42 w 162"/>
                <a:gd name="T105" fmla="*/ 420 h 397"/>
                <a:gd name="T106" fmla="*/ 77 w 162"/>
                <a:gd name="T107" fmla="*/ 448 h 397"/>
                <a:gd name="T108" fmla="*/ 99 w 162"/>
                <a:gd name="T109" fmla="*/ 472 h 397"/>
                <a:gd name="T110" fmla="*/ 85 w 162"/>
                <a:gd name="T111" fmla="*/ 518 h 397"/>
                <a:gd name="T112" fmla="*/ 110 w 162"/>
                <a:gd name="T113" fmla="*/ 558 h 397"/>
                <a:gd name="T114" fmla="*/ 138 w 162"/>
                <a:gd name="T115" fmla="*/ 594 h 397"/>
                <a:gd name="T116" fmla="*/ 139 w 162"/>
                <a:gd name="T117" fmla="*/ 645 h 397"/>
                <a:gd name="T118" fmla="*/ 200 w 162"/>
                <a:gd name="T119" fmla="*/ 21 h 397"/>
                <a:gd name="T120" fmla="*/ 124 w 162"/>
                <a:gd name="T121" fmla="*/ 99 h 397"/>
                <a:gd name="T122" fmla="*/ 115 w 162"/>
                <a:gd name="T123" fmla="*/ 96 h 39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2" h="397">
                  <a:moveTo>
                    <a:pt x="102" y="395"/>
                  </a:moveTo>
                  <a:cubicBezTo>
                    <a:pt x="102" y="395"/>
                    <a:pt x="102" y="394"/>
                    <a:pt x="102" y="394"/>
                  </a:cubicBezTo>
                  <a:cubicBezTo>
                    <a:pt x="102" y="393"/>
                    <a:pt x="102" y="393"/>
                    <a:pt x="102" y="392"/>
                  </a:cubicBezTo>
                  <a:cubicBezTo>
                    <a:pt x="103" y="392"/>
                    <a:pt x="103" y="392"/>
                    <a:pt x="104" y="392"/>
                  </a:cubicBezTo>
                  <a:cubicBezTo>
                    <a:pt x="104" y="393"/>
                    <a:pt x="104" y="393"/>
                    <a:pt x="104" y="394"/>
                  </a:cubicBezTo>
                  <a:cubicBezTo>
                    <a:pt x="104" y="394"/>
                    <a:pt x="105" y="394"/>
                    <a:pt x="105" y="394"/>
                  </a:cubicBezTo>
                  <a:cubicBezTo>
                    <a:pt x="105" y="393"/>
                    <a:pt x="105" y="393"/>
                    <a:pt x="105" y="392"/>
                  </a:cubicBezTo>
                  <a:cubicBezTo>
                    <a:pt x="106" y="392"/>
                    <a:pt x="106" y="392"/>
                    <a:pt x="107" y="392"/>
                  </a:cubicBezTo>
                  <a:cubicBezTo>
                    <a:pt x="107" y="392"/>
                    <a:pt x="107" y="391"/>
                    <a:pt x="107" y="391"/>
                  </a:cubicBezTo>
                  <a:cubicBezTo>
                    <a:pt x="107" y="390"/>
                    <a:pt x="107" y="390"/>
                    <a:pt x="107" y="389"/>
                  </a:cubicBezTo>
                  <a:cubicBezTo>
                    <a:pt x="107" y="388"/>
                    <a:pt x="107" y="388"/>
                    <a:pt x="107" y="387"/>
                  </a:cubicBezTo>
                  <a:cubicBezTo>
                    <a:pt x="107" y="387"/>
                    <a:pt x="107" y="386"/>
                    <a:pt x="107" y="386"/>
                  </a:cubicBezTo>
                  <a:cubicBezTo>
                    <a:pt x="107" y="386"/>
                    <a:pt x="108" y="386"/>
                    <a:pt x="108" y="386"/>
                  </a:cubicBezTo>
                  <a:cubicBezTo>
                    <a:pt x="109" y="386"/>
                    <a:pt x="110" y="386"/>
                    <a:pt x="110" y="386"/>
                  </a:cubicBezTo>
                  <a:cubicBezTo>
                    <a:pt x="111" y="386"/>
                    <a:pt x="111" y="386"/>
                    <a:pt x="112" y="386"/>
                  </a:cubicBezTo>
                  <a:cubicBezTo>
                    <a:pt x="112" y="385"/>
                    <a:pt x="112" y="385"/>
                    <a:pt x="112" y="384"/>
                  </a:cubicBezTo>
                  <a:cubicBezTo>
                    <a:pt x="112" y="384"/>
                    <a:pt x="113" y="384"/>
                    <a:pt x="113" y="384"/>
                  </a:cubicBezTo>
                  <a:cubicBezTo>
                    <a:pt x="114" y="384"/>
                    <a:pt x="114" y="384"/>
                    <a:pt x="115" y="384"/>
                  </a:cubicBezTo>
                  <a:cubicBezTo>
                    <a:pt x="115" y="384"/>
                    <a:pt x="115" y="383"/>
                    <a:pt x="115" y="382"/>
                  </a:cubicBezTo>
                  <a:cubicBezTo>
                    <a:pt x="115" y="382"/>
                    <a:pt x="116" y="382"/>
                    <a:pt x="116" y="382"/>
                  </a:cubicBezTo>
                  <a:cubicBezTo>
                    <a:pt x="116" y="382"/>
                    <a:pt x="116" y="381"/>
                    <a:pt x="116" y="381"/>
                  </a:cubicBezTo>
                  <a:cubicBezTo>
                    <a:pt x="116" y="380"/>
                    <a:pt x="116" y="380"/>
                    <a:pt x="116" y="379"/>
                  </a:cubicBezTo>
                  <a:cubicBezTo>
                    <a:pt x="116" y="379"/>
                    <a:pt x="116" y="378"/>
                    <a:pt x="116" y="378"/>
                  </a:cubicBezTo>
                  <a:cubicBezTo>
                    <a:pt x="116" y="377"/>
                    <a:pt x="116" y="377"/>
                    <a:pt x="116" y="376"/>
                  </a:cubicBezTo>
                  <a:cubicBezTo>
                    <a:pt x="116" y="376"/>
                    <a:pt x="115" y="376"/>
                    <a:pt x="115" y="376"/>
                  </a:cubicBezTo>
                  <a:cubicBezTo>
                    <a:pt x="115" y="376"/>
                    <a:pt x="115" y="375"/>
                    <a:pt x="115" y="375"/>
                  </a:cubicBezTo>
                  <a:cubicBezTo>
                    <a:pt x="115" y="374"/>
                    <a:pt x="115" y="373"/>
                    <a:pt x="115" y="373"/>
                  </a:cubicBezTo>
                  <a:cubicBezTo>
                    <a:pt x="115" y="373"/>
                    <a:pt x="116" y="373"/>
                    <a:pt x="116" y="373"/>
                  </a:cubicBezTo>
                  <a:cubicBezTo>
                    <a:pt x="117" y="373"/>
                    <a:pt x="117" y="373"/>
                    <a:pt x="118" y="373"/>
                  </a:cubicBezTo>
                  <a:cubicBezTo>
                    <a:pt x="118" y="373"/>
                    <a:pt x="119" y="373"/>
                    <a:pt x="119" y="373"/>
                  </a:cubicBezTo>
                  <a:cubicBezTo>
                    <a:pt x="120" y="373"/>
                    <a:pt x="120" y="373"/>
                    <a:pt x="121" y="373"/>
                  </a:cubicBezTo>
                  <a:cubicBezTo>
                    <a:pt x="121" y="372"/>
                    <a:pt x="121" y="372"/>
                    <a:pt x="121" y="371"/>
                  </a:cubicBezTo>
                  <a:cubicBezTo>
                    <a:pt x="121" y="371"/>
                    <a:pt x="122" y="371"/>
                    <a:pt x="122" y="371"/>
                  </a:cubicBezTo>
                  <a:cubicBezTo>
                    <a:pt x="122" y="371"/>
                    <a:pt x="122" y="370"/>
                    <a:pt x="122" y="370"/>
                  </a:cubicBezTo>
                  <a:cubicBezTo>
                    <a:pt x="123" y="370"/>
                    <a:pt x="124" y="370"/>
                    <a:pt x="124" y="370"/>
                  </a:cubicBezTo>
                  <a:cubicBezTo>
                    <a:pt x="124" y="369"/>
                    <a:pt x="124" y="369"/>
                    <a:pt x="124" y="368"/>
                  </a:cubicBezTo>
                  <a:cubicBezTo>
                    <a:pt x="124" y="367"/>
                    <a:pt x="124" y="367"/>
                    <a:pt x="124" y="366"/>
                  </a:cubicBezTo>
                  <a:cubicBezTo>
                    <a:pt x="125" y="366"/>
                    <a:pt x="125" y="366"/>
                    <a:pt x="126" y="366"/>
                  </a:cubicBezTo>
                  <a:cubicBezTo>
                    <a:pt x="126" y="366"/>
                    <a:pt x="126" y="365"/>
                    <a:pt x="126" y="365"/>
                  </a:cubicBezTo>
                  <a:cubicBezTo>
                    <a:pt x="126" y="364"/>
                    <a:pt x="126" y="364"/>
                    <a:pt x="126" y="363"/>
                  </a:cubicBezTo>
                  <a:cubicBezTo>
                    <a:pt x="126" y="363"/>
                    <a:pt x="127" y="363"/>
                    <a:pt x="127" y="363"/>
                  </a:cubicBezTo>
                  <a:cubicBezTo>
                    <a:pt x="127" y="363"/>
                    <a:pt x="127" y="362"/>
                    <a:pt x="127" y="362"/>
                  </a:cubicBezTo>
                  <a:cubicBezTo>
                    <a:pt x="127" y="361"/>
                    <a:pt x="127" y="361"/>
                    <a:pt x="127" y="360"/>
                  </a:cubicBezTo>
                  <a:cubicBezTo>
                    <a:pt x="128" y="360"/>
                    <a:pt x="128" y="360"/>
                    <a:pt x="129" y="360"/>
                  </a:cubicBezTo>
                  <a:cubicBezTo>
                    <a:pt x="129" y="359"/>
                    <a:pt x="129" y="359"/>
                    <a:pt x="129" y="358"/>
                  </a:cubicBezTo>
                  <a:cubicBezTo>
                    <a:pt x="129" y="358"/>
                    <a:pt x="129" y="357"/>
                    <a:pt x="129" y="357"/>
                  </a:cubicBezTo>
                  <a:cubicBezTo>
                    <a:pt x="129" y="357"/>
                    <a:pt x="130" y="357"/>
                    <a:pt x="130" y="357"/>
                  </a:cubicBezTo>
                  <a:cubicBezTo>
                    <a:pt x="130" y="356"/>
                    <a:pt x="130" y="356"/>
                    <a:pt x="130" y="355"/>
                  </a:cubicBezTo>
                  <a:cubicBezTo>
                    <a:pt x="130" y="355"/>
                    <a:pt x="130" y="354"/>
                    <a:pt x="130" y="353"/>
                  </a:cubicBezTo>
                  <a:cubicBezTo>
                    <a:pt x="131" y="353"/>
                    <a:pt x="131" y="353"/>
                    <a:pt x="132" y="353"/>
                  </a:cubicBezTo>
                  <a:cubicBezTo>
                    <a:pt x="132" y="353"/>
                    <a:pt x="132" y="352"/>
                    <a:pt x="132" y="352"/>
                  </a:cubicBezTo>
                  <a:cubicBezTo>
                    <a:pt x="132" y="351"/>
                    <a:pt x="132" y="351"/>
                    <a:pt x="132" y="350"/>
                  </a:cubicBezTo>
                  <a:cubicBezTo>
                    <a:pt x="132" y="350"/>
                    <a:pt x="132" y="349"/>
                    <a:pt x="132" y="349"/>
                  </a:cubicBezTo>
                  <a:cubicBezTo>
                    <a:pt x="131" y="349"/>
                    <a:pt x="131" y="349"/>
                    <a:pt x="130" y="349"/>
                  </a:cubicBezTo>
                  <a:cubicBezTo>
                    <a:pt x="130" y="348"/>
                    <a:pt x="130" y="348"/>
                    <a:pt x="130" y="347"/>
                  </a:cubicBezTo>
                  <a:cubicBezTo>
                    <a:pt x="130" y="347"/>
                    <a:pt x="130" y="346"/>
                    <a:pt x="130" y="346"/>
                  </a:cubicBezTo>
                  <a:cubicBezTo>
                    <a:pt x="131" y="346"/>
                    <a:pt x="131" y="346"/>
                    <a:pt x="132" y="346"/>
                  </a:cubicBezTo>
                  <a:cubicBezTo>
                    <a:pt x="132" y="346"/>
                    <a:pt x="133" y="346"/>
                    <a:pt x="134" y="346"/>
                  </a:cubicBezTo>
                  <a:cubicBezTo>
                    <a:pt x="134" y="345"/>
                    <a:pt x="134" y="344"/>
                    <a:pt x="134" y="344"/>
                  </a:cubicBezTo>
                  <a:cubicBezTo>
                    <a:pt x="134" y="344"/>
                    <a:pt x="135" y="344"/>
                    <a:pt x="135" y="344"/>
                  </a:cubicBezTo>
                  <a:cubicBezTo>
                    <a:pt x="135" y="343"/>
                    <a:pt x="135" y="343"/>
                    <a:pt x="135" y="342"/>
                  </a:cubicBezTo>
                  <a:cubicBezTo>
                    <a:pt x="136" y="342"/>
                    <a:pt x="136" y="342"/>
                    <a:pt x="137" y="342"/>
                  </a:cubicBezTo>
                  <a:cubicBezTo>
                    <a:pt x="137" y="342"/>
                    <a:pt x="137" y="341"/>
                    <a:pt x="137" y="341"/>
                  </a:cubicBezTo>
                  <a:cubicBezTo>
                    <a:pt x="137" y="341"/>
                    <a:pt x="138" y="341"/>
                    <a:pt x="138" y="341"/>
                  </a:cubicBezTo>
                  <a:cubicBezTo>
                    <a:pt x="139" y="341"/>
                    <a:pt x="139" y="341"/>
                    <a:pt x="140" y="341"/>
                  </a:cubicBezTo>
                  <a:cubicBezTo>
                    <a:pt x="140" y="340"/>
                    <a:pt x="140" y="340"/>
                    <a:pt x="140" y="339"/>
                  </a:cubicBezTo>
                  <a:cubicBezTo>
                    <a:pt x="140" y="339"/>
                    <a:pt x="141" y="339"/>
                    <a:pt x="141" y="339"/>
                  </a:cubicBezTo>
                  <a:cubicBezTo>
                    <a:pt x="142" y="339"/>
                    <a:pt x="142" y="339"/>
                    <a:pt x="143" y="339"/>
                  </a:cubicBezTo>
                  <a:cubicBezTo>
                    <a:pt x="143" y="339"/>
                    <a:pt x="144" y="339"/>
                    <a:pt x="144" y="339"/>
                  </a:cubicBezTo>
                  <a:cubicBezTo>
                    <a:pt x="145" y="339"/>
                    <a:pt x="145" y="339"/>
                    <a:pt x="146" y="339"/>
                  </a:cubicBezTo>
                  <a:cubicBezTo>
                    <a:pt x="146" y="338"/>
                    <a:pt x="146" y="338"/>
                    <a:pt x="146" y="337"/>
                  </a:cubicBezTo>
                  <a:cubicBezTo>
                    <a:pt x="146" y="337"/>
                    <a:pt x="147" y="337"/>
                    <a:pt x="148" y="337"/>
                  </a:cubicBezTo>
                  <a:cubicBezTo>
                    <a:pt x="148" y="337"/>
                    <a:pt x="148" y="336"/>
                    <a:pt x="148" y="336"/>
                  </a:cubicBezTo>
                  <a:cubicBezTo>
                    <a:pt x="148" y="335"/>
                    <a:pt x="148" y="335"/>
                    <a:pt x="148" y="334"/>
                  </a:cubicBezTo>
                  <a:cubicBezTo>
                    <a:pt x="148" y="334"/>
                    <a:pt x="148" y="333"/>
                    <a:pt x="148" y="333"/>
                  </a:cubicBezTo>
                  <a:cubicBezTo>
                    <a:pt x="148" y="333"/>
                    <a:pt x="149" y="333"/>
                    <a:pt x="149" y="333"/>
                  </a:cubicBezTo>
                  <a:cubicBezTo>
                    <a:pt x="149" y="332"/>
                    <a:pt x="149" y="332"/>
                    <a:pt x="149" y="331"/>
                  </a:cubicBezTo>
                  <a:cubicBezTo>
                    <a:pt x="149" y="330"/>
                    <a:pt x="149" y="330"/>
                    <a:pt x="149" y="329"/>
                  </a:cubicBezTo>
                  <a:cubicBezTo>
                    <a:pt x="150" y="329"/>
                    <a:pt x="150" y="329"/>
                    <a:pt x="151" y="329"/>
                  </a:cubicBezTo>
                  <a:cubicBezTo>
                    <a:pt x="151" y="329"/>
                    <a:pt x="151" y="328"/>
                    <a:pt x="151" y="328"/>
                  </a:cubicBezTo>
                  <a:cubicBezTo>
                    <a:pt x="151" y="327"/>
                    <a:pt x="151" y="327"/>
                    <a:pt x="151" y="326"/>
                  </a:cubicBezTo>
                  <a:cubicBezTo>
                    <a:pt x="151" y="326"/>
                    <a:pt x="151" y="325"/>
                    <a:pt x="151" y="324"/>
                  </a:cubicBezTo>
                  <a:cubicBezTo>
                    <a:pt x="151" y="324"/>
                    <a:pt x="151" y="323"/>
                    <a:pt x="151" y="323"/>
                  </a:cubicBezTo>
                  <a:cubicBezTo>
                    <a:pt x="151" y="322"/>
                    <a:pt x="151" y="322"/>
                    <a:pt x="151" y="321"/>
                  </a:cubicBezTo>
                  <a:cubicBezTo>
                    <a:pt x="151" y="321"/>
                    <a:pt x="151" y="320"/>
                    <a:pt x="151" y="320"/>
                  </a:cubicBezTo>
                  <a:cubicBezTo>
                    <a:pt x="151" y="319"/>
                    <a:pt x="151" y="319"/>
                    <a:pt x="151" y="318"/>
                  </a:cubicBezTo>
                  <a:cubicBezTo>
                    <a:pt x="151" y="318"/>
                    <a:pt x="151" y="317"/>
                    <a:pt x="151" y="317"/>
                  </a:cubicBezTo>
                  <a:cubicBezTo>
                    <a:pt x="151" y="316"/>
                    <a:pt x="151" y="315"/>
                    <a:pt x="151" y="315"/>
                  </a:cubicBezTo>
                  <a:cubicBezTo>
                    <a:pt x="151" y="314"/>
                    <a:pt x="151" y="314"/>
                    <a:pt x="151" y="313"/>
                  </a:cubicBezTo>
                  <a:cubicBezTo>
                    <a:pt x="151" y="313"/>
                    <a:pt x="151" y="312"/>
                    <a:pt x="151" y="312"/>
                  </a:cubicBezTo>
                  <a:cubicBezTo>
                    <a:pt x="151" y="312"/>
                    <a:pt x="152" y="312"/>
                    <a:pt x="152" y="312"/>
                  </a:cubicBezTo>
                  <a:cubicBezTo>
                    <a:pt x="152" y="311"/>
                    <a:pt x="152" y="310"/>
                    <a:pt x="152" y="310"/>
                  </a:cubicBezTo>
                  <a:cubicBezTo>
                    <a:pt x="153" y="310"/>
                    <a:pt x="153" y="310"/>
                    <a:pt x="154" y="310"/>
                  </a:cubicBezTo>
                  <a:cubicBezTo>
                    <a:pt x="154" y="309"/>
                    <a:pt x="154" y="309"/>
                    <a:pt x="154" y="308"/>
                  </a:cubicBezTo>
                  <a:cubicBezTo>
                    <a:pt x="154" y="308"/>
                    <a:pt x="155" y="308"/>
                    <a:pt x="155" y="308"/>
                  </a:cubicBezTo>
                  <a:cubicBezTo>
                    <a:pt x="155" y="308"/>
                    <a:pt x="155" y="307"/>
                    <a:pt x="155" y="307"/>
                  </a:cubicBezTo>
                  <a:cubicBezTo>
                    <a:pt x="156" y="307"/>
                    <a:pt x="156" y="307"/>
                    <a:pt x="157" y="307"/>
                  </a:cubicBezTo>
                  <a:cubicBezTo>
                    <a:pt x="157" y="306"/>
                    <a:pt x="157" y="306"/>
                    <a:pt x="157" y="305"/>
                  </a:cubicBezTo>
                  <a:cubicBezTo>
                    <a:pt x="158" y="305"/>
                    <a:pt x="158" y="305"/>
                    <a:pt x="159" y="305"/>
                  </a:cubicBezTo>
                  <a:cubicBezTo>
                    <a:pt x="159" y="305"/>
                    <a:pt x="159" y="304"/>
                    <a:pt x="159" y="304"/>
                  </a:cubicBezTo>
                  <a:cubicBezTo>
                    <a:pt x="159" y="304"/>
                    <a:pt x="160" y="304"/>
                    <a:pt x="160" y="304"/>
                  </a:cubicBezTo>
                  <a:cubicBezTo>
                    <a:pt x="160" y="303"/>
                    <a:pt x="160" y="303"/>
                    <a:pt x="160" y="302"/>
                  </a:cubicBezTo>
                  <a:cubicBezTo>
                    <a:pt x="160" y="301"/>
                    <a:pt x="160" y="301"/>
                    <a:pt x="160" y="300"/>
                  </a:cubicBezTo>
                  <a:cubicBezTo>
                    <a:pt x="160" y="300"/>
                    <a:pt x="160" y="299"/>
                    <a:pt x="160" y="299"/>
                  </a:cubicBezTo>
                  <a:cubicBezTo>
                    <a:pt x="161" y="299"/>
                    <a:pt x="161" y="299"/>
                    <a:pt x="162" y="299"/>
                  </a:cubicBezTo>
                  <a:cubicBezTo>
                    <a:pt x="162" y="298"/>
                    <a:pt x="162" y="298"/>
                    <a:pt x="162" y="297"/>
                  </a:cubicBezTo>
                  <a:cubicBezTo>
                    <a:pt x="161" y="297"/>
                    <a:pt x="161" y="297"/>
                    <a:pt x="160" y="297"/>
                  </a:cubicBezTo>
                  <a:cubicBezTo>
                    <a:pt x="160" y="297"/>
                    <a:pt x="160" y="296"/>
                    <a:pt x="160" y="295"/>
                  </a:cubicBezTo>
                  <a:cubicBezTo>
                    <a:pt x="160" y="295"/>
                    <a:pt x="160" y="294"/>
                    <a:pt x="160" y="294"/>
                  </a:cubicBezTo>
                  <a:cubicBezTo>
                    <a:pt x="160" y="293"/>
                    <a:pt x="160" y="293"/>
                    <a:pt x="160" y="292"/>
                  </a:cubicBezTo>
                  <a:cubicBezTo>
                    <a:pt x="160" y="292"/>
                    <a:pt x="160" y="291"/>
                    <a:pt x="160" y="291"/>
                  </a:cubicBezTo>
                  <a:cubicBezTo>
                    <a:pt x="159" y="291"/>
                    <a:pt x="159" y="291"/>
                    <a:pt x="159" y="291"/>
                  </a:cubicBezTo>
                  <a:cubicBezTo>
                    <a:pt x="159" y="291"/>
                    <a:pt x="159" y="291"/>
                    <a:pt x="159" y="291"/>
                  </a:cubicBezTo>
                  <a:cubicBezTo>
                    <a:pt x="158" y="291"/>
                    <a:pt x="158" y="291"/>
                    <a:pt x="157" y="291"/>
                  </a:cubicBezTo>
                  <a:cubicBezTo>
                    <a:pt x="156" y="291"/>
                    <a:pt x="156" y="291"/>
                    <a:pt x="155" y="291"/>
                  </a:cubicBezTo>
                  <a:cubicBezTo>
                    <a:pt x="155" y="291"/>
                    <a:pt x="154" y="291"/>
                    <a:pt x="154" y="291"/>
                  </a:cubicBezTo>
                  <a:cubicBezTo>
                    <a:pt x="154" y="290"/>
                    <a:pt x="154" y="290"/>
                    <a:pt x="154" y="289"/>
                  </a:cubicBezTo>
                  <a:cubicBezTo>
                    <a:pt x="153" y="289"/>
                    <a:pt x="153" y="289"/>
                    <a:pt x="152" y="289"/>
                  </a:cubicBezTo>
                  <a:cubicBezTo>
                    <a:pt x="152" y="288"/>
                    <a:pt x="152" y="288"/>
                    <a:pt x="152" y="287"/>
                  </a:cubicBezTo>
                  <a:cubicBezTo>
                    <a:pt x="152" y="287"/>
                    <a:pt x="151" y="287"/>
                    <a:pt x="151" y="287"/>
                  </a:cubicBezTo>
                  <a:cubicBezTo>
                    <a:pt x="150" y="287"/>
                    <a:pt x="150" y="287"/>
                    <a:pt x="149" y="287"/>
                  </a:cubicBezTo>
                  <a:cubicBezTo>
                    <a:pt x="149" y="287"/>
                    <a:pt x="149" y="286"/>
                    <a:pt x="149" y="286"/>
                  </a:cubicBezTo>
                  <a:cubicBezTo>
                    <a:pt x="149" y="286"/>
                    <a:pt x="148" y="286"/>
                    <a:pt x="148" y="286"/>
                  </a:cubicBezTo>
                  <a:cubicBezTo>
                    <a:pt x="147" y="286"/>
                    <a:pt x="146" y="286"/>
                    <a:pt x="146" y="286"/>
                  </a:cubicBezTo>
                  <a:cubicBezTo>
                    <a:pt x="145" y="286"/>
                    <a:pt x="145" y="286"/>
                    <a:pt x="144" y="286"/>
                  </a:cubicBezTo>
                  <a:cubicBezTo>
                    <a:pt x="144" y="286"/>
                    <a:pt x="143" y="286"/>
                    <a:pt x="143" y="286"/>
                  </a:cubicBezTo>
                  <a:cubicBezTo>
                    <a:pt x="142" y="286"/>
                    <a:pt x="142" y="286"/>
                    <a:pt x="141" y="286"/>
                  </a:cubicBezTo>
                  <a:cubicBezTo>
                    <a:pt x="141" y="285"/>
                    <a:pt x="141" y="285"/>
                    <a:pt x="141" y="284"/>
                  </a:cubicBezTo>
                  <a:cubicBezTo>
                    <a:pt x="141" y="284"/>
                    <a:pt x="140" y="284"/>
                    <a:pt x="140" y="284"/>
                  </a:cubicBezTo>
                  <a:cubicBezTo>
                    <a:pt x="139" y="284"/>
                    <a:pt x="139" y="284"/>
                    <a:pt x="138" y="284"/>
                  </a:cubicBezTo>
                  <a:cubicBezTo>
                    <a:pt x="138" y="284"/>
                    <a:pt x="137" y="284"/>
                    <a:pt x="137" y="284"/>
                  </a:cubicBezTo>
                  <a:cubicBezTo>
                    <a:pt x="137" y="284"/>
                    <a:pt x="137" y="283"/>
                    <a:pt x="137" y="283"/>
                  </a:cubicBezTo>
                  <a:cubicBezTo>
                    <a:pt x="136" y="283"/>
                    <a:pt x="136" y="283"/>
                    <a:pt x="135" y="283"/>
                  </a:cubicBezTo>
                  <a:cubicBezTo>
                    <a:pt x="135" y="283"/>
                    <a:pt x="134" y="283"/>
                    <a:pt x="134" y="283"/>
                  </a:cubicBezTo>
                  <a:cubicBezTo>
                    <a:pt x="134" y="282"/>
                    <a:pt x="134" y="281"/>
                    <a:pt x="134" y="281"/>
                  </a:cubicBezTo>
                  <a:cubicBezTo>
                    <a:pt x="133" y="281"/>
                    <a:pt x="132" y="281"/>
                    <a:pt x="132" y="281"/>
                  </a:cubicBezTo>
                  <a:cubicBezTo>
                    <a:pt x="131" y="281"/>
                    <a:pt x="131" y="281"/>
                    <a:pt x="130" y="281"/>
                  </a:cubicBezTo>
                  <a:cubicBezTo>
                    <a:pt x="130" y="281"/>
                    <a:pt x="129" y="281"/>
                    <a:pt x="129" y="281"/>
                  </a:cubicBezTo>
                  <a:cubicBezTo>
                    <a:pt x="129" y="280"/>
                    <a:pt x="129" y="280"/>
                    <a:pt x="129" y="279"/>
                  </a:cubicBezTo>
                  <a:cubicBezTo>
                    <a:pt x="128" y="279"/>
                    <a:pt x="128" y="279"/>
                    <a:pt x="127" y="279"/>
                  </a:cubicBezTo>
                  <a:cubicBezTo>
                    <a:pt x="127" y="279"/>
                    <a:pt x="127" y="278"/>
                    <a:pt x="127" y="278"/>
                  </a:cubicBezTo>
                  <a:cubicBezTo>
                    <a:pt x="127" y="278"/>
                    <a:pt x="126" y="278"/>
                    <a:pt x="126" y="278"/>
                  </a:cubicBezTo>
                  <a:cubicBezTo>
                    <a:pt x="125" y="278"/>
                    <a:pt x="125" y="278"/>
                    <a:pt x="124" y="278"/>
                  </a:cubicBezTo>
                  <a:cubicBezTo>
                    <a:pt x="124" y="277"/>
                    <a:pt x="124" y="277"/>
                    <a:pt x="124" y="276"/>
                  </a:cubicBezTo>
                  <a:cubicBezTo>
                    <a:pt x="124" y="276"/>
                    <a:pt x="124" y="275"/>
                    <a:pt x="124" y="274"/>
                  </a:cubicBezTo>
                  <a:cubicBezTo>
                    <a:pt x="124" y="274"/>
                    <a:pt x="124" y="273"/>
                    <a:pt x="124" y="273"/>
                  </a:cubicBezTo>
                  <a:cubicBezTo>
                    <a:pt x="124" y="273"/>
                    <a:pt x="123" y="273"/>
                    <a:pt x="122" y="273"/>
                  </a:cubicBezTo>
                  <a:cubicBezTo>
                    <a:pt x="122" y="272"/>
                    <a:pt x="122" y="272"/>
                    <a:pt x="122" y="271"/>
                  </a:cubicBezTo>
                  <a:cubicBezTo>
                    <a:pt x="122" y="271"/>
                    <a:pt x="122" y="270"/>
                    <a:pt x="122" y="270"/>
                  </a:cubicBezTo>
                  <a:cubicBezTo>
                    <a:pt x="122" y="270"/>
                    <a:pt x="121" y="270"/>
                    <a:pt x="121" y="270"/>
                  </a:cubicBezTo>
                  <a:cubicBezTo>
                    <a:pt x="121" y="269"/>
                    <a:pt x="121" y="269"/>
                    <a:pt x="121" y="268"/>
                  </a:cubicBezTo>
                  <a:cubicBezTo>
                    <a:pt x="121" y="268"/>
                    <a:pt x="121" y="267"/>
                    <a:pt x="121" y="266"/>
                  </a:cubicBezTo>
                  <a:cubicBezTo>
                    <a:pt x="120" y="266"/>
                    <a:pt x="120" y="266"/>
                    <a:pt x="119" y="266"/>
                  </a:cubicBezTo>
                  <a:cubicBezTo>
                    <a:pt x="119" y="266"/>
                    <a:pt x="119" y="265"/>
                    <a:pt x="119" y="265"/>
                  </a:cubicBezTo>
                  <a:cubicBezTo>
                    <a:pt x="119" y="265"/>
                    <a:pt x="118" y="265"/>
                    <a:pt x="118" y="265"/>
                  </a:cubicBezTo>
                  <a:cubicBezTo>
                    <a:pt x="117" y="265"/>
                    <a:pt x="117" y="265"/>
                    <a:pt x="116" y="265"/>
                  </a:cubicBezTo>
                  <a:cubicBezTo>
                    <a:pt x="116" y="264"/>
                    <a:pt x="116" y="264"/>
                    <a:pt x="116" y="263"/>
                  </a:cubicBezTo>
                  <a:cubicBezTo>
                    <a:pt x="116" y="263"/>
                    <a:pt x="115" y="263"/>
                    <a:pt x="115" y="263"/>
                  </a:cubicBezTo>
                  <a:cubicBezTo>
                    <a:pt x="114" y="263"/>
                    <a:pt x="114" y="263"/>
                    <a:pt x="113" y="263"/>
                  </a:cubicBezTo>
                  <a:cubicBezTo>
                    <a:pt x="113" y="263"/>
                    <a:pt x="112" y="263"/>
                    <a:pt x="112" y="263"/>
                  </a:cubicBezTo>
                  <a:cubicBezTo>
                    <a:pt x="111" y="263"/>
                    <a:pt x="111" y="263"/>
                    <a:pt x="110" y="263"/>
                  </a:cubicBezTo>
                  <a:cubicBezTo>
                    <a:pt x="110" y="263"/>
                    <a:pt x="109" y="263"/>
                    <a:pt x="108" y="263"/>
                  </a:cubicBezTo>
                  <a:cubicBezTo>
                    <a:pt x="108" y="263"/>
                    <a:pt x="108" y="262"/>
                    <a:pt x="108" y="262"/>
                  </a:cubicBezTo>
                  <a:cubicBezTo>
                    <a:pt x="108" y="262"/>
                    <a:pt x="107" y="262"/>
                    <a:pt x="107" y="262"/>
                  </a:cubicBezTo>
                  <a:cubicBezTo>
                    <a:pt x="106" y="262"/>
                    <a:pt x="106" y="262"/>
                    <a:pt x="105" y="262"/>
                  </a:cubicBezTo>
                  <a:cubicBezTo>
                    <a:pt x="105" y="261"/>
                    <a:pt x="105" y="260"/>
                    <a:pt x="105" y="260"/>
                  </a:cubicBezTo>
                  <a:cubicBezTo>
                    <a:pt x="105" y="260"/>
                    <a:pt x="104" y="260"/>
                    <a:pt x="104" y="260"/>
                  </a:cubicBezTo>
                  <a:cubicBezTo>
                    <a:pt x="104" y="259"/>
                    <a:pt x="104" y="259"/>
                    <a:pt x="104" y="258"/>
                  </a:cubicBezTo>
                  <a:cubicBezTo>
                    <a:pt x="104" y="258"/>
                    <a:pt x="104" y="257"/>
                    <a:pt x="104" y="257"/>
                  </a:cubicBezTo>
                  <a:cubicBezTo>
                    <a:pt x="103" y="257"/>
                    <a:pt x="103" y="257"/>
                    <a:pt x="102" y="257"/>
                  </a:cubicBezTo>
                  <a:cubicBezTo>
                    <a:pt x="102" y="257"/>
                    <a:pt x="101" y="257"/>
                    <a:pt x="101" y="257"/>
                  </a:cubicBezTo>
                  <a:cubicBezTo>
                    <a:pt x="101" y="256"/>
                    <a:pt x="101" y="256"/>
                    <a:pt x="101" y="255"/>
                  </a:cubicBezTo>
                  <a:cubicBezTo>
                    <a:pt x="100" y="255"/>
                    <a:pt x="100" y="255"/>
                    <a:pt x="99" y="255"/>
                  </a:cubicBezTo>
                  <a:cubicBezTo>
                    <a:pt x="99" y="255"/>
                    <a:pt x="99" y="254"/>
                    <a:pt x="99" y="254"/>
                  </a:cubicBezTo>
                  <a:cubicBezTo>
                    <a:pt x="99" y="253"/>
                    <a:pt x="99" y="252"/>
                    <a:pt x="99" y="252"/>
                  </a:cubicBezTo>
                  <a:cubicBezTo>
                    <a:pt x="99" y="251"/>
                    <a:pt x="99" y="251"/>
                    <a:pt x="99" y="250"/>
                  </a:cubicBezTo>
                  <a:cubicBezTo>
                    <a:pt x="99" y="250"/>
                    <a:pt x="99" y="249"/>
                    <a:pt x="99" y="249"/>
                  </a:cubicBezTo>
                  <a:cubicBezTo>
                    <a:pt x="98" y="249"/>
                    <a:pt x="98" y="249"/>
                    <a:pt x="97" y="249"/>
                  </a:cubicBezTo>
                  <a:cubicBezTo>
                    <a:pt x="97" y="249"/>
                    <a:pt x="97" y="250"/>
                    <a:pt x="97" y="250"/>
                  </a:cubicBezTo>
                  <a:cubicBezTo>
                    <a:pt x="97" y="250"/>
                    <a:pt x="96" y="250"/>
                    <a:pt x="96" y="250"/>
                  </a:cubicBezTo>
                  <a:cubicBezTo>
                    <a:pt x="95" y="250"/>
                    <a:pt x="95" y="250"/>
                    <a:pt x="94" y="250"/>
                  </a:cubicBezTo>
                  <a:cubicBezTo>
                    <a:pt x="94" y="250"/>
                    <a:pt x="93" y="250"/>
                    <a:pt x="93" y="250"/>
                  </a:cubicBezTo>
                  <a:cubicBezTo>
                    <a:pt x="93" y="250"/>
                    <a:pt x="93" y="249"/>
                    <a:pt x="93" y="249"/>
                  </a:cubicBezTo>
                  <a:cubicBezTo>
                    <a:pt x="92" y="249"/>
                    <a:pt x="92" y="249"/>
                    <a:pt x="91" y="249"/>
                  </a:cubicBezTo>
                  <a:cubicBezTo>
                    <a:pt x="91" y="249"/>
                    <a:pt x="90" y="249"/>
                    <a:pt x="90" y="249"/>
                  </a:cubicBezTo>
                  <a:cubicBezTo>
                    <a:pt x="90" y="249"/>
                    <a:pt x="90" y="250"/>
                    <a:pt x="90" y="250"/>
                  </a:cubicBezTo>
                  <a:cubicBezTo>
                    <a:pt x="89" y="250"/>
                    <a:pt x="89" y="250"/>
                    <a:pt x="88" y="250"/>
                  </a:cubicBezTo>
                  <a:cubicBezTo>
                    <a:pt x="88" y="250"/>
                    <a:pt x="87" y="250"/>
                    <a:pt x="87" y="250"/>
                  </a:cubicBezTo>
                  <a:cubicBezTo>
                    <a:pt x="86" y="250"/>
                    <a:pt x="85" y="250"/>
                    <a:pt x="85" y="250"/>
                  </a:cubicBezTo>
                  <a:cubicBezTo>
                    <a:pt x="84" y="250"/>
                    <a:pt x="84" y="250"/>
                    <a:pt x="83" y="250"/>
                  </a:cubicBezTo>
                  <a:cubicBezTo>
                    <a:pt x="83" y="250"/>
                    <a:pt x="82" y="250"/>
                    <a:pt x="82" y="250"/>
                  </a:cubicBezTo>
                  <a:cubicBezTo>
                    <a:pt x="82" y="250"/>
                    <a:pt x="82" y="249"/>
                    <a:pt x="82" y="249"/>
                  </a:cubicBezTo>
                  <a:cubicBezTo>
                    <a:pt x="81" y="249"/>
                    <a:pt x="81" y="249"/>
                    <a:pt x="80" y="249"/>
                  </a:cubicBezTo>
                  <a:cubicBezTo>
                    <a:pt x="80" y="248"/>
                    <a:pt x="80" y="248"/>
                    <a:pt x="80" y="247"/>
                  </a:cubicBezTo>
                  <a:cubicBezTo>
                    <a:pt x="80" y="247"/>
                    <a:pt x="79" y="247"/>
                    <a:pt x="79" y="247"/>
                  </a:cubicBezTo>
                  <a:cubicBezTo>
                    <a:pt x="79" y="247"/>
                    <a:pt x="79" y="246"/>
                    <a:pt x="79" y="245"/>
                  </a:cubicBezTo>
                  <a:cubicBezTo>
                    <a:pt x="78" y="245"/>
                    <a:pt x="78" y="245"/>
                    <a:pt x="77" y="245"/>
                  </a:cubicBezTo>
                  <a:cubicBezTo>
                    <a:pt x="77" y="245"/>
                    <a:pt x="76" y="245"/>
                    <a:pt x="76" y="245"/>
                  </a:cubicBezTo>
                  <a:cubicBezTo>
                    <a:pt x="76" y="246"/>
                    <a:pt x="76" y="247"/>
                    <a:pt x="76" y="247"/>
                  </a:cubicBezTo>
                  <a:cubicBezTo>
                    <a:pt x="75" y="247"/>
                    <a:pt x="75" y="247"/>
                    <a:pt x="74" y="247"/>
                  </a:cubicBezTo>
                  <a:cubicBezTo>
                    <a:pt x="74" y="247"/>
                    <a:pt x="74" y="246"/>
                    <a:pt x="74" y="245"/>
                  </a:cubicBezTo>
                  <a:cubicBezTo>
                    <a:pt x="74" y="245"/>
                    <a:pt x="74" y="244"/>
                    <a:pt x="74" y="244"/>
                  </a:cubicBezTo>
                  <a:cubicBezTo>
                    <a:pt x="74" y="244"/>
                    <a:pt x="73" y="244"/>
                    <a:pt x="73" y="244"/>
                  </a:cubicBezTo>
                  <a:cubicBezTo>
                    <a:pt x="72" y="244"/>
                    <a:pt x="71" y="244"/>
                    <a:pt x="71" y="244"/>
                  </a:cubicBezTo>
                  <a:cubicBezTo>
                    <a:pt x="71" y="244"/>
                    <a:pt x="71" y="245"/>
                    <a:pt x="71" y="245"/>
                  </a:cubicBezTo>
                  <a:cubicBezTo>
                    <a:pt x="70" y="245"/>
                    <a:pt x="70" y="245"/>
                    <a:pt x="69" y="245"/>
                  </a:cubicBezTo>
                  <a:cubicBezTo>
                    <a:pt x="69" y="246"/>
                    <a:pt x="69" y="247"/>
                    <a:pt x="69" y="247"/>
                  </a:cubicBezTo>
                  <a:cubicBezTo>
                    <a:pt x="69" y="247"/>
                    <a:pt x="68" y="247"/>
                    <a:pt x="68" y="247"/>
                  </a:cubicBezTo>
                  <a:cubicBezTo>
                    <a:pt x="67" y="247"/>
                    <a:pt x="67" y="247"/>
                    <a:pt x="66" y="247"/>
                  </a:cubicBezTo>
                  <a:cubicBezTo>
                    <a:pt x="66" y="247"/>
                    <a:pt x="65" y="247"/>
                    <a:pt x="65" y="247"/>
                  </a:cubicBezTo>
                  <a:cubicBezTo>
                    <a:pt x="65" y="248"/>
                    <a:pt x="65" y="248"/>
                    <a:pt x="65" y="249"/>
                  </a:cubicBezTo>
                  <a:cubicBezTo>
                    <a:pt x="64" y="249"/>
                    <a:pt x="64" y="249"/>
                    <a:pt x="63" y="249"/>
                  </a:cubicBezTo>
                  <a:cubicBezTo>
                    <a:pt x="63" y="249"/>
                    <a:pt x="63" y="250"/>
                    <a:pt x="63" y="250"/>
                  </a:cubicBezTo>
                  <a:cubicBezTo>
                    <a:pt x="63" y="250"/>
                    <a:pt x="62" y="250"/>
                    <a:pt x="61" y="250"/>
                  </a:cubicBezTo>
                  <a:cubicBezTo>
                    <a:pt x="61" y="251"/>
                    <a:pt x="61" y="251"/>
                    <a:pt x="61" y="252"/>
                  </a:cubicBezTo>
                  <a:cubicBezTo>
                    <a:pt x="61" y="252"/>
                    <a:pt x="61" y="253"/>
                    <a:pt x="61" y="254"/>
                  </a:cubicBezTo>
                  <a:cubicBezTo>
                    <a:pt x="61" y="254"/>
                    <a:pt x="60" y="254"/>
                    <a:pt x="60" y="254"/>
                  </a:cubicBezTo>
                  <a:cubicBezTo>
                    <a:pt x="59" y="254"/>
                    <a:pt x="59" y="254"/>
                    <a:pt x="58" y="254"/>
                  </a:cubicBezTo>
                  <a:cubicBezTo>
                    <a:pt x="58" y="253"/>
                    <a:pt x="58" y="252"/>
                    <a:pt x="58" y="252"/>
                  </a:cubicBezTo>
                  <a:cubicBezTo>
                    <a:pt x="58" y="252"/>
                    <a:pt x="57" y="252"/>
                    <a:pt x="57" y="252"/>
                  </a:cubicBezTo>
                  <a:cubicBezTo>
                    <a:pt x="56" y="252"/>
                    <a:pt x="56" y="252"/>
                    <a:pt x="55" y="252"/>
                  </a:cubicBezTo>
                  <a:cubicBezTo>
                    <a:pt x="55" y="252"/>
                    <a:pt x="54" y="252"/>
                    <a:pt x="54" y="252"/>
                  </a:cubicBezTo>
                  <a:cubicBezTo>
                    <a:pt x="54" y="251"/>
                    <a:pt x="54" y="251"/>
                    <a:pt x="54" y="250"/>
                  </a:cubicBezTo>
                  <a:cubicBezTo>
                    <a:pt x="53" y="250"/>
                    <a:pt x="53" y="250"/>
                    <a:pt x="52" y="250"/>
                  </a:cubicBezTo>
                  <a:cubicBezTo>
                    <a:pt x="52" y="251"/>
                    <a:pt x="52" y="251"/>
                    <a:pt x="52" y="251"/>
                  </a:cubicBezTo>
                  <a:cubicBezTo>
                    <a:pt x="52" y="252"/>
                    <a:pt x="52" y="252"/>
                    <a:pt x="52" y="252"/>
                  </a:cubicBezTo>
                  <a:cubicBezTo>
                    <a:pt x="52" y="252"/>
                    <a:pt x="51" y="252"/>
                    <a:pt x="51" y="252"/>
                  </a:cubicBezTo>
                  <a:cubicBezTo>
                    <a:pt x="51" y="252"/>
                    <a:pt x="51" y="253"/>
                    <a:pt x="51" y="254"/>
                  </a:cubicBezTo>
                  <a:cubicBezTo>
                    <a:pt x="50" y="254"/>
                    <a:pt x="50" y="254"/>
                    <a:pt x="49" y="254"/>
                  </a:cubicBezTo>
                  <a:cubicBezTo>
                    <a:pt x="48" y="254"/>
                    <a:pt x="48" y="254"/>
                    <a:pt x="47" y="254"/>
                  </a:cubicBezTo>
                  <a:cubicBezTo>
                    <a:pt x="47" y="254"/>
                    <a:pt x="46" y="254"/>
                    <a:pt x="46" y="254"/>
                  </a:cubicBezTo>
                  <a:cubicBezTo>
                    <a:pt x="46" y="253"/>
                    <a:pt x="46" y="252"/>
                    <a:pt x="46" y="252"/>
                  </a:cubicBezTo>
                  <a:cubicBezTo>
                    <a:pt x="46" y="251"/>
                    <a:pt x="46" y="251"/>
                    <a:pt x="46" y="250"/>
                  </a:cubicBezTo>
                  <a:cubicBezTo>
                    <a:pt x="45" y="250"/>
                    <a:pt x="45" y="250"/>
                    <a:pt x="44" y="250"/>
                  </a:cubicBezTo>
                  <a:cubicBezTo>
                    <a:pt x="44" y="250"/>
                    <a:pt x="44" y="249"/>
                    <a:pt x="44" y="249"/>
                  </a:cubicBezTo>
                  <a:cubicBezTo>
                    <a:pt x="44" y="248"/>
                    <a:pt x="44" y="248"/>
                    <a:pt x="44" y="247"/>
                  </a:cubicBezTo>
                  <a:cubicBezTo>
                    <a:pt x="44" y="247"/>
                    <a:pt x="44" y="246"/>
                    <a:pt x="44" y="245"/>
                  </a:cubicBezTo>
                  <a:cubicBezTo>
                    <a:pt x="44" y="245"/>
                    <a:pt x="44" y="244"/>
                    <a:pt x="44" y="244"/>
                  </a:cubicBezTo>
                  <a:cubicBezTo>
                    <a:pt x="44" y="243"/>
                    <a:pt x="44" y="243"/>
                    <a:pt x="44" y="242"/>
                  </a:cubicBezTo>
                  <a:cubicBezTo>
                    <a:pt x="44" y="242"/>
                    <a:pt x="44" y="241"/>
                    <a:pt x="44" y="241"/>
                  </a:cubicBezTo>
                  <a:cubicBezTo>
                    <a:pt x="45" y="241"/>
                    <a:pt x="45" y="241"/>
                    <a:pt x="46" y="241"/>
                  </a:cubicBezTo>
                  <a:cubicBezTo>
                    <a:pt x="46" y="240"/>
                    <a:pt x="46" y="240"/>
                    <a:pt x="46" y="239"/>
                  </a:cubicBezTo>
                  <a:cubicBezTo>
                    <a:pt x="46" y="239"/>
                    <a:pt x="46" y="238"/>
                    <a:pt x="46" y="237"/>
                  </a:cubicBezTo>
                  <a:cubicBezTo>
                    <a:pt x="46" y="237"/>
                    <a:pt x="46" y="236"/>
                    <a:pt x="46" y="236"/>
                  </a:cubicBezTo>
                  <a:cubicBezTo>
                    <a:pt x="45" y="236"/>
                    <a:pt x="45" y="236"/>
                    <a:pt x="44" y="236"/>
                  </a:cubicBezTo>
                  <a:cubicBezTo>
                    <a:pt x="44" y="236"/>
                    <a:pt x="43" y="236"/>
                    <a:pt x="43" y="236"/>
                  </a:cubicBezTo>
                  <a:cubicBezTo>
                    <a:pt x="43" y="235"/>
                    <a:pt x="43" y="235"/>
                    <a:pt x="43" y="234"/>
                  </a:cubicBezTo>
                  <a:cubicBezTo>
                    <a:pt x="42" y="234"/>
                    <a:pt x="42" y="234"/>
                    <a:pt x="41" y="234"/>
                  </a:cubicBezTo>
                  <a:cubicBezTo>
                    <a:pt x="41" y="234"/>
                    <a:pt x="40" y="234"/>
                    <a:pt x="40" y="234"/>
                  </a:cubicBezTo>
                  <a:cubicBezTo>
                    <a:pt x="39" y="234"/>
                    <a:pt x="39" y="234"/>
                    <a:pt x="38" y="234"/>
                  </a:cubicBezTo>
                  <a:cubicBezTo>
                    <a:pt x="37" y="234"/>
                    <a:pt x="37" y="234"/>
                    <a:pt x="36" y="234"/>
                  </a:cubicBezTo>
                  <a:cubicBezTo>
                    <a:pt x="36" y="234"/>
                    <a:pt x="35" y="234"/>
                    <a:pt x="35" y="234"/>
                  </a:cubicBezTo>
                  <a:cubicBezTo>
                    <a:pt x="34" y="234"/>
                    <a:pt x="34" y="234"/>
                    <a:pt x="33" y="234"/>
                  </a:cubicBezTo>
                  <a:cubicBezTo>
                    <a:pt x="33" y="234"/>
                    <a:pt x="33" y="233"/>
                    <a:pt x="33" y="233"/>
                  </a:cubicBezTo>
                  <a:cubicBezTo>
                    <a:pt x="34" y="233"/>
                    <a:pt x="34" y="233"/>
                    <a:pt x="35" y="233"/>
                  </a:cubicBezTo>
                  <a:cubicBezTo>
                    <a:pt x="35" y="232"/>
                    <a:pt x="35" y="231"/>
                    <a:pt x="35" y="231"/>
                  </a:cubicBezTo>
                  <a:cubicBezTo>
                    <a:pt x="35" y="231"/>
                    <a:pt x="36" y="231"/>
                    <a:pt x="36" y="231"/>
                  </a:cubicBezTo>
                  <a:cubicBezTo>
                    <a:pt x="36" y="230"/>
                    <a:pt x="36" y="230"/>
                    <a:pt x="36" y="229"/>
                  </a:cubicBezTo>
                  <a:cubicBezTo>
                    <a:pt x="36" y="229"/>
                    <a:pt x="36" y="228"/>
                    <a:pt x="36" y="228"/>
                  </a:cubicBezTo>
                  <a:cubicBezTo>
                    <a:pt x="36" y="227"/>
                    <a:pt x="36" y="227"/>
                    <a:pt x="36" y="226"/>
                  </a:cubicBezTo>
                  <a:cubicBezTo>
                    <a:pt x="36" y="226"/>
                    <a:pt x="36" y="225"/>
                    <a:pt x="36" y="225"/>
                  </a:cubicBezTo>
                  <a:cubicBezTo>
                    <a:pt x="37" y="225"/>
                    <a:pt x="37" y="225"/>
                    <a:pt x="38" y="225"/>
                  </a:cubicBezTo>
                  <a:cubicBezTo>
                    <a:pt x="38" y="224"/>
                    <a:pt x="38" y="223"/>
                    <a:pt x="38" y="223"/>
                  </a:cubicBezTo>
                  <a:cubicBezTo>
                    <a:pt x="39" y="223"/>
                    <a:pt x="39" y="223"/>
                    <a:pt x="40" y="223"/>
                  </a:cubicBezTo>
                  <a:cubicBezTo>
                    <a:pt x="40" y="222"/>
                    <a:pt x="40" y="222"/>
                    <a:pt x="40" y="221"/>
                  </a:cubicBezTo>
                  <a:cubicBezTo>
                    <a:pt x="40" y="221"/>
                    <a:pt x="40" y="220"/>
                    <a:pt x="40" y="220"/>
                  </a:cubicBezTo>
                  <a:cubicBezTo>
                    <a:pt x="40" y="219"/>
                    <a:pt x="40" y="219"/>
                    <a:pt x="40" y="218"/>
                  </a:cubicBezTo>
                  <a:cubicBezTo>
                    <a:pt x="39" y="218"/>
                    <a:pt x="39" y="218"/>
                    <a:pt x="38" y="218"/>
                  </a:cubicBezTo>
                  <a:cubicBezTo>
                    <a:pt x="37" y="218"/>
                    <a:pt x="37" y="218"/>
                    <a:pt x="36" y="218"/>
                  </a:cubicBezTo>
                  <a:cubicBezTo>
                    <a:pt x="36" y="218"/>
                    <a:pt x="35" y="218"/>
                    <a:pt x="35" y="218"/>
                  </a:cubicBezTo>
                  <a:cubicBezTo>
                    <a:pt x="34" y="218"/>
                    <a:pt x="34" y="218"/>
                    <a:pt x="33" y="218"/>
                  </a:cubicBezTo>
                  <a:cubicBezTo>
                    <a:pt x="33" y="218"/>
                    <a:pt x="32" y="218"/>
                    <a:pt x="32" y="218"/>
                  </a:cubicBezTo>
                  <a:cubicBezTo>
                    <a:pt x="31" y="218"/>
                    <a:pt x="31" y="218"/>
                    <a:pt x="30" y="218"/>
                  </a:cubicBezTo>
                  <a:cubicBezTo>
                    <a:pt x="30" y="219"/>
                    <a:pt x="30" y="219"/>
                    <a:pt x="30" y="220"/>
                  </a:cubicBezTo>
                  <a:cubicBezTo>
                    <a:pt x="30" y="220"/>
                    <a:pt x="30" y="221"/>
                    <a:pt x="30" y="221"/>
                  </a:cubicBezTo>
                  <a:cubicBezTo>
                    <a:pt x="30" y="222"/>
                    <a:pt x="30" y="222"/>
                    <a:pt x="30" y="223"/>
                  </a:cubicBezTo>
                  <a:cubicBezTo>
                    <a:pt x="30" y="223"/>
                    <a:pt x="29" y="223"/>
                    <a:pt x="29" y="223"/>
                  </a:cubicBezTo>
                  <a:cubicBezTo>
                    <a:pt x="29" y="223"/>
                    <a:pt x="29" y="224"/>
                    <a:pt x="29" y="225"/>
                  </a:cubicBezTo>
                  <a:cubicBezTo>
                    <a:pt x="28" y="225"/>
                    <a:pt x="28" y="225"/>
                    <a:pt x="27" y="225"/>
                  </a:cubicBezTo>
                  <a:cubicBezTo>
                    <a:pt x="27" y="225"/>
                    <a:pt x="27" y="226"/>
                    <a:pt x="27" y="226"/>
                  </a:cubicBezTo>
                  <a:cubicBezTo>
                    <a:pt x="27" y="226"/>
                    <a:pt x="26" y="226"/>
                    <a:pt x="26" y="226"/>
                  </a:cubicBezTo>
                  <a:cubicBezTo>
                    <a:pt x="25" y="226"/>
                    <a:pt x="24" y="226"/>
                    <a:pt x="24" y="226"/>
                  </a:cubicBezTo>
                  <a:cubicBezTo>
                    <a:pt x="23" y="226"/>
                    <a:pt x="23" y="226"/>
                    <a:pt x="22" y="226"/>
                  </a:cubicBezTo>
                  <a:cubicBezTo>
                    <a:pt x="22" y="226"/>
                    <a:pt x="21" y="226"/>
                    <a:pt x="21" y="226"/>
                  </a:cubicBezTo>
                  <a:cubicBezTo>
                    <a:pt x="21" y="226"/>
                    <a:pt x="21" y="225"/>
                    <a:pt x="21" y="225"/>
                  </a:cubicBezTo>
                  <a:cubicBezTo>
                    <a:pt x="20" y="225"/>
                    <a:pt x="20" y="225"/>
                    <a:pt x="19" y="225"/>
                  </a:cubicBezTo>
                  <a:cubicBezTo>
                    <a:pt x="19" y="225"/>
                    <a:pt x="18" y="225"/>
                    <a:pt x="18" y="225"/>
                  </a:cubicBezTo>
                  <a:cubicBezTo>
                    <a:pt x="18" y="224"/>
                    <a:pt x="18" y="223"/>
                    <a:pt x="18" y="223"/>
                  </a:cubicBezTo>
                  <a:cubicBezTo>
                    <a:pt x="18" y="222"/>
                    <a:pt x="18" y="222"/>
                    <a:pt x="18" y="221"/>
                  </a:cubicBezTo>
                  <a:cubicBezTo>
                    <a:pt x="18" y="221"/>
                    <a:pt x="18" y="220"/>
                    <a:pt x="18" y="220"/>
                  </a:cubicBezTo>
                  <a:cubicBezTo>
                    <a:pt x="17" y="220"/>
                    <a:pt x="17" y="220"/>
                    <a:pt x="16" y="220"/>
                  </a:cubicBezTo>
                  <a:cubicBezTo>
                    <a:pt x="16" y="219"/>
                    <a:pt x="16" y="219"/>
                    <a:pt x="16" y="218"/>
                  </a:cubicBezTo>
                  <a:cubicBezTo>
                    <a:pt x="16" y="218"/>
                    <a:pt x="15" y="218"/>
                    <a:pt x="14" y="218"/>
                  </a:cubicBezTo>
                  <a:cubicBezTo>
                    <a:pt x="14" y="217"/>
                    <a:pt x="14" y="217"/>
                    <a:pt x="14" y="216"/>
                  </a:cubicBezTo>
                  <a:cubicBezTo>
                    <a:pt x="14" y="216"/>
                    <a:pt x="14" y="215"/>
                    <a:pt x="14" y="215"/>
                  </a:cubicBezTo>
                  <a:cubicBezTo>
                    <a:pt x="14" y="214"/>
                    <a:pt x="14" y="214"/>
                    <a:pt x="14" y="213"/>
                  </a:cubicBezTo>
                  <a:cubicBezTo>
                    <a:pt x="15" y="213"/>
                    <a:pt x="16" y="213"/>
                    <a:pt x="16" y="213"/>
                  </a:cubicBezTo>
                  <a:cubicBezTo>
                    <a:pt x="16" y="213"/>
                    <a:pt x="16" y="212"/>
                    <a:pt x="16" y="212"/>
                  </a:cubicBezTo>
                  <a:cubicBezTo>
                    <a:pt x="16" y="211"/>
                    <a:pt x="16" y="211"/>
                    <a:pt x="16" y="210"/>
                  </a:cubicBezTo>
                  <a:cubicBezTo>
                    <a:pt x="16" y="209"/>
                    <a:pt x="16" y="209"/>
                    <a:pt x="16" y="208"/>
                  </a:cubicBezTo>
                  <a:cubicBezTo>
                    <a:pt x="16" y="208"/>
                    <a:pt x="16" y="207"/>
                    <a:pt x="16" y="207"/>
                  </a:cubicBezTo>
                  <a:cubicBezTo>
                    <a:pt x="17" y="207"/>
                    <a:pt x="17" y="207"/>
                    <a:pt x="18" y="207"/>
                  </a:cubicBezTo>
                  <a:cubicBezTo>
                    <a:pt x="18" y="206"/>
                    <a:pt x="18" y="206"/>
                    <a:pt x="18" y="205"/>
                  </a:cubicBezTo>
                  <a:cubicBezTo>
                    <a:pt x="18" y="205"/>
                    <a:pt x="18" y="204"/>
                    <a:pt x="18" y="203"/>
                  </a:cubicBezTo>
                  <a:cubicBezTo>
                    <a:pt x="18" y="203"/>
                    <a:pt x="18" y="202"/>
                    <a:pt x="18" y="202"/>
                  </a:cubicBezTo>
                  <a:cubicBezTo>
                    <a:pt x="18" y="202"/>
                    <a:pt x="19" y="202"/>
                    <a:pt x="19" y="202"/>
                  </a:cubicBezTo>
                  <a:cubicBezTo>
                    <a:pt x="19" y="201"/>
                    <a:pt x="19" y="201"/>
                    <a:pt x="19" y="200"/>
                  </a:cubicBezTo>
                  <a:cubicBezTo>
                    <a:pt x="19" y="200"/>
                    <a:pt x="19" y="199"/>
                    <a:pt x="19" y="199"/>
                  </a:cubicBezTo>
                  <a:cubicBezTo>
                    <a:pt x="20" y="199"/>
                    <a:pt x="20" y="199"/>
                    <a:pt x="21" y="199"/>
                  </a:cubicBezTo>
                  <a:cubicBezTo>
                    <a:pt x="21" y="198"/>
                    <a:pt x="21" y="198"/>
                    <a:pt x="21" y="197"/>
                  </a:cubicBezTo>
                  <a:cubicBezTo>
                    <a:pt x="21" y="197"/>
                    <a:pt x="22" y="197"/>
                    <a:pt x="22" y="197"/>
                  </a:cubicBezTo>
                  <a:cubicBezTo>
                    <a:pt x="23" y="197"/>
                    <a:pt x="23" y="197"/>
                    <a:pt x="24" y="197"/>
                  </a:cubicBezTo>
                  <a:cubicBezTo>
                    <a:pt x="24" y="197"/>
                    <a:pt x="24" y="196"/>
                    <a:pt x="24" y="196"/>
                  </a:cubicBezTo>
                  <a:cubicBezTo>
                    <a:pt x="24" y="196"/>
                    <a:pt x="25" y="196"/>
                    <a:pt x="26" y="196"/>
                  </a:cubicBezTo>
                  <a:cubicBezTo>
                    <a:pt x="26" y="195"/>
                    <a:pt x="26" y="194"/>
                    <a:pt x="26" y="194"/>
                  </a:cubicBezTo>
                  <a:cubicBezTo>
                    <a:pt x="26" y="194"/>
                    <a:pt x="27" y="194"/>
                    <a:pt x="27" y="194"/>
                  </a:cubicBezTo>
                  <a:cubicBezTo>
                    <a:pt x="28" y="194"/>
                    <a:pt x="28" y="194"/>
                    <a:pt x="29" y="194"/>
                  </a:cubicBezTo>
                  <a:cubicBezTo>
                    <a:pt x="29" y="194"/>
                    <a:pt x="30" y="194"/>
                    <a:pt x="30" y="194"/>
                  </a:cubicBezTo>
                  <a:cubicBezTo>
                    <a:pt x="31" y="194"/>
                    <a:pt x="31" y="194"/>
                    <a:pt x="32" y="194"/>
                  </a:cubicBezTo>
                  <a:cubicBezTo>
                    <a:pt x="32" y="194"/>
                    <a:pt x="32" y="195"/>
                    <a:pt x="32" y="196"/>
                  </a:cubicBezTo>
                  <a:cubicBezTo>
                    <a:pt x="32" y="196"/>
                    <a:pt x="33" y="196"/>
                    <a:pt x="33" y="196"/>
                  </a:cubicBezTo>
                  <a:cubicBezTo>
                    <a:pt x="34" y="196"/>
                    <a:pt x="34" y="196"/>
                    <a:pt x="35" y="196"/>
                  </a:cubicBezTo>
                  <a:cubicBezTo>
                    <a:pt x="35" y="196"/>
                    <a:pt x="35" y="197"/>
                    <a:pt x="35" y="197"/>
                  </a:cubicBezTo>
                  <a:cubicBezTo>
                    <a:pt x="35" y="197"/>
                    <a:pt x="36" y="197"/>
                    <a:pt x="36" y="197"/>
                  </a:cubicBezTo>
                  <a:cubicBezTo>
                    <a:pt x="36" y="197"/>
                    <a:pt x="36" y="196"/>
                    <a:pt x="36" y="196"/>
                  </a:cubicBezTo>
                  <a:cubicBezTo>
                    <a:pt x="37" y="196"/>
                    <a:pt x="37" y="196"/>
                    <a:pt x="38" y="196"/>
                  </a:cubicBezTo>
                  <a:cubicBezTo>
                    <a:pt x="39" y="196"/>
                    <a:pt x="39" y="196"/>
                    <a:pt x="40" y="196"/>
                  </a:cubicBezTo>
                  <a:cubicBezTo>
                    <a:pt x="40" y="195"/>
                    <a:pt x="40" y="194"/>
                    <a:pt x="40" y="194"/>
                  </a:cubicBezTo>
                  <a:cubicBezTo>
                    <a:pt x="40" y="194"/>
                    <a:pt x="41" y="194"/>
                    <a:pt x="41" y="194"/>
                  </a:cubicBezTo>
                  <a:cubicBezTo>
                    <a:pt x="42" y="194"/>
                    <a:pt x="42" y="194"/>
                    <a:pt x="43" y="194"/>
                  </a:cubicBezTo>
                  <a:cubicBezTo>
                    <a:pt x="43" y="194"/>
                    <a:pt x="44" y="194"/>
                    <a:pt x="44" y="194"/>
                  </a:cubicBezTo>
                  <a:cubicBezTo>
                    <a:pt x="45" y="194"/>
                    <a:pt x="45" y="194"/>
                    <a:pt x="46" y="194"/>
                  </a:cubicBezTo>
                  <a:cubicBezTo>
                    <a:pt x="46" y="194"/>
                    <a:pt x="47" y="194"/>
                    <a:pt x="47" y="194"/>
                  </a:cubicBezTo>
                  <a:cubicBezTo>
                    <a:pt x="47" y="194"/>
                    <a:pt x="47" y="195"/>
                    <a:pt x="47" y="196"/>
                  </a:cubicBezTo>
                  <a:cubicBezTo>
                    <a:pt x="48" y="196"/>
                    <a:pt x="48" y="196"/>
                    <a:pt x="49" y="196"/>
                  </a:cubicBezTo>
                  <a:cubicBezTo>
                    <a:pt x="50" y="196"/>
                    <a:pt x="50" y="196"/>
                    <a:pt x="51" y="196"/>
                  </a:cubicBezTo>
                  <a:cubicBezTo>
                    <a:pt x="51" y="196"/>
                    <a:pt x="52" y="196"/>
                    <a:pt x="52" y="196"/>
                  </a:cubicBezTo>
                  <a:cubicBezTo>
                    <a:pt x="52" y="196"/>
                    <a:pt x="52" y="197"/>
                    <a:pt x="52" y="197"/>
                  </a:cubicBezTo>
                  <a:cubicBezTo>
                    <a:pt x="52" y="198"/>
                    <a:pt x="52" y="198"/>
                    <a:pt x="52" y="199"/>
                  </a:cubicBezTo>
                  <a:cubicBezTo>
                    <a:pt x="52" y="199"/>
                    <a:pt x="52" y="200"/>
                    <a:pt x="52" y="200"/>
                  </a:cubicBezTo>
                  <a:cubicBezTo>
                    <a:pt x="52" y="201"/>
                    <a:pt x="52" y="201"/>
                    <a:pt x="52" y="202"/>
                  </a:cubicBezTo>
                  <a:cubicBezTo>
                    <a:pt x="52" y="202"/>
                    <a:pt x="52" y="203"/>
                    <a:pt x="52" y="203"/>
                  </a:cubicBezTo>
                  <a:cubicBezTo>
                    <a:pt x="52" y="204"/>
                    <a:pt x="52" y="205"/>
                    <a:pt x="52" y="205"/>
                  </a:cubicBezTo>
                  <a:cubicBezTo>
                    <a:pt x="53" y="205"/>
                    <a:pt x="53" y="205"/>
                    <a:pt x="54" y="205"/>
                  </a:cubicBezTo>
                  <a:cubicBezTo>
                    <a:pt x="54" y="206"/>
                    <a:pt x="54" y="206"/>
                    <a:pt x="54" y="207"/>
                  </a:cubicBezTo>
                  <a:cubicBezTo>
                    <a:pt x="54" y="207"/>
                    <a:pt x="54" y="208"/>
                    <a:pt x="54" y="208"/>
                  </a:cubicBezTo>
                  <a:cubicBezTo>
                    <a:pt x="54" y="209"/>
                    <a:pt x="54" y="209"/>
                    <a:pt x="54" y="210"/>
                  </a:cubicBezTo>
                  <a:cubicBezTo>
                    <a:pt x="54" y="210"/>
                    <a:pt x="55" y="210"/>
                    <a:pt x="55" y="210"/>
                  </a:cubicBezTo>
                  <a:cubicBezTo>
                    <a:pt x="56" y="210"/>
                    <a:pt x="56" y="210"/>
                    <a:pt x="57" y="210"/>
                  </a:cubicBezTo>
                  <a:cubicBezTo>
                    <a:pt x="57" y="209"/>
                    <a:pt x="57" y="209"/>
                    <a:pt x="57" y="208"/>
                  </a:cubicBezTo>
                  <a:cubicBezTo>
                    <a:pt x="57" y="208"/>
                    <a:pt x="58" y="208"/>
                    <a:pt x="58" y="208"/>
                  </a:cubicBezTo>
                  <a:cubicBezTo>
                    <a:pt x="58" y="208"/>
                    <a:pt x="58" y="207"/>
                    <a:pt x="58" y="207"/>
                  </a:cubicBezTo>
                  <a:cubicBezTo>
                    <a:pt x="58" y="206"/>
                    <a:pt x="58" y="206"/>
                    <a:pt x="58" y="205"/>
                  </a:cubicBezTo>
                  <a:cubicBezTo>
                    <a:pt x="58" y="205"/>
                    <a:pt x="58" y="204"/>
                    <a:pt x="58" y="203"/>
                  </a:cubicBezTo>
                  <a:cubicBezTo>
                    <a:pt x="58" y="203"/>
                    <a:pt x="58" y="202"/>
                    <a:pt x="58" y="202"/>
                  </a:cubicBezTo>
                  <a:cubicBezTo>
                    <a:pt x="58" y="201"/>
                    <a:pt x="58" y="201"/>
                    <a:pt x="58" y="200"/>
                  </a:cubicBezTo>
                  <a:cubicBezTo>
                    <a:pt x="58" y="200"/>
                    <a:pt x="58" y="199"/>
                    <a:pt x="58" y="199"/>
                  </a:cubicBezTo>
                  <a:cubicBezTo>
                    <a:pt x="58" y="198"/>
                    <a:pt x="58" y="198"/>
                    <a:pt x="58" y="197"/>
                  </a:cubicBezTo>
                  <a:cubicBezTo>
                    <a:pt x="58" y="197"/>
                    <a:pt x="58" y="196"/>
                    <a:pt x="58" y="196"/>
                  </a:cubicBezTo>
                  <a:cubicBezTo>
                    <a:pt x="58" y="195"/>
                    <a:pt x="58" y="194"/>
                    <a:pt x="58" y="194"/>
                  </a:cubicBezTo>
                  <a:cubicBezTo>
                    <a:pt x="58" y="193"/>
                    <a:pt x="58" y="193"/>
                    <a:pt x="58" y="192"/>
                  </a:cubicBezTo>
                  <a:cubicBezTo>
                    <a:pt x="59" y="192"/>
                    <a:pt x="59" y="192"/>
                    <a:pt x="60" y="192"/>
                  </a:cubicBezTo>
                  <a:cubicBezTo>
                    <a:pt x="60" y="192"/>
                    <a:pt x="60" y="191"/>
                    <a:pt x="60" y="191"/>
                  </a:cubicBezTo>
                  <a:cubicBezTo>
                    <a:pt x="60" y="190"/>
                    <a:pt x="60" y="190"/>
                    <a:pt x="60" y="189"/>
                  </a:cubicBezTo>
                  <a:cubicBezTo>
                    <a:pt x="60" y="189"/>
                    <a:pt x="61" y="189"/>
                    <a:pt x="61" y="189"/>
                  </a:cubicBezTo>
                  <a:cubicBezTo>
                    <a:pt x="61" y="188"/>
                    <a:pt x="61" y="188"/>
                    <a:pt x="61" y="187"/>
                  </a:cubicBezTo>
                  <a:cubicBezTo>
                    <a:pt x="62" y="187"/>
                    <a:pt x="63" y="187"/>
                    <a:pt x="63" y="187"/>
                  </a:cubicBezTo>
                  <a:cubicBezTo>
                    <a:pt x="63" y="187"/>
                    <a:pt x="63" y="186"/>
                    <a:pt x="63" y="186"/>
                  </a:cubicBezTo>
                  <a:cubicBezTo>
                    <a:pt x="64" y="186"/>
                    <a:pt x="64" y="186"/>
                    <a:pt x="65" y="186"/>
                  </a:cubicBezTo>
                  <a:cubicBezTo>
                    <a:pt x="65" y="185"/>
                    <a:pt x="65" y="185"/>
                    <a:pt x="65" y="184"/>
                  </a:cubicBezTo>
                  <a:cubicBezTo>
                    <a:pt x="65" y="184"/>
                    <a:pt x="66" y="184"/>
                    <a:pt x="66" y="184"/>
                  </a:cubicBezTo>
                  <a:cubicBezTo>
                    <a:pt x="67" y="184"/>
                    <a:pt x="67" y="184"/>
                    <a:pt x="68" y="184"/>
                  </a:cubicBezTo>
                  <a:cubicBezTo>
                    <a:pt x="68" y="184"/>
                    <a:pt x="69" y="184"/>
                    <a:pt x="69" y="184"/>
                  </a:cubicBezTo>
                  <a:cubicBezTo>
                    <a:pt x="69" y="184"/>
                    <a:pt x="69" y="183"/>
                    <a:pt x="69" y="183"/>
                  </a:cubicBezTo>
                  <a:cubicBezTo>
                    <a:pt x="70" y="183"/>
                    <a:pt x="70" y="183"/>
                    <a:pt x="71" y="183"/>
                  </a:cubicBezTo>
                  <a:cubicBezTo>
                    <a:pt x="71" y="182"/>
                    <a:pt x="71" y="182"/>
                    <a:pt x="71" y="181"/>
                  </a:cubicBezTo>
                  <a:cubicBezTo>
                    <a:pt x="71" y="181"/>
                    <a:pt x="72" y="181"/>
                    <a:pt x="73" y="181"/>
                  </a:cubicBezTo>
                  <a:cubicBezTo>
                    <a:pt x="73" y="181"/>
                    <a:pt x="74" y="181"/>
                    <a:pt x="74" y="181"/>
                  </a:cubicBezTo>
                  <a:cubicBezTo>
                    <a:pt x="74" y="180"/>
                    <a:pt x="74" y="180"/>
                    <a:pt x="74" y="179"/>
                  </a:cubicBezTo>
                  <a:cubicBezTo>
                    <a:pt x="74" y="179"/>
                    <a:pt x="74" y="178"/>
                    <a:pt x="74" y="178"/>
                  </a:cubicBezTo>
                  <a:cubicBezTo>
                    <a:pt x="74" y="177"/>
                    <a:pt x="74" y="177"/>
                    <a:pt x="74" y="176"/>
                  </a:cubicBezTo>
                  <a:cubicBezTo>
                    <a:pt x="74" y="176"/>
                    <a:pt x="74" y="175"/>
                    <a:pt x="74" y="174"/>
                  </a:cubicBezTo>
                  <a:cubicBezTo>
                    <a:pt x="75" y="174"/>
                    <a:pt x="75" y="174"/>
                    <a:pt x="76" y="174"/>
                  </a:cubicBezTo>
                  <a:cubicBezTo>
                    <a:pt x="76" y="174"/>
                    <a:pt x="76" y="173"/>
                    <a:pt x="76" y="173"/>
                  </a:cubicBezTo>
                  <a:cubicBezTo>
                    <a:pt x="76" y="173"/>
                    <a:pt x="77" y="173"/>
                    <a:pt x="77" y="173"/>
                  </a:cubicBezTo>
                  <a:cubicBezTo>
                    <a:pt x="77" y="172"/>
                    <a:pt x="77" y="172"/>
                    <a:pt x="77" y="171"/>
                  </a:cubicBezTo>
                  <a:cubicBezTo>
                    <a:pt x="78" y="171"/>
                    <a:pt x="78" y="171"/>
                    <a:pt x="79" y="171"/>
                  </a:cubicBezTo>
                  <a:cubicBezTo>
                    <a:pt x="79" y="171"/>
                    <a:pt x="79" y="170"/>
                    <a:pt x="79" y="170"/>
                  </a:cubicBezTo>
                  <a:cubicBezTo>
                    <a:pt x="79" y="169"/>
                    <a:pt x="79" y="169"/>
                    <a:pt x="79" y="168"/>
                  </a:cubicBezTo>
                  <a:cubicBezTo>
                    <a:pt x="79" y="168"/>
                    <a:pt x="80" y="168"/>
                    <a:pt x="80" y="168"/>
                  </a:cubicBezTo>
                  <a:cubicBezTo>
                    <a:pt x="80" y="168"/>
                    <a:pt x="80" y="167"/>
                    <a:pt x="80" y="167"/>
                  </a:cubicBezTo>
                  <a:cubicBezTo>
                    <a:pt x="81" y="167"/>
                    <a:pt x="81" y="167"/>
                    <a:pt x="82" y="167"/>
                  </a:cubicBezTo>
                  <a:cubicBezTo>
                    <a:pt x="82" y="166"/>
                    <a:pt x="82" y="165"/>
                    <a:pt x="82" y="165"/>
                  </a:cubicBezTo>
                  <a:cubicBezTo>
                    <a:pt x="82" y="165"/>
                    <a:pt x="83" y="165"/>
                    <a:pt x="83" y="165"/>
                  </a:cubicBezTo>
                  <a:cubicBezTo>
                    <a:pt x="83" y="164"/>
                    <a:pt x="83" y="164"/>
                    <a:pt x="83" y="163"/>
                  </a:cubicBezTo>
                  <a:cubicBezTo>
                    <a:pt x="84" y="163"/>
                    <a:pt x="84" y="163"/>
                    <a:pt x="85" y="163"/>
                  </a:cubicBezTo>
                  <a:cubicBezTo>
                    <a:pt x="85" y="163"/>
                    <a:pt x="86" y="163"/>
                    <a:pt x="87" y="163"/>
                  </a:cubicBezTo>
                  <a:cubicBezTo>
                    <a:pt x="87" y="163"/>
                    <a:pt x="88" y="163"/>
                    <a:pt x="88" y="163"/>
                  </a:cubicBezTo>
                  <a:cubicBezTo>
                    <a:pt x="89" y="163"/>
                    <a:pt x="89" y="163"/>
                    <a:pt x="90" y="163"/>
                  </a:cubicBezTo>
                  <a:cubicBezTo>
                    <a:pt x="90" y="163"/>
                    <a:pt x="91" y="163"/>
                    <a:pt x="91" y="163"/>
                  </a:cubicBezTo>
                  <a:cubicBezTo>
                    <a:pt x="91" y="163"/>
                    <a:pt x="91" y="162"/>
                    <a:pt x="91" y="162"/>
                  </a:cubicBezTo>
                  <a:cubicBezTo>
                    <a:pt x="91" y="161"/>
                    <a:pt x="91" y="160"/>
                    <a:pt x="91" y="160"/>
                  </a:cubicBezTo>
                  <a:cubicBezTo>
                    <a:pt x="91" y="160"/>
                    <a:pt x="90" y="160"/>
                    <a:pt x="90" y="160"/>
                  </a:cubicBezTo>
                  <a:cubicBezTo>
                    <a:pt x="90" y="159"/>
                    <a:pt x="90" y="159"/>
                    <a:pt x="90" y="158"/>
                  </a:cubicBezTo>
                  <a:cubicBezTo>
                    <a:pt x="90" y="158"/>
                    <a:pt x="91" y="158"/>
                    <a:pt x="91" y="158"/>
                  </a:cubicBezTo>
                  <a:cubicBezTo>
                    <a:pt x="91" y="158"/>
                    <a:pt x="91" y="157"/>
                    <a:pt x="91" y="157"/>
                  </a:cubicBezTo>
                  <a:cubicBezTo>
                    <a:pt x="92" y="157"/>
                    <a:pt x="92" y="157"/>
                    <a:pt x="93" y="157"/>
                  </a:cubicBezTo>
                  <a:cubicBezTo>
                    <a:pt x="93" y="157"/>
                    <a:pt x="94" y="157"/>
                    <a:pt x="94" y="157"/>
                  </a:cubicBezTo>
                  <a:cubicBezTo>
                    <a:pt x="94" y="156"/>
                    <a:pt x="94" y="156"/>
                    <a:pt x="94" y="155"/>
                  </a:cubicBezTo>
                  <a:cubicBezTo>
                    <a:pt x="95" y="155"/>
                    <a:pt x="95" y="155"/>
                    <a:pt x="96" y="155"/>
                  </a:cubicBezTo>
                  <a:cubicBezTo>
                    <a:pt x="96" y="155"/>
                    <a:pt x="97" y="155"/>
                    <a:pt x="97" y="155"/>
                  </a:cubicBezTo>
                  <a:cubicBezTo>
                    <a:pt x="97" y="155"/>
                    <a:pt x="97" y="154"/>
                    <a:pt x="97" y="154"/>
                  </a:cubicBezTo>
                  <a:cubicBezTo>
                    <a:pt x="98" y="154"/>
                    <a:pt x="98" y="154"/>
                    <a:pt x="99" y="154"/>
                  </a:cubicBezTo>
                  <a:cubicBezTo>
                    <a:pt x="100" y="154"/>
                    <a:pt x="100" y="154"/>
                    <a:pt x="101" y="154"/>
                  </a:cubicBezTo>
                  <a:cubicBezTo>
                    <a:pt x="101" y="154"/>
                    <a:pt x="101" y="155"/>
                    <a:pt x="101" y="155"/>
                  </a:cubicBezTo>
                  <a:cubicBezTo>
                    <a:pt x="101" y="156"/>
                    <a:pt x="101" y="156"/>
                    <a:pt x="101" y="157"/>
                  </a:cubicBezTo>
                  <a:cubicBezTo>
                    <a:pt x="101" y="157"/>
                    <a:pt x="101" y="158"/>
                    <a:pt x="101" y="158"/>
                  </a:cubicBezTo>
                  <a:cubicBezTo>
                    <a:pt x="101" y="158"/>
                    <a:pt x="102" y="158"/>
                    <a:pt x="102" y="158"/>
                  </a:cubicBezTo>
                  <a:cubicBezTo>
                    <a:pt x="103" y="158"/>
                    <a:pt x="103" y="158"/>
                    <a:pt x="104" y="158"/>
                  </a:cubicBezTo>
                  <a:cubicBezTo>
                    <a:pt x="104" y="158"/>
                    <a:pt x="104" y="157"/>
                    <a:pt x="104" y="157"/>
                  </a:cubicBezTo>
                  <a:cubicBezTo>
                    <a:pt x="104" y="157"/>
                    <a:pt x="105" y="157"/>
                    <a:pt x="105" y="157"/>
                  </a:cubicBezTo>
                  <a:cubicBezTo>
                    <a:pt x="105" y="156"/>
                    <a:pt x="105" y="156"/>
                    <a:pt x="105" y="155"/>
                  </a:cubicBezTo>
                  <a:cubicBezTo>
                    <a:pt x="106" y="155"/>
                    <a:pt x="106" y="155"/>
                    <a:pt x="107" y="155"/>
                  </a:cubicBezTo>
                  <a:cubicBezTo>
                    <a:pt x="107" y="155"/>
                    <a:pt x="108" y="155"/>
                    <a:pt x="108" y="155"/>
                  </a:cubicBezTo>
                  <a:cubicBezTo>
                    <a:pt x="108" y="155"/>
                    <a:pt x="108" y="154"/>
                    <a:pt x="108" y="154"/>
                  </a:cubicBezTo>
                  <a:cubicBezTo>
                    <a:pt x="109" y="154"/>
                    <a:pt x="110" y="154"/>
                    <a:pt x="110" y="154"/>
                  </a:cubicBezTo>
                  <a:cubicBezTo>
                    <a:pt x="111" y="154"/>
                    <a:pt x="111" y="154"/>
                    <a:pt x="112" y="154"/>
                  </a:cubicBezTo>
                  <a:cubicBezTo>
                    <a:pt x="112" y="154"/>
                    <a:pt x="113" y="154"/>
                    <a:pt x="113" y="154"/>
                  </a:cubicBezTo>
                  <a:cubicBezTo>
                    <a:pt x="113" y="153"/>
                    <a:pt x="113" y="152"/>
                    <a:pt x="113" y="152"/>
                  </a:cubicBezTo>
                  <a:cubicBezTo>
                    <a:pt x="114" y="152"/>
                    <a:pt x="114" y="152"/>
                    <a:pt x="115" y="152"/>
                  </a:cubicBezTo>
                  <a:cubicBezTo>
                    <a:pt x="115" y="151"/>
                    <a:pt x="115" y="151"/>
                    <a:pt x="115" y="150"/>
                  </a:cubicBezTo>
                  <a:cubicBezTo>
                    <a:pt x="115" y="150"/>
                    <a:pt x="116" y="150"/>
                    <a:pt x="116" y="150"/>
                  </a:cubicBezTo>
                  <a:cubicBezTo>
                    <a:pt x="116" y="150"/>
                    <a:pt x="116" y="149"/>
                    <a:pt x="116" y="149"/>
                  </a:cubicBezTo>
                  <a:cubicBezTo>
                    <a:pt x="116" y="148"/>
                    <a:pt x="116" y="148"/>
                    <a:pt x="116" y="147"/>
                  </a:cubicBezTo>
                  <a:cubicBezTo>
                    <a:pt x="116" y="147"/>
                    <a:pt x="115" y="147"/>
                    <a:pt x="115" y="147"/>
                  </a:cubicBezTo>
                  <a:cubicBezTo>
                    <a:pt x="114" y="147"/>
                    <a:pt x="114" y="147"/>
                    <a:pt x="113" y="147"/>
                  </a:cubicBezTo>
                  <a:cubicBezTo>
                    <a:pt x="113" y="148"/>
                    <a:pt x="113" y="148"/>
                    <a:pt x="113" y="149"/>
                  </a:cubicBezTo>
                  <a:cubicBezTo>
                    <a:pt x="113" y="149"/>
                    <a:pt x="112" y="149"/>
                    <a:pt x="112" y="149"/>
                  </a:cubicBezTo>
                  <a:cubicBezTo>
                    <a:pt x="111" y="149"/>
                    <a:pt x="111" y="149"/>
                    <a:pt x="110" y="149"/>
                  </a:cubicBezTo>
                  <a:cubicBezTo>
                    <a:pt x="110" y="148"/>
                    <a:pt x="110" y="148"/>
                    <a:pt x="110" y="147"/>
                  </a:cubicBezTo>
                  <a:cubicBezTo>
                    <a:pt x="110" y="147"/>
                    <a:pt x="109" y="147"/>
                    <a:pt x="108" y="147"/>
                  </a:cubicBezTo>
                  <a:cubicBezTo>
                    <a:pt x="108" y="147"/>
                    <a:pt x="108" y="146"/>
                    <a:pt x="108" y="145"/>
                  </a:cubicBezTo>
                  <a:cubicBezTo>
                    <a:pt x="108" y="145"/>
                    <a:pt x="107" y="145"/>
                    <a:pt x="107" y="145"/>
                  </a:cubicBezTo>
                  <a:cubicBezTo>
                    <a:pt x="107" y="145"/>
                    <a:pt x="107" y="144"/>
                    <a:pt x="107" y="144"/>
                  </a:cubicBezTo>
                  <a:cubicBezTo>
                    <a:pt x="107" y="143"/>
                    <a:pt x="107" y="143"/>
                    <a:pt x="107" y="142"/>
                  </a:cubicBezTo>
                  <a:cubicBezTo>
                    <a:pt x="107" y="142"/>
                    <a:pt x="108" y="142"/>
                    <a:pt x="108" y="142"/>
                  </a:cubicBezTo>
                  <a:cubicBezTo>
                    <a:pt x="108" y="142"/>
                    <a:pt x="108" y="141"/>
                    <a:pt x="108" y="141"/>
                  </a:cubicBezTo>
                  <a:cubicBezTo>
                    <a:pt x="108" y="140"/>
                    <a:pt x="108" y="140"/>
                    <a:pt x="108" y="139"/>
                  </a:cubicBezTo>
                  <a:cubicBezTo>
                    <a:pt x="108" y="139"/>
                    <a:pt x="107" y="139"/>
                    <a:pt x="107" y="139"/>
                  </a:cubicBezTo>
                  <a:cubicBezTo>
                    <a:pt x="107" y="139"/>
                    <a:pt x="107" y="138"/>
                    <a:pt x="107" y="137"/>
                  </a:cubicBezTo>
                  <a:cubicBezTo>
                    <a:pt x="106" y="137"/>
                    <a:pt x="106" y="137"/>
                    <a:pt x="105" y="137"/>
                  </a:cubicBezTo>
                  <a:cubicBezTo>
                    <a:pt x="105" y="137"/>
                    <a:pt x="105" y="136"/>
                    <a:pt x="105" y="136"/>
                  </a:cubicBezTo>
                  <a:cubicBezTo>
                    <a:pt x="106" y="136"/>
                    <a:pt x="106" y="136"/>
                    <a:pt x="107" y="136"/>
                  </a:cubicBezTo>
                  <a:cubicBezTo>
                    <a:pt x="107" y="136"/>
                    <a:pt x="108" y="136"/>
                    <a:pt x="108" y="136"/>
                  </a:cubicBezTo>
                  <a:cubicBezTo>
                    <a:pt x="108" y="136"/>
                    <a:pt x="108" y="137"/>
                    <a:pt x="108" y="137"/>
                  </a:cubicBezTo>
                  <a:cubicBezTo>
                    <a:pt x="109" y="137"/>
                    <a:pt x="110" y="137"/>
                    <a:pt x="110" y="137"/>
                  </a:cubicBezTo>
                  <a:cubicBezTo>
                    <a:pt x="110" y="138"/>
                    <a:pt x="110" y="139"/>
                    <a:pt x="110" y="139"/>
                  </a:cubicBezTo>
                  <a:cubicBezTo>
                    <a:pt x="111" y="139"/>
                    <a:pt x="111" y="139"/>
                    <a:pt x="112" y="139"/>
                  </a:cubicBezTo>
                  <a:cubicBezTo>
                    <a:pt x="112" y="140"/>
                    <a:pt x="112" y="140"/>
                    <a:pt x="112" y="141"/>
                  </a:cubicBezTo>
                  <a:cubicBezTo>
                    <a:pt x="112" y="141"/>
                    <a:pt x="113" y="141"/>
                    <a:pt x="113" y="141"/>
                  </a:cubicBezTo>
                  <a:cubicBezTo>
                    <a:pt x="114" y="141"/>
                    <a:pt x="114" y="141"/>
                    <a:pt x="115" y="141"/>
                  </a:cubicBezTo>
                  <a:cubicBezTo>
                    <a:pt x="115" y="140"/>
                    <a:pt x="115" y="140"/>
                    <a:pt x="115" y="139"/>
                  </a:cubicBezTo>
                  <a:cubicBezTo>
                    <a:pt x="115" y="139"/>
                    <a:pt x="115" y="138"/>
                    <a:pt x="115" y="137"/>
                  </a:cubicBezTo>
                  <a:cubicBezTo>
                    <a:pt x="115" y="137"/>
                    <a:pt x="116" y="137"/>
                    <a:pt x="116" y="137"/>
                  </a:cubicBezTo>
                  <a:cubicBezTo>
                    <a:pt x="117" y="137"/>
                    <a:pt x="117" y="137"/>
                    <a:pt x="118" y="137"/>
                  </a:cubicBezTo>
                  <a:cubicBezTo>
                    <a:pt x="118" y="137"/>
                    <a:pt x="119" y="137"/>
                    <a:pt x="119" y="137"/>
                  </a:cubicBezTo>
                  <a:cubicBezTo>
                    <a:pt x="119" y="137"/>
                    <a:pt x="119" y="136"/>
                    <a:pt x="119" y="136"/>
                  </a:cubicBezTo>
                  <a:cubicBezTo>
                    <a:pt x="120" y="136"/>
                    <a:pt x="120" y="136"/>
                    <a:pt x="121" y="136"/>
                  </a:cubicBezTo>
                  <a:cubicBezTo>
                    <a:pt x="121" y="135"/>
                    <a:pt x="121" y="135"/>
                    <a:pt x="121" y="134"/>
                  </a:cubicBezTo>
                  <a:cubicBezTo>
                    <a:pt x="121" y="134"/>
                    <a:pt x="122" y="134"/>
                    <a:pt x="122" y="134"/>
                  </a:cubicBezTo>
                  <a:cubicBezTo>
                    <a:pt x="123" y="134"/>
                    <a:pt x="124" y="134"/>
                    <a:pt x="124" y="134"/>
                  </a:cubicBezTo>
                  <a:cubicBezTo>
                    <a:pt x="125" y="134"/>
                    <a:pt x="125" y="134"/>
                    <a:pt x="126" y="134"/>
                  </a:cubicBezTo>
                  <a:cubicBezTo>
                    <a:pt x="126" y="135"/>
                    <a:pt x="126" y="135"/>
                    <a:pt x="126" y="136"/>
                  </a:cubicBezTo>
                  <a:cubicBezTo>
                    <a:pt x="125" y="136"/>
                    <a:pt x="125" y="136"/>
                    <a:pt x="124" y="136"/>
                  </a:cubicBezTo>
                  <a:cubicBezTo>
                    <a:pt x="124" y="136"/>
                    <a:pt x="124" y="137"/>
                    <a:pt x="124" y="137"/>
                  </a:cubicBezTo>
                  <a:cubicBezTo>
                    <a:pt x="124" y="137"/>
                    <a:pt x="123" y="137"/>
                    <a:pt x="122" y="137"/>
                  </a:cubicBezTo>
                  <a:cubicBezTo>
                    <a:pt x="122" y="138"/>
                    <a:pt x="122" y="139"/>
                    <a:pt x="122" y="139"/>
                  </a:cubicBezTo>
                  <a:cubicBezTo>
                    <a:pt x="122" y="139"/>
                    <a:pt x="121" y="139"/>
                    <a:pt x="121" y="139"/>
                  </a:cubicBezTo>
                  <a:cubicBezTo>
                    <a:pt x="121" y="140"/>
                    <a:pt x="121" y="140"/>
                    <a:pt x="121" y="141"/>
                  </a:cubicBezTo>
                  <a:cubicBezTo>
                    <a:pt x="120" y="141"/>
                    <a:pt x="120" y="141"/>
                    <a:pt x="119" y="141"/>
                  </a:cubicBezTo>
                  <a:cubicBezTo>
                    <a:pt x="119" y="141"/>
                    <a:pt x="119" y="142"/>
                    <a:pt x="119" y="142"/>
                  </a:cubicBezTo>
                  <a:cubicBezTo>
                    <a:pt x="119" y="142"/>
                    <a:pt x="118" y="142"/>
                    <a:pt x="118" y="142"/>
                  </a:cubicBezTo>
                  <a:cubicBezTo>
                    <a:pt x="118" y="143"/>
                    <a:pt x="118" y="143"/>
                    <a:pt x="118" y="144"/>
                  </a:cubicBezTo>
                  <a:cubicBezTo>
                    <a:pt x="118" y="144"/>
                    <a:pt x="118" y="145"/>
                    <a:pt x="118" y="145"/>
                  </a:cubicBezTo>
                  <a:cubicBezTo>
                    <a:pt x="118" y="145"/>
                    <a:pt x="119" y="145"/>
                    <a:pt x="119" y="145"/>
                  </a:cubicBezTo>
                  <a:cubicBezTo>
                    <a:pt x="120" y="145"/>
                    <a:pt x="120" y="145"/>
                    <a:pt x="121" y="145"/>
                  </a:cubicBezTo>
                  <a:cubicBezTo>
                    <a:pt x="121" y="145"/>
                    <a:pt x="122" y="145"/>
                    <a:pt x="122" y="145"/>
                  </a:cubicBezTo>
                  <a:cubicBezTo>
                    <a:pt x="123" y="145"/>
                    <a:pt x="124" y="145"/>
                    <a:pt x="124" y="145"/>
                  </a:cubicBezTo>
                  <a:cubicBezTo>
                    <a:pt x="125" y="145"/>
                    <a:pt x="125" y="145"/>
                    <a:pt x="126" y="145"/>
                  </a:cubicBezTo>
                  <a:cubicBezTo>
                    <a:pt x="126" y="146"/>
                    <a:pt x="126" y="147"/>
                    <a:pt x="126" y="147"/>
                  </a:cubicBezTo>
                  <a:cubicBezTo>
                    <a:pt x="126" y="147"/>
                    <a:pt x="127" y="147"/>
                    <a:pt x="127" y="147"/>
                  </a:cubicBezTo>
                  <a:cubicBezTo>
                    <a:pt x="128" y="147"/>
                    <a:pt x="128" y="147"/>
                    <a:pt x="129" y="147"/>
                  </a:cubicBezTo>
                  <a:cubicBezTo>
                    <a:pt x="129" y="147"/>
                    <a:pt x="130" y="147"/>
                    <a:pt x="130" y="147"/>
                  </a:cubicBezTo>
                  <a:cubicBezTo>
                    <a:pt x="130" y="148"/>
                    <a:pt x="130" y="148"/>
                    <a:pt x="130" y="149"/>
                  </a:cubicBezTo>
                  <a:cubicBezTo>
                    <a:pt x="131" y="149"/>
                    <a:pt x="131" y="149"/>
                    <a:pt x="132" y="149"/>
                  </a:cubicBezTo>
                  <a:cubicBezTo>
                    <a:pt x="132" y="148"/>
                    <a:pt x="132" y="148"/>
                    <a:pt x="132" y="147"/>
                  </a:cubicBezTo>
                  <a:cubicBezTo>
                    <a:pt x="132" y="147"/>
                    <a:pt x="133" y="147"/>
                    <a:pt x="134" y="147"/>
                  </a:cubicBezTo>
                  <a:cubicBezTo>
                    <a:pt x="134" y="147"/>
                    <a:pt x="134" y="146"/>
                    <a:pt x="134" y="145"/>
                  </a:cubicBezTo>
                  <a:cubicBezTo>
                    <a:pt x="133" y="145"/>
                    <a:pt x="132" y="145"/>
                    <a:pt x="132" y="145"/>
                  </a:cubicBezTo>
                  <a:cubicBezTo>
                    <a:pt x="132" y="145"/>
                    <a:pt x="132" y="144"/>
                    <a:pt x="132" y="144"/>
                  </a:cubicBezTo>
                  <a:cubicBezTo>
                    <a:pt x="132" y="143"/>
                    <a:pt x="132" y="143"/>
                    <a:pt x="132" y="142"/>
                  </a:cubicBezTo>
                  <a:cubicBezTo>
                    <a:pt x="132" y="142"/>
                    <a:pt x="132" y="141"/>
                    <a:pt x="132" y="141"/>
                  </a:cubicBezTo>
                  <a:cubicBezTo>
                    <a:pt x="131" y="141"/>
                    <a:pt x="131" y="141"/>
                    <a:pt x="130" y="141"/>
                  </a:cubicBezTo>
                  <a:cubicBezTo>
                    <a:pt x="130" y="141"/>
                    <a:pt x="129" y="141"/>
                    <a:pt x="129" y="141"/>
                  </a:cubicBezTo>
                  <a:cubicBezTo>
                    <a:pt x="129" y="140"/>
                    <a:pt x="129" y="140"/>
                    <a:pt x="129" y="139"/>
                  </a:cubicBezTo>
                  <a:cubicBezTo>
                    <a:pt x="128" y="139"/>
                    <a:pt x="128" y="139"/>
                    <a:pt x="127" y="139"/>
                  </a:cubicBezTo>
                  <a:cubicBezTo>
                    <a:pt x="127" y="139"/>
                    <a:pt x="127" y="138"/>
                    <a:pt x="127" y="137"/>
                  </a:cubicBezTo>
                  <a:cubicBezTo>
                    <a:pt x="127" y="137"/>
                    <a:pt x="127" y="136"/>
                    <a:pt x="127" y="136"/>
                  </a:cubicBezTo>
                  <a:cubicBezTo>
                    <a:pt x="128" y="136"/>
                    <a:pt x="128" y="136"/>
                    <a:pt x="129" y="136"/>
                  </a:cubicBezTo>
                  <a:cubicBezTo>
                    <a:pt x="129" y="135"/>
                    <a:pt x="129" y="135"/>
                    <a:pt x="129" y="134"/>
                  </a:cubicBezTo>
                  <a:cubicBezTo>
                    <a:pt x="129" y="134"/>
                    <a:pt x="129" y="133"/>
                    <a:pt x="129" y="133"/>
                  </a:cubicBezTo>
                  <a:cubicBezTo>
                    <a:pt x="129" y="132"/>
                    <a:pt x="129" y="131"/>
                    <a:pt x="129" y="131"/>
                  </a:cubicBezTo>
                  <a:cubicBezTo>
                    <a:pt x="129" y="131"/>
                    <a:pt x="130" y="131"/>
                    <a:pt x="130" y="131"/>
                  </a:cubicBezTo>
                  <a:cubicBezTo>
                    <a:pt x="130" y="130"/>
                    <a:pt x="130" y="130"/>
                    <a:pt x="130" y="129"/>
                  </a:cubicBezTo>
                  <a:cubicBezTo>
                    <a:pt x="130" y="129"/>
                    <a:pt x="130" y="128"/>
                    <a:pt x="130" y="128"/>
                  </a:cubicBezTo>
                  <a:cubicBezTo>
                    <a:pt x="130" y="127"/>
                    <a:pt x="130" y="127"/>
                    <a:pt x="130" y="126"/>
                  </a:cubicBezTo>
                  <a:cubicBezTo>
                    <a:pt x="130" y="126"/>
                    <a:pt x="130" y="125"/>
                    <a:pt x="130" y="125"/>
                  </a:cubicBezTo>
                  <a:cubicBezTo>
                    <a:pt x="130" y="125"/>
                    <a:pt x="129" y="125"/>
                    <a:pt x="129" y="125"/>
                  </a:cubicBezTo>
                  <a:cubicBezTo>
                    <a:pt x="128" y="125"/>
                    <a:pt x="128" y="125"/>
                    <a:pt x="127" y="125"/>
                  </a:cubicBezTo>
                  <a:cubicBezTo>
                    <a:pt x="127" y="124"/>
                    <a:pt x="127" y="123"/>
                    <a:pt x="127" y="123"/>
                  </a:cubicBezTo>
                  <a:cubicBezTo>
                    <a:pt x="127" y="122"/>
                    <a:pt x="127" y="122"/>
                    <a:pt x="127" y="121"/>
                  </a:cubicBezTo>
                  <a:cubicBezTo>
                    <a:pt x="127" y="121"/>
                    <a:pt x="126" y="121"/>
                    <a:pt x="126" y="121"/>
                  </a:cubicBezTo>
                  <a:cubicBezTo>
                    <a:pt x="126" y="121"/>
                    <a:pt x="126" y="120"/>
                    <a:pt x="126" y="120"/>
                  </a:cubicBezTo>
                  <a:cubicBezTo>
                    <a:pt x="125" y="120"/>
                    <a:pt x="125" y="120"/>
                    <a:pt x="124" y="120"/>
                  </a:cubicBezTo>
                  <a:cubicBezTo>
                    <a:pt x="124" y="119"/>
                    <a:pt x="124" y="119"/>
                    <a:pt x="124" y="118"/>
                  </a:cubicBezTo>
                  <a:cubicBezTo>
                    <a:pt x="124" y="118"/>
                    <a:pt x="123" y="118"/>
                    <a:pt x="122" y="118"/>
                  </a:cubicBezTo>
                  <a:cubicBezTo>
                    <a:pt x="122" y="118"/>
                    <a:pt x="122" y="117"/>
                    <a:pt x="122" y="116"/>
                  </a:cubicBezTo>
                  <a:cubicBezTo>
                    <a:pt x="122" y="116"/>
                    <a:pt x="122" y="115"/>
                    <a:pt x="122" y="115"/>
                  </a:cubicBezTo>
                  <a:cubicBezTo>
                    <a:pt x="122" y="114"/>
                    <a:pt x="122" y="114"/>
                    <a:pt x="122" y="113"/>
                  </a:cubicBezTo>
                  <a:cubicBezTo>
                    <a:pt x="122" y="113"/>
                    <a:pt x="122" y="112"/>
                    <a:pt x="122" y="112"/>
                  </a:cubicBezTo>
                  <a:cubicBezTo>
                    <a:pt x="122" y="111"/>
                    <a:pt x="122" y="110"/>
                    <a:pt x="122" y="110"/>
                  </a:cubicBezTo>
                  <a:cubicBezTo>
                    <a:pt x="122" y="109"/>
                    <a:pt x="122" y="109"/>
                    <a:pt x="122" y="108"/>
                  </a:cubicBezTo>
                  <a:cubicBezTo>
                    <a:pt x="122" y="108"/>
                    <a:pt x="121" y="108"/>
                    <a:pt x="121" y="108"/>
                  </a:cubicBezTo>
                  <a:cubicBezTo>
                    <a:pt x="121" y="108"/>
                    <a:pt x="121" y="107"/>
                    <a:pt x="121" y="107"/>
                  </a:cubicBezTo>
                  <a:cubicBezTo>
                    <a:pt x="121" y="106"/>
                    <a:pt x="121" y="106"/>
                    <a:pt x="121" y="105"/>
                  </a:cubicBezTo>
                  <a:cubicBezTo>
                    <a:pt x="121" y="105"/>
                    <a:pt x="121" y="104"/>
                    <a:pt x="121" y="104"/>
                  </a:cubicBezTo>
                  <a:cubicBezTo>
                    <a:pt x="121" y="103"/>
                    <a:pt x="121" y="102"/>
                    <a:pt x="121" y="102"/>
                  </a:cubicBezTo>
                  <a:cubicBezTo>
                    <a:pt x="121" y="101"/>
                    <a:pt x="121" y="101"/>
                    <a:pt x="121" y="100"/>
                  </a:cubicBezTo>
                  <a:cubicBezTo>
                    <a:pt x="120" y="100"/>
                    <a:pt x="120" y="100"/>
                    <a:pt x="119" y="100"/>
                  </a:cubicBezTo>
                  <a:cubicBezTo>
                    <a:pt x="119" y="100"/>
                    <a:pt x="118" y="100"/>
                    <a:pt x="118" y="100"/>
                  </a:cubicBezTo>
                  <a:cubicBezTo>
                    <a:pt x="117" y="100"/>
                    <a:pt x="117" y="100"/>
                    <a:pt x="116" y="100"/>
                  </a:cubicBezTo>
                  <a:cubicBezTo>
                    <a:pt x="116" y="101"/>
                    <a:pt x="116" y="101"/>
                    <a:pt x="116" y="102"/>
                  </a:cubicBezTo>
                  <a:cubicBezTo>
                    <a:pt x="116" y="102"/>
                    <a:pt x="115" y="102"/>
                    <a:pt x="115" y="102"/>
                  </a:cubicBezTo>
                  <a:cubicBezTo>
                    <a:pt x="115" y="102"/>
                    <a:pt x="115" y="103"/>
                    <a:pt x="115" y="104"/>
                  </a:cubicBezTo>
                  <a:cubicBezTo>
                    <a:pt x="115" y="104"/>
                    <a:pt x="115" y="105"/>
                    <a:pt x="115" y="105"/>
                  </a:cubicBezTo>
                  <a:cubicBezTo>
                    <a:pt x="114" y="105"/>
                    <a:pt x="114" y="105"/>
                    <a:pt x="113" y="105"/>
                  </a:cubicBezTo>
                  <a:cubicBezTo>
                    <a:pt x="113" y="105"/>
                    <a:pt x="112" y="105"/>
                    <a:pt x="112" y="105"/>
                  </a:cubicBezTo>
                  <a:cubicBezTo>
                    <a:pt x="111" y="105"/>
                    <a:pt x="111" y="105"/>
                    <a:pt x="110" y="105"/>
                  </a:cubicBezTo>
                  <a:cubicBezTo>
                    <a:pt x="110" y="105"/>
                    <a:pt x="109" y="105"/>
                    <a:pt x="108" y="105"/>
                  </a:cubicBezTo>
                  <a:cubicBezTo>
                    <a:pt x="108" y="105"/>
                    <a:pt x="108" y="104"/>
                    <a:pt x="108" y="104"/>
                  </a:cubicBezTo>
                  <a:cubicBezTo>
                    <a:pt x="108" y="103"/>
                    <a:pt x="108" y="102"/>
                    <a:pt x="108" y="102"/>
                  </a:cubicBezTo>
                  <a:cubicBezTo>
                    <a:pt x="108" y="101"/>
                    <a:pt x="108" y="101"/>
                    <a:pt x="108" y="100"/>
                  </a:cubicBezTo>
                  <a:cubicBezTo>
                    <a:pt x="108" y="100"/>
                    <a:pt x="108" y="99"/>
                    <a:pt x="108" y="99"/>
                  </a:cubicBezTo>
                  <a:cubicBezTo>
                    <a:pt x="109" y="99"/>
                    <a:pt x="110" y="99"/>
                    <a:pt x="110" y="99"/>
                  </a:cubicBezTo>
                  <a:cubicBezTo>
                    <a:pt x="110" y="98"/>
                    <a:pt x="110" y="98"/>
                    <a:pt x="110" y="97"/>
                  </a:cubicBezTo>
                  <a:cubicBezTo>
                    <a:pt x="110" y="97"/>
                    <a:pt x="109" y="97"/>
                    <a:pt x="108" y="97"/>
                  </a:cubicBezTo>
                  <a:cubicBezTo>
                    <a:pt x="108" y="97"/>
                    <a:pt x="108" y="96"/>
                    <a:pt x="108" y="95"/>
                  </a:cubicBezTo>
                  <a:cubicBezTo>
                    <a:pt x="108" y="95"/>
                    <a:pt x="107" y="95"/>
                    <a:pt x="107" y="95"/>
                  </a:cubicBezTo>
                  <a:cubicBezTo>
                    <a:pt x="107" y="95"/>
                    <a:pt x="107" y="94"/>
                    <a:pt x="107" y="94"/>
                  </a:cubicBezTo>
                  <a:cubicBezTo>
                    <a:pt x="107" y="93"/>
                    <a:pt x="107" y="93"/>
                    <a:pt x="107" y="92"/>
                  </a:cubicBezTo>
                  <a:cubicBezTo>
                    <a:pt x="106" y="92"/>
                    <a:pt x="106" y="92"/>
                    <a:pt x="105" y="92"/>
                  </a:cubicBezTo>
                  <a:cubicBezTo>
                    <a:pt x="105" y="92"/>
                    <a:pt x="105" y="91"/>
                    <a:pt x="105" y="91"/>
                  </a:cubicBezTo>
                  <a:cubicBezTo>
                    <a:pt x="105" y="91"/>
                    <a:pt x="104" y="91"/>
                    <a:pt x="104" y="91"/>
                  </a:cubicBezTo>
                  <a:cubicBezTo>
                    <a:pt x="104" y="90"/>
                    <a:pt x="104" y="90"/>
                    <a:pt x="104" y="89"/>
                  </a:cubicBezTo>
                  <a:cubicBezTo>
                    <a:pt x="103" y="89"/>
                    <a:pt x="103" y="89"/>
                    <a:pt x="102" y="89"/>
                  </a:cubicBezTo>
                  <a:cubicBezTo>
                    <a:pt x="102" y="89"/>
                    <a:pt x="102" y="88"/>
                    <a:pt x="102" y="87"/>
                  </a:cubicBezTo>
                  <a:cubicBezTo>
                    <a:pt x="102" y="87"/>
                    <a:pt x="101" y="87"/>
                    <a:pt x="101" y="87"/>
                  </a:cubicBezTo>
                  <a:cubicBezTo>
                    <a:pt x="101" y="88"/>
                    <a:pt x="101" y="89"/>
                    <a:pt x="101" y="89"/>
                  </a:cubicBezTo>
                  <a:cubicBezTo>
                    <a:pt x="100" y="89"/>
                    <a:pt x="100" y="89"/>
                    <a:pt x="99" y="89"/>
                  </a:cubicBezTo>
                  <a:cubicBezTo>
                    <a:pt x="98" y="89"/>
                    <a:pt x="98" y="89"/>
                    <a:pt x="97" y="89"/>
                  </a:cubicBezTo>
                  <a:cubicBezTo>
                    <a:pt x="97" y="89"/>
                    <a:pt x="97" y="88"/>
                    <a:pt x="97" y="87"/>
                  </a:cubicBezTo>
                  <a:cubicBezTo>
                    <a:pt x="97" y="87"/>
                    <a:pt x="96" y="87"/>
                    <a:pt x="96" y="87"/>
                  </a:cubicBezTo>
                  <a:cubicBezTo>
                    <a:pt x="96" y="88"/>
                    <a:pt x="96" y="89"/>
                    <a:pt x="96" y="89"/>
                  </a:cubicBezTo>
                  <a:cubicBezTo>
                    <a:pt x="95" y="89"/>
                    <a:pt x="95" y="89"/>
                    <a:pt x="94" y="89"/>
                  </a:cubicBezTo>
                  <a:cubicBezTo>
                    <a:pt x="94" y="90"/>
                    <a:pt x="94" y="90"/>
                    <a:pt x="94" y="91"/>
                  </a:cubicBezTo>
                  <a:cubicBezTo>
                    <a:pt x="94" y="91"/>
                    <a:pt x="94" y="92"/>
                    <a:pt x="94" y="92"/>
                  </a:cubicBezTo>
                  <a:cubicBezTo>
                    <a:pt x="94" y="93"/>
                    <a:pt x="94" y="93"/>
                    <a:pt x="94" y="94"/>
                  </a:cubicBezTo>
                  <a:cubicBezTo>
                    <a:pt x="94" y="94"/>
                    <a:pt x="93" y="94"/>
                    <a:pt x="93" y="94"/>
                  </a:cubicBezTo>
                  <a:cubicBezTo>
                    <a:pt x="93" y="94"/>
                    <a:pt x="93" y="95"/>
                    <a:pt x="93" y="95"/>
                  </a:cubicBezTo>
                  <a:cubicBezTo>
                    <a:pt x="93" y="96"/>
                    <a:pt x="93" y="97"/>
                    <a:pt x="93" y="97"/>
                  </a:cubicBezTo>
                  <a:cubicBezTo>
                    <a:pt x="93" y="98"/>
                    <a:pt x="93" y="98"/>
                    <a:pt x="93" y="99"/>
                  </a:cubicBezTo>
                  <a:cubicBezTo>
                    <a:pt x="92" y="99"/>
                    <a:pt x="92" y="99"/>
                    <a:pt x="91" y="99"/>
                  </a:cubicBezTo>
                  <a:cubicBezTo>
                    <a:pt x="91" y="99"/>
                    <a:pt x="90" y="99"/>
                    <a:pt x="90" y="99"/>
                  </a:cubicBezTo>
                  <a:cubicBezTo>
                    <a:pt x="90" y="99"/>
                    <a:pt x="90" y="100"/>
                    <a:pt x="90" y="100"/>
                  </a:cubicBezTo>
                  <a:cubicBezTo>
                    <a:pt x="89" y="100"/>
                    <a:pt x="89" y="100"/>
                    <a:pt x="88" y="100"/>
                  </a:cubicBezTo>
                  <a:cubicBezTo>
                    <a:pt x="88" y="101"/>
                    <a:pt x="88" y="101"/>
                    <a:pt x="88" y="102"/>
                  </a:cubicBezTo>
                  <a:cubicBezTo>
                    <a:pt x="88" y="102"/>
                    <a:pt x="88" y="103"/>
                    <a:pt x="88" y="104"/>
                  </a:cubicBezTo>
                  <a:cubicBezTo>
                    <a:pt x="89" y="104"/>
                    <a:pt x="89" y="104"/>
                    <a:pt x="90" y="104"/>
                  </a:cubicBezTo>
                  <a:cubicBezTo>
                    <a:pt x="90" y="104"/>
                    <a:pt x="90" y="105"/>
                    <a:pt x="90" y="105"/>
                  </a:cubicBezTo>
                  <a:cubicBezTo>
                    <a:pt x="90" y="105"/>
                    <a:pt x="91" y="105"/>
                    <a:pt x="91" y="105"/>
                  </a:cubicBezTo>
                  <a:cubicBezTo>
                    <a:pt x="91" y="106"/>
                    <a:pt x="91" y="106"/>
                    <a:pt x="91" y="107"/>
                  </a:cubicBezTo>
                  <a:cubicBezTo>
                    <a:pt x="91" y="107"/>
                    <a:pt x="91" y="108"/>
                    <a:pt x="91" y="108"/>
                  </a:cubicBezTo>
                  <a:cubicBezTo>
                    <a:pt x="91" y="108"/>
                    <a:pt x="90" y="108"/>
                    <a:pt x="90" y="108"/>
                  </a:cubicBezTo>
                  <a:cubicBezTo>
                    <a:pt x="90" y="109"/>
                    <a:pt x="90" y="109"/>
                    <a:pt x="90" y="110"/>
                  </a:cubicBezTo>
                  <a:cubicBezTo>
                    <a:pt x="90" y="110"/>
                    <a:pt x="90" y="111"/>
                    <a:pt x="90" y="112"/>
                  </a:cubicBezTo>
                  <a:cubicBezTo>
                    <a:pt x="90" y="112"/>
                    <a:pt x="90" y="113"/>
                    <a:pt x="90" y="113"/>
                  </a:cubicBezTo>
                  <a:cubicBezTo>
                    <a:pt x="89" y="113"/>
                    <a:pt x="89" y="113"/>
                    <a:pt x="88" y="113"/>
                  </a:cubicBezTo>
                  <a:cubicBezTo>
                    <a:pt x="88" y="113"/>
                    <a:pt x="87" y="113"/>
                    <a:pt x="87" y="113"/>
                  </a:cubicBezTo>
                  <a:cubicBezTo>
                    <a:pt x="87" y="114"/>
                    <a:pt x="87" y="114"/>
                    <a:pt x="87" y="115"/>
                  </a:cubicBezTo>
                  <a:cubicBezTo>
                    <a:pt x="86" y="115"/>
                    <a:pt x="85" y="115"/>
                    <a:pt x="85" y="115"/>
                  </a:cubicBezTo>
                  <a:cubicBezTo>
                    <a:pt x="84" y="115"/>
                    <a:pt x="84" y="115"/>
                    <a:pt x="83" y="115"/>
                  </a:cubicBezTo>
                  <a:cubicBezTo>
                    <a:pt x="83" y="115"/>
                    <a:pt x="82" y="115"/>
                    <a:pt x="82" y="115"/>
                  </a:cubicBezTo>
                  <a:cubicBezTo>
                    <a:pt x="82" y="115"/>
                    <a:pt x="82" y="116"/>
                    <a:pt x="82" y="116"/>
                  </a:cubicBezTo>
                  <a:cubicBezTo>
                    <a:pt x="82" y="117"/>
                    <a:pt x="82" y="118"/>
                    <a:pt x="82" y="118"/>
                  </a:cubicBezTo>
                  <a:cubicBezTo>
                    <a:pt x="82" y="119"/>
                    <a:pt x="82" y="119"/>
                    <a:pt x="82" y="120"/>
                  </a:cubicBezTo>
                  <a:cubicBezTo>
                    <a:pt x="82" y="120"/>
                    <a:pt x="82" y="121"/>
                    <a:pt x="82" y="121"/>
                  </a:cubicBezTo>
                  <a:cubicBezTo>
                    <a:pt x="81" y="121"/>
                    <a:pt x="81" y="121"/>
                    <a:pt x="80" y="121"/>
                  </a:cubicBezTo>
                  <a:cubicBezTo>
                    <a:pt x="80" y="122"/>
                    <a:pt x="80" y="122"/>
                    <a:pt x="80" y="123"/>
                  </a:cubicBezTo>
                  <a:cubicBezTo>
                    <a:pt x="80" y="123"/>
                    <a:pt x="80" y="124"/>
                    <a:pt x="80" y="125"/>
                  </a:cubicBezTo>
                  <a:cubicBezTo>
                    <a:pt x="80" y="125"/>
                    <a:pt x="80" y="126"/>
                    <a:pt x="80" y="126"/>
                  </a:cubicBezTo>
                  <a:cubicBezTo>
                    <a:pt x="80" y="126"/>
                    <a:pt x="79" y="126"/>
                    <a:pt x="79" y="126"/>
                  </a:cubicBezTo>
                  <a:cubicBezTo>
                    <a:pt x="78" y="126"/>
                    <a:pt x="78" y="126"/>
                    <a:pt x="77" y="126"/>
                  </a:cubicBezTo>
                  <a:cubicBezTo>
                    <a:pt x="77" y="126"/>
                    <a:pt x="76" y="126"/>
                    <a:pt x="76" y="126"/>
                  </a:cubicBezTo>
                  <a:cubicBezTo>
                    <a:pt x="76" y="126"/>
                    <a:pt x="76" y="125"/>
                    <a:pt x="76" y="125"/>
                  </a:cubicBezTo>
                  <a:cubicBezTo>
                    <a:pt x="76" y="125"/>
                    <a:pt x="77" y="125"/>
                    <a:pt x="77" y="125"/>
                  </a:cubicBezTo>
                  <a:cubicBezTo>
                    <a:pt x="77" y="124"/>
                    <a:pt x="77" y="123"/>
                    <a:pt x="77" y="123"/>
                  </a:cubicBezTo>
                  <a:cubicBezTo>
                    <a:pt x="78" y="123"/>
                    <a:pt x="78" y="123"/>
                    <a:pt x="79" y="123"/>
                  </a:cubicBezTo>
                  <a:cubicBezTo>
                    <a:pt x="79" y="122"/>
                    <a:pt x="79" y="122"/>
                    <a:pt x="79" y="121"/>
                  </a:cubicBezTo>
                  <a:cubicBezTo>
                    <a:pt x="78" y="121"/>
                    <a:pt x="78" y="121"/>
                    <a:pt x="77" y="121"/>
                  </a:cubicBezTo>
                  <a:cubicBezTo>
                    <a:pt x="77" y="121"/>
                    <a:pt x="77" y="120"/>
                    <a:pt x="77" y="120"/>
                  </a:cubicBezTo>
                  <a:cubicBezTo>
                    <a:pt x="77" y="119"/>
                    <a:pt x="77" y="119"/>
                    <a:pt x="77" y="118"/>
                  </a:cubicBezTo>
                  <a:cubicBezTo>
                    <a:pt x="77" y="118"/>
                    <a:pt x="77" y="117"/>
                    <a:pt x="77" y="116"/>
                  </a:cubicBezTo>
                  <a:cubicBezTo>
                    <a:pt x="77" y="116"/>
                    <a:pt x="77" y="115"/>
                    <a:pt x="77" y="115"/>
                  </a:cubicBezTo>
                  <a:cubicBezTo>
                    <a:pt x="77" y="114"/>
                    <a:pt x="77" y="114"/>
                    <a:pt x="77" y="113"/>
                  </a:cubicBezTo>
                  <a:cubicBezTo>
                    <a:pt x="77" y="113"/>
                    <a:pt x="76" y="113"/>
                    <a:pt x="76" y="113"/>
                  </a:cubicBezTo>
                  <a:cubicBezTo>
                    <a:pt x="75" y="113"/>
                    <a:pt x="75" y="113"/>
                    <a:pt x="74" y="113"/>
                  </a:cubicBezTo>
                  <a:cubicBezTo>
                    <a:pt x="74" y="113"/>
                    <a:pt x="74" y="112"/>
                    <a:pt x="74" y="112"/>
                  </a:cubicBezTo>
                  <a:cubicBezTo>
                    <a:pt x="74" y="112"/>
                    <a:pt x="73" y="112"/>
                    <a:pt x="73" y="112"/>
                  </a:cubicBezTo>
                  <a:cubicBezTo>
                    <a:pt x="72" y="112"/>
                    <a:pt x="71" y="112"/>
                    <a:pt x="71" y="112"/>
                  </a:cubicBezTo>
                  <a:cubicBezTo>
                    <a:pt x="71" y="111"/>
                    <a:pt x="71" y="110"/>
                    <a:pt x="71" y="110"/>
                  </a:cubicBezTo>
                  <a:cubicBezTo>
                    <a:pt x="71" y="109"/>
                    <a:pt x="71" y="109"/>
                    <a:pt x="71" y="108"/>
                  </a:cubicBezTo>
                  <a:cubicBezTo>
                    <a:pt x="70" y="108"/>
                    <a:pt x="70" y="108"/>
                    <a:pt x="69" y="108"/>
                  </a:cubicBezTo>
                  <a:cubicBezTo>
                    <a:pt x="69" y="108"/>
                    <a:pt x="68" y="108"/>
                    <a:pt x="68" y="108"/>
                  </a:cubicBezTo>
                  <a:cubicBezTo>
                    <a:pt x="68" y="108"/>
                    <a:pt x="68" y="107"/>
                    <a:pt x="68" y="107"/>
                  </a:cubicBezTo>
                  <a:cubicBezTo>
                    <a:pt x="68" y="106"/>
                    <a:pt x="68" y="106"/>
                    <a:pt x="68" y="105"/>
                  </a:cubicBezTo>
                  <a:cubicBezTo>
                    <a:pt x="67" y="105"/>
                    <a:pt x="67" y="105"/>
                    <a:pt x="66" y="105"/>
                  </a:cubicBezTo>
                  <a:cubicBezTo>
                    <a:pt x="66" y="105"/>
                    <a:pt x="65" y="105"/>
                    <a:pt x="65" y="105"/>
                  </a:cubicBezTo>
                  <a:cubicBezTo>
                    <a:pt x="65" y="105"/>
                    <a:pt x="65" y="104"/>
                    <a:pt x="65" y="104"/>
                  </a:cubicBezTo>
                  <a:cubicBezTo>
                    <a:pt x="64" y="104"/>
                    <a:pt x="64" y="104"/>
                    <a:pt x="63" y="104"/>
                  </a:cubicBezTo>
                  <a:cubicBezTo>
                    <a:pt x="63" y="104"/>
                    <a:pt x="62" y="104"/>
                    <a:pt x="61" y="104"/>
                  </a:cubicBezTo>
                  <a:cubicBezTo>
                    <a:pt x="61" y="103"/>
                    <a:pt x="61" y="102"/>
                    <a:pt x="61" y="102"/>
                  </a:cubicBezTo>
                  <a:cubicBezTo>
                    <a:pt x="61" y="102"/>
                    <a:pt x="60" y="102"/>
                    <a:pt x="60" y="102"/>
                  </a:cubicBezTo>
                  <a:cubicBezTo>
                    <a:pt x="60" y="101"/>
                    <a:pt x="60" y="101"/>
                    <a:pt x="60" y="100"/>
                  </a:cubicBezTo>
                  <a:cubicBezTo>
                    <a:pt x="60" y="100"/>
                    <a:pt x="60" y="99"/>
                    <a:pt x="60" y="99"/>
                  </a:cubicBezTo>
                  <a:cubicBezTo>
                    <a:pt x="60" y="98"/>
                    <a:pt x="60" y="98"/>
                    <a:pt x="60" y="97"/>
                  </a:cubicBezTo>
                  <a:cubicBezTo>
                    <a:pt x="60" y="97"/>
                    <a:pt x="60" y="96"/>
                    <a:pt x="60" y="95"/>
                  </a:cubicBezTo>
                  <a:cubicBezTo>
                    <a:pt x="59" y="95"/>
                    <a:pt x="59" y="95"/>
                    <a:pt x="58" y="95"/>
                  </a:cubicBezTo>
                  <a:cubicBezTo>
                    <a:pt x="58" y="95"/>
                    <a:pt x="58" y="94"/>
                    <a:pt x="58" y="94"/>
                  </a:cubicBezTo>
                  <a:cubicBezTo>
                    <a:pt x="58" y="93"/>
                    <a:pt x="58" y="93"/>
                    <a:pt x="58" y="92"/>
                  </a:cubicBezTo>
                  <a:cubicBezTo>
                    <a:pt x="59" y="92"/>
                    <a:pt x="59" y="92"/>
                    <a:pt x="60" y="92"/>
                  </a:cubicBezTo>
                  <a:cubicBezTo>
                    <a:pt x="60" y="92"/>
                    <a:pt x="60" y="91"/>
                    <a:pt x="60" y="91"/>
                  </a:cubicBezTo>
                  <a:cubicBezTo>
                    <a:pt x="60" y="90"/>
                    <a:pt x="60" y="90"/>
                    <a:pt x="60" y="89"/>
                  </a:cubicBezTo>
                  <a:cubicBezTo>
                    <a:pt x="60" y="89"/>
                    <a:pt x="61" y="89"/>
                    <a:pt x="61" y="89"/>
                  </a:cubicBezTo>
                  <a:cubicBezTo>
                    <a:pt x="62" y="89"/>
                    <a:pt x="63" y="89"/>
                    <a:pt x="63" y="89"/>
                  </a:cubicBezTo>
                  <a:cubicBezTo>
                    <a:pt x="63" y="89"/>
                    <a:pt x="63" y="88"/>
                    <a:pt x="63" y="87"/>
                  </a:cubicBezTo>
                  <a:cubicBezTo>
                    <a:pt x="63" y="87"/>
                    <a:pt x="63" y="86"/>
                    <a:pt x="63" y="86"/>
                  </a:cubicBezTo>
                  <a:cubicBezTo>
                    <a:pt x="64" y="86"/>
                    <a:pt x="64" y="86"/>
                    <a:pt x="65" y="86"/>
                  </a:cubicBezTo>
                  <a:cubicBezTo>
                    <a:pt x="65" y="85"/>
                    <a:pt x="65" y="85"/>
                    <a:pt x="65" y="84"/>
                  </a:cubicBezTo>
                  <a:cubicBezTo>
                    <a:pt x="65" y="84"/>
                    <a:pt x="66" y="84"/>
                    <a:pt x="66" y="84"/>
                  </a:cubicBezTo>
                  <a:cubicBezTo>
                    <a:pt x="67" y="84"/>
                    <a:pt x="67" y="84"/>
                    <a:pt x="68" y="84"/>
                  </a:cubicBezTo>
                  <a:cubicBezTo>
                    <a:pt x="68" y="84"/>
                    <a:pt x="68" y="83"/>
                    <a:pt x="68" y="83"/>
                  </a:cubicBezTo>
                  <a:cubicBezTo>
                    <a:pt x="68" y="83"/>
                    <a:pt x="69" y="83"/>
                    <a:pt x="69" y="83"/>
                  </a:cubicBezTo>
                  <a:cubicBezTo>
                    <a:pt x="70" y="83"/>
                    <a:pt x="70" y="83"/>
                    <a:pt x="71" y="83"/>
                  </a:cubicBezTo>
                  <a:cubicBezTo>
                    <a:pt x="71" y="82"/>
                    <a:pt x="71" y="81"/>
                    <a:pt x="71" y="81"/>
                  </a:cubicBezTo>
                  <a:cubicBezTo>
                    <a:pt x="71" y="81"/>
                    <a:pt x="72" y="81"/>
                    <a:pt x="73" y="81"/>
                  </a:cubicBezTo>
                  <a:cubicBezTo>
                    <a:pt x="73" y="80"/>
                    <a:pt x="73" y="80"/>
                    <a:pt x="73" y="79"/>
                  </a:cubicBezTo>
                  <a:cubicBezTo>
                    <a:pt x="73" y="79"/>
                    <a:pt x="74" y="79"/>
                    <a:pt x="74" y="79"/>
                  </a:cubicBezTo>
                  <a:cubicBezTo>
                    <a:pt x="75" y="79"/>
                    <a:pt x="75" y="79"/>
                    <a:pt x="76" y="79"/>
                  </a:cubicBezTo>
                  <a:cubicBezTo>
                    <a:pt x="76" y="79"/>
                    <a:pt x="77" y="79"/>
                    <a:pt x="77" y="79"/>
                  </a:cubicBezTo>
                  <a:cubicBezTo>
                    <a:pt x="78" y="79"/>
                    <a:pt x="78" y="79"/>
                    <a:pt x="79" y="79"/>
                  </a:cubicBezTo>
                  <a:cubicBezTo>
                    <a:pt x="79" y="79"/>
                    <a:pt x="79" y="78"/>
                    <a:pt x="79" y="78"/>
                  </a:cubicBezTo>
                  <a:cubicBezTo>
                    <a:pt x="79" y="77"/>
                    <a:pt x="79" y="77"/>
                    <a:pt x="79" y="76"/>
                  </a:cubicBezTo>
                  <a:cubicBezTo>
                    <a:pt x="79" y="76"/>
                    <a:pt x="80" y="76"/>
                    <a:pt x="80" y="76"/>
                  </a:cubicBezTo>
                  <a:cubicBezTo>
                    <a:pt x="80" y="76"/>
                    <a:pt x="80" y="75"/>
                    <a:pt x="80" y="75"/>
                  </a:cubicBezTo>
                  <a:cubicBezTo>
                    <a:pt x="81" y="75"/>
                    <a:pt x="81" y="75"/>
                    <a:pt x="82" y="75"/>
                  </a:cubicBezTo>
                  <a:cubicBezTo>
                    <a:pt x="82" y="74"/>
                    <a:pt x="82" y="73"/>
                    <a:pt x="82" y="73"/>
                  </a:cubicBezTo>
                  <a:cubicBezTo>
                    <a:pt x="82" y="73"/>
                    <a:pt x="83" y="73"/>
                    <a:pt x="83" y="73"/>
                  </a:cubicBezTo>
                  <a:cubicBezTo>
                    <a:pt x="83" y="72"/>
                    <a:pt x="83" y="72"/>
                    <a:pt x="83" y="71"/>
                  </a:cubicBezTo>
                  <a:cubicBezTo>
                    <a:pt x="84" y="71"/>
                    <a:pt x="84" y="71"/>
                    <a:pt x="85" y="71"/>
                  </a:cubicBezTo>
                  <a:cubicBezTo>
                    <a:pt x="85" y="72"/>
                    <a:pt x="85" y="72"/>
                    <a:pt x="85" y="73"/>
                  </a:cubicBezTo>
                  <a:cubicBezTo>
                    <a:pt x="84" y="73"/>
                    <a:pt x="84" y="73"/>
                    <a:pt x="83" y="73"/>
                  </a:cubicBezTo>
                  <a:cubicBezTo>
                    <a:pt x="83" y="73"/>
                    <a:pt x="83" y="74"/>
                    <a:pt x="83" y="75"/>
                  </a:cubicBezTo>
                  <a:cubicBezTo>
                    <a:pt x="83" y="75"/>
                    <a:pt x="83" y="76"/>
                    <a:pt x="83" y="76"/>
                  </a:cubicBezTo>
                  <a:cubicBezTo>
                    <a:pt x="83" y="76"/>
                    <a:pt x="82" y="76"/>
                    <a:pt x="82" y="76"/>
                  </a:cubicBezTo>
                  <a:cubicBezTo>
                    <a:pt x="82" y="77"/>
                    <a:pt x="82" y="77"/>
                    <a:pt x="82" y="78"/>
                  </a:cubicBezTo>
                  <a:cubicBezTo>
                    <a:pt x="81" y="78"/>
                    <a:pt x="81" y="78"/>
                    <a:pt x="80" y="78"/>
                  </a:cubicBezTo>
                  <a:cubicBezTo>
                    <a:pt x="80" y="78"/>
                    <a:pt x="80" y="79"/>
                    <a:pt x="80" y="79"/>
                  </a:cubicBezTo>
                  <a:cubicBezTo>
                    <a:pt x="80" y="80"/>
                    <a:pt x="80" y="80"/>
                    <a:pt x="80" y="81"/>
                  </a:cubicBezTo>
                  <a:cubicBezTo>
                    <a:pt x="80" y="81"/>
                    <a:pt x="80" y="82"/>
                    <a:pt x="80" y="83"/>
                  </a:cubicBezTo>
                  <a:cubicBezTo>
                    <a:pt x="81" y="83"/>
                    <a:pt x="81" y="83"/>
                    <a:pt x="82" y="83"/>
                  </a:cubicBezTo>
                  <a:cubicBezTo>
                    <a:pt x="82" y="83"/>
                    <a:pt x="82" y="84"/>
                    <a:pt x="82" y="84"/>
                  </a:cubicBezTo>
                  <a:cubicBezTo>
                    <a:pt x="82" y="84"/>
                    <a:pt x="83" y="84"/>
                    <a:pt x="83" y="84"/>
                  </a:cubicBezTo>
                  <a:cubicBezTo>
                    <a:pt x="84" y="84"/>
                    <a:pt x="84" y="84"/>
                    <a:pt x="85" y="84"/>
                  </a:cubicBezTo>
                  <a:cubicBezTo>
                    <a:pt x="85" y="84"/>
                    <a:pt x="85" y="83"/>
                    <a:pt x="85" y="83"/>
                  </a:cubicBezTo>
                  <a:cubicBezTo>
                    <a:pt x="85" y="83"/>
                    <a:pt x="86" y="83"/>
                    <a:pt x="87" y="83"/>
                  </a:cubicBezTo>
                  <a:cubicBezTo>
                    <a:pt x="87" y="82"/>
                    <a:pt x="87" y="81"/>
                    <a:pt x="87" y="81"/>
                  </a:cubicBezTo>
                  <a:cubicBezTo>
                    <a:pt x="87" y="81"/>
                    <a:pt x="88" y="81"/>
                    <a:pt x="88" y="81"/>
                  </a:cubicBezTo>
                  <a:cubicBezTo>
                    <a:pt x="88" y="81"/>
                    <a:pt x="88" y="82"/>
                    <a:pt x="88" y="83"/>
                  </a:cubicBezTo>
                  <a:cubicBezTo>
                    <a:pt x="89" y="83"/>
                    <a:pt x="89" y="83"/>
                    <a:pt x="90" y="83"/>
                  </a:cubicBezTo>
                  <a:cubicBezTo>
                    <a:pt x="90" y="83"/>
                    <a:pt x="90" y="84"/>
                    <a:pt x="90" y="84"/>
                  </a:cubicBezTo>
                  <a:cubicBezTo>
                    <a:pt x="90" y="84"/>
                    <a:pt x="91" y="84"/>
                    <a:pt x="91" y="84"/>
                  </a:cubicBezTo>
                  <a:cubicBezTo>
                    <a:pt x="92" y="84"/>
                    <a:pt x="92" y="84"/>
                    <a:pt x="93" y="84"/>
                  </a:cubicBezTo>
                  <a:cubicBezTo>
                    <a:pt x="93" y="84"/>
                    <a:pt x="93" y="83"/>
                    <a:pt x="93" y="83"/>
                  </a:cubicBezTo>
                  <a:cubicBezTo>
                    <a:pt x="93" y="82"/>
                    <a:pt x="93" y="81"/>
                    <a:pt x="93" y="81"/>
                  </a:cubicBezTo>
                  <a:cubicBezTo>
                    <a:pt x="92" y="81"/>
                    <a:pt x="92" y="81"/>
                    <a:pt x="91" y="81"/>
                  </a:cubicBezTo>
                  <a:cubicBezTo>
                    <a:pt x="91" y="80"/>
                    <a:pt x="91" y="80"/>
                    <a:pt x="91" y="79"/>
                  </a:cubicBezTo>
                  <a:cubicBezTo>
                    <a:pt x="91" y="79"/>
                    <a:pt x="91" y="78"/>
                    <a:pt x="91" y="78"/>
                  </a:cubicBezTo>
                  <a:cubicBezTo>
                    <a:pt x="91" y="77"/>
                    <a:pt x="91" y="77"/>
                    <a:pt x="91" y="76"/>
                  </a:cubicBezTo>
                  <a:cubicBezTo>
                    <a:pt x="91" y="76"/>
                    <a:pt x="90" y="76"/>
                    <a:pt x="90" y="76"/>
                  </a:cubicBezTo>
                  <a:cubicBezTo>
                    <a:pt x="89" y="76"/>
                    <a:pt x="89" y="76"/>
                    <a:pt x="88" y="76"/>
                  </a:cubicBezTo>
                  <a:cubicBezTo>
                    <a:pt x="88" y="76"/>
                    <a:pt x="88" y="75"/>
                    <a:pt x="88" y="75"/>
                  </a:cubicBezTo>
                  <a:cubicBezTo>
                    <a:pt x="88" y="75"/>
                    <a:pt x="87" y="75"/>
                    <a:pt x="87" y="75"/>
                  </a:cubicBezTo>
                  <a:cubicBezTo>
                    <a:pt x="87" y="74"/>
                    <a:pt x="87" y="73"/>
                    <a:pt x="87" y="73"/>
                  </a:cubicBezTo>
                  <a:cubicBezTo>
                    <a:pt x="87" y="72"/>
                    <a:pt x="87" y="72"/>
                    <a:pt x="87" y="71"/>
                  </a:cubicBezTo>
                  <a:cubicBezTo>
                    <a:pt x="87" y="71"/>
                    <a:pt x="88" y="71"/>
                    <a:pt x="88" y="71"/>
                  </a:cubicBezTo>
                  <a:cubicBezTo>
                    <a:pt x="88" y="72"/>
                    <a:pt x="88" y="72"/>
                    <a:pt x="88" y="73"/>
                  </a:cubicBezTo>
                  <a:cubicBezTo>
                    <a:pt x="88" y="73"/>
                    <a:pt x="88" y="74"/>
                    <a:pt x="88" y="75"/>
                  </a:cubicBezTo>
                  <a:cubicBezTo>
                    <a:pt x="89" y="75"/>
                    <a:pt x="89" y="75"/>
                    <a:pt x="90" y="75"/>
                  </a:cubicBezTo>
                  <a:cubicBezTo>
                    <a:pt x="90" y="74"/>
                    <a:pt x="90" y="73"/>
                    <a:pt x="90" y="73"/>
                  </a:cubicBezTo>
                  <a:cubicBezTo>
                    <a:pt x="90" y="72"/>
                    <a:pt x="90" y="72"/>
                    <a:pt x="90" y="71"/>
                  </a:cubicBezTo>
                  <a:cubicBezTo>
                    <a:pt x="90" y="71"/>
                    <a:pt x="91" y="71"/>
                    <a:pt x="91" y="71"/>
                  </a:cubicBezTo>
                  <a:cubicBezTo>
                    <a:pt x="92" y="71"/>
                    <a:pt x="92" y="71"/>
                    <a:pt x="93" y="71"/>
                  </a:cubicBezTo>
                  <a:cubicBezTo>
                    <a:pt x="93" y="71"/>
                    <a:pt x="93" y="70"/>
                    <a:pt x="93" y="70"/>
                  </a:cubicBezTo>
                  <a:cubicBezTo>
                    <a:pt x="93" y="70"/>
                    <a:pt x="94" y="70"/>
                    <a:pt x="94" y="70"/>
                  </a:cubicBezTo>
                  <a:cubicBezTo>
                    <a:pt x="95" y="70"/>
                    <a:pt x="95" y="70"/>
                    <a:pt x="96" y="70"/>
                  </a:cubicBezTo>
                  <a:cubicBezTo>
                    <a:pt x="96" y="69"/>
                    <a:pt x="96" y="69"/>
                    <a:pt x="96" y="68"/>
                  </a:cubicBezTo>
                  <a:cubicBezTo>
                    <a:pt x="96" y="67"/>
                    <a:pt x="96" y="67"/>
                    <a:pt x="96" y="66"/>
                  </a:cubicBezTo>
                  <a:cubicBezTo>
                    <a:pt x="96" y="66"/>
                    <a:pt x="96" y="65"/>
                    <a:pt x="96" y="65"/>
                  </a:cubicBezTo>
                  <a:cubicBezTo>
                    <a:pt x="96" y="64"/>
                    <a:pt x="96" y="64"/>
                    <a:pt x="96" y="63"/>
                  </a:cubicBezTo>
                  <a:cubicBezTo>
                    <a:pt x="96" y="63"/>
                    <a:pt x="97" y="63"/>
                    <a:pt x="97" y="63"/>
                  </a:cubicBezTo>
                  <a:cubicBezTo>
                    <a:pt x="97" y="63"/>
                    <a:pt x="97" y="62"/>
                    <a:pt x="97" y="62"/>
                  </a:cubicBezTo>
                  <a:cubicBezTo>
                    <a:pt x="97" y="61"/>
                    <a:pt x="97" y="61"/>
                    <a:pt x="97" y="60"/>
                  </a:cubicBezTo>
                  <a:cubicBezTo>
                    <a:pt x="97" y="59"/>
                    <a:pt x="97" y="59"/>
                    <a:pt x="97" y="58"/>
                  </a:cubicBezTo>
                  <a:cubicBezTo>
                    <a:pt x="98" y="58"/>
                    <a:pt x="98" y="58"/>
                    <a:pt x="99" y="58"/>
                  </a:cubicBezTo>
                  <a:cubicBezTo>
                    <a:pt x="99" y="59"/>
                    <a:pt x="99" y="59"/>
                    <a:pt x="99" y="60"/>
                  </a:cubicBezTo>
                  <a:cubicBezTo>
                    <a:pt x="100" y="60"/>
                    <a:pt x="100" y="60"/>
                    <a:pt x="101" y="60"/>
                  </a:cubicBezTo>
                  <a:cubicBezTo>
                    <a:pt x="101" y="61"/>
                    <a:pt x="101" y="61"/>
                    <a:pt x="101" y="62"/>
                  </a:cubicBezTo>
                  <a:cubicBezTo>
                    <a:pt x="101" y="62"/>
                    <a:pt x="101" y="63"/>
                    <a:pt x="101" y="63"/>
                  </a:cubicBezTo>
                  <a:cubicBezTo>
                    <a:pt x="101" y="63"/>
                    <a:pt x="102" y="63"/>
                    <a:pt x="102" y="63"/>
                  </a:cubicBezTo>
                  <a:cubicBezTo>
                    <a:pt x="102" y="63"/>
                    <a:pt x="102" y="62"/>
                    <a:pt x="102" y="62"/>
                  </a:cubicBezTo>
                  <a:cubicBezTo>
                    <a:pt x="103" y="62"/>
                    <a:pt x="103" y="62"/>
                    <a:pt x="104" y="62"/>
                  </a:cubicBezTo>
                  <a:cubicBezTo>
                    <a:pt x="104" y="61"/>
                    <a:pt x="104" y="61"/>
                    <a:pt x="104" y="60"/>
                  </a:cubicBezTo>
                  <a:cubicBezTo>
                    <a:pt x="104" y="60"/>
                    <a:pt x="105" y="60"/>
                    <a:pt x="105" y="60"/>
                  </a:cubicBezTo>
                  <a:cubicBezTo>
                    <a:pt x="105" y="61"/>
                    <a:pt x="105" y="61"/>
                    <a:pt x="105" y="62"/>
                  </a:cubicBezTo>
                  <a:cubicBezTo>
                    <a:pt x="105" y="62"/>
                    <a:pt x="105" y="63"/>
                    <a:pt x="105" y="63"/>
                  </a:cubicBezTo>
                  <a:cubicBezTo>
                    <a:pt x="106" y="63"/>
                    <a:pt x="106" y="63"/>
                    <a:pt x="107" y="63"/>
                  </a:cubicBezTo>
                  <a:cubicBezTo>
                    <a:pt x="107" y="64"/>
                    <a:pt x="107" y="64"/>
                    <a:pt x="107" y="65"/>
                  </a:cubicBezTo>
                  <a:cubicBezTo>
                    <a:pt x="106" y="65"/>
                    <a:pt x="106" y="65"/>
                    <a:pt x="105" y="65"/>
                  </a:cubicBezTo>
                  <a:cubicBezTo>
                    <a:pt x="105" y="65"/>
                    <a:pt x="104" y="65"/>
                    <a:pt x="104" y="65"/>
                  </a:cubicBezTo>
                  <a:cubicBezTo>
                    <a:pt x="104" y="65"/>
                    <a:pt x="104" y="66"/>
                    <a:pt x="104" y="66"/>
                  </a:cubicBezTo>
                  <a:cubicBezTo>
                    <a:pt x="103" y="66"/>
                    <a:pt x="103" y="66"/>
                    <a:pt x="102" y="66"/>
                  </a:cubicBezTo>
                  <a:cubicBezTo>
                    <a:pt x="102" y="67"/>
                    <a:pt x="102" y="67"/>
                    <a:pt x="102" y="68"/>
                  </a:cubicBezTo>
                  <a:cubicBezTo>
                    <a:pt x="102" y="69"/>
                    <a:pt x="102" y="69"/>
                    <a:pt x="102" y="70"/>
                  </a:cubicBezTo>
                  <a:cubicBezTo>
                    <a:pt x="103" y="70"/>
                    <a:pt x="103" y="70"/>
                    <a:pt x="104" y="70"/>
                  </a:cubicBezTo>
                  <a:cubicBezTo>
                    <a:pt x="104" y="70"/>
                    <a:pt x="104" y="71"/>
                    <a:pt x="104" y="71"/>
                  </a:cubicBezTo>
                  <a:cubicBezTo>
                    <a:pt x="104" y="71"/>
                    <a:pt x="105" y="71"/>
                    <a:pt x="105" y="71"/>
                  </a:cubicBezTo>
                  <a:cubicBezTo>
                    <a:pt x="105" y="71"/>
                    <a:pt x="105" y="70"/>
                    <a:pt x="105" y="70"/>
                  </a:cubicBezTo>
                  <a:cubicBezTo>
                    <a:pt x="106" y="70"/>
                    <a:pt x="106" y="70"/>
                    <a:pt x="107" y="70"/>
                  </a:cubicBezTo>
                  <a:cubicBezTo>
                    <a:pt x="107" y="70"/>
                    <a:pt x="108" y="70"/>
                    <a:pt x="108" y="70"/>
                  </a:cubicBezTo>
                  <a:cubicBezTo>
                    <a:pt x="108" y="69"/>
                    <a:pt x="108" y="69"/>
                    <a:pt x="108" y="68"/>
                  </a:cubicBezTo>
                  <a:cubicBezTo>
                    <a:pt x="109" y="68"/>
                    <a:pt x="110" y="68"/>
                    <a:pt x="110" y="68"/>
                  </a:cubicBezTo>
                  <a:cubicBezTo>
                    <a:pt x="110" y="67"/>
                    <a:pt x="110" y="67"/>
                    <a:pt x="110" y="66"/>
                  </a:cubicBezTo>
                  <a:cubicBezTo>
                    <a:pt x="111" y="66"/>
                    <a:pt x="111" y="66"/>
                    <a:pt x="112" y="66"/>
                  </a:cubicBezTo>
                  <a:cubicBezTo>
                    <a:pt x="112" y="67"/>
                    <a:pt x="112" y="67"/>
                    <a:pt x="112" y="68"/>
                  </a:cubicBezTo>
                  <a:cubicBezTo>
                    <a:pt x="112" y="69"/>
                    <a:pt x="112" y="69"/>
                    <a:pt x="112" y="70"/>
                  </a:cubicBezTo>
                  <a:cubicBezTo>
                    <a:pt x="112" y="70"/>
                    <a:pt x="112" y="71"/>
                    <a:pt x="112" y="71"/>
                  </a:cubicBezTo>
                  <a:cubicBezTo>
                    <a:pt x="111" y="71"/>
                    <a:pt x="111" y="71"/>
                    <a:pt x="110" y="71"/>
                  </a:cubicBezTo>
                  <a:cubicBezTo>
                    <a:pt x="110" y="72"/>
                    <a:pt x="110" y="72"/>
                    <a:pt x="110" y="73"/>
                  </a:cubicBezTo>
                  <a:cubicBezTo>
                    <a:pt x="110" y="73"/>
                    <a:pt x="109" y="73"/>
                    <a:pt x="108" y="73"/>
                  </a:cubicBezTo>
                  <a:cubicBezTo>
                    <a:pt x="108" y="73"/>
                    <a:pt x="107" y="73"/>
                    <a:pt x="107" y="73"/>
                  </a:cubicBezTo>
                  <a:cubicBezTo>
                    <a:pt x="107" y="73"/>
                    <a:pt x="107" y="74"/>
                    <a:pt x="107" y="75"/>
                  </a:cubicBezTo>
                  <a:cubicBezTo>
                    <a:pt x="107" y="75"/>
                    <a:pt x="107" y="76"/>
                    <a:pt x="107" y="76"/>
                  </a:cubicBezTo>
                  <a:cubicBezTo>
                    <a:pt x="106" y="76"/>
                    <a:pt x="106" y="76"/>
                    <a:pt x="105" y="76"/>
                  </a:cubicBezTo>
                  <a:cubicBezTo>
                    <a:pt x="105" y="77"/>
                    <a:pt x="105" y="77"/>
                    <a:pt x="105" y="78"/>
                  </a:cubicBezTo>
                  <a:cubicBezTo>
                    <a:pt x="105" y="78"/>
                    <a:pt x="104" y="78"/>
                    <a:pt x="104" y="78"/>
                  </a:cubicBezTo>
                  <a:cubicBezTo>
                    <a:pt x="103" y="78"/>
                    <a:pt x="103" y="78"/>
                    <a:pt x="102" y="78"/>
                  </a:cubicBezTo>
                  <a:cubicBezTo>
                    <a:pt x="102" y="78"/>
                    <a:pt x="101" y="78"/>
                    <a:pt x="101" y="78"/>
                  </a:cubicBezTo>
                  <a:cubicBezTo>
                    <a:pt x="100" y="78"/>
                    <a:pt x="100" y="78"/>
                    <a:pt x="99" y="78"/>
                  </a:cubicBezTo>
                  <a:cubicBezTo>
                    <a:pt x="98" y="78"/>
                    <a:pt x="98" y="78"/>
                    <a:pt x="97" y="78"/>
                  </a:cubicBezTo>
                  <a:cubicBezTo>
                    <a:pt x="97" y="78"/>
                    <a:pt x="97" y="79"/>
                    <a:pt x="97" y="79"/>
                  </a:cubicBezTo>
                  <a:cubicBezTo>
                    <a:pt x="97" y="80"/>
                    <a:pt x="97" y="80"/>
                    <a:pt x="97" y="81"/>
                  </a:cubicBezTo>
                  <a:cubicBezTo>
                    <a:pt x="97" y="81"/>
                    <a:pt x="97" y="82"/>
                    <a:pt x="97" y="83"/>
                  </a:cubicBezTo>
                  <a:cubicBezTo>
                    <a:pt x="98" y="83"/>
                    <a:pt x="98" y="83"/>
                    <a:pt x="99" y="83"/>
                  </a:cubicBezTo>
                  <a:cubicBezTo>
                    <a:pt x="100" y="83"/>
                    <a:pt x="100" y="83"/>
                    <a:pt x="101" y="83"/>
                  </a:cubicBezTo>
                  <a:cubicBezTo>
                    <a:pt x="101" y="83"/>
                    <a:pt x="102" y="83"/>
                    <a:pt x="102" y="83"/>
                  </a:cubicBezTo>
                  <a:cubicBezTo>
                    <a:pt x="103" y="83"/>
                    <a:pt x="103" y="83"/>
                    <a:pt x="104" y="83"/>
                  </a:cubicBezTo>
                  <a:cubicBezTo>
                    <a:pt x="104" y="83"/>
                    <a:pt x="105" y="83"/>
                    <a:pt x="105" y="83"/>
                  </a:cubicBezTo>
                  <a:cubicBezTo>
                    <a:pt x="105" y="83"/>
                    <a:pt x="105" y="84"/>
                    <a:pt x="105" y="84"/>
                  </a:cubicBezTo>
                  <a:cubicBezTo>
                    <a:pt x="106" y="84"/>
                    <a:pt x="106" y="84"/>
                    <a:pt x="107" y="84"/>
                  </a:cubicBezTo>
                  <a:cubicBezTo>
                    <a:pt x="107" y="85"/>
                    <a:pt x="107" y="85"/>
                    <a:pt x="107" y="86"/>
                  </a:cubicBezTo>
                  <a:cubicBezTo>
                    <a:pt x="107" y="86"/>
                    <a:pt x="107" y="87"/>
                    <a:pt x="107" y="87"/>
                  </a:cubicBezTo>
                  <a:cubicBezTo>
                    <a:pt x="107" y="88"/>
                    <a:pt x="107" y="89"/>
                    <a:pt x="107" y="89"/>
                  </a:cubicBezTo>
                  <a:cubicBezTo>
                    <a:pt x="107" y="89"/>
                    <a:pt x="108" y="89"/>
                    <a:pt x="108" y="89"/>
                  </a:cubicBezTo>
                  <a:cubicBezTo>
                    <a:pt x="108" y="90"/>
                    <a:pt x="108" y="90"/>
                    <a:pt x="108" y="91"/>
                  </a:cubicBezTo>
                  <a:cubicBezTo>
                    <a:pt x="109" y="91"/>
                    <a:pt x="110" y="91"/>
                    <a:pt x="110" y="91"/>
                  </a:cubicBezTo>
                  <a:cubicBezTo>
                    <a:pt x="110" y="91"/>
                    <a:pt x="110" y="92"/>
                    <a:pt x="110" y="92"/>
                  </a:cubicBezTo>
                  <a:cubicBezTo>
                    <a:pt x="111" y="92"/>
                    <a:pt x="111" y="92"/>
                    <a:pt x="112" y="92"/>
                  </a:cubicBezTo>
                  <a:cubicBezTo>
                    <a:pt x="112" y="92"/>
                    <a:pt x="113" y="92"/>
                    <a:pt x="113" y="92"/>
                  </a:cubicBezTo>
                  <a:cubicBezTo>
                    <a:pt x="113" y="93"/>
                    <a:pt x="113" y="93"/>
                    <a:pt x="113" y="94"/>
                  </a:cubicBezTo>
                  <a:cubicBezTo>
                    <a:pt x="114" y="94"/>
                    <a:pt x="114" y="94"/>
                    <a:pt x="115" y="94"/>
                  </a:cubicBezTo>
                  <a:cubicBezTo>
                    <a:pt x="115" y="94"/>
                    <a:pt x="115" y="95"/>
                    <a:pt x="115" y="95"/>
                  </a:cubicBezTo>
                  <a:cubicBezTo>
                    <a:pt x="115" y="95"/>
                    <a:pt x="116" y="95"/>
                    <a:pt x="116" y="95"/>
                  </a:cubicBezTo>
                  <a:cubicBezTo>
                    <a:pt x="117" y="95"/>
                    <a:pt x="117" y="95"/>
                    <a:pt x="118" y="95"/>
                  </a:cubicBezTo>
                  <a:cubicBezTo>
                    <a:pt x="118" y="95"/>
                    <a:pt x="118" y="94"/>
                    <a:pt x="118" y="94"/>
                  </a:cubicBezTo>
                  <a:cubicBezTo>
                    <a:pt x="118" y="93"/>
                    <a:pt x="118" y="93"/>
                    <a:pt x="118" y="92"/>
                  </a:cubicBezTo>
                  <a:cubicBezTo>
                    <a:pt x="118" y="92"/>
                    <a:pt x="119" y="92"/>
                    <a:pt x="119" y="92"/>
                  </a:cubicBezTo>
                  <a:cubicBezTo>
                    <a:pt x="120" y="92"/>
                    <a:pt x="120" y="92"/>
                    <a:pt x="121" y="92"/>
                  </a:cubicBezTo>
                  <a:cubicBezTo>
                    <a:pt x="121" y="92"/>
                    <a:pt x="121" y="91"/>
                    <a:pt x="121" y="91"/>
                  </a:cubicBezTo>
                  <a:cubicBezTo>
                    <a:pt x="121" y="91"/>
                    <a:pt x="122" y="91"/>
                    <a:pt x="122" y="91"/>
                  </a:cubicBezTo>
                  <a:cubicBezTo>
                    <a:pt x="122" y="90"/>
                    <a:pt x="122" y="90"/>
                    <a:pt x="122" y="89"/>
                  </a:cubicBezTo>
                  <a:cubicBezTo>
                    <a:pt x="122" y="89"/>
                    <a:pt x="122" y="88"/>
                    <a:pt x="122" y="87"/>
                  </a:cubicBezTo>
                  <a:cubicBezTo>
                    <a:pt x="122" y="87"/>
                    <a:pt x="122" y="86"/>
                    <a:pt x="122" y="86"/>
                  </a:cubicBezTo>
                  <a:cubicBezTo>
                    <a:pt x="122" y="85"/>
                    <a:pt x="122" y="85"/>
                    <a:pt x="122" y="84"/>
                  </a:cubicBezTo>
                  <a:cubicBezTo>
                    <a:pt x="122" y="84"/>
                    <a:pt x="121" y="84"/>
                    <a:pt x="121" y="84"/>
                  </a:cubicBezTo>
                  <a:cubicBezTo>
                    <a:pt x="121" y="84"/>
                    <a:pt x="121" y="83"/>
                    <a:pt x="121" y="83"/>
                  </a:cubicBezTo>
                  <a:cubicBezTo>
                    <a:pt x="120" y="83"/>
                    <a:pt x="120" y="83"/>
                    <a:pt x="119" y="83"/>
                  </a:cubicBezTo>
                  <a:cubicBezTo>
                    <a:pt x="119" y="82"/>
                    <a:pt x="119" y="81"/>
                    <a:pt x="119" y="81"/>
                  </a:cubicBezTo>
                  <a:cubicBezTo>
                    <a:pt x="119" y="80"/>
                    <a:pt x="119" y="80"/>
                    <a:pt x="119" y="79"/>
                  </a:cubicBezTo>
                  <a:cubicBezTo>
                    <a:pt x="119" y="79"/>
                    <a:pt x="119" y="78"/>
                    <a:pt x="119" y="78"/>
                  </a:cubicBezTo>
                  <a:cubicBezTo>
                    <a:pt x="120" y="78"/>
                    <a:pt x="120" y="78"/>
                    <a:pt x="121" y="78"/>
                  </a:cubicBezTo>
                  <a:cubicBezTo>
                    <a:pt x="121" y="78"/>
                    <a:pt x="121" y="79"/>
                    <a:pt x="121" y="79"/>
                  </a:cubicBezTo>
                  <a:cubicBezTo>
                    <a:pt x="121" y="79"/>
                    <a:pt x="122" y="79"/>
                    <a:pt x="122" y="79"/>
                  </a:cubicBezTo>
                  <a:cubicBezTo>
                    <a:pt x="122" y="80"/>
                    <a:pt x="122" y="80"/>
                    <a:pt x="122" y="81"/>
                  </a:cubicBezTo>
                  <a:cubicBezTo>
                    <a:pt x="122" y="81"/>
                    <a:pt x="122" y="82"/>
                    <a:pt x="122" y="83"/>
                  </a:cubicBezTo>
                  <a:cubicBezTo>
                    <a:pt x="123" y="83"/>
                    <a:pt x="124" y="83"/>
                    <a:pt x="124" y="83"/>
                  </a:cubicBezTo>
                  <a:cubicBezTo>
                    <a:pt x="124" y="83"/>
                    <a:pt x="124" y="84"/>
                    <a:pt x="124" y="84"/>
                  </a:cubicBezTo>
                  <a:cubicBezTo>
                    <a:pt x="125" y="84"/>
                    <a:pt x="125" y="84"/>
                    <a:pt x="126" y="84"/>
                  </a:cubicBezTo>
                  <a:cubicBezTo>
                    <a:pt x="126" y="84"/>
                    <a:pt x="126" y="83"/>
                    <a:pt x="126" y="83"/>
                  </a:cubicBezTo>
                  <a:cubicBezTo>
                    <a:pt x="126" y="83"/>
                    <a:pt x="127" y="83"/>
                    <a:pt x="127" y="83"/>
                  </a:cubicBezTo>
                  <a:cubicBezTo>
                    <a:pt x="127" y="82"/>
                    <a:pt x="127" y="81"/>
                    <a:pt x="127" y="81"/>
                  </a:cubicBezTo>
                  <a:cubicBezTo>
                    <a:pt x="128" y="81"/>
                    <a:pt x="128" y="81"/>
                    <a:pt x="129" y="81"/>
                  </a:cubicBezTo>
                  <a:cubicBezTo>
                    <a:pt x="129" y="80"/>
                    <a:pt x="129" y="80"/>
                    <a:pt x="129" y="79"/>
                  </a:cubicBezTo>
                  <a:cubicBezTo>
                    <a:pt x="129" y="79"/>
                    <a:pt x="130" y="79"/>
                    <a:pt x="130" y="79"/>
                  </a:cubicBezTo>
                  <a:cubicBezTo>
                    <a:pt x="130" y="79"/>
                    <a:pt x="130" y="78"/>
                    <a:pt x="130" y="78"/>
                  </a:cubicBezTo>
                  <a:cubicBezTo>
                    <a:pt x="131" y="78"/>
                    <a:pt x="131" y="78"/>
                    <a:pt x="132" y="78"/>
                  </a:cubicBezTo>
                  <a:cubicBezTo>
                    <a:pt x="132" y="77"/>
                    <a:pt x="132" y="77"/>
                    <a:pt x="132" y="76"/>
                  </a:cubicBezTo>
                  <a:cubicBezTo>
                    <a:pt x="132" y="76"/>
                    <a:pt x="132" y="75"/>
                    <a:pt x="132" y="75"/>
                  </a:cubicBezTo>
                  <a:cubicBezTo>
                    <a:pt x="131" y="75"/>
                    <a:pt x="131" y="75"/>
                    <a:pt x="130" y="75"/>
                  </a:cubicBezTo>
                  <a:cubicBezTo>
                    <a:pt x="130" y="75"/>
                    <a:pt x="129" y="75"/>
                    <a:pt x="129" y="75"/>
                  </a:cubicBezTo>
                  <a:cubicBezTo>
                    <a:pt x="128" y="75"/>
                    <a:pt x="128" y="75"/>
                    <a:pt x="127" y="75"/>
                  </a:cubicBezTo>
                  <a:cubicBezTo>
                    <a:pt x="127" y="74"/>
                    <a:pt x="127" y="73"/>
                    <a:pt x="127" y="73"/>
                  </a:cubicBezTo>
                  <a:cubicBezTo>
                    <a:pt x="127" y="72"/>
                    <a:pt x="127" y="72"/>
                    <a:pt x="127" y="71"/>
                  </a:cubicBezTo>
                  <a:cubicBezTo>
                    <a:pt x="127" y="71"/>
                    <a:pt x="126" y="71"/>
                    <a:pt x="126" y="71"/>
                  </a:cubicBezTo>
                  <a:cubicBezTo>
                    <a:pt x="126" y="71"/>
                    <a:pt x="126" y="70"/>
                    <a:pt x="126" y="70"/>
                  </a:cubicBezTo>
                  <a:cubicBezTo>
                    <a:pt x="125" y="70"/>
                    <a:pt x="125" y="70"/>
                    <a:pt x="124" y="70"/>
                  </a:cubicBezTo>
                  <a:cubicBezTo>
                    <a:pt x="124" y="69"/>
                    <a:pt x="124" y="69"/>
                    <a:pt x="124" y="68"/>
                  </a:cubicBezTo>
                  <a:cubicBezTo>
                    <a:pt x="124" y="67"/>
                    <a:pt x="124" y="67"/>
                    <a:pt x="124" y="66"/>
                  </a:cubicBezTo>
                  <a:cubicBezTo>
                    <a:pt x="124" y="66"/>
                    <a:pt x="124" y="65"/>
                    <a:pt x="124" y="65"/>
                  </a:cubicBezTo>
                  <a:cubicBezTo>
                    <a:pt x="125" y="65"/>
                    <a:pt x="125" y="65"/>
                    <a:pt x="126" y="65"/>
                  </a:cubicBezTo>
                  <a:cubicBezTo>
                    <a:pt x="126" y="64"/>
                    <a:pt x="126" y="64"/>
                    <a:pt x="126" y="63"/>
                  </a:cubicBezTo>
                  <a:cubicBezTo>
                    <a:pt x="126" y="63"/>
                    <a:pt x="126" y="62"/>
                    <a:pt x="126" y="62"/>
                  </a:cubicBezTo>
                  <a:cubicBezTo>
                    <a:pt x="126" y="61"/>
                    <a:pt x="126" y="61"/>
                    <a:pt x="126" y="60"/>
                  </a:cubicBezTo>
                  <a:cubicBezTo>
                    <a:pt x="125" y="60"/>
                    <a:pt x="125" y="60"/>
                    <a:pt x="124" y="60"/>
                  </a:cubicBezTo>
                  <a:cubicBezTo>
                    <a:pt x="124" y="59"/>
                    <a:pt x="124" y="59"/>
                    <a:pt x="124" y="58"/>
                  </a:cubicBezTo>
                  <a:cubicBezTo>
                    <a:pt x="124" y="58"/>
                    <a:pt x="123" y="58"/>
                    <a:pt x="122" y="58"/>
                  </a:cubicBezTo>
                  <a:cubicBezTo>
                    <a:pt x="122" y="58"/>
                    <a:pt x="121" y="58"/>
                    <a:pt x="121" y="58"/>
                  </a:cubicBezTo>
                  <a:cubicBezTo>
                    <a:pt x="121" y="58"/>
                    <a:pt x="121" y="57"/>
                    <a:pt x="121" y="57"/>
                  </a:cubicBezTo>
                  <a:cubicBezTo>
                    <a:pt x="121" y="56"/>
                    <a:pt x="121" y="56"/>
                    <a:pt x="121" y="55"/>
                  </a:cubicBezTo>
                  <a:cubicBezTo>
                    <a:pt x="120" y="55"/>
                    <a:pt x="120" y="55"/>
                    <a:pt x="119" y="55"/>
                  </a:cubicBezTo>
                  <a:cubicBezTo>
                    <a:pt x="119" y="55"/>
                    <a:pt x="119" y="54"/>
                    <a:pt x="119" y="53"/>
                  </a:cubicBezTo>
                  <a:cubicBezTo>
                    <a:pt x="119" y="53"/>
                    <a:pt x="118" y="53"/>
                    <a:pt x="118" y="53"/>
                  </a:cubicBezTo>
                  <a:cubicBezTo>
                    <a:pt x="117" y="53"/>
                    <a:pt x="117" y="53"/>
                    <a:pt x="116" y="53"/>
                  </a:cubicBezTo>
                  <a:cubicBezTo>
                    <a:pt x="116" y="53"/>
                    <a:pt x="115" y="53"/>
                    <a:pt x="115" y="53"/>
                  </a:cubicBezTo>
                  <a:cubicBezTo>
                    <a:pt x="115" y="53"/>
                    <a:pt x="115" y="52"/>
                    <a:pt x="115" y="52"/>
                  </a:cubicBezTo>
                  <a:cubicBezTo>
                    <a:pt x="114" y="52"/>
                    <a:pt x="114" y="52"/>
                    <a:pt x="113" y="52"/>
                  </a:cubicBezTo>
                  <a:cubicBezTo>
                    <a:pt x="113" y="51"/>
                    <a:pt x="113" y="51"/>
                    <a:pt x="113" y="50"/>
                  </a:cubicBezTo>
                  <a:cubicBezTo>
                    <a:pt x="113" y="50"/>
                    <a:pt x="113" y="49"/>
                    <a:pt x="113" y="49"/>
                  </a:cubicBezTo>
                  <a:cubicBezTo>
                    <a:pt x="113" y="49"/>
                    <a:pt x="112" y="49"/>
                    <a:pt x="112" y="49"/>
                  </a:cubicBezTo>
                  <a:cubicBezTo>
                    <a:pt x="112" y="48"/>
                    <a:pt x="112" y="48"/>
                    <a:pt x="112" y="47"/>
                  </a:cubicBezTo>
                  <a:cubicBezTo>
                    <a:pt x="112" y="47"/>
                    <a:pt x="112" y="46"/>
                    <a:pt x="112" y="46"/>
                  </a:cubicBezTo>
                  <a:cubicBezTo>
                    <a:pt x="112" y="45"/>
                    <a:pt x="112" y="44"/>
                    <a:pt x="112" y="44"/>
                  </a:cubicBezTo>
                  <a:cubicBezTo>
                    <a:pt x="112" y="43"/>
                    <a:pt x="112" y="43"/>
                    <a:pt x="112" y="42"/>
                  </a:cubicBezTo>
                  <a:cubicBezTo>
                    <a:pt x="111" y="42"/>
                    <a:pt x="111" y="42"/>
                    <a:pt x="110" y="42"/>
                  </a:cubicBezTo>
                  <a:cubicBezTo>
                    <a:pt x="110" y="42"/>
                    <a:pt x="109" y="42"/>
                    <a:pt x="108" y="42"/>
                  </a:cubicBezTo>
                  <a:cubicBezTo>
                    <a:pt x="108" y="42"/>
                    <a:pt x="108" y="41"/>
                    <a:pt x="108" y="41"/>
                  </a:cubicBezTo>
                  <a:cubicBezTo>
                    <a:pt x="108" y="41"/>
                    <a:pt x="107" y="41"/>
                    <a:pt x="107" y="41"/>
                  </a:cubicBezTo>
                  <a:cubicBezTo>
                    <a:pt x="106" y="41"/>
                    <a:pt x="106" y="41"/>
                    <a:pt x="105" y="41"/>
                  </a:cubicBezTo>
                  <a:cubicBezTo>
                    <a:pt x="105" y="41"/>
                    <a:pt x="104" y="41"/>
                    <a:pt x="104" y="41"/>
                  </a:cubicBezTo>
                  <a:cubicBezTo>
                    <a:pt x="104" y="40"/>
                    <a:pt x="104" y="40"/>
                    <a:pt x="104" y="39"/>
                  </a:cubicBezTo>
                  <a:cubicBezTo>
                    <a:pt x="103" y="39"/>
                    <a:pt x="103" y="39"/>
                    <a:pt x="102" y="39"/>
                  </a:cubicBezTo>
                  <a:cubicBezTo>
                    <a:pt x="102" y="40"/>
                    <a:pt x="102" y="40"/>
                    <a:pt x="102" y="41"/>
                  </a:cubicBezTo>
                  <a:cubicBezTo>
                    <a:pt x="102" y="41"/>
                    <a:pt x="101" y="41"/>
                    <a:pt x="101" y="41"/>
                  </a:cubicBezTo>
                  <a:cubicBezTo>
                    <a:pt x="100" y="41"/>
                    <a:pt x="100" y="41"/>
                    <a:pt x="99" y="41"/>
                  </a:cubicBezTo>
                  <a:cubicBezTo>
                    <a:pt x="99" y="40"/>
                    <a:pt x="99" y="40"/>
                    <a:pt x="99" y="39"/>
                  </a:cubicBezTo>
                  <a:cubicBezTo>
                    <a:pt x="98" y="39"/>
                    <a:pt x="98" y="39"/>
                    <a:pt x="97" y="39"/>
                  </a:cubicBezTo>
                  <a:cubicBezTo>
                    <a:pt x="97" y="38"/>
                    <a:pt x="97" y="38"/>
                    <a:pt x="97" y="37"/>
                  </a:cubicBezTo>
                  <a:cubicBezTo>
                    <a:pt x="97" y="37"/>
                    <a:pt x="96" y="37"/>
                    <a:pt x="96" y="37"/>
                  </a:cubicBezTo>
                  <a:cubicBezTo>
                    <a:pt x="95" y="37"/>
                    <a:pt x="95" y="37"/>
                    <a:pt x="94" y="37"/>
                  </a:cubicBezTo>
                  <a:cubicBezTo>
                    <a:pt x="94" y="37"/>
                    <a:pt x="93" y="37"/>
                    <a:pt x="93" y="37"/>
                  </a:cubicBezTo>
                  <a:cubicBezTo>
                    <a:pt x="93" y="38"/>
                    <a:pt x="93" y="38"/>
                    <a:pt x="93" y="39"/>
                  </a:cubicBezTo>
                  <a:cubicBezTo>
                    <a:pt x="92" y="39"/>
                    <a:pt x="92" y="39"/>
                    <a:pt x="91" y="39"/>
                  </a:cubicBezTo>
                  <a:cubicBezTo>
                    <a:pt x="91" y="40"/>
                    <a:pt x="91" y="40"/>
                    <a:pt x="91" y="41"/>
                  </a:cubicBezTo>
                  <a:cubicBezTo>
                    <a:pt x="91" y="41"/>
                    <a:pt x="90" y="41"/>
                    <a:pt x="90" y="41"/>
                  </a:cubicBezTo>
                  <a:cubicBezTo>
                    <a:pt x="89" y="41"/>
                    <a:pt x="89" y="41"/>
                    <a:pt x="88" y="41"/>
                  </a:cubicBezTo>
                  <a:cubicBezTo>
                    <a:pt x="88" y="41"/>
                    <a:pt x="88" y="42"/>
                    <a:pt x="88" y="42"/>
                  </a:cubicBezTo>
                  <a:cubicBezTo>
                    <a:pt x="88" y="43"/>
                    <a:pt x="88" y="43"/>
                    <a:pt x="88" y="44"/>
                  </a:cubicBezTo>
                  <a:cubicBezTo>
                    <a:pt x="88" y="44"/>
                    <a:pt x="87" y="44"/>
                    <a:pt x="87" y="44"/>
                  </a:cubicBezTo>
                  <a:cubicBezTo>
                    <a:pt x="87" y="44"/>
                    <a:pt x="87" y="45"/>
                    <a:pt x="87" y="46"/>
                  </a:cubicBezTo>
                  <a:cubicBezTo>
                    <a:pt x="87" y="46"/>
                    <a:pt x="87" y="47"/>
                    <a:pt x="87" y="47"/>
                  </a:cubicBezTo>
                  <a:cubicBezTo>
                    <a:pt x="87" y="48"/>
                    <a:pt x="87" y="48"/>
                    <a:pt x="87" y="49"/>
                  </a:cubicBezTo>
                  <a:cubicBezTo>
                    <a:pt x="87" y="49"/>
                    <a:pt x="87" y="50"/>
                    <a:pt x="87" y="50"/>
                  </a:cubicBezTo>
                  <a:cubicBezTo>
                    <a:pt x="87" y="51"/>
                    <a:pt x="87" y="51"/>
                    <a:pt x="87" y="52"/>
                  </a:cubicBezTo>
                  <a:cubicBezTo>
                    <a:pt x="87" y="52"/>
                    <a:pt x="87" y="53"/>
                    <a:pt x="87" y="53"/>
                  </a:cubicBezTo>
                  <a:cubicBezTo>
                    <a:pt x="87" y="53"/>
                    <a:pt x="88" y="53"/>
                    <a:pt x="88" y="53"/>
                  </a:cubicBezTo>
                  <a:cubicBezTo>
                    <a:pt x="89" y="53"/>
                    <a:pt x="89" y="53"/>
                    <a:pt x="90" y="53"/>
                  </a:cubicBezTo>
                  <a:cubicBezTo>
                    <a:pt x="90" y="53"/>
                    <a:pt x="91" y="53"/>
                    <a:pt x="91" y="53"/>
                  </a:cubicBezTo>
                  <a:cubicBezTo>
                    <a:pt x="91" y="54"/>
                    <a:pt x="91" y="55"/>
                    <a:pt x="91" y="55"/>
                  </a:cubicBezTo>
                  <a:cubicBezTo>
                    <a:pt x="91" y="56"/>
                    <a:pt x="91" y="56"/>
                    <a:pt x="91" y="57"/>
                  </a:cubicBezTo>
                  <a:cubicBezTo>
                    <a:pt x="91" y="57"/>
                    <a:pt x="91" y="58"/>
                    <a:pt x="91" y="58"/>
                  </a:cubicBezTo>
                  <a:cubicBezTo>
                    <a:pt x="91" y="58"/>
                    <a:pt x="90" y="58"/>
                    <a:pt x="90" y="58"/>
                  </a:cubicBezTo>
                  <a:cubicBezTo>
                    <a:pt x="90" y="59"/>
                    <a:pt x="90" y="59"/>
                    <a:pt x="90" y="60"/>
                  </a:cubicBezTo>
                  <a:cubicBezTo>
                    <a:pt x="89" y="60"/>
                    <a:pt x="89" y="60"/>
                    <a:pt x="88" y="60"/>
                  </a:cubicBezTo>
                  <a:cubicBezTo>
                    <a:pt x="88" y="61"/>
                    <a:pt x="88" y="61"/>
                    <a:pt x="88" y="62"/>
                  </a:cubicBezTo>
                  <a:cubicBezTo>
                    <a:pt x="88" y="62"/>
                    <a:pt x="87" y="62"/>
                    <a:pt x="87" y="62"/>
                  </a:cubicBezTo>
                  <a:cubicBezTo>
                    <a:pt x="87" y="62"/>
                    <a:pt x="87" y="63"/>
                    <a:pt x="87" y="63"/>
                  </a:cubicBezTo>
                  <a:cubicBezTo>
                    <a:pt x="86" y="63"/>
                    <a:pt x="85" y="63"/>
                    <a:pt x="85" y="63"/>
                  </a:cubicBezTo>
                  <a:cubicBezTo>
                    <a:pt x="85" y="63"/>
                    <a:pt x="85" y="62"/>
                    <a:pt x="85" y="62"/>
                  </a:cubicBezTo>
                  <a:cubicBezTo>
                    <a:pt x="85" y="61"/>
                    <a:pt x="85" y="61"/>
                    <a:pt x="85" y="60"/>
                  </a:cubicBezTo>
                  <a:cubicBezTo>
                    <a:pt x="85" y="60"/>
                    <a:pt x="86" y="60"/>
                    <a:pt x="87" y="60"/>
                  </a:cubicBezTo>
                  <a:cubicBezTo>
                    <a:pt x="87" y="59"/>
                    <a:pt x="87" y="59"/>
                    <a:pt x="87" y="58"/>
                  </a:cubicBezTo>
                  <a:cubicBezTo>
                    <a:pt x="86" y="58"/>
                    <a:pt x="85" y="58"/>
                    <a:pt x="85" y="58"/>
                  </a:cubicBezTo>
                  <a:cubicBezTo>
                    <a:pt x="85" y="58"/>
                    <a:pt x="85" y="57"/>
                    <a:pt x="85" y="57"/>
                  </a:cubicBezTo>
                  <a:cubicBezTo>
                    <a:pt x="84" y="57"/>
                    <a:pt x="84" y="57"/>
                    <a:pt x="83" y="57"/>
                  </a:cubicBezTo>
                  <a:cubicBezTo>
                    <a:pt x="83" y="57"/>
                    <a:pt x="82" y="57"/>
                    <a:pt x="82" y="57"/>
                  </a:cubicBezTo>
                  <a:cubicBezTo>
                    <a:pt x="82" y="56"/>
                    <a:pt x="82" y="56"/>
                    <a:pt x="82" y="55"/>
                  </a:cubicBezTo>
                  <a:cubicBezTo>
                    <a:pt x="82" y="55"/>
                    <a:pt x="82" y="54"/>
                    <a:pt x="82" y="53"/>
                  </a:cubicBezTo>
                  <a:cubicBezTo>
                    <a:pt x="82" y="53"/>
                    <a:pt x="82" y="52"/>
                    <a:pt x="82" y="52"/>
                  </a:cubicBezTo>
                  <a:cubicBezTo>
                    <a:pt x="82" y="51"/>
                    <a:pt x="82" y="51"/>
                    <a:pt x="82" y="50"/>
                  </a:cubicBezTo>
                  <a:cubicBezTo>
                    <a:pt x="82" y="50"/>
                    <a:pt x="82" y="49"/>
                    <a:pt x="82" y="49"/>
                  </a:cubicBezTo>
                  <a:cubicBezTo>
                    <a:pt x="81" y="49"/>
                    <a:pt x="81" y="49"/>
                    <a:pt x="80" y="49"/>
                  </a:cubicBezTo>
                  <a:cubicBezTo>
                    <a:pt x="80" y="48"/>
                    <a:pt x="80" y="48"/>
                    <a:pt x="80" y="47"/>
                  </a:cubicBezTo>
                  <a:cubicBezTo>
                    <a:pt x="81" y="47"/>
                    <a:pt x="81" y="47"/>
                    <a:pt x="82" y="47"/>
                  </a:cubicBezTo>
                  <a:cubicBezTo>
                    <a:pt x="82" y="47"/>
                    <a:pt x="82" y="46"/>
                    <a:pt x="82" y="46"/>
                  </a:cubicBezTo>
                  <a:cubicBezTo>
                    <a:pt x="81" y="46"/>
                    <a:pt x="81" y="46"/>
                    <a:pt x="80" y="46"/>
                  </a:cubicBezTo>
                  <a:cubicBezTo>
                    <a:pt x="80" y="45"/>
                    <a:pt x="80" y="44"/>
                    <a:pt x="80" y="44"/>
                  </a:cubicBezTo>
                  <a:cubicBezTo>
                    <a:pt x="80" y="43"/>
                    <a:pt x="80" y="43"/>
                    <a:pt x="80" y="42"/>
                  </a:cubicBezTo>
                  <a:cubicBezTo>
                    <a:pt x="81" y="42"/>
                    <a:pt x="81" y="42"/>
                    <a:pt x="82" y="42"/>
                  </a:cubicBezTo>
                  <a:cubicBezTo>
                    <a:pt x="82" y="42"/>
                    <a:pt x="82" y="41"/>
                    <a:pt x="82" y="41"/>
                  </a:cubicBezTo>
                  <a:cubicBezTo>
                    <a:pt x="82" y="41"/>
                    <a:pt x="83" y="41"/>
                    <a:pt x="83" y="41"/>
                  </a:cubicBezTo>
                  <a:cubicBezTo>
                    <a:pt x="84" y="41"/>
                    <a:pt x="84" y="41"/>
                    <a:pt x="85" y="41"/>
                  </a:cubicBezTo>
                  <a:cubicBezTo>
                    <a:pt x="85" y="41"/>
                    <a:pt x="86" y="41"/>
                    <a:pt x="87" y="41"/>
                  </a:cubicBezTo>
                  <a:cubicBezTo>
                    <a:pt x="87" y="40"/>
                    <a:pt x="87" y="40"/>
                    <a:pt x="87" y="39"/>
                  </a:cubicBezTo>
                  <a:cubicBezTo>
                    <a:pt x="87" y="39"/>
                    <a:pt x="88" y="39"/>
                    <a:pt x="88" y="39"/>
                  </a:cubicBezTo>
                  <a:cubicBezTo>
                    <a:pt x="89" y="39"/>
                    <a:pt x="89" y="39"/>
                    <a:pt x="90" y="39"/>
                  </a:cubicBezTo>
                  <a:cubicBezTo>
                    <a:pt x="90" y="38"/>
                    <a:pt x="90" y="38"/>
                    <a:pt x="90" y="37"/>
                  </a:cubicBezTo>
                  <a:cubicBezTo>
                    <a:pt x="90" y="37"/>
                    <a:pt x="91" y="37"/>
                    <a:pt x="91" y="37"/>
                  </a:cubicBezTo>
                  <a:cubicBezTo>
                    <a:pt x="91" y="37"/>
                    <a:pt x="91" y="36"/>
                    <a:pt x="91" y="36"/>
                  </a:cubicBezTo>
                  <a:cubicBezTo>
                    <a:pt x="91" y="35"/>
                    <a:pt x="91" y="35"/>
                    <a:pt x="91" y="34"/>
                  </a:cubicBezTo>
                  <a:cubicBezTo>
                    <a:pt x="92" y="34"/>
                    <a:pt x="92" y="34"/>
                    <a:pt x="93" y="34"/>
                  </a:cubicBezTo>
                  <a:cubicBezTo>
                    <a:pt x="93" y="34"/>
                    <a:pt x="94" y="34"/>
                    <a:pt x="94" y="34"/>
                  </a:cubicBezTo>
                  <a:cubicBezTo>
                    <a:pt x="95" y="34"/>
                    <a:pt x="95" y="34"/>
                    <a:pt x="96" y="34"/>
                  </a:cubicBezTo>
                  <a:cubicBezTo>
                    <a:pt x="96" y="35"/>
                    <a:pt x="96" y="35"/>
                    <a:pt x="96" y="36"/>
                  </a:cubicBezTo>
                  <a:cubicBezTo>
                    <a:pt x="96" y="36"/>
                    <a:pt x="97" y="36"/>
                    <a:pt x="97" y="36"/>
                  </a:cubicBezTo>
                  <a:cubicBezTo>
                    <a:pt x="98" y="36"/>
                    <a:pt x="98" y="36"/>
                    <a:pt x="99" y="36"/>
                  </a:cubicBezTo>
                  <a:cubicBezTo>
                    <a:pt x="100" y="36"/>
                    <a:pt x="100" y="36"/>
                    <a:pt x="101" y="36"/>
                  </a:cubicBezTo>
                  <a:cubicBezTo>
                    <a:pt x="101" y="36"/>
                    <a:pt x="101" y="37"/>
                    <a:pt x="101" y="37"/>
                  </a:cubicBezTo>
                  <a:cubicBezTo>
                    <a:pt x="101" y="37"/>
                    <a:pt x="102" y="37"/>
                    <a:pt x="102" y="37"/>
                  </a:cubicBezTo>
                  <a:cubicBezTo>
                    <a:pt x="103" y="37"/>
                    <a:pt x="103" y="37"/>
                    <a:pt x="104" y="37"/>
                  </a:cubicBezTo>
                  <a:cubicBezTo>
                    <a:pt x="104" y="37"/>
                    <a:pt x="105" y="37"/>
                    <a:pt x="105" y="37"/>
                  </a:cubicBezTo>
                  <a:cubicBezTo>
                    <a:pt x="105" y="38"/>
                    <a:pt x="105" y="38"/>
                    <a:pt x="105" y="39"/>
                  </a:cubicBezTo>
                  <a:cubicBezTo>
                    <a:pt x="106" y="39"/>
                    <a:pt x="106" y="39"/>
                    <a:pt x="107" y="39"/>
                  </a:cubicBezTo>
                  <a:cubicBezTo>
                    <a:pt x="107" y="38"/>
                    <a:pt x="107" y="38"/>
                    <a:pt x="107" y="37"/>
                  </a:cubicBezTo>
                  <a:cubicBezTo>
                    <a:pt x="107" y="37"/>
                    <a:pt x="108" y="37"/>
                    <a:pt x="108" y="37"/>
                  </a:cubicBezTo>
                  <a:cubicBezTo>
                    <a:pt x="109" y="37"/>
                    <a:pt x="110" y="37"/>
                    <a:pt x="110" y="37"/>
                  </a:cubicBezTo>
                  <a:cubicBezTo>
                    <a:pt x="110" y="37"/>
                    <a:pt x="110" y="36"/>
                    <a:pt x="110" y="36"/>
                  </a:cubicBezTo>
                  <a:cubicBezTo>
                    <a:pt x="111" y="36"/>
                    <a:pt x="111" y="36"/>
                    <a:pt x="112" y="36"/>
                  </a:cubicBezTo>
                  <a:cubicBezTo>
                    <a:pt x="112" y="35"/>
                    <a:pt x="112" y="35"/>
                    <a:pt x="112" y="34"/>
                  </a:cubicBezTo>
                  <a:cubicBezTo>
                    <a:pt x="111" y="34"/>
                    <a:pt x="111" y="34"/>
                    <a:pt x="110" y="34"/>
                  </a:cubicBezTo>
                  <a:cubicBezTo>
                    <a:pt x="110" y="34"/>
                    <a:pt x="110" y="33"/>
                    <a:pt x="110" y="33"/>
                  </a:cubicBezTo>
                  <a:cubicBezTo>
                    <a:pt x="110" y="33"/>
                    <a:pt x="109" y="33"/>
                    <a:pt x="108" y="33"/>
                  </a:cubicBezTo>
                  <a:cubicBezTo>
                    <a:pt x="108" y="32"/>
                    <a:pt x="108" y="32"/>
                    <a:pt x="108" y="31"/>
                  </a:cubicBezTo>
                  <a:cubicBezTo>
                    <a:pt x="108" y="31"/>
                    <a:pt x="107" y="31"/>
                    <a:pt x="107" y="31"/>
                  </a:cubicBezTo>
                  <a:cubicBezTo>
                    <a:pt x="107" y="30"/>
                    <a:pt x="107" y="30"/>
                    <a:pt x="107" y="29"/>
                  </a:cubicBezTo>
                  <a:cubicBezTo>
                    <a:pt x="106" y="29"/>
                    <a:pt x="106" y="29"/>
                    <a:pt x="105" y="29"/>
                  </a:cubicBezTo>
                  <a:cubicBezTo>
                    <a:pt x="105" y="29"/>
                    <a:pt x="104" y="29"/>
                    <a:pt x="104" y="29"/>
                  </a:cubicBezTo>
                  <a:cubicBezTo>
                    <a:pt x="103" y="29"/>
                    <a:pt x="103" y="29"/>
                    <a:pt x="102" y="29"/>
                  </a:cubicBezTo>
                  <a:cubicBezTo>
                    <a:pt x="102" y="30"/>
                    <a:pt x="102" y="30"/>
                    <a:pt x="102" y="31"/>
                  </a:cubicBezTo>
                  <a:cubicBezTo>
                    <a:pt x="102" y="31"/>
                    <a:pt x="101" y="31"/>
                    <a:pt x="101" y="31"/>
                  </a:cubicBezTo>
                  <a:cubicBezTo>
                    <a:pt x="101" y="30"/>
                    <a:pt x="101" y="30"/>
                    <a:pt x="101" y="29"/>
                  </a:cubicBezTo>
                  <a:cubicBezTo>
                    <a:pt x="100" y="29"/>
                    <a:pt x="100" y="29"/>
                    <a:pt x="99" y="29"/>
                  </a:cubicBezTo>
                  <a:cubicBezTo>
                    <a:pt x="98" y="29"/>
                    <a:pt x="98" y="29"/>
                    <a:pt x="97" y="29"/>
                  </a:cubicBezTo>
                  <a:cubicBezTo>
                    <a:pt x="97" y="29"/>
                    <a:pt x="96" y="29"/>
                    <a:pt x="96" y="29"/>
                  </a:cubicBezTo>
                  <a:cubicBezTo>
                    <a:pt x="95" y="29"/>
                    <a:pt x="95" y="29"/>
                    <a:pt x="94" y="29"/>
                  </a:cubicBezTo>
                  <a:cubicBezTo>
                    <a:pt x="94" y="29"/>
                    <a:pt x="94" y="28"/>
                    <a:pt x="94" y="28"/>
                  </a:cubicBezTo>
                  <a:cubicBezTo>
                    <a:pt x="94" y="27"/>
                    <a:pt x="94" y="27"/>
                    <a:pt x="94" y="26"/>
                  </a:cubicBezTo>
                  <a:cubicBezTo>
                    <a:pt x="94" y="26"/>
                    <a:pt x="94" y="25"/>
                    <a:pt x="94" y="24"/>
                  </a:cubicBezTo>
                  <a:cubicBezTo>
                    <a:pt x="95" y="24"/>
                    <a:pt x="95" y="24"/>
                    <a:pt x="96" y="24"/>
                  </a:cubicBezTo>
                  <a:cubicBezTo>
                    <a:pt x="96" y="24"/>
                    <a:pt x="97" y="24"/>
                    <a:pt x="97" y="24"/>
                  </a:cubicBezTo>
                  <a:cubicBezTo>
                    <a:pt x="97" y="25"/>
                    <a:pt x="97" y="26"/>
                    <a:pt x="97" y="26"/>
                  </a:cubicBezTo>
                  <a:cubicBezTo>
                    <a:pt x="98" y="26"/>
                    <a:pt x="98" y="26"/>
                    <a:pt x="99" y="26"/>
                  </a:cubicBezTo>
                  <a:cubicBezTo>
                    <a:pt x="100" y="26"/>
                    <a:pt x="100" y="26"/>
                    <a:pt x="101" y="26"/>
                  </a:cubicBezTo>
                  <a:cubicBezTo>
                    <a:pt x="101" y="26"/>
                    <a:pt x="102" y="26"/>
                    <a:pt x="102" y="26"/>
                  </a:cubicBezTo>
                  <a:cubicBezTo>
                    <a:pt x="102" y="27"/>
                    <a:pt x="102" y="27"/>
                    <a:pt x="102" y="28"/>
                  </a:cubicBezTo>
                  <a:cubicBezTo>
                    <a:pt x="103" y="28"/>
                    <a:pt x="103" y="28"/>
                    <a:pt x="104" y="28"/>
                  </a:cubicBezTo>
                  <a:cubicBezTo>
                    <a:pt x="104" y="28"/>
                    <a:pt x="105" y="28"/>
                    <a:pt x="105" y="28"/>
                  </a:cubicBezTo>
                  <a:cubicBezTo>
                    <a:pt x="106" y="28"/>
                    <a:pt x="106" y="28"/>
                    <a:pt x="107" y="28"/>
                  </a:cubicBezTo>
                  <a:cubicBezTo>
                    <a:pt x="107" y="28"/>
                    <a:pt x="108" y="28"/>
                    <a:pt x="108" y="28"/>
                  </a:cubicBezTo>
                  <a:cubicBezTo>
                    <a:pt x="108" y="28"/>
                    <a:pt x="108" y="29"/>
                    <a:pt x="108" y="29"/>
                  </a:cubicBezTo>
                  <a:cubicBezTo>
                    <a:pt x="109" y="29"/>
                    <a:pt x="110" y="29"/>
                    <a:pt x="110" y="29"/>
                  </a:cubicBezTo>
                  <a:cubicBezTo>
                    <a:pt x="111" y="29"/>
                    <a:pt x="111" y="29"/>
                    <a:pt x="112" y="29"/>
                  </a:cubicBezTo>
                  <a:cubicBezTo>
                    <a:pt x="112" y="30"/>
                    <a:pt x="112" y="30"/>
                    <a:pt x="112" y="31"/>
                  </a:cubicBezTo>
                  <a:cubicBezTo>
                    <a:pt x="112" y="31"/>
                    <a:pt x="113" y="31"/>
                    <a:pt x="113" y="31"/>
                  </a:cubicBezTo>
                  <a:cubicBezTo>
                    <a:pt x="114" y="31"/>
                    <a:pt x="114" y="31"/>
                    <a:pt x="115" y="31"/>
                  </a:cubicBezTo>
                  <a:cubicBezTo>
                    <a:pt x="115" y="30"/>
                    <a:pt x="115" y="30"/>
                    <a:pt x="115" y="29"/>
                  </a:cubicBezTo>
                  <a:cubicBezTo>
                    <a:pt x="115" y="29"/>
                    <a:pt x="116" y="29"/>
                    <a:pt x="116" y="29"/>
                  </a:cubicBezTo>
                  <a:cubicBezTo>
                    <a:pt x="116" y="29"/>
                    <a:pt x="116" y="28"/>
                    <a:pt x="116" y="28"/>
                  </a:cubicBezTo>
                  <a:cubicBezTo>
                    <a:pt x="116" y="27"/>
                    <a:pt x="116" y="27"/>
                    <a:pt x="116" y="26"/>
                  </a:cubicBezTo>
                  <a:cubicBezTo>
                    <a:pt x="116" y="26"/>
                    <a:pt x="116" y="25"/>
                    <a:pt x="116" y="24"/>
                  </a:cubicBezTo>
                  <a:cubicBezTo>
                    <a:pt x="117" y="24"/>
                    <a:pt x="117" y="24"/>
                    <a:pt x="118" y="24"/>
                  </a:cubicBezTo>
                  <a:cubicBezTo>
                    <a:pt x="118" y="24"/>
                    <a:pt x="119" y="24"/>
                    <a:pt x="119" y="24"/>
                  </a:cubicBezTo>
                  <a:cubicBezTo>
                    <a:pt x="120" y="24"/>
                    <a:pt x="120" y="24"/>
                    <a:pt x="121" y="24"/>
                  </a:cubicBezTo>
                  <a:cubicBezTo>
                    <a:pt x="121" y="24"/>
                    <a:pt x="121" y="23"/>
                    <a:pt x="121" y="23"/>
                  </a:cubicBezTo>
                  <a:cubicBezTo>
                    <a:pt x="121" y="23"/>
                    <a:pt x="122" y="23"/>
                    <a:pt x="122" y="23"/>
                  </a:cubicBezTo>
                  <a:cubicBezTo>
                    <a:pt x="123" y="23"/>
                    <a:pt x="124" y="23"/>
                    <a:pt x="124" y="23"/>
                  </a:cubicBezTo>
                  <a:cubicBezTo>
                    <a:pt x="124" y="22"/>
                    <a:pt x="124" y="22"/>
                    <a:pt x="124" y="21"/>
                  </a:cubicBezTo>
                  <a:cubicBezTo>
                    <a:pt x="124" y="21"/>
                    <a:pt x="124" y="20"/>
                    <a:pt x="124" y="20"/>
                  </a:cubicBezTo>
                  <a:cubicBezTo>
                    <a:pt x="124" y="20"/>
                    <a:pt x="123" y="20"/>
                    <a:pt x="122" y="20"/>
                  </a:cubicBezTo>
                  <a:cubicBezTo>
                    <a:pt x="122" y="19"/>
                    <a:pt x="122" y="19"/>
                    <a:pt x="122" y="18"/>
                  </a:cubicBezTo>
                  <a:cubicBezTo>
                    <a:pt x="123" y="18"/>
                    <a:pt x="124" y="18"/>
                    <a:pt x="124" y="18"/>
                  </a:cubicBezTo>
                  <a:cubicBezTo>
                    <a:pt x="125" y="18"/>
                    <a:pt x="125" y="18"/>
                    <a:pt x="126" y="18"/>
                  </a:cubicBezTo>
                  <a:cubicBezTo>
                    <a:pt x="126" y="18"/>
                    <a:pt x="127" y="18"/>
                    <a:pt x="127" y="18"/>
                  </a:cubicBezTo>
                  <a:cubicBezTo>
                    <a:pt x="128" y="18"/>
                    <a:pt x="128" y="18"/>
                    <a:pt x="129" y="18"/>
                  </a:cubicBezTo>
                  <a:cubicBezTo>
                    <a:pt x="129" y="18"/>
                    <a:pt x="130" y="18"/>
                    <a:pt x="130" y="18"/>
                  </a:cubicBezTo>
                  <a:cubicBezTo>
                    <a:pt x="131" y="18"/>
                    <a:pt x="131" y="18"/>
                    <a:pt x="132" y="18"/>
                  </a:cubicBezTo>
                  <a:cubicBezTo>
                    <a:pt x="132" y="18"/>
                    <a:pt x="132" y="17"/>
                    <a:pt x="132" y="17"/>
                  </a:cubicBezTo>
                  <a:cubicBezTo>
                    <a:pt x="132" y="17"/>
                    <a:pt x="133" y="17"/>
                    <a:pt x="134" y="17"/>
                  </a:cubicBezTo>
                  <a:cubicBezTo>
                    <a:pt x="134" y="17"/>
                    <a:pt x="135" y="17"/>
                    <a:pt x="135" y="17"/>
                  </a:cubicBezTo>
                  <a:cubicBezTo>
                    <a:pt x="135" y="16"/>
                    <a:pt x="135" y="15"/>
                    <a:pt x="135" y="15"/>
                  </a:cubicBezTo>
                  <a:cubicBezTo>
                    <a:pt x="136" y="15"/>
                    <a:pt x="136" y="15"/>
                    <a:pt x="137" y="15"/>
                  </a:cubicBezTo>
                  <a:cubicBezTo>
                    <a:pt x="137" y="15"/>
                    <a:pt x="138" y="15"/>
                    <a:pt x="138" y="15"/>
                  </a:cubicBezTo>
                  <a:cubicBezTo>
                    <a:pt x="138" y="14"/>
                    <a:pt x="138" y="14"/>
                    <a:pt x="138" y="13"/>
                  </a:cubicBezTo>
                  <a:cubicBezTo>
                    <a:pt x="139" y="13"/>
                    <a:pt x="139" y="13"/>
                    <a:pt x="140" y="13"/>
                  </a:cubicBezTo>
                  <a:cubicBezTo>
                    <a:pt x="140" y="13"/>
                    <a:pt x="141" y="13"/>
                    <a:pt x="141" y="13"/>
                  </a:cubicBezTo>
                  <a:cubicBezTo>
                    <a:pt x="141" y="13"/>
                    <a:pt x="141" y="12"/>
                    <a:pt x="141" y="12"/>
                  </a:cubicBezTo>
                  <a:cubicBezTo>
                    <a:pt x="142" y="12"/>
                    <a:pt x="142" y="12"/>
                    <a:pt x="143" y="12"/>
                  </a:cubicBezTo>
                  <a:cubicBezTo>
                    <a:pt x="143" y="12"/>
                    <a:pt x="144" y="12"/>
                    <a:pt x="144" y="12"/>
                  </a:cubicBezTo>
                  <a:cubicBezTo>
                    <a:pt x="145" y="12"/>
                    <a:pt x="145" y="12"/>
                    <a:pt x="146" y="12"/>
                  </a:cubicBezTo>
                  <a:cubicBezTo>
                    <a:pt x="146" y="12"/>
                    <a:pt x="147" y="12"/>
                    <a:pt x="148" y="12"/>
                  </a:cubicBezTo>
                  <a:cubicBezTo>
                    <a:pt x="148" y="11"/>
                    <a:pt x="148" y="11"/>
                    <a:pt x="148" y="10"/>
                  </a:cubicBezTo>
                  <a:cubicBezTo>
                    <a:pt x="148" y="10"/>
                    <a:pt x="149" y="10"/>
                    <a:pt x="149" y="10"/>
                  </a:cubicBezTo>
                  <a:cubicBezTo>
                    <a:pt x="149" y="9"/>
                    <a:pt x="149" y="9"/>
                    <a:pt x="149" y="8"/>
                  </a:cubicBezTo>
                  <a:cubicBezTo>
                    <a:pt x="149" y="8"/>
                    <a:pt x="148" y="8"/>
                    <a:pt x="148" y="8"/>
                  </a:cubicBezTo>
                  <a:cubicBezTo>
                    <a:pt x="147" y="8"/>
                    <a:pt x="146" y="8"/>
                    <a:pt x="146" y="8"/>
                  </a:cubicBezTo>
                  <a:cubicBezTo>
                    <a:pt x="146" y="8"/>
                    <a:pt x="146" y="7"/>
                    <a:pt x="146" y="7"/>
                  </a:cubicBezTo>
                  <a:cubicBezTo>
                    <a:pt x="145" y="7"/>
                    <a:pt x="145" y="7"/>
                    <a:pt x="144" y="7"/>
                  </a:cubicBezTo>
                  <a:cubicBezTo>
                    <a:pt x="144" y="7"/>
                    <a:pt x="143" y="7"/>
                    <a:pt x="143" y="7"/>
                  </a:cubicBezTo>
                  <a:cubicBezTo>
                    <a:pt x="142" y="7"/>
                    <a:pt x="142" y="7"/>
                    <a:pt x="141" y="7"/>
                  </a:cubicBezTo>
                  <a:cubicBezTo>
                    <a:pt x="141" y="6"/>
                    <a:pt x="141" y="6"/>
                    <a:pt x="141" y="5"/>
                  </a:cubicBezTo>
                  <a:cubicBezTo>
                    <a:pt x="141" y="5"/>
                    <a:pt x="140" y="5"/>
                    <a:pt x="140" y="5"/>
                  </a:cubicBezTo>
                  <a:cubicBezTo>
                    <a:pt x="139" y="5"/>
                    <a:pt x="139" y="5"/>
                    <a:pt x="138" y="5"/>
                  </a:cubicBezTo>
                  <a:cubicBezTo>
                    <a:pt x="138" y="5"/>
                    <a:pt x="138" y="4"/>
                    <a:pt x="138" y="4"/>
                  </a:cubicBezTo>
                  <a:cubicBezTo>
                    <a:pt x="138" y="4"/>
                    <a:pt x="137" y="4"/>
                    <a:pt x="137" y="4"/>
                  </a:cubicBezTo>
                  <a:cubicBezTo>
                    <a:pt x="136" y="4"/>
                    <a:pt x="136" y="4"/>
                    <a:pt x="135" y="4"/>
                  </a:cubicBezTo>
                  <a:cubicBezTo>
                    <a:pt x="135" y="4"/>
                    <a:pt x="134" y="4"/>
                    <a:pt x="134" y="4"/>
                  </a:cubicBezTo>
                  <a:cubicBezTo>
                    <a:pt x="134" y="3"/>
                    <a:pt x="134" y="3"/>
                    <a:pt x="134" y="2"/>
                  </a:cubicBezTo>
                  <a:cubicBezTo>
                    <a:pt x="133" y="2"/>
                    <a:pt x="132" y="2"/>
                    <a:pt x="132" y="2"/>
                  </a:cubicBezTo>
                  <a:cubicBezTo>
                    <a:pt x="131" y="2"/>
                    <a:pt x="131" y="2"/>
                    <a:pt x="130" y="2"/>
                  </a:cubicBezTo>
                  <a:cubicBezTo>
                    <a:pt x="130" y="1"/>
                    <a:pt x="130" y="1"/>
                    <a:pt x="130" y="0"/>
                  </a:cubicBezTo>
                  <a:cubicBezTo>
                    <a:pt x="130" y="0"/>
                    <a:pt x="129" y="0"/>
                    <a:pt x="129" y="0"/>
                  </a:cubicBezTo>
                  <a:cubicBezTo>
                    <a:pt x="129" y="1"/>
                    <a:pt x="129" y="1"/>
                    <a:pt x="129" y="1"/>
                  </a:cubicBezTo>
                  <a:cubicBezTo>
                    <a:pt x="129" y="1"/>
                    <a:pt x="129" y="2"/>
                    <a:pt x="129" y="2"/>
                  </a:cubicBezTo>
                  <a:cubicBezTo>
                    <a:pt x="128" y="2"/>
                    <a:pt x="128" y="2"/>
                    <a:pt x="127" y="2"/>
                  </a:cubicBezTo>
                  <a:cubicBezTo>
                    <a:pt x="127" y="2"/>
                    <a:pt x="126" y="2"/>
                    <a:pt x="126" y="2"/>
                  </a:cubicBezTo>
                  <a:cubicBezTo>
                    <a:pt x="125" y="2"/>
                    <a:pt x="125" y="2"/>
                    <a:pt x="124" y="2"/>
                  </a:cubicBezTo>
                  <a:cubicBezTo>
                    <a:pt x="124" y="2"/>
                    <a:pt x="123" y="2"/>
                    <a:pt x="122" y="2"/>
                  </a:cubicBezTo>
                  <a:cubicBezTo>
                    <a:pt x="122" y="2"/>
                    <a:pt x="121" y="2"/>
                    <a:pt x="121" y="2"/>
                  </a:cubicBezTo>
                  <a:cubicBezTo>
                    <a:pt x="120" y="2"/>
                    <a:pt x="120" y="2"/>
                    <a:pt x="119" y="2"/>
                  </a:cubicBezTo>
                  <a:cubicBezTo>
                    <a:pt x="119" y="2"/>
                    <a:pt x="118" y="2"/>
                    <a:pt x="118" y="2"/>
                  </a:cubicBezTo>
                  <a:cubicBezTo>
                    <a:pt x="118" y="1"/>
                    <a:pt x="118" y="1"/>
                    <a:pt x="118" y="0"/>
                  </a:cubicBezTo>
                  <a:cubicBezTo>
                    <a:pt x="117" y="0"/>
                    <a:pt x="117" y="0"/>
                    <a:pt x="116" y="0"/>
                  </a:cubicBezTo>
                  <a:cubicBezTo>
                    <a:pt x="116" y="0"/>
                    <a:pt x="115" y="0"/>
                    <a:pt x="115" y="0"/>
                  </a:cubicBezTo>
                  <a:cubicBezTo>
                    <a:pt x="114" y="0"/>
                    <a:pt x="114" y="0"/>
                    <a:pt x="113" y="0"/>
                  </a:cubicBezTo>
                  <a:cubicBezTo>
                    <a:pt x="113" y="0"/>
                    <a:pt x="112" y="0"/>
                    <a:pt x="112" y="0"/>
                  </a:cubicBezTo>
                  <a:cubicBezTo>
                    <a:pt x="111" y="0"/>
                    <a:pt x="111" y="0"/>
                    <a:pt x="110" y="0"/>
                  </a:cubicBezTo>
                  <a:cubicBezTo>
                    <a:pt x="110" y="0"/>
                    <a:pt x="109" y="0"/>
                    <a:pt x="108" y="0"/>
                  </a:cubicBezTo>
                  <a:cubicBezTo>
                    <a:pt x="107" y="1"/>
                    <a:pt x="105" y="2"/>
                    <a:pt x="104" y="3"/>
                  </a:cubicBezTo>
                  <a:cubicBezTo>
                    <a:pt x="104" y="4"/>
                    <a:pt x="104" y="4"/>
                    <a:pt x="104" y="4"/>
                  </a:cubicBezTo>
                  <a:cubicBezTo>
                    <a:pt x="104" y="4"/>
                    <a:pt x="104" y="5"/>
                    <a:pt x="104" y="5"/>
                  </a:cubicBezTo>
                  <a:cubicBezTo>
                    <a:pt x="104" y="5"/>
                    <a:pt x="105" y="5"/>
                    <a:pt x="105" y="5"/>
                  </a:cubicBezTo>
                  <a:cubicBezTo>
                    <a:pt x="105" y="6"/>
                    <a:pt x="105" y="6"/>
                    <a:pt x="105" y="7"/>
                  </a:cubicBezTo>
                  <a:cubicBezTo>
                    <a:pt x="105" y="7"/>
                    <a:pt x="104" y="7"/>
                    <a:pt x="104" y="7"/>
                  </a:cubicBezTo>
                  <a:cubicBezTo>
                    <a:pt x="103" y="7"/>
                    <a:pt x="103" y="7"/>
                    <a:pt x="102" y="7"/>
                  </a:cubicBezTo>
                  <a:cubicBezTo>
                    <a:pt x="102" y="6"/>
                    <a:pt x="102" y="6"/>
                    <a:pt x="102" y="5"/>
                  </a:cubicBezTo>
                  <a:cubicBezTo>
                    <a:pt x="101" y="5"/>
                    <a:pt x="101" y="5"/>
                    <a:pt x="101" y="5"/>
                  </a:cubicBezTo>
                  <a:cubicBezTo>
                    <a:pt x="98" y="7"/>
                    <a:pt x="96" y="9"/>
                    <a:pt x="93" y="11"/>
                  </a:cubicBezTo>
                  <a:cubicBezTo>
                    <a:pt x="93" y="12"/>
                    <a:pt x="93" y="12"/>
                    <a:pt x="93" y="12"/>
                  </a:cubicBezTo>
                  <a:cubicBezTo>
                    <a:pt x="93" y="12"/>
                    <a:pt x="93" y="13"/>
                    <a:pt x="93" y="13"/>
                  </a:cubicBezTo>
                  <a:cubicBezTo>
                    <a:pt x="93" y="13"/>
                    <a:pt x="94" y="13"/>
                    <a:pt x="94" y="13"/>
                  </a:cubicBezTo>
                  <a:cubicBezTo>
                    <a:pt x="94" y="14"/>
                    <a:pt x="94" y="14"/>
                    <a:pt x="94" y="15"/>
                  </a:cubicBezTo>
                  <a:cubicBezTo>
                    <a:pt x="95" y="15"/>
                    <a:pt x="95" y="15"/>
                    <a:pt x="96" y="15"/>
                  </a:cubicBezTo>
                  <a:cubicBezTo>
                    <a:pt x="96" y="15"/>
                    <a:pt x="97" y="15"/>
                    <a:pt x="97" y="15"/>
                  </a:cubicBezTo>
                  <a:cubicBezTo>
                    <a:pt x="97" y="15"/>
                    <a:pt x="97" y="16"/>
                    <a:pt x="97" y="17"/>
                  </a:cubicBezTo>
                  <a:cubicBezTo>
                    <a:pt x="98" y="17"/>
                    <a:pt x="98" y="17"/>
                    <a:pt x="99" y="17"/>
                  </a:cubicBezTo>
                  <a:cubicBezTo>
                    <a:pt x="100" y="17"/>
                    <a:pt x="100" y="17"/>
                    <a:pt x="101" y="17"/>
                  </a:cubicBezTo>
                  <a:cubicBezTo>
                    <a:pt x="101" y="17"/>
                    <a:pt x="102" y="17"/>
                    <a:pt x="102" y="17"/>
                  </a:cubicBezTo>
                  <a:cubicBezTo>
                    <a:pt x="102" y="16"/>
                    <a:pt x="102" y="15"/>
                    <a:pt x="102" y="15"/>
                  </a:cubicBezTo>
                  <a:cubicBezTo>
                    <a:pt x="103" y="15"/>
                    <a:pt x="103" y="15"/>
                    <a:pt x="104" y="15"/>
                  </a:cubicBezTo>
                  <a:cubicBezTo>
                    <a:pt x="104" y="15"/>
                    <a:pt x="104" y="16"/>
                    <a:pt x="104" y="17"/>
                  </a:cubicBezTo>
                  <a:cubicBezTo>
                    <a:pt x="103" y="17"/>
                    <a:pt x="103" y="17"/>
                    <a:pt x="102" y="17"/>
                  </a:cubicBezTo>
                  <a:cubicBezTo>
                    <a:pt x="102" y="17"/>
                    <a:pt x="102" y="18"/>
                    <a:pt x="102" y="18"/>
                  </a:cubicBezTo>
                  <a:cubicBezTo>
                    <a:pt x="102" y="18"/>
                    <a:pt x="101" y="18"/>
                    <a:pt x="101" y="18"/>
                  </a:cubicBezTo>
                  <a:cubicBezTo>
                    <a:pt x="101" y="19"/>
                    <a:pt x="101" y="19"/>
                    <a:pt x="101" y="20"/>
                  </a:cubicBezTo>
                  <a:cubicBezTo>
                    <a:pt x="100" y="20"/>
                    <a:pt x="100" y="20"/>
                    <a:pt x="99" y="20"/>
                  </a:cubicBezTo>
                  <a:cubicBezTo>
                    <a:pt x="99" y="20"/>
                    <a:pt x="99" y="21"/>
                    <a:pt x="99" y="21"/>
                  </a:cubicBezTo>
                  <a:cubicBezTo>
                    <a:pt x="98" y="21"/>
                    <a:pt x="98" y="21"/>
                    <a:pt x="97" y="21"/>
                  </a:cubicBezTo>
                  <a:cubicBezTo>
                    <a:pt x="97" y="21"/>
                    <a:pt x="96" y="21"/>
                    <a:pt x="96" y="21"/>
                  </a:cubicBezTo>
                  <a:cubicBezTo>
                    <a:pt x="96" y="22"/>
                    <a:pt x="96" y="22"/>
                    <a:pt x="96" y="23"/>
                  </a:cubicBezTo>
                  <a:cubicBezTo>
                    <a:pt x="95" y="23"/>
                    <a:pt x="95" y="23"/>
                    <a:pt x="94" y="23"/>
                  </a:cubicBezTo>
                  <a:cubicBezTo>
                    <a:pt x="94" y="23"/>
                    <a:pt x="93" y="23"/>
                    <a:pt x="93" y="23"/>
                  </a:cubicBezTo>
                  <a:cubicBezTo>
                    <a:pt x="93" y="22"/>
                    <a:pt x="93" y="22"/>
                    <a:pt x="93" y="21"/>
                  </a:cubicBezTo>
                  <a:cubicBezTo>
                    <a:pt x="92" y="21"/>
                    <a:pt x="92" y="21"/>
                    <a:pt x="91" y="21"/>
                  </a:cubicBezTo>
                  <a:cubicBezTo>
                    <a:pt x="91" y="21"/>
                    <a:pt x="90" y="21"/>
                    <a:pt x="90" y="21"/>
                  </a:cubicBezTo>
                  <a:cubicBezTo>
                    <a:pt x="90" y="21"/>
                    <a:pt x="90" y="20"/>
                    <a:pt x="90" y="20"/>
                  </a:cubicBezTo>
                  <a:cubicBezTo>
                    <a:pt x="90" y="19"/>
                    <a:pt x="90" y="19"/>
                    <a:pt x="90" y="18"/>
                  </a:cubicBezTo>
                  <a:cubicBezTo>
                    <a:pt x="90" y="18"/>
                    <a:pt x="91" y="18"/>
                    <a:pt x="91" y="18"/>
                  </a:cubicBezTo>
                  <a:cubicBezTo>
                    <a:pt x="92" y="18"/>
                    <a:pt x="92" y="18"/>
                    <a:pt x="93" y="18"/>
                  </a:cubicBezTo>
                  <a:cubicBezTo>
                    <a:pt x="93" y="18"/>
                    <a:pt x="93" y="17"/>
                    <a:pt x="93" y="17"/>
                  </a:cubicBezTo>
                  <a:cubicBezTo>
                    <a:pt x="92" y="17"/>
                    <a:pt x="92" y="17"/>
                    <a:pt x="91" y="17"/>
                  </a:cubicBezTo>
                  <a:cubicBezTo>
                    <a:pt x="91" y="16"/>
                    <a:pt x="91" y="15"/>
                    <a:pt x="91" y="15"/>
                  </a:cubicBezTo>
                  <a:cubicBezTo>
                    <a:pt x="91" y="14"/>
                    <a:pt x="91" y="14"/>
                    <a:pt x="91" y="13"/>
                  </a:cubicBezTo>
                  <a:cubicBezTo>
                    <a:pt x="91" y="13"/>
                    <a:pt x="91" y="13"/>
                    <a:pt x="91" y="13"/>
                  </a:cubicBezTo>
                  <a:cubicBezTo>
                    <a:pt x="90" y="13"/>
                    <a:pt x="89" y="14"/>
                    <a:pt x="89" y="15"/>
                  </a:cubicBezTo>
                  <a:cubicBezTo>
                    <a:pt x="90" y="15"/>
                    <a:pt x="90" y="15"/>
                    <a:pt x="90" y="15"/>
                  </a:cubicBezTo>
                  <a:cubicBezTo>
                    <a:pt x="90" y="15"/>
                    <a:pt x="90" y="16"/>
                    <a:pt x="90" y="17"/>
                  </a:cubicBezTo>
                  <a:cubicBezTo>
                    <a:pt x="89" y="17"/>
                    <a:pt x="89" y="17"/>
                    <a:pt x="88" y="17"/>
                  </a:cubicBezTo>
                  <a:cubicBezTo>
                    <a:pt x="88" y="17"/>
                    <a:pt x="88" y="18"/>
                    <a:pt x="88" y="18"/>
                  </a:cubicBezTo>
                  <a:cubicBezTo>
                    <a:pt x="88" y="18"/>
                    <a:pt x="87" y="18"/>
                    <a:pt x="87" y="18"/>
                  </a:cubicBezTo>
                  <a:cubicBezTo>
                    <a:pt x="86" y="18"/>
                    <a:pt x="85" y="18"/>
                    <a:pt x="85" y="18"/>
                  </a:cubicBezTo>
                  <a:cubicBezTo>
                    <a:pt x="85" y="18"/>
                    <a:pt x="85" y="18"/>
                    <a:pt x="85" y="18"/>
                  </a:cubicBezTo>
                  <a:cubicBezTo>
                    <a:pt x="84" y="18"/>
                    <a:pt x="84" y="19"/>
                    <a:pt x="83" y="19"/>
                  </a:cubicBezTo>
                  <a:cubicBezTo>
                    <a:pt x="83" y="20"/>
                    <a:pt x="83" y="20"/>
                    <a:pt x="83" y="20"/>
                  </a:cubicBezTo>
                  <a:cubicBezTo>
                    <a:pt x="83" y="20"/>
                    <a:pt x="83" y="21"/>
                    <a:pt x="83" y="21"/>
                  </a:cubicBezTo>
                  <a:cubicBezTo>
                    <a:pt x="84" y="21"/>
                    <a:pt x="84" y="21"/>
                    <a:pt x="85" y="21"/>
                  </a:cubicBezTo>
                  <a:cubicBezTo>
                    <a:pt x="85" y="22"/>
                    <a:pt x="85" y="22"/>
                    <a:pt x="85" y="23"/>
                  </a:cubicBezTo>
                  <a:cubicBezTo>
                    <a:pt x="85" y="23"/>
                    <a:pt x="85" y="24"/>
                    <a:pt x="85" y="24"/>
                  </a:cubicBezTo>
                  <a:cubicBezTo>
                    <a:pt x="85" y="24"/>
                    <a:pt x="86" y="24"/>
                    <a:pt x="87" y="24"/>
                  </a:cubicBezTo>
                  <a:cubicBezTo>
                    <a:pt x="87" y="24"/>
                    <a:pt x="88" y="24"/>
                    <a:pt x="88" y="24"/>
                  </a:cubicBezTo>
                  <a:cubicBezTo>
                    <a:pt x="88" y="25"/>
                    <a:pt x="88" y="26"/>
                    <a:pt x="88" y="26"/>
                  </a:cubicBezTo>
                  <a:cubicBezTo>
                    <a:pt x="88" y="27"/>
                    <a:pt x="88" y="27"/>
                    <a:pt x="88" y="28"/>
                  </a:cubicBezTo>
                  <a:cubicBezTo>
                    <a:pt x="88" y="28"/>
                    <a:pt x="88" y="29"/>
                    <a:pt x="88" y="29"/>
                  </a:cubicBezTo>
                  <a:cubicBezTo>
                    <a:pt x="88" y="30"/>
                    <a:pt x="88" y="30"/>
                    <a:pt x="88" y="31"/>
                  </a:cubicBezTo>
                  <a:cubicBezTo>
                    <a:pt x="88" y="32"/>
                    <a:pt x="88" y="32"/>
                    <a:pt x="88" y="33"/>
                  </a:cubicBezTo>
                  <a:cubicBezTo>
                    <a:pt x="89" y="33"/>
                    <a:pt x="89" y="33"/>
                    <a:pt x="90" y="33"/>
                  </a:cubicBezTo>
                  <a:cubicBezTo>
                    <a:pt x="90" y="33"/>
                    <a:pt x="90" y="34"/>
                    <a:pt x="90" y="34"/>
                  </a:cubicBezTo>
                  <a:cubicBezTo>
                    <a:pt x="89" y="34"/>
                    <a:pt x="89" y="34"/>
                    <a:pt x="88" y="34"/>
                  </a:cubicBezTo>
                  <a:cubicBezTo>
                    <a:pt x="88" y="34"/>
                    <a:pt x="87" y="34"/>
                    <a:pt x="87" y="34"/>
                  </a:cubicBezTo>
                  <a:cubicBezTo>
                    <a:pt x="86" y="34"/>
                    <a:pt x="85" y="34"/>
                    <a:pt x="85" y="34"/>
                  </a:cubicBezTo>
                  <a:cubicBezTo>
                    <a:pt x="85" y="34"/>
                    <a:pt x="85" y="33"/>
                    <a:pt x="85" y="33"/>
                  </a:cubicBezTo>
                  <a:cubicBezTo>
                    <a:pt x="84" y="33"/>
                    <a:pt x="84" y="33"/>
                    <a:pt x="83" y="33"/>
                  </a:cubicBezTo>
                  <a:cubicBezTo>
                    <a:pt x="83" y="33"/>
                    <a:pt x="82" y="33"/>
                    <a:pt x="82" y="33"/>
                  </a:cubicBezTo>
                  <a:cubicBezTo>
                    <a:pt x="81" y="33"/>
                    <a:pt x="81" y="33"/>
                    <a:pt x="80" y="33"/>
                  </a:cubicBezTo>
                  <a:cubicBezTo>
                    <a:pt x="80" y="33"/>
                    <a:pt x="80" y="34"/>
                    <a:pt x="80" y="34"/>
                  </a:cubicBezTo>
                  <a:cubicBezTo>
                    <a:pt x="80" y="35"/>
                    <a:pt x="80" y="35"/>
                    <a:pt x="80" y="36"/>
                  </a:cubicBezTo>
                  <a:cubicBezTo>
                    <a:pt x="80" y="36"/>
                    <a:pt x="79" y="36"/>
                    <a:pt x="79" y="36"/>
                  </a:cubicBezTo>
                  <a:cubicBezTo>
                    <a:pt x="79" y="36"/>
                    <a:pt x="79" y="37"/>
                    <a:pt x="79" y="37"/>
                  </a:cubicBezTo>
                  <a:cubicBezTo>
                    <a:pt x="79" y="38"/>
                    <a:pt x="79" y="38"/>
                    <a:pt x="79" y="39"/>
                  </a:cubicBezTo>
                  <a:cubicBezTo>
                    <a:pt x="79" y="40"/>
                    <a:pt x="79" y="40"/>
                    <a:pt x="79" y="41"/>
                  </a:cubicBezTo>
                  <a:cubicBezTo>
                    <a:pt x="79" y="41"/>
                    <a:pt x="79" y="42"/>
                    <a:pt x="79" y="42"/>
                  </a:cubicBezTo>
                  <a:cubicBezTo>
                    <a:pt x="78" y="42"/>
                    <a:pt x="78" y="42"/>
                    <a:pt x="77" y="42"/>
                  </a:cubicBezTo>
                  <a:cubicBezTo>
                    <a:pt x="77" y="42"/>
                    <a:pt x="76" y="42"/>
                    <a:pt x="76" y="42"/>
                  </a:cubicBezTo>
                  <a:cubicBezTo>
                    <a:pt x="76" y="43"/>
                    <a:pt x="76" y="43"/>
                    <a:pt x="76" y="44"/>
                  </a:cubicBezTo>
                  <a:cubicBezTo>
                    <a:pt x="75" y="44"/>
                    <a:pt x="75" y="44"/>
                    <a:pt x="74" y="44"/>
                  </a:cubicBezTo>
                  <a:cubicBezTo>
                    <a:pt x="74" y="44"/>
                    <a:pt x="74" y="45"/>
                    <a:pt x="74" y="46"/>
                  </a:cubicBezTo>
                  <a:cubicBezTo>
                    <a:pt x="74" y="46"/>
                    <a:pt x="73" y="46"/>
                    <a:pt x="73" y="46"/>
                  </a:cubicBezTo>
                  <a:cubicBezTo>
                    <a:pt x="73" y="46"/>
                    <a:pt x="73" y="47"/>
                    <a:pt x="73" y="47"/>
                  </a:cubicBezTo>
                  <a:cubicBezTo>
                    <a:pt x="73" y="48"/>
                    <a:pt x="73" y="48"/>
                    <a:pt x="73" y="49"/>
                  </a:cubicBezTo>
                  <a:cubicBezTo>
                    <a:pt x="73" y="49"/>
                    <a:pt x="73" y="50"/>
                    <a:pt x="73" y="50"/>
                  </a:cubicBezTo>
                  <a:cubicBezTo>
                    <a:pt x="73" y="51"/>
                    <a:pt x="73" y="51"/>
                    <a:pt x="73" y="52"/>
                  </a:cubicBezTo>
                  <a:cubicBezTo>
                    <a:pt x="72" y="52"/>
                    <a:pt x="71" y="52"/>
                    <a:pt x="71" y="52"/>
                  </a:cubicBezTo>
                  <a:cubicBezTo>
                    <a:pt x="71" y="51"/>
                    <a:pt x="71" y="51"/>
                    <a:pt x="71" y="50"/>
                  </a:cubicBezTo>
                  <a:cubicBezTo>
                    <a:pt x="70" y="50"/>
                    <a:pt x="70" y="50"/>
                    <a:pt x="69" y="50"/>
                  </a:cubicBezTo>
                  <a:cubicBezTo>
                    <a:pt x="69" y="50"/>
                    <a:pt x="68" y="50"/>
                    <a:pt x="68" y="50"/>
                  </a:cubicBezTo>
                  <a:cubicBezTo>
                    <a:pt x="68" y="51"/>
                    <a:pt x="68" y="51"/>
                    <a:pt x="68" y="52"/>
                  </a:cubicBezTo>
                  <a:cubicBezTo>
                    <a:pt x="67" y="52"/>
                    <a:pt x="67" y="52"/>
                    <a:pt x="66" y="52"/>
                  </a:cubicBezTo>
                  <a:cubicBezTo>
                    <a:pt x="66" y="52"/>
                    <a:pt x="65" y="52"/>
                    <a:pt x="65" y="52"/>
                  </a:cubicBezTo>
                  <a:cubicBezTo>
                    <a:pt x="64" y="52"/>
                    <a:pt x="64" y="52"/>
                    <a:pt x="63" y="52"/>
                  </a:cubicBezTo>
                  <a:cubicBezTo>
                    <a:pt x="63" y="52"/>
                    <a:pt x="62" y="52"/>
                    <a:pt x="61" y="52"/>
                  </a:cubicBezTo>
                  <a:cubicBezTo>
                    <a:pt x="61" y="51"/>
                    <a:pt x="61" y="51"/>
                    <a:pt x="61" y="50"/>
                  </a:cubicBezTo>
                  <a:cubicBezTo>
                    <a:pt x="62" y="50"/>
                    <a:pt x="63" y="50"/>
                    <a:pt x="63" y="50"/>
                  </a:cubicBezTo>
                  <a:cubicBezTo>
                    <a:pt x="64" y="50"/>
                    <a:pt x="64" y="50"/>
                    <a:pt x="65" y="50"/>
                  </a:cubicBezTo>
                  <a:cubicBezTo>
                    <a:pt x="65" y="50"/>
                    <a:pt x="65" y="49"/>
                    <a:pt x="65" y="49"/>
                  </a:cubicBezTo>
                  <a:cubicBezTo>
                    <a:pt x="65" y="48"/>
                    <a:pt x="65" y="48"/>
                    <a:pt x="65" y="47"/>
                  </a:cubicBezTo>
                  <a:cubicBezTo>
                    <a:pt x="65" y="47"/>
                    <a:pt x="65" y="46"/>
                    <a:pt x="65" y="46"/>
                  </a:cubicBezTo>
                  <a:cubicBezTo>
                    <a:pt x="64" y="46"/>
                    <a:pt x="64" y="46"/>
                    <a:pt x="63" y="46"/>
                  </a:cubicBezTo>
                  <a:cubicBezTo>
                    <a:pt x="63" y="45"/>
                    <a:pt x="63" y="44"/>
                    <a:pt x="63" y="44"/>
                  </a:cubicBezTo>
                  <a:cubicBezTo>
                    <a:pt x="63" y="44"/>
                    <a:pt x="62" y="44"/>
                    <a:pt x="61" y="44"/>
                  </a:cubicBezTo>
                  <a:cubicBezTo>
                    <a:pt x="61" y="43"/>
                    <a:pt x="61" y="43"/>
                    <a:pt x="61" y="42"/>
                  </a:cubicBezTo>
                  <a:cubicBezTo>
                    <a:pt x="61" y="42"/>
                    <a:pt x="61" y="41"/>
                    <a:pt x="61" y="41"/>
                  </a:cubicBezTo>
                  <a:cubicBezTo>
                    <a:pt x="61" y="41"/>
                    <a:pt x="61" y="41"/>
                    <a:pt x="61" y="41"/>
                  </a:cubicBezTo>
                  <a:cubicBezTo>
                    <a:pt x="59" y="44"/>
                    <a:pt x="56" y="47"/>
                    <a:pt x="54" y="50"/>
                  </a:cubicBezTo>
                  <a:cubicBezTo>
                    <a:pt x="54" y="50"/>
                    <a:pt x="54" y="50"/>
                    <a:pt x="54" y="50"/>
                  </a:cubicBezTo>
                  <a:cubicBezTo>
                    <a:pt x="53" y="50"/>
                    <a:pt x="53" y="50"/>
                    <a:pt x="53" y="50"/>
                  </a:cubicBezTo>
                  <a:cubicBezTo>
                    <a:pt x="20" y="91"/>
                    <a:pt x="0" y="143"/>
                    <a:pt x="0" y="200"/>
                  </a:cubicBezTo>
                  <a:cubicBezTo>
                    <a:pt x="0" y="209"/>
                    <a:pt x="1" y="219"/>
                    <a:pt x="2" y="228"/>
                  </a:cubicBezTo>
                  <a:cubicBezTo>
                    <a:pt x="2" y="228"/>
                    <a:pt x="2" y="228"/>
                    <a:pt x="2" y="228"/>
                  </a:cubicBezTo>
                  <a:cubicBezTo>
                    <a:pt x="3" y="228"/>
                    <a:pt x="3" y="228"/>
                    <a:pt x="4" y="228"/>
                  </a:cubicBezTo>
                  <a:cubicBezTo>
                    <a:pt x="4" y="228"/>
                    <a:pt x="4" y="229"/>
                    <a:pt x="4" y="229"/>
                  </a:cubicBezTo>
                  <a:cubicBezTo>
                    <a:pt x="4" y="229"/>
                    <a:pt x="5" y="229"/>
                    <a:pt x="5" y="229"/>
                  </a:cubicBezTo>
                  <a:cubicBezTo>
                    <a:pt x="5" y="230"/>
                    <a:pt x="5" y="230"/>
                    <a:pt x="5" y="231"/>
                  </a:cubicBezTo>
                  <a:cubicBezTo>
                    <a:pt x="6" y="231"/>
                    <a:pt x="6" y="231"/>
                    <a:pt x="7" y="231"/>
                  </a:cubicBezTo>
                  <a:cubicBezTo>
                    <a:pt x="7" y="231"/>
                    <a:pt x="8" y="231"/>
                    <a:pt x="8" y="231"/>
                  </a:cubicBezTo>
                  <a:cubicBezTo>
                    <a:pt x="8" y="231"/>
                    <a:pt x="8" y="232"/>
                    <a:pt x="8" y="233"/>
                  </a:cubicBezTo>
                  <a:cubicBezTo>
                    <a:pt x="9" y="233"/>
                    <a:pt x="9" y="233"/>
                    <a:pt x="10" y="233"/>
                  </a:cubicBezTo>
                  <a:cubicBezTo>
                    <a:pt x="10" y="233"/>
                    <a:pt x="11" y="233"/>
                    <a:pt x="11" y="233"/>
                  </a:cubicBezTo>
                  <a:cubicBezTo>
                    <a:pt x="11" y="233"/>
                    <a:pt x="11" y="234"/>
                    <a:pt x="11" y="234"/>
                  </a:cubicBezTo>
                  <a:cubicBezTo>
                    <a:pt x="12" y="234"/>
                    <a:pt x="12" y="234"/>
                    <a:pt x="13" y="234"/>
                  </a:cubicBezTo>
                  <a:cubicBezTo>
                    <a:pt x="13" y="234"/>
                    <a:pt x="14" y="234"/>
                    <a:pt x="14" y="234"/>
                  </a:cubicBezTo>
                  <a:cubicBezTo>
                    <a:pt x="15" y="234"/>
                    <a:pt x="16" y="234"/>
                    <a:pt x="16" y="234"/>
                  </a:cubicBezTo>
                  <a:cubicBezTo>
                    <a:pt x="17" y="234"/>
                    <a:pt x="17" y="234"/>
                    <a:pt x="18" y="234"/>
                  </a:cubicBezTo>
                  <a:cubicBezTo>
                    <a:pt x="18" y="234"/>
                    <a:pt x="18" y="233"/>
                    <a:pt x="18" y="233"/>
                  </a:cubicBezTo>
                  <a:cubicBezTo>
                    <a:pt x="18" y="233"/>
                    <a:pt x="19" y="233"/>
                    <a:pt x="19" y="233"/>
                  </a:cubicBezTo>
                  <a:cubicBezTo>
                    <a:pt x="19" y="233"/>
                    <a:pt x="19" y="234"/>
                    <a:pt x="19" y="234"/>
                  </a:cubicBezTo>
                  <a:cubicBezTo>
                    <a:pt x="20" y="234"/>
                    <a:pt x="20" y="234"/>
                    <a:pt x="21" y="234"/>
                  </a:cubicBezTo>
                  <a:cubicBezTo>
                    <a:pt x="21" y="235"/>
                    <a:pt x="21" y="235"/>
                    <a:pt x="21" y="236"/>
                  </a:cubicBezTo>
                  <a:cubicBezTo>
                    <a:pt x="21" y="236"/>
                    <a:pt x="22" y="236"/>
                    <a:pt x="22" y="236"/>
                  </a:cubicBezTo>
                  <a:cubicBezTo>
                    <a:pt x="22" y="236"/>
                    <a:pt x="22" y="237"/>
                    <a:pt x="22" y="237"/>
                  </a:cubicBezTo>
                  <a:cubicBezTo>
                    <a:pt x="23" y="237"/>
                    <a:pt x="23" y="237"/>
                    <a:pt x="24" y="237"/>
                  </a:cubicBezTo>
                  <a:cubicBezTo>
                    <a:pt x="24" y="238"/>
                    <a:pt x="24" y="239"/>
                    <a:pt x="24" y="239"/>
                  </a:cubicBezTo>
                  <a:cubicBezTo>
                    <a:pt x="24" y="240"/>
                    <a:pt x="24" y="240"/>
                    <a:pt x="24" y="241"/>
                  </a:cubicBezTo>
                  <a:cubicBezTo>
                    <a:pt x="24" y="241"/>
                    <a:pt x="25" y="241"/>
                    <a:pt x="26" y="241"/>
                  </a:cubicBezTo>
                  <a:cubicBezTo>
                    <a:pt x="26" y="241"/>
                    <a:pt x="27" y="241"/>
                    <a:pt x="27" y="241"/>
                  </a:cubicBezTo>
                  <a:cubicBezTo>
                    <a:pt x="28" y="241"/>
                    <a:pt x="28" y="241"/>
                    <a:pt x="29" y="241"/>
                  </a:cubicBezTo>
                  <a:cubicBezTo>
                    <a:pt x="29" y="241"/>
                    <a:pt x="30" y="241"/>
                    <a:pt x="30" y="241"/>
                  </a:cubicBezTo>
                  <a:cubicBezTo>
                    <a:pt x="30" y="241"/>
                    <a:pt x="30" y="242"/>
                    <a:pt x="30" y="242"/>
                  </a:cubicBezTo>
                  <a:cubicBezTo>
                    <a:pt x="31" y="242"/>
                    <a:pt x="31" y="242"/>
                    <a:pt x="32" y="242"/>
                  </a:cubicBezTo>
                  <a:cubicBezTo>
                    <a:pt x="32" y="242"/>
                    <a:pt x="33" y="242"/>
                    <a:pt x="33" y="242"/>
                  </a:cubicBezTo>
                  <a:cubicBezTo>
                    <a:pt x="33" y="243"/>
                    <a:pt x="33" y="243"/>
                    <a:pt x="33" y="244"/>
                  </a:cubicBezTo>
                  <a:cubicBezTo>
                    <a:pt x="34" y="244"/>
                    <a:pt x="34" y="244"/>
                    <a:pt x="35" y="244"/>
                  </a:cubicBezTo>
                  <a:cubicBezTo>
                    <a:pt x="35" y="244"/>
                    <a:pt x="35" y="245"/>
                    <a:pt x="35" y="245"/>
                  </a:cubicBezTo>
                  <a:cubicBezTo>
                    <a:pt x="35" y="245"/>
                    <a:pt x="36" y="245"/>
                    <a:pt x="36" y="245"/>
                  </a:cubicBezTo>
                  <a:cubicBezTo>
                    <a:pt x="36" y="246"/>
                    <a:pt x="36" y="247"/>
                    <a:pt x="36" y="247"/>
                  </a:cubicBezTo>
                  <a:cubicBezTo>
                    <a:pt x="37" y="247"/>
                    <a:pt x="37" y="247"/>
                    <a:pt x="38" y="247"/>
                  </a:cubicBezTo>
                  <a:cubicBezTo>
                    <a:pt x="38" y="248"/>
                    <a:pt x="38" y="248"/>
                    <a:pt x="38" y="249"/>
                  </a:cubicBezTo>
                  <a:cubicBezTo>
                    <a:pt x="38" y="249"/>
                    <a:pt x="38" y="250"/>
                    <a:pt x="38" y="250"/>
                  </a:cubicBezTo>
                  <a:cubicBezTo>
                    <a:pt x="38" y="251"/>
                    <a:pt x="38" y="251"/>
                    <a:pt x="38" y="252"/>
                  </a:cubicBezTo>
                  <a:cubicBezTo>
                    <a:pt x="39" y="252"/>
                    <a:pt x="39" y="252"/>
                    <a:pt x="40" y="252"/>
                  </a:cubicBezTo>
                  <a:cubicBezTo>
                    <a:pt x="40" y="252"/>
                    <a:pt x="40" y="253"/>
                    <a:pt x="40" y="254"/>
                  </a:cubicBezTo>
                  <a:cubicBezTo>
                    <a:pt x="40" y="254"/>
                    <a:pt x="41" y="254"/>
                    <a:pt x="41" y="254"/>
                  </a:cubicBezTo>
                  <a:cubicBezTo>
                    <a:pt x="41" y="254"/>
                    <a:pt x="41" y="255"/>
                    <a:pt x="41" y="255"/>
                  </a:cubicBezTo>
                  <a:cubicBezTo>
                    <a:pt x="42" y="255"/>
                    <a:pt x="42" y="255"/>
                    <a:pt x="43" y="255"/>
                  </a:cubicBezTo>
                  <a:cubicBezTo>
                    <a:pt x="43" y="256"/>
                    <a:pt x="43" y="256"/>
                    <a:pt x="43" y="257"/>
                  </a:cubicBezTo>
                  <a:cubicBezTo>
                    <a:pt x="43" y="257"/>
                    <a:pt x="44" y="257"/>
                    <a:pt x="44" y="257"/>
                  </a:cubicBezTo>
                  <a:cubicBezTo>
                    <a:pt x="45" y="257"/>
                    <a:pt x="45" y="257"/>
                    <a:pt x="46" y="257"/>
                  </a:cubicBezTo>
                  <a:cubicBezTo>
                    <a:pt x="46" y="257"/>
                    <a:pt x="47" y="257"/>
                    <a:pt x="47" y="257"/>
                  </a:cubicBezTo>
                  <a:cubicBezTo>
                    <a:pt x="47" y="257"/>
                    <a:pt x="47" y="258"/>
                    <a:pt x="47" y="258"/>
                  </a:cubicBezTo>
                  <a:cubicBezTo>
                    <a:pt x="48" y="258"/>
                    <a:pt x="48" y="258"/>
                    <a:pt x="49" y="258"/>
                  </a:cubicBezTo>
                  <a:cubicBezTo>
                    <a:pt x="49" y="259"/>
                    <a:pt x="49" y="259"/>
                    <a:pt x="49" y="260"/>
                  </a:cubicBezTo>
                  <a:cubicBezTo>
                    <a:pt x="50" y="260"/>
                    <a:pt x="50" y="260"/>
                    <a:pt x="51" y="260"/>
                  </a:cubicBezTo>
                  <a:cubicBezTo>
                    <a:pt x="51" y="259"/>
                    <a:pt x="51" y="259"/>
                    <a:pt x="51" y="258"/>
                  </a:cubicBezTo>
                  <a:cubicBezTo>
                    <a:pt x="51" y="258"/>
                    <a:pt x="52" y="258"/>
                    <a:pt x="52" y="258"/>
                  </a:cubicBezTo>
                  <a:cubicBezTo>
                    <a:pt x="52" y="258"/>
                    <a:pt x="52" y="257"/>
                    <a:pt x="52" y="257"/>
                  </a:cubicBezTo>
                  <a:cubicBezTo>
                    <a:pt x="52" y="256"/>
                    <a:pt x="52" y="256"/>
                    <a:pt x="52" y="255"/>
                  </a:cubicBezTo>
                  <a:cubicBezTo>
                    <a:pt x="53" y="255"/>
                    <a:pt x="53" y="255"/>
                    <a:pt x="54" y="255"/>
                  </a:cubicBezTo>
                  <a:cubicBezTo>
                    <a:pt x="54" y="255"/>
                    <a:pt x="55" y="255"/>
                    <a:pt x="55" y="255"/>
                  </a:cubicBezTo>
                  <a:cubicBezTo>
                    <a:pt x="55" y="256"/>
                    <a:pt x="55" y="256"/>
                    <a:pt x="55" y="257"/>
                  </a:cubicBezTo>
                  <a:cubicBezTo>
                    <a:pt x="56" y="257"/>
                    <a:pt x="56" y="257"/>
                    <a:pt x="57" y="257"/>
                  </a:cubicBezTo>
                  <a:cubicBezTo>
                    <a:pt x="57" y="257"/>
                    <a:pt x="57" y="258"/>
                    <a:pt x="57" y="258"/>
                  </a:cubicBezTo>
                  <a:cubicBezTo>
                    <a:pt x="57" y="259"/>
                    <a:pt x="57" y="259"/>
                    <a:pt x="57" y="260"/>
                  </a:cubicBezTo>
                  <a:cubicBezTo>
                    <a:pt x="57" y="260"/>
                    <a:pt x="57" y="261"/>
                    <a:pt x="57" y="262"/>
                  </a:cubicBezTo>
                  <a:cubicBezTo>
                    <a:pt x="57" y="262"/>
                    <a:pt x="57" y="263"/>
                    <a:pt x="57" y="263"/>
                  </a:cubicBezTo>
                  <a:cubicBezTo>
                    <a:pt x="57" y="264"/>
                    <a:pt x="57" y="264"/>
                    <a:pt x="57" y="265"/>
                  </a:cubicBezTo>
                  <a:cubicBezTo>
                    <a:pt x="57" y="265"/>
                    <a:pt x="57" y="266"/>
                    <a:pt x="57" y="266"/>
                  </a:cubicBezTo>
                  <a:cubicBezTo>
                    <a:pt x="57" y="267"/>
                    <a:pt x="57" y="268"/>
                    <a:pt x="57" y="268"/>
                  </a:cubicBezTo>
                  <a:cubicBezTo>
                    <a:pt x="57" y="269"/>
                    <a:pt x="57" y="269"/>
                    <a:pt x="57" y="270"/>
                  </a:cubicBezTo>
                  <a:cubicBezTo>
                    <a:pt x="57" y="270"/>
                    <a:pt x="57" y="271"/>
                    <a:pt x="57" y="271"/>
                  </a:cubicBezTo>
                  <a:cubicBezTo>
                    <a:pt x="56" y="271"/>
                    <a:pt x="56" y="271"/>
                    <a:pt x="55" y="271"/>
                  </a:cubicBezTo>
                  <a:cubicBezTo>
                    <a:pt x="55" y="272"/>
                    <a:pt x="55" y="272"/>
                    <a:pt x="55" y="273"/>
                  </a:cubicBezTo>
                  <a:cubicBezTo>
                    <a:pt x="55" y="273"/>
                    <a:pt x="54" y="273"/>
                    <a:pt x="54" y="273"/>
                  </a:cubicBezTo>
                  <a:cubicBezTo>
                    <a:pt x="54" y="273"/>
                    <a:pt x="54" y="274"/>
                    <a:pt x="54" y="274"/>
                  </a:cubicBezTo>
                  <a:cubicBezTo>
                    <a:pt x="53" y="274"/>
                    <a:pt x="53" y="274"/>
                    <a:pt x="52" y="274"/>
                  </a:cubicBezTo>
                  <a:cubicBezTo>
                    <a:pt x="52" y="275"/>
                    <a:pt x="52" y="276"/>
                    <a:pt x="52" y="276"/>
                  </a:cubicBezTo>
                  <a:cubicBezTo>
                    <a:pt x="52" y="276"/>
                    <a:pt x="51" y="276"/>
                    <a:pt x="51" y="276"/>
                  </a:cubicBezTo>
                  <a:cubicBezTo>
                    <a:pt x="51" y="277"/>
                    <a:pt x="51" y="277"/>
                    <a:pt x="51" y="278"/>
                  </a:cubicBezTo>
                  <a:cubicBezTo>
                    <a:pt x="50" y="278"/>
                    <a:pt x="50" y="278"/>
                    <a:pt x="49" y="278"/>
                  </a:cubicBezTo>
                  <a:cubicBezTo>
                    <a:pt x="49" y="278"/>
                    <a:pt x="49" y="279"/>
                    <a:pt x="49" y="279"/>
                  </a:cubicBezTo>
                  <a:cubicBezTo>
                    <a:pt x="49" y="280"/>
                    <a:pt x="49" y="280"/>
                    <a:pt x="49" y="281"/>
                  </a:cubicBezTo>
                  <a:cubicBezTo>
                    <a:pt x="49" y="281"/>
                    <a:pt x="49" y="282"/>
                    <a:pt x="49" y="283"/>
                  </a:cubicBezTo>
                  <a:cubicBezTo>
                    <a:pt x="49" y="283"/>
                    <a:pt x="49" y="284"/>
                    <a:pt x="49" y="284"/>
                  </a:cubicBezTo>
                  <a:cubicBezTo>
                    <a:pt x="49" y="285"/>
                    <a:pt x="49" y="285"/>
                    <a:pt x="49" y="286"/>
                  </a:cubicBezTo>
                  <a:cubicBezTo>
                    <a:pt x="49" y="286"/>
                    <a:pt x="49" y="287"/>
                    <a:pt x="49" y="287"/>
                  </a:cubicBezTo>
                  <a:cubicBezTo>
                    <a:pt x="49" y="288"/>
                    <a:pt x="49" y="288"/>
                    <a:pt x="49" y="289"/>
                  </a:cubicBezTo>
                  <a:cubicBezTo>
                    <a:pt x="48" y="289"/>
                    <a:pt x="48" y="289"/>
                    <a:pt x="47" y="289"/>
                  </a:cubicBezTo>
                  <a:cubicBezTo>
                    <a:pt x="47" y="290"/>
                    <a:pt x="47" y="290"/>
                    <a:pt x="47" y="291"/>
                  </a:cubicBezTo>
                  <a:cubicBezTo>
                    <a:pt x="47" y="291"/>
                    <a:pt x="47" y="292"/>
                    <a:pt x="47" y="292"/>
                  </a:cubicBezTo>
                  <a:cubicBezTo>
                    <a:pt x="47" y="293"/>
                    <a:pt x="47" y="293"/>
                    <a:pt x="47" y="294"/>
                  </a:cubicBezTo>
                  <a:cubicBezTo>
                    <a:pt x="48" y="294"/>
                    <a:pt x="48" y="294"/>
                    <a:pt x="49" y="294"/>
                  </a:cubicBezTo>
                  <a:cubicBezTo>
                    <a:pt x="49" y="294"/>
                    <a:pt x="49" y="295"/>
                    <a:pt x="49" y="295"/>
                  </a:cubicBezTo>
                  <a:cubicBezTo>
                    <a:pt x="49" y="296"/>
                    <a:pt x="49" y="297"/>
                    <a:pt x="49" y="297"/>
                  </a:cubicBezTo>
                  <a:cubicBezTo>
                    <a:pt x="50" y="297"/>
                    <a:pt x="50" y="297"/>
                    <a:pt x="51" y="297"/>
                  </a:cubicBezTo>
                  <a:cubicBezTo>
                    <a:pt x="51" y="297"/>
                    <a:pt x="52" y="297"/>
                    <a:pt x="52" y="297"/>
                  </a:cubicBezTo>
                  <a:cubicBezTo>
                    <a:pt x="52" y="298"/>
                    <a:pt x="52" y="298"/>
                    <a:pt x="52" y="299"/>
                  </a:cubicBezTo>
                  <a:cubicBezTo>
                    <a:pt x="52" y="299"/>
                    <a:pt x="52" y="300"/>
                    <a:pt x="52" y="300"/>
                  </a:cubicBezTo>
                  <a:cubicBezTo>
                    <a:pt x="53" y="300"/>
                    <a:pt x="53" y="300"/>
                    <a:pt x="54" y="300"/>
                  </a:cubicBezTo>
                  <a:cubicBezTo>
                    <a:pt x="54" y="301"/>
                    <a:pt x="54" y="301"/>
                    <a:pt x="54" y="302"/>
                  </a:cubicBezTo>
                  <a:cubicBezTo>
                    <a:pt x="54" y="303"/>
                    <a:pt x="54" y="303"/>
                    <a:pt x="54" y="304"/>
                  </a:cubicBezTo>
                  <a:cubicBezTo>
                    <a:pt x="54" y="304"/>
                    <a:pt x="55" y="304"/>
                    <a:pt x="55" y="304"/>
                  </a:cubicBezTo>
                  <a:cubicBezTo>
                    <a:pt x="55" y="304"/>
                    <a:pt x="55" y="305"/>
                    <a:pt x="55" y="305"/>
                  </a:cubicBezTo>
                  <a:cubicBezTo>
                    <a:pt x="55" y="306"/>
                    <a:pt x="55" y="306"/>
                    <a:pt x="55" y="307"/>
                  </a:cubicBezTo>
                  <a:cubicBezTo>
                    <a:pt x="56" y="307"/>
                    <a:pt x="56" y="307"/>
                    <a:pt x="57" y="307"/>
                  </a:cubicBezTo>
                  <a:cubicBezTo>
                    <a:pt x="57" y="307"/>
                    <a:pt x="57" y="308"/>
                    <a:pt x="57" y="308"/>
                  </a:cubicBezTo>
                  <a:cubicBezTo>
                    <a:pt x="57" y="309"/>
                    <a:pt x="57" y="309"/>
                    <a:pt x="57" y="310"/>
                  </a:cubicBezTo>
                  <a:cubicBezTo>
                    <a:pt x="57" y="310"/>
                    <a:pt x="58" y="310"/>
                    <a:pt x="58" y="310"/>
                  </a:cubicBezTo>
                  <a:cubicBezTo>
                    <a:pt x="58" y="310"/>
                    <a:pt x="58" y="311"/>
                    <a:pt x="58" y="312"/>
                  </a:cubicBezTo>
                  <a:cubicBezTo>
                    <a:pt x="59" y="312"/>
                    <a:pt x="59" y="312"/>
                    <a:pt x="60" y="312"/>
                  </a:cubicBezTo>
                  <a:cubicBezTo>
                    <a:pt x="60" y="312"/>
                    <a:pt x="60" y="313"/>
                    <a:pt x="60" y="313"/>
                  </a:cubicBezTo>
                  <a:cubicBezTo>
                    <a:pt x="60" y="314"/>
                    <a:pt x="60" y="314"/>
                    <a:pt x="60" y="315"/>
                  </a:cubicBezTo>
                  <a:cubicBezTo>
                    <a:pt x="60" y="315"/>
                    <a:pt x="60" y="316"/>
                    <a:pt x="60" y="317"/>
                  </a:cubicBezTo>
                  <a:cubicBezTo>
                    <a:pt x="60" y="317"/>
                    <a:pt x="61" y="317"/>
                    <a:pt x="61" y="317"/>
                  </a:cubicBezTo>
                  <a:cubicBezTo>
                    <a:pt x="61" y="317"/>
                    <a:pt x="61" y="318"/>
                    <a:pt x="61" y="318"/>
                  </a:cubicBezTo>
                  <a:cubicBezTo>
                    <a:pt x="62" y="318"/>
                    <a:pt x="63" y="318"/>
                    <a:pt x="63" y="318"/>
                  </a:cubicBezTo>
                  <a:cubicBezTo>
                    <a:pt x="63" y="319"/>
                    <a:pt x="63" y="319"/>
                    <a:pt x="63" y="320"/>
                  </a:cubicBezTo>
                  <a:cubicBezTo>
                    <a:pt x="63" y="320"/>
                    <a:pt x="63" y="321"/>
                    <a:pt x="63" y="321"/>
                  </a:cubicBezTo>
                  <a:cubicBezTo>
                    <a:pt x="64" y="321"/>
                    <a:pt x="64" y="321"/>
                    <a:pt x="65" y="321"/>
                  </a:cubicBezTo>
                  <a:cubicBezTo>
                    <a:pt x="65" y="322"/>
                    <a:pt x="65" y="322"/>
                    <a:pt x="65" y="323"/>
                  </a:cubicBezTo>
                  <a:cubicBezTo>
                    <a:pt x="65" y="323"/>
                    <a:pt x="66" y="323"/>
                    <a:pt x="66" y="323"/>
                  </a:cubicBezTo>
                  <a:cubicBezTo>
                    <a:pt x="67" y="323"/>
                    <a:pt x="67" y="323"/>
                    <a:pt x="68" y="323"/>
                  </a:cubicBezTo>
                  <a:cubicBezTo>
                    <a:pt x="68" y="323"/>
                    <a:pt x="69" y="323"/>
                    <a:pt x="69" y="323"/>
                  </a:cubicBezTo>
                  <a:cubicBezTo>
                    <a:pt x="69" y="323"/>
                    <a:pt x="69" y="324"/>
                    <a:pt x="69" y="324"/>
                  </a:cubicBezTo>
                  <a:cubicBezTo>
                    <a:pt x="70" y="324"/>
                    <a:pt x="70" y="324"/>
                    <a:pt x="71" y="324"/>
                  </a:cubicBezTo>
                  <a:cubicBezTo>
                    <a:pt x="71" y="324"/>
                    <a:pt x="72" y="324"/>
                    <a:pt x="73" y="324"/>
                  </a:cubicBezTo>
                  <a:cubicBezTo>
                    <a:pt x="73" y="325"/>
                    <a:pt x="73" y="326"/>
                    <a:pt x="73" y="326"/>
                  </a:cubicBezTo>
                  <a:cubicBezTo>
                    <a:pt x="73" y="326"/>
                    <a:pt x="74" y="326"/>
                    <a:pt x="74" y="326"/>
                  </a:cubicBezTo>
                  <a:cubicBezTo>
                    <a:pt x="74" y="327"/>
                    <a:pt x="74" y="327"/>
                    <a:pt x="74" y="328"/>
                  </a:cubicBezTo>
                  <a:cubicBezTo>
                    <a:pt x="75" y="328"/>
                    <a:pt x="75" y="328"/>
                    <a:pt x="76" y="328"/>
                  </a:cubicBezTo>
                  <a:cubicBezTo>
                    <a:pt x="76" y="328"/>
                    <a:pt x="76" y="329"/>
                    <a:pt x="76" y="329"/>
                  </a:cubicBezTo>
                  <a:cubicBezTo>
                    <a:pt x="76" y="329"/>
                    <a:pt x="77" y="329"/>
                    <a:pt x="77" y="329"/>
                  </a:cubicBezTo>
                  <a:cubicBezTo>
                    <a:pt x="77" y="330"/>
                    <a:pt x="77" y="330"/>
                    <a:pt x="77" y="331"/>
                  </a:cubicBezTo>
                  <a:cubicBezTo>
                    <a:pt x="77" y="332"/>
                    <a:pt x="77" y="332"/>
                    <a:pt x="77" y="333"/>
                  </a:cubicBezTo>
                  <a:cubicBezTo>
                    <a:pt x="77" y="333"/>
                    <a:pt x="77" y="334"/>
                    <a:pt x="77" y="334"/>
                  </a:cubicBezTo>
                  <a:cubicBezTo>
                    <a:pt x="77" y="335"/>
                    <a:pt x="77" y="335"/>
                    <a:pt x="77" y="336"/>
                  </a:cubicBezTo>
                  <a:cubicBezTo>
                    <a:pt x="77" y="336"/>
                    <a:pt x="77" y="337"/>
                    <a:pt x="77" y="337"/>
                  </a:cubicBezTo>
                  <a:cubicBezTo>
                    <a:pt x="78" y="337"/>
                    <a:pt x="78" y="337"/>
                    <a:pt x="79" y="337"/>
                  </a:cubicBezTo>
                  <a:cubicBezTo>
                    <a:pt x="79" y="338"/>
                    <a:pt x="79" y="338"/>
                    <a:pt x="79" y="339"/>
                  </a:cubicBezTo>
                  <a:cubicBezTo>
                    <a:pt x="79" y="340"/>
                    <a:pt x="79" y="340"/>
                    <a:pt x="79" y="341"/>
                  </a:cubicBezTo>
                  <a:cubicBezTo>
                    <a:pt x="78" y="341"/>
                    <a:pt x="78" y="341"/>
                    <a:pt x="77" y="341"/>
                  </a:cubicBezTo>
                  <a:cubicBezTo>
                    <a:pt x="77" y="341"/>
                    <a:pt x="77" y="342"/>
                    <a:pt x="77" y="342"/>
                  </a:cubicBezTo>
                  <a:cubicBezTo>
                    <a:pt x="77" y="343"/>
                    <a:pt x="77" y="343"/>
                    <a:pt x="77" y="344"/>
                  </a:cubicBezTo>
                  <a:cubicBezTo>
                    <a:pt x="78" y="344"/>
                    <a:pt x="78" y="344"/>
                    <a:pt x="79" y="344"/>
                  </a:cubicBezTo>
                  <a:cubicBezTo>
                    <a:pt x="79" y="344"/>
                    <a:pt x="79" y="345"/>
                    <a:pt x="79" y="346"/>
                  </a:cubicBezTo>
                  <a:cubicBezTo>
                    <a:pt x="79" y="346"/>
                    <a:pt x="79" y="347"/>
                    <a:pt x="79" y="347"/>
                  </a:cubicBezTo>
                  <a:cubicBezTo>
                    <a:pt x="79" y="348"/>
                    <a:pt x="79" y="348"/>
                    <a:pt x="79" y="349"/>
                  </a:cubicBezTo>
                  <a:cubicBezTo>
                    <a:pt x="78" y="349"/>
                    <a:pt x="78" y="349"/>
                    <a:pt x="77" y="349"/>
                  </a:cubicBezTo>
                  <a:cubicBezTo>
                    <a:pt x="77" y="349"/>
                    <a:pt x="77" y="350"/>
                    <a:pt x="77" y="350"/>
                  </a:cubicBezTo>
                  <a:cubicBezTo>
                    <a:pt x="78" y="350"/>
                    <a:pt x="78" y="350"/>
                    <a:pt x="79" y="350"/>
                  </a:cubicBezTo>
                  <a:cubicBezTo>
                    <a:pt x="79" y="351"/>
                    <a:pt x="79" y="351"/>
                    <a:pt x="79" y="352"/>
                  </a:cubicBezTo>
                  <a:cubicBezTo>
                    <a:pt x="79" y="352"/>
                    <a:pt x="79" y="353"/>
                    <a:pt x="79" y="353"/>
                  </a:cubicBezTo>
                  <a:cubicBezTo>
                    <a:pt x="79" y="354"/>
                    <a:pt x="79" y="355"/>
                    <a:pt x="79" y="355"/>
                  </a:cubicBezTo>
                  <a:cubicBezTo>
                    <a:pt x="79" y="356"/>
                    <a:pt x="79" y="356"/>
                    <a:pt x="79" y="357"/>
                  </a:cubicBezTo>
                  <a:cubicBezTo>
                    <a:pt x="79" y="357"/>
                    <a:pt x="79" y="358"/>
                    <a:pt x="79" y="358"/>
                  </a:cubicBezTo>
                  <a:cubicBezTo>
                    <a:pt x="79" y="359"/>
                    <a:pt x="79" y="359"/>
                    <a:pt x="79" y="360"/>
                  </a:cubicBezTo>
                  <a:cubicBezTo>
                    <a:pt x="79" y="361"/>
                    <a:pt x="79" y="361"/>
                    <a:pt x="79" y="362"/>
                  </a:cubicBezTo>
                  <a:cubicBezTo>
                    <a:pt x="79" y="362"/>
                    <a:pt x="79" y="363"/>
                    <a:pt x="79" y="363"/>
                  </a:cubicBezTo>
                  <a:cubicBezTo>
                    <a:pt x="79" y="364"/>
                    <a:pt x="79" y="364"/>
                    <a:pt x="79" y="365"/>
                  </a:cubicBezTo>
                  <a:cubicBezTo>
                    <a:pt x="79" y="365"/>
                    <a:pt x="79" y="366"/>
                    <a:pt x="79" y="366"/>
                  </a:cubicBezTo>
                  <a:cubicBezTo>
                    <a:pt x="79" y="366"/>
                    <a:pt x="80" y="366"/>
                    <a:pt x="80" y="366"/>
                  </a:cubicBezTo>
                  <a:cubicBezTo>
                    <a:pt x="80" y="367"/>
                    <a:pt x="80" y="367"/>
                    <a:pt x="80" y="368"/>
                  </a:cubicBezTo>
                  <a:cubicBezTo>
                    <a:pt x="80" y="369"/>
                    <a:pt x="80" y="369"/>
                    <a:pt x="80" y="370"/>
                  </a:cubicBezTo>
                  <a:cubicBezTo>
                    <a:pt x="80" y="370"/>
                    <a:pt x="80" y="371"/>
                    <a:pt x="80" y="371"/>
                  </a:cubicBezTo>
                  <a:cubicBezTo>
                    <a:pt x="80" y="372"/>
                    <a:pt x="80" y="372"/>
                    <a:pt x="80" y="373"/>
                  </a:cubicBezTo>
                  <a:cubicBezTo>
                    <a:pt x="80" y="373"/>
                    <a:pt x="80" y="374"/>
                    <a:pt x="80" y="375"/>
                  </a:cubicBezTo>
                  <a:cubicBezTo>
                    <a:pt x="80" y="375"/>
                    <a:pt x="80" y="376"/>
                    <a:pt x="80" y="376"/>
                  </a:cubicBezTo>
                  <a:cubicBezTo>
                    <a:pt x="80" y="376"/>
                    <a:pt x="79" y="376"/>
                    <a:pt x="79" y="376"/>
                  </a:cubicBezTo>
                  <a:cubicBezTo>
                    <a:pt x="79" y="377"/>
                    <a:pt x="79" y="377"/>
                    <a:pt x="79" y="377"/>
                  </a:cubicBezTo>
                  <a:cubicBezTo>
                    <a:pt x="87" y="384"/>
                    <a:pt x="95" y="391"/>
                    <a:pt x="104" y="397"/>
                  </a:cubicBezTo>
                  <a:cubicBezTo>
                    <a:pt x="104" y="396"/>
                    <a:pt x="104" y="396"/>
                    <a:pt x="104" y="395"/>
                  </a:cubicBezTo>
                  <a:cubicBezTo>
                    <a:pt x="103" y="395"/>
                    <a:pt x="103" y="395"/>
                    <a:pt x="102" y="395"/>
                  </a:cubicBezTo>
                  <a:moveTo>
                    <a:pt x="96" y="41"/>
                  </a:moveTo>
                  <a:cubicBezTo>
                    <a:pt x="96" y="41"/>
                    <a:pt x="97" y="41"/>
                    <a:pt x="97" y="41"/>
                  </a:cubicBezTo>
                  <a:cubicBezTo>
                    <a:pt x="97" y="41"/>
                    <a:pt x="97" y="42"/>
                    <a:pt x="97" y="42"/>
                  </a:cubicBezTo>
                  <a:cubicBezTo>
                    <a:pt x="97" y="42"/>
                    <a:pt x="96" y="42"/>
                    <a:pt x="96" y="42"/>
                  </a:cubicBezTo>
                  <a:cubicBezTo>
                    <a:pt x="96" y="42"/>
                    <a:pt x="96" y="41"/>
                    <a:pt x="96" y="41"/>
                  </a:cubicBezTo>
                  <a:moveTo>
                    <a:pt x="105" y="8"/>
                  </a:moveTo>
                  <a:cubicBezTo>
                    <a:pt x="106" y="8"/>
                    <a:pt x="106" y="8"/>
                    <a:pt x="107" y="8"/>
                  </a:cubicBezTo>
                  <a:cubicBezTo>
                    <a:pt x="107" y="8"/>
                    <a:pt x="108" y="8"/>
                    <a:pt x="108" y="8"/>
                  </a:cubicBezTo>
                  <a:cubicBezTo>
                    <a:pt x="109" y="8"/>
                    <a:pt x="110" y="8"/>
                    <a:pt x="110" y="8"/>
                  </a:cubicBezTo>
                  <a:cubicBezTo>
                    <a:pt x="111" y="8"/>
                    <a:pt x="111" y="8"/>
                    <a:pt x="112" y="8"/>
                  </a:cubicBezTo>
                  <a:cubicBezTo>
                    <a:pt x="112" y="8"/>
                    <a:pt x="113" y="8"/>
                    <a:pt x="113" y="8"/>
                  </a:cubicBezTo>
                  <a:cubicBezTo>
                    <a:pt x="113" y="9"/>
                    <a:pt x="113" y="9"/>
                    <a:pt x="113" y="10"/>
                  </a:cubicBezTo>
                  <a:cubicBezTo>
                    <a:pt x="114" y="10"/>
                    <a:pt x="114" y="10"/>
                    <a:pt x="115" y="10"/>
                  </a:cubicBezTo>
                  <a:cubicBezTo>
                    <a:pt x="115" y="11"/>
                    <a:pt x="115" y="11"/>
                    <a:pt x="115" y="12"/>
                  </a:cubicBezTo>
                  <a:cubicBezTo>
                    <a:pt x="115" y="12"/>
                    <a:pt x="116" y="12"/>
                    <a:pt x="116" y="12"/>
                  </a:cubicBezTo>
                  <a:cubicBezTo>
                    <a:pt x="116" y="12"/>
                    <a:pt x="116" y="13"/>
                    <a:pt x="116" y="13"/>
                  </a:cubicBezTo>
                  <a:cubicBezTo>
                    <a:pt x="116" y="13"/>
                    <a:pt x="115" y="13"/>
                    <a:pt x="115" y="13"/>
                  </a:cubicBezTo>
                  <a:cubicBezTo>
                    <a:pt x="114" y="13"/>
                    <a:pt x="114" y="13"/>
                    <a:pt x="113" y="13"/>
                  </a:cubicBezTo>
                  <a:cubicBezTo>
                    <a:pt x="113" y="13"/>
                    <a:pt x="113" y="12"/>
                    <a:pt x="113" y="12"/>
                  </a:cubicBezTo>
                  <a:cubicBezTo>
                    <a:pt x="113" y="11"/>
                    <a:pt x="113" y="11"/>
                    <a:pt x="113" y="10"/>
                  </a:cubicBezTo>
                  <a:cubicBezTo>
                    <a:pt x="113" y="10"/>
                    <a:pt x="112" y="10"/>
                    <a:pt x="112" y="10"/>
                  </a:cubicBezTo>
                  <a:cubicBezTo>
                    <a:pt x="111" y="10"/>
                    <a:pt x="111" y="10"/>
                    <a:pt x="110" y="10"/>
                  </a:cubicBezTo>
                  <a:cubicBezTo>
                    <a:pt x="110" y="10"/>
                    <a:pt x="109" y="10"/>
                    <a:pt x="108" y="10"/>
                  </a:cubicBezTo>
                  <a:cubicBezTo>
                    <a:pt x="108" y="11"/>
                    <a:pt x="108" y="11"/>
                    <a:pt x="108" y="12"/>
                  </a:cubicBezTo>
                  <a:cubicBezTo>
                    <a:pt x="108" y="12"/>
                    <a:pt x="108" y="13"/>
                    <a:pt x="108" y="13"/>
                  </a:cubicBezTo>
                  <a:cubicBezTo>
                    <a:pt x="109" y="13"/>
                    <a:pt x="110" y="13"/>
                    <a:pt x="110" y="13"/>
                  </a:cubicBezTo>
                  <a:cubicBezTo>
                    <a:pt x="110" y="14"/>
                    <a:pt x="110" y="14"/>
                    <a:pt x="110" y="15"/>
                  </a:cubicBezTo>
                  <a:cubicBezTo>
                    <a:pt x="110" y="15"/>
                    <a:pt x="109" y="15"/>
                    <a:pt x="108" y="15"/>
                  </a:cubicBezTo>
                  <a:cubicBezTo>
                    <a:pt x="108" y="15"/>
                    <a:pt x="107" y="15"/>
                    <a:pt x="107" y="15"/>
                  </a:cubicBezTo>
                  <a:cubicBezTo>
                    <a:pt x="107" y="14"/>
                    <a:pt x="107" y="14"/>
                    <a:pt x="107" y="13"/>
                  </a:cubicBezTo>
                  <a:cubicBezTo>
                    <a:pt x="107" y="13"/>
                    <a:pt x="107" y="12"/>
                    <a:pt x="107" y="12"/>
                  </a:cubicBezTo>
                  <a:cubicBezTo>
                    <a:pt x="107" y="11"/>
                    <a:pt x="107" y="11"/>
                    <a:pt x="107" y="10"/>
                  </a:cubicBezTo>
                  <a:cubicBezTo>
                    <a:pt x="106" y="10"/>
                    <a:pt x="106" y="10"/>
                    <a:pt x="105" y="10"/>
                  </a:cubicBezTo>
                  <a:cubicBezTo>
                    <a:pt x="105" y="9"/>
                    <a:pt x="105" y="9"/>
                    <a:pt x="105" y="8"/>
                  </a:cubicBezTo>
                  <a:moveTo>
                    <a:pt x="69" y="58"/>
                  </a:moveTo>
                  <a:cubicBezTo>
                    <a:pt x="69" y="58"/>
                    <a:pt x="69" y="57"/>
                    <a:pt x="69" y="57"/>
                  </a:cubicBezTo>
                  <a:cubicBezTo>
                    <a:pt x="70" y="57"/>
                    <a:pt x="70" y="57"/>
                    <a:pt x="71" y="57"/>
                  </a:cubicBezTo>
                  <a:cubicBezTo>
                    <a:pt x="71" y="57"/>
                    <a:pt x="72" y="57"/>
                    <a:pt x="73" y="57"/>
                  </a:cubicBezTo>
                  <a:cubicBezTo>
                    <a:pt x="73" y="56"/>
                    <a:pt x="73" y="56"/>
                    <a:pt x="73" y="55"/>
                  </a:cubicBezTo>
                  <a:cubicBezTo>
                    <a:pt x="73" y="55"/>
                    <a:pt x="73" y="54"/>
                    <a:pt x="73" y="53"/>
                  </a:cubicBezTo>
                  <a:cubicBezTo>
                    <a:pt x="73" y="53"/>
                    <a:pt x="74" y="53"/>
                    <a:pt x="74" y="53"/>
                  </a:cubicBezTo>
                  <a:cubicBezTo>
                    <a:pt x="74" y="54"/>
                    <a:pt x="74" y="55"/>
                    <a:pt x="74" y="55"/>
                  </a:cubicBezTo>
                  <a:cubicBezTo>
                    <a:pt x="74" y="56"/>
                    <a:pt x="74" y="56"/>
                    <a:pt x="74" y="57"/>
                  </a:cubicBezTo>
                  <a:cubicBezTo>
                    <a:pt x="74" y="57"/>
                    <a:pt x="74" y="58"/>
                    <a:pt x="74" y="58"/>
                  </a:cubicBezTo>
                  <a:cubicBezTo>
                    <a:pt x="74" y="58"/>
                    <a:pt x="73" y="58"/>
                    <a:pt x="73" y="58"/>
                  </a:cubicBezTo>
                  <a:cubicBezTo>
                    <a:pt x="72" y="58"/>
                    <a:pt x="71" y="58"/>
                    <a:pt x="71" y="58"/>
                  </a:cubicBezTo>
                  <a:cubicBezTo>
                    <a:pt x="71" y="59"/>
                    <a:pt x="71" y="59"/>
                    <a:pt x="71" y="60"/>
                  </a:cubicBezTo>
                  <a:cubicBezTo>
                    <a:pt x="70" y="60"/>
                    <a:pt x="70" y="60"/>
                    <a:pt x="69" y="60"/>
                  </a:cubicBezTo>
                  <a:cubicBezTo>
                    <a:pt x="69" y="59"/>
                    <a:pt x="69" y="59"/>
                    <a:pt x="69" y="58"/>
                  </a:cubicBezTo>
                  <a:moveTo>
                    <a:pt x="54" y="52"/>
                  </a:moveTo>
                  <a:cubicBezTo>
                    <a:pt x="54" y="52"/>
                    <a:pt x="55" y="52"/>
                    <a:pt x="55" y="52"/>
                  </a:cubicBezTo>
                  <a:cubicBezTo>
                    <a:pt x="56" y="52"/>
                    <a:pt x="56" y="52"/>
                    <a:pt x="57" y="52"/>
                  </a:cubicBezTo>
                  <a:cubicBezTo>
                    <a:pt x="57" y="52"/>
                    <a:pt x="57" y="53"/>
                    <a:pt x="57" y="53"/>
                  </a:cubicBezTo>
                  <a:cubicBezTo>
                    <a:pt x="57" y="53"/>
                    <a:pt x="58" y="53"/>
                    <a:pt x="58" y="53"/>
                  </a:cubicBezTo>
                  <a:cubicBezTo>
                    <a:pt x="59" y="53"/>
                    <a:pt x="59" y="53"/>
                    <a:pt x="60" y="53"/>
                  </a:cubicBezTo>
                  <a:cubicBezTo>
                    <a:pt x="60" y="53"/>
                    <a:pt x="61" y="53"/>
                    <a:pt x="61" y="53"/>
                  </a:cubicBezTo>
                  <a:cubicBezTo>
                    <a:pt x="62" y="53"/>
                    <a:pt x="63" y="53"/>
                    <a:pt x="63" y="53"/>
                  </a:cubicBezTo>
                  <a:cubicBezTo>
                    <a:pt x="64" y="53"/>
                    <a:pt x="64" y="53"/>
                    <a:pt x="65" y="53"/>
                  </a:cubicBezTo>
                  <a:cubicBezTo>
                    <a:pt x="65" y="54"/>
                    <a:pt x="65" y="55"/>
                    <a:pt x="65" y="55"/>
                  </a:cubicBezTo>
                  <a:cubicBezTo>
                    <a:pt x="65" y="55"/>
                    <a:pt x="66" y="55"/>
                    <a:pt x="66" y="55"/>
                  </a:cubicBezTo>
                  <a:cubicBezTo>
                    <a:pt x="66" y="56"/>
                    <a:pt x="66" y="56"/>
                    <a:pt x="66" y="57"/>
                  </a:cubicBezTo>
                  <a:cubicBezTo>
                    <a:pt x="66" y="57"/>
                    <a:pt x="65" y="57"/>
                    <a:pt x="65" y="57"/>
                  </a:cubicBezTo>
                  <a:cubicBezTo>
                    <a:pt x="65" y="57"/>
                    <a:pt x="65" y="58"/>
                    <a:pt x="65" y="58"/>
                  </a:cubicBezTo>
                  <a:cubicBezTo>
                    <a:pt x="64" y="58"/>
                    <a:pt x="64" y="58"/>
                    <a:pt x="63" y="58"/>
                  </a:cubicBezTo>
                  <a:cubicBezTo>
                    <a:pt x="63" y="58"/>
                    <a:pt x="62" y="58"/>
                    <a:pt x="61" y="58"/>
                  </a:cubicBezTo>
                  <a:cubicBezTo>
                    <a:pt x="61" y="58"/>
                    <a:pt x="61" y="57"/>
                    <a:pt x="61" y="57"/>
                  </a:cubicBezTo>
                  <a:cubicBezTo>
                    <a:pt x="61" y="57"/>
                    <a:pt x="60" y="57"/>
                    <a:pt x="60" y="57"/>
                  </a:cubicBezTo>
                  <a:cubicBezTo>
                    <a:pt x="59" y="57"/>
                    <a:pt x="59" y="57"/>
                    <a:pt x="58" y="57"/>
                  </a:cubicBezTo>
                  <a:cubicBezTo>
                    <a:pt x="58" y="56"/>
                    <a:pt x="58" y="56"/>
                    <a:pt x="58" y="55"/>
                  </a:cubicBezTo>
                  <a:cubicBezTo>
                    <a:pt x="58" y="55"/>
                    <a:pt x="57" y="55"/>
                    <a:pt x="57" y="55"/>
                  </a:cubicBezTo>
                  <a:cubicBezTo>
                    <a:pt x="56" y="55"/>
                    <a:pt x="56" y="55"/>
                    <a:pt x="55" y="55"/>
                  </a:cubicBezTo>
                  <a:cubicBezTo>
                    <a:pt x="55" y="55"/>
                    <a:pt x="55" y="54"/>
                    <a:pt x="55" y="53"/>
                  </a:cubicBezTo>
                  <a:cubicBezTo>
                    <a:pt x="55" y="53"/>
                    <a:pt x="54" y="53"/>
                    <a:pt x="54" y="53"/>
                  </a:cubicBezTo>
                  <a:cubicBezTo>
                    <a:pt x="54" y="53"/>
                    <a:pt x="54" y="52"/>
                    <a:pt x="54" y="52"/>
                  </a:cubicBezTo>
                  <a:moveTo>
                    <a:pt x="80" y="317"/>
                  </a:moveTo>
                  <a:cubicBezTo>
                    <a:pt x="80" y="317"/>
                    <a:pt x="79" y="317"/>
                    <a:pt x="79" y="317"/>
                  </a:cubicBezTo>
                  <a:cubicBezTo>
                    <a:pt x="79" y="316"/>
                    <a:pt x="79" y="315"/>
                    <a:pt x="79" y="315"/>
                  </a:cubicBezTo>
                  <a:cubicBezTo>
                    <a:pt x="79" y="315"/>
                    <a:pt x="80" y="315"/>
                    <a:pt x="80" y="315"/>
                  </a:cubicBezTo>
                  <a:cubicBezTo>
                    <a:pt x="80" y="315"/>
                    <a:pt x="80" y="316"/>
                    <a:pt x="80" y="317"/>
                  </a:cubicBezTo>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9" name="Freeform 78"/>
            <p:cNvSpPr/>
            <p:nvPr/>
          </p:nvSpPr>
          <p:spPr bwMode="auto">
            <a:xfrm>
              <a:off x="4237" y="867"/>
              <a:ext cx="5" cy="2"/>
            </a:xfrm>
            <a:custGeom>
              <a:avLst/>
              <a:gdLst>
                <a:gd name="T0" fmla="*/ 3 w 3"/>
                <a:gd name="T1" fmla="*/ 0 h 1"/>
                <a:gd name="T2" fmla="*/ 0 w 3"/>
                <a:gd name="T3" fmla="*/ 0 h 1"/>
                <a:gd name="T4" fmla="*/ 0 w 3"/>
                <a:gd name="T5" fmla="*/ 2 h 1"/>
                <a:gd name="T6" fmla="*/ 3 w 3"/>
                <a:gd name="T7" fmla="*/ 2 h 1"/>
                <a:gd name="T8" fmla="*/ 5 w 3"/>
                <a:gd name="T9" fmla="*/ 2 h 1"/>
                <a:gd name="T10" fmla="*/ 5 w 3"/>
                <a:gd name="T11" fmla="*/ 0 h 1"/>
                <a:gd name="T12" fmla="*/ 3 w 3"/>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2" y="0"/>
                  </a:moveTo>
                  <a:cubicBezTo>
                    <a:pt x="1" y="0"/>
                    <a:pt x="1" y="0"/>
                    <a:pt x="0" y="0"/>
                  </a:cubicBezTo>
                  <a:cubicBezTo>
                    <a:pt x="0" y="0"/>
                    <a:pt x="0" y="1"/>
                    <a:pt x="0" y="1"/>
                  </a:cubicBezTo>
                  <a:cubicBezTo>
                    <a:pt x="1" y="1"/>
                    <a:pt x="1" y="1"/>
                    <a:pt x="2" y="1"/>
                  </a:cubicBezTo>
                  <a:cubicBezTo>
                    <a:pt x="2" y="1"/>
                    <a:pt x="3" y="1"/>
                    <a:pt x="3" y="1"/>
                  </a:cubicBezTo>
                  <a:cubicBezTo>
                    <a:pt x="3" y="1"/>
                    <a:pt x="3" y="0"/>
                    <a:pt x="3" y="0"/>
                  </a:cubicBezTo>
                  <a:cubicBezTo>
                    <a:pt x="3" y="0"/>
                    <a:pt x="2" y="0"/>
                    <a:pt x="2"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0" name="Freeform 79"/>
            <p:cNvSpPr/>
            <p:nvPr/>
          </p:nvSpPr>
          <p:spPr bwMode="auto">
            <a:xfrm>
              <a:off x="3777" y="881"/>
              <a:ext cx="11" cy="16"/>
            </a:xfrm>
            <a:custGeom>
              <a:avLst/>
              <a:gdLst>
                <a:gd name="T0" fmla="*/ 2 w 6"/>
                <a:gd name="T1" fmla="*/ 14 h 9"/>
                <a:gd name="T2" fmla="*/ 2 w 6"/>
                <a:gd name="T3" fmla="*/ 16 h 9"/>
                <a:gd name="T4" fmla="*/ 6 w 6"/>
                <a:gd name="T5" fmla="*/ 16 h 9"/>
                <a:gd name="T6" fmla="*/ 6 w 6"/>
                <a:gd name="T7" fmla="*/ 14 h 9"/>
                <a:gd name="T8" fmla="*/ 7 w 6"/>
                <a:gd name="T9" fmla="*/ 14 h 9"/>
                <a:gd name="T10" fmla="*/ 7 w 6"/>
                <a:gd name="T11" fmla="*/ 11 h 9"/>
                <a:gd name="T12" fmla="*/ 11 w 6"/>
                <a:gd name="T13" fmla="*/ 11 h 9"/>
                <a:gd name="T14" fmla="*/ 11 w 6"/>
                <a:gd name="T15" fmla="*/ 7 h 9"/>
                <a:gd name="T16" fmla="*/ 11 w 6"/>
                <a:gd name="T17" fmla="*/ 5 h 9"/>
                <a:gd name="T18" fmla="*/ 11 w 6"/>
                <a:gd name="T19" fmla="*/ 2 h 9"/>
                <a:gd name="T20" fmla="*/ 11 w 6"/>
                <a:gd name="T21" fmla="*/ 0 h 9"/>
                <a:gd name="T22" fmla="*/ 0 w 6"/>
                <a:gd name="T23" fmla="*/ 11 h 9"/>
                <a:gd name="T24" fmla="*/ 0 w 6"/>
                <a:gd name="T25" fmla="*/ 14 h 9"/>
                <a:gd name="T26" fmla="*/ 2 w 6"/>
                <a:gd name="T27" fmla="*/ 14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 h="9">
                  <a:moveTo>
                    <a:pt x="1" y="8"/>
                  </a:moveTo>
                  <a:cubicBezTo>
                    <a:pt x="1" y="8"/>
                    <a:pt x="1" y="9"/>
                    <a:pt x="1" y="9"/>
                  </a:cubicBezTo>
                  <a:cubicBezTo>
                    <a:pt x="2" y="9"/>
                    <a:pt x="2" y="9"/>
                    <a:pt x="3" y="9"/>
                  </a:cubicBezTo>
                  <a:cubicBezTo>
                    <a:pt x="3" y="9"/>
                    <a:pt x="3" y="8"/>
                    <a:pt x="3" y="8"/>
                  </a:cubicBezTo>
                  <a:cubicBezTo>
                    <a:pt x="3" y="8"/>
                    <a:pt x="4" y="8"/>
                    <a:pt x="4" y="8"/>
                  </a:cubicBezTo>
                  <a:cubicBezTo>
                    <a:pt x="4" y="7"/>
                    <a:pt x="4" y="7"/>
                    <a:pt x="4" y="6"/>
                  </a:cubicBezTo>
                  <a:cubicBezTo>
                    <a:pt x="5" y="6"/>
                    <a:pt x="5" y="6"/>
                    <a:pt x="6" y="6"/>
                  </a:cubicBezTo>
                  <a:cubicBezTo>
                    <a:pt x="6" y="6"/>
                    <a:pt x="6" y="5"/>
                    <a:pt x="6" y="4"/>
                  </a:cubicBezTo>
                  <a:cubicBezTo>
                    <a:pt x="6" y="4"/>
                    <a:pt x="6" y="3"/>
                    <a:pt x="6" y="3"/>
                  </a:cubicBezTo>
                  <a:cubicBezTo>
                    <a:pt x="6" y="2"/>
                    <a:pt x="6" y="2"/>
                    <a:pt x="6" y="1"/>
                  </a:cubicBezTo>
                  <a:cubicBezTo>
                    <a:pt x="6" y="0"/>
                    <a:pt x="6" y="0"/>
                    <a:pt x="6" y="0"/>
                  </a:cubicBezTo>
                  <a:cubicBezTo>
                    <a:pt x="4" y="2"/>
                    <a:pt x="2" y="4"/>
                    <a:pt x="0" y="6"/>
                  </a:cubicBezTo>
                  <a:cubicBezTo>
                    <a:pt x="0" y="7"/>
                    <a:pt x="0" y="7"/>
                    <a:pt x="0" y="8"/>
                  </a:cubicBezTo>
                  <a:cubicBezTo>
                    <a:pt x="0" y="8"/>
                    <a:pt x="1" y="8"/>
                    <a:pt x="1" y="8"/>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1" name="Freeform 80"/>
            <p:cNvSpPr/>
            <p:nvPr/>
          </p:nvSpPr>
          <p:spPr bwMode="auto">
            <a:xfrm>
              <a:off x="4212" y="869"/>
              <a:ext cx="35" cy="18"/>
            </a:xfrm>
            <a:custGeom>
              <a:avLst/>
              <a:gdLst>
                <a:gd name="T0" fmla="*/ 5 w 20"/>
                <a:gd name="T1" fmla="*/ 18 h 10"/>
                <a:gd name="T2" fmla="*/ 9 w 20"/>
                <a:gd name="T3" fmla="*/ 18 h 10"/>
                <a:gd name="T4" fmla="*/ 9 w 20"/>
                <a:gd name="T5" fmla="*/ 16 h 10"/>
                <a:gd name="T6" fmla="*/ 9 w 20"/>
                <a:gd name="T7" fmla="*/ 14 h 10"/>
                <a:gd name="T8" fmla="*/ 11 w 20"/>
                <a:gd name="T9" fmla="*/ 14 h 10"/>
                <a:gd name="T10" fmla="*/ 11 w 20"/>
                <a:gd name="T11" fmla="*/ 18 h 10"/>
                <a:gd name="T12" fmla="*/ 14 w 20"/>
                <a:gd name="T13" fmla="*/ 18 h 10"/>
                <a:gd name="T14" fmla="*/ 14 w 20"/>
                <a:gd name="T15" fmla="*/ 14 h 10"/>
                <a:gd name="T16" fmla="*/ 16 w 20"/>
                <a:gd name="T17" fmla="*/ 14 h 10"/>
                <a:gd name="T18" fmla="*/ 19 w 20"/>
                <a:gd name="T19" fmla="*/ 14 h 10"/>
                <a:gd name="T20" fmla="*/ 19 w 20"/>
                <a:gd name="T21" fmla="*/ 13 h 10"/>
                <a:gd name="T22" fmla="*/ 21 w 20"/>
                <a:gd name="T23" fmla="*/ 13 h 10"/>
                <a:gd name="T24" fmla="*/ 25 w 20"/>
                <a:gd name="T25" fmla="*/ 13 h 10"/>
                <a:gd name="T26" fmla="*/ 28 w 20"/>
                <a:gd name="T27" fmla="*/ 13 h 10"/>
                <a:gd name="T28" fmla="*/ 28 w 20"/>
                <a:gd name="T29" fmla="*/ 9 h 10"/>
                <a:gd name="T30" fmla="*/ 30 w 20"/>
                <a:gd name="T31" fmla="*/ 9 h 10"/>
                <a:gd name="T32" fmla="*/ 33 w 20"/>
                <a:gd name="T33" fmla="*/ 9 h 10"/>
                <a:gd name="T34" fmla="*/ 35 w 20"/>
                <a:gd name="T35" fmla="*/ 9 h 10"/>
                <a:gd name="T36" fmla="*/ 35 w 20"/>
                <a:gd name="T37" fmla="*/ 7 h 10"/>
                <a:gd name="T38" fmla="*/ 35 w 20"/>
                <a:gd name="T39" fmla="*/ 4 h 10"/>
                <a:gd name="T40" fmla="*/ 35 w 20"/>
                <a:gd name="T41" fmla="*/ 0 h 10"/>
                <a:gd name="T42" fmla="*/ 33 w 20"/>
                <a:gd name="T43" fmla="*/ 0 h 10"/>
                <a:gd name="T44" fmla="*/ 30 w 20"/>
                <a:gd name="T45" fmla="*/ 0 h 10"/>
                <a:gd name="T46" fmla="*/ 30 w 20"/>
                <a:gd name="T47" fmla="*/ 4 h 10"/>
                <a:gd name="T48" fmla="*/ 28 w 20"/>
                <a:gd name="T49" fmla="*/ 4 h 10"/>
                <a:gd name="T50" fmla="*/ 28 w 20"/>
                <a:gd name="T51" fmla="*/ 7 h 10"/>
                <a:gd name="T52" fmla="*/ 25 w 20"/>
                <a:gd name="T53" fmla="*/ 7 h 10"/>
                <a:gd name="T54" fmla="*/ 25 w 20"/>
                <a:gd name="T55" fmla="*/ 4 h 10"/>
                <a:gd name="T56" fmla="*/ 21 w 20"/>
                <a:gd name="T57" fmla="*/ 4 h 10"/>
                <a:gd name="T58" fmla="*/ 19 w 20"/>
                <a:gd name="T59" fmla="*/ 4 h 10"/>
                <a:gd name="T60" fmla="*/ 19 w 20"/>
                <a:gd name="T61" fmla="*/ 7 h 10"/>
                <a:gd name="T62" fmla="*/ 19 w 20"/>
                <a:gd name="T63" fmla="*/ 9 h 10"/>
                <a:gd name="T64" fmla="*/ 16 w 20"/>
                <a:gd name="T65" fmla="*/ 9 h 10"/>
                <a:gd name="T66" fmla="*/ 14 w 20"/>
                <a:gd name="T67" fmla="*/ 9 h 10"/>
                <a:gd name="T68" fmla="*/ 14 w 20"/>
                <a:gd name="T69" fmla="*/ 7 h 10"/>
                <a:gd name="T70" fmla="*/ 14 w 20"/>
                <a:gd name="T71" fmla="*/ 4 h 10"/>
                <a:gd name="T72" fmla="*/ 14 w 20"/>
                <a:gd name="T73" fmla="*/ 0 h 10"/>
                <a:gd name="T74" fmla="*/ 11 w 20"/>
                <a:gd name="T75" fmla="*/ 0 h 10"/>
                <a:gd name="T76" fmla="*/ 9 w 20"/>
                <a:gd name="T77" fmla="*/ 0 h 10"/>
                <a:gd name="T78" fmla="*/ 9 w 20"/>
                <a:gd name="T79" fmla="*/ 4 h 10"/>
                <a:gd name="T80" fmla="*/ 5 w 20"/>
                <a:gd name="T81" fmla="*/ 4 h 10"/>
                <a:gd name="T82" fmla="*/ 5 w 20"/>
                <a:gd name="T83" fmla="*/ 7 h 10"/>
                <a:gd name="T84" fmla="*/ 5 w 20"/>
                <a:gd name="T85" fmla="*/ 9 h 10"/>
                <a:gd name="T86" fmla="*/ 5 w 20"/>
                <a:gd name="T87" fmla="*/ 13 h 10"/>
                <a:gd name="T88" fmla="*/ 2 w 20"/>
                <a:gd name="T89" fmla="*/ 13 h 10"/>
                <a:gd name="T90" fmla="*/ 2 w 20"/>
                <a:gd name="T91" fmla="*/ 14 h 10"/>
                <a:gd name="T92" fmla="*/ 0 w 20"/>
                <a:gd name="T93" fmla="*/ 14 h 10"/>
                <a:gd name="T94" fmla="*/ 0 w 20"/>
                <a:gd name="T95" fmla="*/ 18 h 10"/>
                <a:gd name="T96" fmla="*/ 2 w 20"/>
                <a:gd name="T97" fmla="*/ 18 h 10"/>
                <a:gd name="T98" fmla="*/ 5 w 20"/>
                <a:gd name="T99" fmla="*/ 18 h 1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0" h="10">
                  <a:moveTo>
                    <a:pt x="3" y="10"/>
                  </a:moveTo>
                  <a:cubicBezTo>
                    <a:pt x="4" y="10"/>
                    <a:pt x="4" y="10"/>
                    <a:pt x="5" y="10"/>
                  </a:cubicBezTo>
                  <a:cubicBezTo>
                    <a:pt x="5" y="9"/>
                    <a:pt x="5" y="9"/>
                    <a:pt x="5" y="9"/>
                  </a:cubicBezTo>
                  <a:cubicBezTo>
                    <a:pt x="5" y="8"/>
                    <a:pt x="5" y="8"/>
                    <a:pt x="5" y="8"/>
                  </a:cubicBezTo>
                  <a:cubicBezTo>
                    <a:pt x="5" y="8"/>
                    <a:pt x="6" y="8"/>
                    <a:pt x="6" y="8"/>
                  </a:cubicBezTo>
                  <a:cubicBezTo>
                    <a:pt x="6" y="9"/>
                    <a:pt x="6" y="9"/>
                    <a:pt x="6" y="10"/>
                  </a:cubicBezTo>
                  <a:cubicBezTo>
                    <a:pt x="7" y="10"/>
                    <a:pt x="7" y="10"/>
                    <a:pt x="8" y="10"/>
                  </a:cubicBezTo>
                  <a:cubicBezTo>
                    <a:pt x="8" y="9"/>
                    <a:pt x="8" y="9"/>
                    <a:pt x="8" y="8"/>
                  </a:cubicBezTo>
                  <a:cubicBezTo>
                    <a:pt x="8" y="8"/>
                    <a:pt x="9" y="8"/>
                    <a:pt x="9" y="8"/>
                  </a:cubicBezTo>
                  <a:cubicBezTo>
                    <a:pt x="10" y="8"/>
                    <a:pt x="10" y="8"/>
                    <a:pt x="11" y="8"/>
                  </a:cubicBezTo>
                  <a:cubicBezTo>
                    <a:pt x="11" y="8"/>
                    <a:pt x="11" y="7"/>
                    <a:pt x="11" y="7"/>
                  </a:cubicBezTo>
                  <a:cubicBezTo>
                    <a:pt x="11" y="7"/>
                    <a:pt x="12" y="7"/>
                    <a:pt x="12" y="7"/>
                  </a:cubicBezTo>
                  <a:cubicBezTo>
                    <a:pt x="13" y="7"/>
                    <a:pt x="14" y="7"/>
                    <a:pt x="14" y="7"/>
                  </a:cubicBezTo>
                  <a:cubicBezTo>
                    <a:pt x="15" y="7"/>
                    <a:pt x="15" y="7"/>
                    <a:pt x="16" y="7"/>
                  </a:cubicBezTo>
                  <a:cubicBezTo>
                    <a:pt x="16" y="6"/>
                    <a:pt x="16" y="6"/>
                    <a:pt x="16" y="5"/>
                  </a:cubicBezTo>
                  <a:cubicBezTo>
                    <a:pt x="16" y="5"/>
                    <a:pt x="17" y="5"/>
                    <a:pt x="17" y="5"/>
                  </a:cubicBezTo>
                  <a:cubicBezTo>
                    <a:pt x="18" y="5"/>
                    <a:pt x="18" y="5"/>
                    <a:pt x="19" y="5"/>
                  </a:cubicBezTo>
                  <a:cubicBezTo>
                    <a:pt x="19" y="5"/>
                    <a:pt x="20" y="5"/>
                    <a:pt x="20" y="5"/>
                  </a:cubicBezTo>
                  <a:cubicBezTo>
                    <a:pt x="20" y="5"/>
                    <a:pt x="20" y="4"/>
                    <a:pt x="20" y="4"/>
                  </a:cubicBezTo>
                  <a:cubicBezTo>
                    <a:pt x="20" y="3"/>
                    <a:pt x="20" y="2"/>
                    <a:pt x="20" y="2"/>
                  </a:cubicBezTo>
                  <a:cubicBezTo>
                    <a:pt x="20" y="1"/>
                    <a:pt x="20" y="1"/>
                    <a:pt x="20" y="0"/>
                  </a:cubicBezTo>
                  <a:cubicBezTo>
                    <a:pt x="20" y="0"/>
                    <a:pt x="19" y="0"/>
                    <a:pt x="19" y="0"/>
                  </a:cubicBezTo>
                  <a:cubicBezTo>
                    <a:pt x="18" y="0"/>
                    <a:pt x="18" y="0"/>
                    <a:pt x="17" y="0"/>
                  </a:cubicBezTo>
                  <a:cubicBezTo>
                    <a:pt x="17" y="1"/>
                    <a:pt x="17" y="1"/>
                    <a:pt x="17" y="2"/>
                  </a:cubicBezTo>
                  <a:cubicBezTo>
                    <a:pt x="17" y="2"/>
                    <a:pt x="16" y="2"/>
                    <a:pt x="16" y="2"/>
                  </a:cubicBezTo>
                  <a:cubicBezTo>
                    <a:pt x="16" y="2"/>
                    <a:pt x="16" y="3"/>
                    <a:pt x="16" y="4"/>
                  </a:cubicBezTo>
                  <a:cubicBezTo>
                    <a:pt x="15" y="4"/>
                    <a:pt x="15" y="4"/>
                    <a:pt x="14" y="4"/>
                  </a:cubicBezTo>
                  <a:cubicBezTo>
                    <a:pt x="14" y="3"/>
                    <a:pt x="14" y="2"/>
                    <a:pt x="14" y="2"/>
                  </a:cubicBezTo>
                  <a:cubicBezTo>
                    <a:pt x="14" y="2"/>
                    <a:pt x="13" y="2"/>
                    <a:pt x="12" y="2"/>
                  </a:cubicBezTo>
                  <a:cubicBezTo>
                    <a:pt x="12" y="2"/>
                    <a:pt x="11" y="2"/>
                    <a:pt x="11" y="2"/>
                  </a:cubicBezTo>
                  <a:cubicBezTo>
                    <a:pt x="11" y="2"/>
                    <a:pt x="11" y="3"/>
                    <a:pt x="11" y="4"/>
                  </a:cubicBezTo>
                  <a:cubicBezTo>
                    <a:pt x="11" y="4"/>
                    <a:pt x="11" y="5"/>
                    <a:pt x="11" y="5"/>
                  </a:cubicBezTo>
                  <a:cubicBezTo>
                    <a:pt x="10" y="5"/>
                    <a:pt x="10" y="5"/>
                    <a:pt x="9" y="5"/>
                  </a:cubicBezTo>
                  <a:cubicBezTo>
                    <a:pt x="9" y="5"/>
                    <a:pt x="8" y="5"/>
                    <a:pt x="8" y="5"/>
                  </a:cubicBezTo>
                  <a:cubicBezTo>
                    <a:pt x="8" y="5"/>
                    <a:pt x="8" y="4"/>
                    <a:pt x="8" y="4"/>
                  </a:cubicBezTo>
                  <a:cubicBezTo>
                    <a:pt x="8" y="3"/>
                    <a:pt x="8" y="2"/>
                    <a:pt x="8" y="2"/>
                  </a:cubicBezTo>
                  <a:cubicBezTo>
                    <a:pt x="8" y="1"/>
                    <a:pt x="8" y="1"/>
                    <a:pt x="8" y="0"/>
                  </a:cubicBezTo>
                  <a:cubicBezTo>
                    <a:pt x="7" y="0"/>
                    <a:pt x="7" y="0"/>
                    <a:pt x="6" y="0"/>
                  </a:cubicBezTo>
                  <a:cubicBezTo>
                    <a:pt x="6" y="0"/>
                    <a:pt x="5" y="0"/>
                    <a:pt x="5" y="0"/>
                  </a:cubicBezTo>
                  <a:cubicBezTo>
                    <a:pt x="5" y="1"/>
                    <a:pt x="5" y="1"/>
                    <a:pt x="5" y="2"/>
                  </a:cubicBezTo>
                  <a:cubicBezTo>
                    <a:pt x="4" y="2"/>
                    <a:pt x="4" y="2"/>
                    <a:pt x="3" y="2"/>
                  </a:cubicBezTo>
                  <a:cubicBezTo>
                    <a:pt x="3" y="2"/>
                    <a:pt x="3" y="3"/>
                    <a:pt x="3" y="4"/>
                  </a:cubicBezTo>
                  <a:cubicBezTo>
                    <a:pt x="3" y="4"/>
                    <a:pt x="3" y="5"/>
                    <a:pt x="3" y="5"/>
                  </a:cubicBezTo>
                  <a:cubicBezTo>
                    <a:pt x="3" y="6"/>
                    <a:pt x="3" y="6"/>
                    <a:pt x="3" y="7"/>
                  </a:cubicBezTo>
                  <a:cubicBezTo>
                    <a:pt x="3" y="7"/>
                    <a:pt x="2" y="7"/>
                    <a:pt x="1" y="7"/>
                  </a:cubicBezTo>
                  <a:cubicBezTo>
                    <a:pt x="1" y="7"/>
                    <a:pt x="1" y="8"/>
                    <a:pt x="1" y="8"/>
                  </a:cubicBezTo>
                  <a:cubicBezTo>
                    <a:pt x="1" y="8"/>
                    <a:pt x="0" y="8"/>
                    <a:pt x="0" y="8"/>
                  </a:cubicBezTo>
                  <a:cubicBezTo>
                    <a:pt x="0" y="9"/>
                    <a:pt x="0" y="9"/>
                    <a:pt x="0" y="10"/>
                  </a:cubicBezTo>
                  <a:cubicBezTo>
                    <a:pt x="0" y="10"/>
                    <a:pt x="1" y="10"/>
                    <a:pt x="1" y="10"/>
                  </a:cubicBezTo>
                  <a:cubicBezTo>
                    <a:pt x="2" y="10"/>
                    <a:pt x="3" y="10"/>
                    <a:pt x="3" y="1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2" name="Freeform 81"/>
            <p:cNvSpPr/>
            <p:nvPr/>
          </p:nvSpPr>
          <p:spPr bwMode="auto">
            <a:xfrm>
              <a:off x="4199" y="881"/>
              <a:ext cx="10" cy="7"/>
            </a:xfrm>
            <a:custGeom>
              <a:avLst/>
              <a:gdLst>
                <a:gd name="T0" fmla="*/ 5 w 6"/>
                <a:gd name="T1" fmla="*/ 7 h 4"/>
                <a:gd name="T2" fmla="*/ 8 w 6"/>
                <a:gd name="T3" fmla="*/ 7 h 4"/>
                <a:gd name="T4" fmla="*/ 10 w 6"/>
                <a:gd name="T5" fmla="*/ 7 h 4"/>
                <a:gd name="T6" fmla="*/ 10 w 6"/>
                <a:gd name="T7" fmla="*/ 5 h 4"/>
                <a:gd name="T8" fmla="*/ 10 w 6"/>
                <a:gd name="T9" fmla="*/ 2 h 4"/>
                <a:gd name="T10" fmla="*/ 10 w 6"/>
                <a:gd name="T11" fmla="*/ 0 h 4"/>
                <a:gd name="T12" fmla="*/ 8 w 6"/>
                <a:gd name="T13" fmla="*/ 0 h 4"/>
                <a:gd name="T14" fmla="*/ 5 w 6"/>
                <a:gd name="T15" fmla="*/ 0 h 4"/>
                <a:gd name="T16" fmla="*/ 3 w 6"/>
                <a:gd name="T17" fmla="*/ 0 h 4"/>
                <a:gd name="T18" fmla="*/ 0 w 6"/>
                <a:gd name="T19" fmla="*/ 0 h 4"/>
                <a:gd name="T20" fmla="*/ 0 w 6"/>
                <a:gd name="T21" fmla="*/ 2 h 4"/>
                <a:gd name="T22" fmla="*/ 0 w 6"/>
                <a:gd name="T23" fmla="*/ 5 h 4"/>
                <a:gd name="T24" fmla="*/ 0 w 6"/>
                <a:gd name="T25" fmla="*/ 7 h 4"/>
                <a:gd name="T26" fmla="*/ 3 w 6"/>
                <a:gd name="T27" fmla="*/ 7 h 4"/>
                <a:gd name="T28" fmla="*/ 5 w 6"/>
                <a:gd name="T29" fmla="*/ 7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 h="4">
                  <a:moveTo>
                    <a:pt x="3" y="4"/>
                  </a:moveTo>
                  <a:cubicBezTo>
                    <a:pt x="4" y="4"/>
                    <a:pt x="4" y="4"/>
                    <a:pt x="5" y="4"/>
                  </a:cubicBezTo>
                  <a:cubicBezTo>
                    <a:pt x="5" y="4"/>
                    <a:pt x="6" y="4"/>
                    <a:pt x="6" y="4"/>
                  </a:cubicBezTo>
                  <a:cubicBezTo>
                    <a:pt x="6" y="4"/>
                    <a:pt x="6" y="3"/>
                    <a:pt x="6" y="3"/>
                  </a:cubicBezTo>
                  <a:cubicBezTo>
                    <a:pt x="6" y="2"/>
                    <a:pt x="6" y="2"/>
                    <a:pt x="6" y="1"/>
                  </a:cubicBezTo>
                  <a:cubicBezTo>
                    <a:pt x="6" y="1"/>
                    <a:pt x="6" y="0"/>
                    <a:pt x="6" y="0"/>
                  </a:cubicBezTo>
                  <a:cubicBezTo>
                    <a:pt x="6" y="0"/>
                    <a:pt x="5" y="0"/>
                    <a:pt x="5" y="0"/>
                  </a:cubicBezTo>
                  <a:cubicBezTo>
                    <a:pt x="4" y="0"/>
                    <a:pt x="4" y="0"/>
                    <a:pt x="3" y="0"/>
                  </a:cubicBezTo>
                  <a:cubicBezTo>
                    <a:pt x="3" y="0"/>
                    <a:pt x="2" y="0"/>
                    <a:pt x="2" y="0"/>
                  </a:cubicBezTo>
                  <a:cubicBezTo>
                    <a:pt x="1" y="0"/>
                    <a:pt x="1" y="0"/>
                    <a:pt x="0" y="0"/>
                  </a:cubicBezTo>
                  <a:cubicBezTo>
                    <a:pt x="0" y="0"/>
                    <a:pt x="0" y="1"/>
                    <a:pt x="0" y="1"/>
                  </a:cubicBezTo>
                  <a:cubicBezTo>
                    <a:pt x="0" y="2"/>
                    <a:pt x="0" y="2"/>
                    <a:pt x="0" y="3"/>
                  </a:cubicBezTo>
                  <a:cubicBezTo>
                    <a:pt x="0" y="3"/>
                    <a:pt x="0" y="4"/>
                    <a:pt x="0" y="4"/>
                  </a:cubicBezTo>
                  <a:cubicBezTo>
                    <a:pt x="1" y="4"/>
                    <a:pt x="1" y="4"/>
                    <a:pt x="2" y="4"/>
                  </a:cubicBezTo>
                  <a:cubicBezTo>
                    <a:pt x="2" y="4"/>
                    <a:pt x="3" y="4"/>
                    <a:pt x="3" y="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3" name="Freeform 82"/>
            <p:cNvSpPr/>
            <p:nvPr/>
          </p:nvSpPr>
          <p:spPr bwMode="auto">
            <a:xfrm>
              <a:off x="4152" y="888"/>
              <a:ext cx="6" cy="7"/>
            </a:xfrm>
            <a:custGeom>
              <a:avLst/>
              <a:gdLst>
                <a:gd name="T0" fmla="*/ 6 w 4"/>
                <a:gd name="T1" fmla="*/ 7 h 4"/>
                <a:gd name="T2" fmla="*/ 6 w 4"/>
                <a:gd name="T3" fmla="*/ 4 h 4"/>
                <a:gd name="T4" fmla="*/ 6 w 4"/>
                <a:gd name="T5" fmla="*/ 0 h 4"/>
                <a:gd name="T6" fmla="*/ 3 w 4"/>
                <a:gd name="T7" fmla="*/ 0 h 4"/>
                <a:gd name="T8" fmla="*/ 3 w 4"/>
                <a:gd name="T9" fmla="*/ 4 h 4"/>
                <a:gd name="T10" fmla="*/ 0 w 4"/>
                <a:gd name="T11" fmla="*/ 4 h 4"/>
                <a:gd name="T12" fmla="*/ 0 w 4"/>
                <a:gd name="T13" fmla="*/ 7 h 4"/>
                <a:gd name="T14" fmla="*/ 3 w 4"/>
                <a:gd name="T15" fmla="*/ 7 h 4"/>
                <a:gd name="T16" fmla="*/ 6 w 4"/>
                <a:gd name="T17" fmla="*/ 7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4">
                  <a:moveTo>
                    <a:pt x="4" y="4"/>
                  </a:moveTo>
                  <a:cubicBezTo>
                    <a:pt x="4" y="3"/>
                    <a:pt x="4" y="3"/>
                    <a:pt x="4" y="2"/>
                  </a:cubicBezTo>
                  <a:cubicBezTo>
                    <a:pt x="4" y="2"/>
                    <a:pt x="4" y="1"/>
                    <a:pt x="4" y="0"/>
                  </a:cubicBezTo>
                  <a:cubicBezTo>
                    <a:pt x="3" y="0"/>
                    <a:pt x="3" y="0"/>
                    <a:pt x="2" y="0"/>
                  </a:cubicBezTo>
                  <a:cubicBezTo>
                    <a:pt x="2" y="1"/>
                    <a:pt x="2" y="2"/>
                    <a:pt x="2" y="2"/>
                  </a:cubicBezTo>
                  <a:cubicBezTo>
                    <a:pt x="2" y="2"/>
                    <a:pt x="1" y="2"/>
                    <a:pt x="0" y="2"/>
                  </a:cubicBezTo>
                  <a:cubicBezTo>
                    <a:pt x="0" y="3"/>
                    <a:pt x="0" y="3"/>
                    <a:pt x="0" y="4"/>
                  </a:cubicBezTo>
                  <a:cubicBezTo>
                    <a:pt x="1" y="4"/>
                    <a:pt x="2" y="4"/>
                    <a:pt x="2" y="4"/>
                  </a:cubicBezTo>
                  <a:cubicBezTo>
                    <a:pt x="3" y="4"/>
                    <a:pt x="3" y="4"/>
                    <a:pt x="4" y="4"/>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4" name="Freeform 83"/>
            <p:cNvSpPr/>
            <p:nvPr/>
          </p:nvSpPr>
          <p:spPr bwMode="auto">
            <a:xfrm>
              <a:off x="3784" y="892"/>
              <a:ext cx="12" cy="8"/>
            </a:xfrm>
            <a:custGeom>
              <a:avLst/>
              <a:gdLst>
                <a:gd name="T0" fmla="*/ 0 w 7"/>
                <a:gd name="T1" fmla="*/ 3 h 5"/>
                <a:gd name="T2" fmla="*/ 0 w 7"/>
                <a:gd name="T3" fmla="*/ 5 h 5"/>
                <a:gd name="T4" fmla="*/ 0 w 7"/>
                <a:gd name="T5" fmla="*/ 8 h 5"/>
                <a:gd name="T6" fmla="*/ 3 w 7"/>
                <a:gd name="T7" fmla="*/ 8 h 5"/>
                <a:gd name="T8" fmla="*/ 5 w 7"/>
                <a:gd name="T9" fmla="*/ 8 h 5"/>
                <a:gd name="T10" fmla="*/ 9 w 7"/>
                <a:gd name="T11" fmla="*/ 8 h 5"/>
                <a:gd name="T12" fmla="*/ 12 w 7"/>
                <a:gd name="T13" fmla="*/ 8 h 5"/>
                <a:gd name="T14" fmla="*/ 12 w 7"/>
                <a:gd name="T15" fmla="*/ 5 h 5"/>
                <a:gd name="T16" fmla="*/ 12 w 7"/>
                <a:gd name="T17" fmla="*/ 3 h 5"/>
                <a:gd name="T18" fmla="*/ 9 w 7"/>
                <a:gd name="T19" fmla="*/ 3 h 5"/>
                <a:gd name="T20" fmla="*/ 9 w 7"/>
                <a:gd name="T21" fmla="*/ 0 h 5"/>
                <a:gd name="T22" fmla="*/ 5 w 7"/>
                <a:gd name="T23" fmla="*/ 0 h 5"/>
                <a:gd name="T24" fmla="*/ 3 w 7"/>
                <a:gd name="T25" fmla="*/ 0 h 5"/>
                <a:gd name="T26" fmla="*/ 3 w 7"/>
                <a:gd name="T27" fmla="*/ 3 h 5"/>
                <a:gd name="T28" fmla="*/ 0 w 7"/>
                <a:gd name="T29" fmla="*/ 3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 h="5">
                  <a:moveTo>
                    <a:pt x="0" y="2"/>
                  </a:moveTo>
                  <a:cubicBezTo>
                    <a:pt x="0" y="2"/>
                    <a:pt x="0" y="3"/>
                    <a:pt x="0" y="3"/>
                  </a:cubicBezTo>
                  <a:cubicBezTo>
                    <a:pt x="0" y="4"/>
                    <a:pt x="0" y="4"/>
                    <a:pt x="0" y="5"/>
                  </a:cubicBezTo>
                  <a:cubicBezTo>
                    <a:pt x="1" y="5"/>
                    <a:pt x="1" y="5"/>
                    <a:pt x="2" y="5"/>
                  </a:cubicBezTo>
                  <a:cubicBezTo>
                    <a:pt x="2" y="5"/>
                    <a:pt x="3" y="5"/>
                    <a:pt x="3" y="5"/>
                  </a:cubicBezTo>
                  <a:cubicBezTo>
                    <a:pt x="4" y="5"/>
                    <a:pt x="4" y="5"/>
                    <a:pt x="5" y="5"/>
                  </a:cubicBezTo>
                  <a:cubicBezTo>
                    <a:pt x="5" y="5"/>
                    <a:pt x="6" y="5"/>
                    <a:pt x="7" y="5"/>
                  </a:cubicBezTo>
                  <a:cubicBezTo>
                    <a:pt x="7" y="4"/>
                    <a:pt x="7" y="4"/>
                    <a:pt x="7" y="3"/>
                  </a:cubicBezTo>
                  <a:cubicBezTo>
                    <a:pt x="7" y="3"/>
                    <a:pt x="7" y="2"/>
                    <a:pt x="7" y="2"/>
                  </a:cubicBezTo>
                  <a:cubicBezTo>
                    <a:pt x="6" y="2"/>
                    <a:pt x="5" y="2"/>
                    <a:pt x="5" y="2"/>
                  </a:cubicBezTo>
                  <a:cubicBezTo>
                    <a:pt x="5" y="1"/>
                    <a:pt x="5" y="1"/>
                    <a:pt x="5" y="0"/>
                  </a:cubicBezTo>
                  <a:cubicBezTo>
                    <a:pt x="4" y="0"/>
                    <a:pt x="4" y="0"/>
                    <a:pt x="3" y="0"/>
                  </a:cubicBezTo>
                  <a:cubicBezTo>
                    <a:pt x="3" y="0"/>
                    <a:pt x="2" y="0"/>
                    <a:pt x="2" y="0"/>
                  </a:cubicBezTo>
                  <a:cubicBezTo>
                    <a:pt x="2" y="1"/>
                    <a:pt x="2" y="1"/>
                    <a:pt x="2" y="2"/>
                  </a:cubicBezTo>
                  <a:cubicBezTo>
                    <a:pt x="1" y="2"/>
                    <a:pt x="1" y="2"/>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5" name="Freeform 84"/>
            <p:cNvSpPr/>
            <p:nvPr/>
          </p:nvSpPr>
          <p:spPr bwMode="auto">
            <a:xfrm>
              <a:off x="4145" y="900"/>
              <a:ext cx="5" cy="6"/>
            </a:xfrm>
            <a:custGeom>
              <a:avLst/>
              <a:gdLst>
                <a:gd name="T0" fmla="*/ 0 w 3"/>
                <a:gd name="T1" fmla="*/ 6 h 3"/>
                <a:gd name="T2" fmla="*/ 2 w 3"/>
                <a:gd name="T3" fmla="*/ 6 h 3"/>
                <a:gd name="T4" fmla="*/ 5 w 3"/>
                <a:gd name="T5" fmla="*/ 6 h 3"/>
                <a:gd name="T6" fmla="*/ 5 w 3"/>
                <a:gd name="T7" fmla="*/ 4 h 3"/>
                <a:gd name="T8" fmla="*/ 5 w 3"/>
                <a:gd name="T9" fmla="*/ 0 h 3"/>
                <a:gd name="T10" fmla="*/ 2 w 3"/>
                <a:gd name="T11" fmla="*/ 0 h 3"/>
                <a:gd name="T12" fmla="*/ 2 w 3"/>
                <a:gd name="T13" fmla="*/ 4 h 3"/>
                <a:gd name="T14" fmla="*/ 0 w 3"/>
                <a:gd name="T15" fmla="*/ 4 h 3"/>
                <a:gd name="T16" fmla="*/ 0 w 3"/>
                <a:gd name="T17" fmla="*/ 6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0" y="3"/>
                  </a:moveTo>
                  <a:cubicBezTo>
                    <a:pt x="0" y="3"/>
                    <a:pt x="1" y="3"/>
                    <a:pt x="1" y="3"/>
                  </a:cubicBezTo>
                  <a:cubicBezTo>
                    <a:pt x="2" y="3"/>
                    <a:pt x="2" y="3"/>
                    <a:pt x="3" y="3"/>
                  </a:cubicBezTo>
                  <a:cubicBezTo>
                    <a:pt x="3" y="3"/>
                    <a:pt x="3" y="2"/>
                    <a:pt x="3" y="2"/>
                  </a:cubicBezTo>
                  <a:cubicBezTo>
                    <a:pt x="3" y="1"/>
                    <a:pt x="3" y="1"/>
                    <a:pt x="3" y="0"/>
                  </a:cubicBezTo>
                  <a:cubicBezTo>
                    <a:pt x="2" y="0"/>
                    <a:pt x="2" y="0"/>
                    <a:pt x="1" y="0"/>
                  </a:cubicBezTo>
                  <a:cubicBezTo>
                    <a:pt x="1" y="1"/>
                    <a:pt x="1" y="1"/>
                    <a:pt x="1" y="2"/>
                  </a:cubicBezTo>
                  <a:cubicBezTo>
                    <a:pt x="1" y="2"/>
                    <a:pt x="0" y="2"/>
                    <a:pt x="0" y="2"/>
                  </a:cubicBezTo>
                  <a:cubicBezTo>
                    <a:pt x="0" y="2"/>
                    <a:pt x="0" y="3"/>
                    <a:pt x="0"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6" name="Freeform 85"/>
            <p:cNvSpPr/>
            <p:nvPr/>
          </p:nvSpPr>
          <p:spPr bwMode="auto">
            <a:xfrm>
              <a:off x="4308" y="904"/>
              <a:ext cx="7" cy="7"/>
            </a:xfrm>
            <a:custGeom>
              <a:avLst/>
              <a:gdLst>
                <a:gd name="T0" fmla="*/ 2 w 4"/>
                <a:gd name="T1" fmla="*/ 5 h 4"/>
                <a:gd name="T2" fmla="*/ 2 w 4"/>
                <a:gd name="T3" fmla="*/ 7 h 4"/>
                <a:gd name="T4" fmla="*/ 5 w 4"/>
                <a:gd name="T5" fmla="*/ 7 h 4"/>
                <a:gd name="T6" fmla="*/ 7 w 4"/>
                <a:gd name="T7" fmla="*/ 7 h 4"/>
                <a:gd name="T8" fmla="*/ 7 w 4"/>
                <a:gd name="T9" fmla="*/ 5 h 4"/>
                <a:gd name="T10" fmla="*/ 5 w 4"/>
                <a:gd name="T11" fmla="*/ 5 h 4"/>
                <a:gd name="T12" fmla="*/ 5 w 4"/>
                <a:gd name="T13" fmla="*/ 2 h 4"/>
                <a:gd name="T14" fmla="*/ 5 w 4"/>
                <a:gd name="T15" fmla="*/ 0 h 4"/>
                <a:gd name="T16" fmla="*/ 2 w 4"/>
                <a:gd name="T17" fmla="*/ 0 h 4"/>
                <a:gd name="T18" fmla="*/ 0 w 4"/>
                <a:gd name="T19" fmla="*/ 0 h 4"/>
                <a:gd name="T20" fmla="*/ 0 w 4"/>
                <a:gd name="T21" fmla="*/ 2 h 4"/>
                <a:gd name="T22" fmla="*/ 2 w 4"/>
                <a:gd name="T23" fmla="*/ 2 h 4"/>
                <a:gd name="T24" fmla="*/ 2 w 4"/>
                <a:gd name="T25" fmla="*/ 5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3"/>
                  </a:moveTo>
                  <a:cubicBezTo>
                    <a:pt x="1" y="3"/>
                    <a:pt x="1" y="4"/>
                    <a:pt x="1" y="4"/>
                  </a:cubicBezTo>
                  <a:cubicBezTo>
                    <a:pt x="2" y="4"/>
                    <a:pt x="2" y="4"/>
                    <a:pt x="3" y="4"/>
                  </a:cubicBezTo>
                  <a:cubicBezTo>
                    <a:pt x="3" y="4"/>
                    <a:pt x="4" y="4"/>
                    <a:pt x="4" y="4"/>
                  </a:cubicBezTo>
                  <a:cubicBezTo>
                    <a:pt x="4" y="4"/>
                    <a:pt x="4" y="3"/>
                    <a:pt x="4" y="3"/>
                  </a:cubicBezTo>
                  <a:cubicBezTo>
                    <a:pt x="4" y="3"/>
                    <a:pt x="3" y="3"/>
                    <a:pt x="3" y="3"/>
                  </a:cubicBezTo>
                  <a:cubicBezTo>
                    <a:pt x="3" y="2"/>
                    <a:pt x="3" y="2"/>
                    <a:pt x="3" y="1"/>
                  </a:cubicBezTo>
                  <a:cubicBezTo>
                    <a:pt x="3" y="1"/>
                    <a:pt x="3" y="0"/>
                    <a:pt x="3" y="0"/>
                  </a:cubicBezTo>
                  <a:cubicBezTo>
                    <a:pt x="2" y="0"/>
                    <a:pt x="2" y="0"/>
                    <a:pt x="1" y="0"/>
                  </a:cubicBezTo>
                  <a:cubicBezTo>
                    <a:pt x="1" y="0"/>
                    <a:pt x="0" y="0"/>
                    <a:pt x="0" y="0"/>
                  </a:cubicBezTo>
                  <a:cubicBezTo>
                    <a:pt x="0" y="0"/>
                    <a:pt x="0" y="1"/>
                    <a:pt x="0" y="1"/>
                  </a:cubicBezTo>
                  <a:cubicBezTo>
                    <a:pt x="0" y="1"/>
                    <a:pt x="1" y="1"/>
                    <a:pt x="1" y="1"/>
                  </a:cubicBezTo>
                  <a:cubicBezTo>
                    <a:pt x="1" y="2"/>
                    <a:pt x="1" y="2"/>
                    <a:pt x="1"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7" name="Freeform 86"/>
            <p:cNvSpPr/>
            <p:nvPr/>
          </p:nvSpPr>
          <p:spPr bwMode="auto">
            <a:xfrm>
              <a:off x="4098" y="888"/>
              <a:ext cx="47" cy="35"/>
            </a:xfrm>
            <a:custGeom>
              <a:avLst/>
              <a:gdLst>
                <a:gd name="T0" fmla="*/ 5 w 27"/>
                <a:gd name="T1" fmla="*/ 23 h 20"/>
                <a:gd name="T2" fmla="*/ 5 w 27"/>
                <a:gd name="T3" fmla="*/ 30 h 20"/>
                <a:gd name="T4" fmla="*/ 10 w 27"/>
                <a:gd name="T5" fmla="*/ 30 h 20"/>
                <a:gd name="T6" fmla="*/ 14 w 27"/>
                <a:gd name="T7" fmla="*/ 32 h 20"/>
                <a:gd name="T8" fmla="*/ 17 w 27"/>
                <a:gd name="T9" fmla="*/ 35 h 20"/>
                <a:gd name="T10" fmla="*/ 19 w 27"/>
                <a:gd name="T11" fmla="*/ 32 h 20"/>
                <a:gd name="T12" fmla="*/ 23 w 27"/>
                <a:gd name="T13" fmla="*/ 30 h 20"/>
                <a:gd name="T14" fmla="*/ 24 w 27"/>
                <a:gd name="T15" fmla="*/ 26 h 20"/>
                <a:gd name="T16" fmla="*/ 28 w 27"/>
                <a:gd name="T17" fmla="*/ 23 h 20"/>
                <a:gd name="T18" fmla="*/ 30 w 27"/>
                <a:gd name="T19" fmla="*/ 26 h 20"/>
                <a:gd name="T20" fmla="*/ 33 w 27"/>
                <a:gd name="T21" fmla="*/ 30 h 20"/>
                <a:gd name="T22" fmla="*/ 38 w 27"/>
                <a:gd name="T23" fmla="*/ 30 h 20"/>
                <a:gd name="T24" fmla="*/ 38 w 27"/>
                <a:gd name="T25" fmla="*/ 23 h 20"/>
                <a:gd name="T26" fmla="*/ 37 w 27"/>
                <a:gd name="T27" fmla="*/ 21 h 20"/>
                <a:gd name="T28" fmla="*/ 33 w 27"/>
                <a:gd name="T29" fmla="*/ 18 h 20"/>
                <a:gd name="T30" fmla="*/ 30 w 27"/>
                <a:gd name="T31" fmla="*/ 16 h 20"/>
                <a:gd name="T32" fmla="*/ 37 w 27"/>
                <a:gd name="T33" fmla="*/ 16 h 20"/>
                <a:gd name="T34" fmla="*/ 42 w 27"/>
                <a:gd name="T35" fmla="*/ 16 h 20"/>
                <a:gd name="T36" fmla="*/ 44 w 27"/>
                <a:gd name="T37" fmla="*/ 12 h 20"/>
                <a:gd name="T38" fmla="*/ 47 w 27"/>
                <a:gd name="T39" fmla="*/ 9 h 20"/>
                <a:gd name="T40" fmla="*/ 44 w 27"/>
                <a:gd name="T41" fmla="*/ 7 h 20"/>
                <a:gd name="T42" fmla="*/ 42 w 27"/>
                <a:gd name="T43" fmla="*/ 4 h 20"/>
                <a:gd name="T44" fmla="*/ 37 w 27"/>
                <a:gd name="T45" fmla="*/ 4 h 20"/>
                <a:gd name="T46" fmla="*/ 30 w 27"/>
                <a:gd name="T47" fmla="*/ 4 h 20"/>
                <a:gd name="T48" fmla="*/ 28 w 27"/>
                <a:gd name="T49" fmla="*/ 0 h 20"/>
                <a:gd name="T50" fmla="*/ 24 w 27"/>
                <a:gd name="T51" fmla="*/ 4 h 20"/>
                <a:gd name="T52" fmla="*/ 23 w 27"/>
                <a:gd name="T53" fmla="*/ 7 h 20"/>
                <a:gd name="T54" fmla="*/ 19 w 27"/>
                <a:gd name="T55" fmla="*/ 9 h 20"/>
                <a:gd name="T56" fmla="*/ 14 w 27"/>
                <a:gd name="T57" fmla="*/ 9 h 20"/>
                <a:gd name="T58" fmla="*/ 10 w 27"/>
                <a:gd name="T59" fmla="*/ 12 h 20"/>
                <a:gd name="T60" fmla="*/ 5 w 27"/>
                <a:gd name="T61" fmla="*/ 12 h 20"/>
                <a:gd name="T62" fmla="*/ 3 w 27"/>
                <a:gd name="T63" fmla="*/ 16 h 20"/>
                <a:gd name="T64" fmla="*/ 0 w 27"/>
                <a:gd name="T65" fmla="*/ 18 h 20"/>
                <a:gd name="T66" fmla="*/ 3 w 27"/>
                <a:gd name="T67" fmla="*/ 21 h 2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7" h="20">
                  <a:moveTo>
                    <a:pt x="2" y="13"/>
                  </a:moveTo>
                  <a:cubicBezTo>
                    <a:pt x="2" y="13"/>
                    <a:pt x="3" y="13"/>
                    <a:pt x="3" y="13"/>
                  </a:cubicBezTo>
                  <a:cubicBezTo>
                    <a:pt x="3" y="14"/>
                    <a:pt x="3" y="14"/>
                    <a:pt x="3" y="15"/>
                  </a:cubicBezTo>
                  <a:cubicBezTo>
                    <a:pt x="3" y="16"/>
                    <a:pt x="3" y="16"/>
                    <a:pt x="3" y="17"/>
                  </a:cubicBezTo>
                  <a:cubicBezTo>
                    <a:pt x="4" y="17"/>
                    <a:pt x="4" y="17"/>
                    <a:pt x="5" y="17"/>
                  </a:cubicBezTo>
                  <a:cubicBezTo>
                    <a:pt x="5" y="17"/>
                    <a:pt x="6" y="17"/>
                    <a:pt x="6" y="17"/>
                  </a:cubicBezTo>
                  <a:cubicBezTo>
                    <a:pt x="6" y="17"/>
                    <a:pt x="6" y="18"/>
                    <a:pt x="6" y="18"/>
                  </a:cubicBezTo>
                  <a:cubicBezTo>
                    <a:pt x="7" y="18"/>
                    <a:pt x="7" y="18"/>
                    <a:pt x="8" y="18"/>
                  </a:cubicBezTo>
                  <a:cubicBezTo>
                    <a:pt x="8" y="19"/>
                    <a:pt x="8" y="19"/>
                    <a:pt x="8" y="20"/>
                  </a:cubicBezTo>
                  <a:cubicBezTo>
                    <a:pt x="9" y="20"/>
                    <a:pt x="9" y="20"/>
                    <a:pt x="10" y="20"/>
                  </a:cubicBezTo>
                  <a:cubicBezTo>
                    <a:pt x="10" y="20"/>
                    <a:pt x="11" y="20"/>
                    <a:pt x="11" y="20"/>
                  </a:cubicBezTo>
                  <a:cubicBezTo>
                    <a:pt x="11" y="19"/>
                    <a:pt x="11" y="19"/>
                    <a:pt x="11" y="18"/>
                  </a:cubicBezTo>
                  <a:cubicBezTo>
                    <a:pt x="11" y="18"/>
                    <a:pt x="11" y="17"/>
                    <a:pt x="11" y="17"/>
                  </a:cubicBezTo>
                  <a:cubicBezTo>
                    <a:pt x="12" y="17"/>
                    <a:pt x="12" y="17"/>
                    <a:pt x="13" y="17"/>
                  </a:cubicBezTo>
                  <a:cubicBezTo>
                    <a:pt x="13" y="16"/>
                    <a:pt x="13" y="16"/>
                    <a:pt x="13" y="15"/>
                  </a:cubicBezTo>
                  <a:cubicBezTo>
                    <a:pt x="13" y="15"/>
                    <a:pt x="14" y="15"/>
                    <a:pt x="14" y="15"/>
                  </a:cubicBezTo>
                  <a:cubicBezTo>
                    <a:pt x="14" y="14"/>
                    <a:pt x="14" y="14"/>
                    <a:pt x="14" y="13"/>
                  </a:cubicBezTo>
                  <a:cubicBezTo>
                    <a:pt x="15" y="13"/>
                    <a:pt x="15" y="13"/>
                    <a:pt x="16" y="13"/>
                  </a:cubicBezTo>
                  <a:cubicBezTo>
                    <a:pt x="16" y="13"/>
                    <a:pt x="17" y="13"/>
                    <a:pt x="17" y="13"/>
                  </a:cubicBezTo>
                  <a:cubicBezTo>
                    <a:pt x="17" y="14"/>
                    <a:pt x="17" y="14"/>
                    <a:pt x="17" y="15"/>
                  </a:cubicBezTo>
                  <a:cubicBezTo>
                    <a:pt x="17" y="16"/>
                    <a:pt x="17" y="16"/>
                    <a:pt x="17" y="17"/>
                  </a:cubicBezTo>
                  <a:cubicBezTo>
                    <a:pt x="18" y="17"/>
                    <a:pt x="18" y="17"/>
                    <a:pt x="19" y="17"/>
                  </a:cubicBezTo>
                  <a:cubicBezTo>
                    <a:pt x="20" y="17"/>
                    <a:pt x="20" y="17"/>
                    <a:pt x="21" y="17"/>
                  </a:cubicBezTo>
                  <a:cubicBezTo>
                    <a:pt x="21" y="17"/>
                    <a:pt x="22" y="17"/>
                    <a:pt x="22" y="17"/>
                  </a:cubicBezTo>
                  <a:cubicBezTo>
                    <a:pt x="22" y="16"/>
                    <a:pt x="22" y="16"/>
                    <a:pt x="22" y="15"/>
                  </a:cubicBezTo>
                  <a:cubicBezTo>
                    <a:pt x="22" y="14"/>
                    <a:pt x="22" y="14"/>
                    <a:pt x="22" y="13"/>
                  </a:cubicBezTo>
                  <a:cubicBezTo>
                    <a:pt x="22" y="13"/>
                    <a:pt x="21" y="13"/>
                    <a:pt x="21" y="13"/>
                  </a:cubicBezTo>
                  <a:cubicBezTo>
                    <a:pt x="21" y="13"/>
                    <a:pt x="21" y="12"/>
                    <a:pt x="21" y="12"/>
                  </a:cubicBezTo>
                  <a:cubicBezTo>
                    <a:pt x="20" y="12"/>
                    <a:pt x="20" y="12"/>
                    <a:pt x="19" y="12"/>
                  </a:cubicBezTo>
                  <a:cubicBezTo>
                    <a:pt x="19" y="11"/>
                    <a:pt x="19" y="11"/>
                    <a:pt x="19" y="10"/>
                  </a:cubicBezTo>
                  <a:cubicBezTo>
                    <a:pt x="18" y="10"/>
                    <a:pt x="18" y="10"/>
                    <a:pt x="17" y="10"/>
                  </a:cubicBezTo>
                  <a:cubicBezTo>
                    <a:pt x="17" y="10"/>
                    <a:pt x="17" y="9"/>
                    <a:pt x="17" y="9"/>
                  </a:cubicBezTo>
                  <a:cubicBezTo>
                    <a:pt x="18" y="9"/>
                    <a:pt x="18" y="9"/>
                    <a:pt x="19" y="9"/>
                  </a:cubicBezTo>
                  <a:cubicBezTo>
                    <a:pt x="20" y="9"/>
                    <a:pt x="20" y="9"/>
                    <a:pt x="21" y="9"/>
                  </a:cubicBezTo>
                  <a:cubicBezTo>
                    <a:pt x="21" y="9"/>
                    <a:pt x="22" y="9"/>
                    <a:pt x="22" y="9"/>
                  </a:cubicBezTo>
                  <a:cubicBezTo>
                    <a:pt x="23" y="9"/>
                    <a:pt x="23" y="9"/>
                    <a:pt x="24" y="9"/>
                  </a:cubicBezTo>
                  <a:cubicBezTo>
                    <a:pt x="24" y="9"/>
                    <a:pt x="25" y="9"/>
                    <a:pt x="25" y="9"/>
                  </a:cubicBezTo>
                  <a:cubicBezTo>
                    <a:pt x="25" y="8"/>
                    <a:pt x="25" y="8"/>
                    <a:pt x="25" y="7"/>
                  </a:cubicBezTo>
                  <a:cubicBezTo>
                    <a:pt x="26" y="7"/>
                    <a:pt x="26" y="7"/>
                    <a:pt x="27" y="7"/>
                  </a:cubicBezTo>
                  <a:cubicBezTo>
                    <a:pt x="27" y="6"/>
                    <a:pt x="27" y="6"/>
                    <a:pt x="27" y="5"/>
                  </a:cubicBezTo>
                  <a:cubicBezTo>
                    <a:pt x="27" y="5"/>
                    <a:pt x="27" y="4"/>
                    <a:pt x="27" y="4"/>
                  </a:cubicBezTo>
                  <a:cubicBezTo>
                    <a:pt x="26" y="4"/>
                    <a:pt x="26" y="4"/>
                    <a:pt x="25" y="4"/>
                  </a:cubicBezTo>
                  <a:cubicBezTo>
                    <a:pt x="25" y="3"/>
                    <a:pt x="25" y="3"/>
                    <a:pt x="25" y="2"/>
                  </a:cubicBezTo>
                  <a:cubicBezTo>
                    <a:pt x="25" y="2"/>
                    <a:pt x="24" y="2"/>
                    <a:pt x="24" y="2"/>
                  </a:cubicBezTo>
                  <a:cubicBezTo>
                    <a:pt x="23" y="2"/>
                    <a:pt x="23" y="2"/>
                    <a:pt x="22" y="2"/>
                  </a:cubicBezTo>
                  <a:cubicBezTo>
                    <a:pt x="22" y="2"/>
                    <a:pt x="21" y="2"/>
                    <a:pt x="21" y="2"/>
                  </a:cubicBezTo>
                  <a:cubicBezTo>
                    <a:pt x="20" y="2"/>
                    <a:pt x="20" y="2"/>
                    <a:pt x="19" y="2"/>
                  </a:cubicBezTo>
                  <a:cubicBezTo>
                    <a:pt x="18" y="2"/>
                    <a:pt x="18" y="2"/>
                    <a:pt x="17" y="2"/>
                  </a:cubicBezTo>
                  <a:cubicBezTo>
                    <a:pt x="17" y="2"/>
                    <a:pt x="16" y="2"/>
                    <a:pt x="16" y="2"/>
                  </a:cubicBezTo>
                  <a:cubicBezTo>
                    <a:pt x="16" y="2"/>
                    <a:pt x="16" y="1"/>
                    <a:pt x="16" y="0"/>
                  </a:cubicBezTo>
                  <a:cubicBezTo>
                    <a:pt x="15" y="0"/>
                    <a:pt x="15" y="0"/>
                    <a:pt x="14" y="0"/>
                  </a:cubicBezTo>
                  <a:cubicBezTo>
                    <a:pt x="14" y="1"/>
                    <a:pt x="14" y="2"/>
                    <a:pt x="14" y="2"/>
                  </a:cubicBezTo>
                  <a:cubicBezTo>
                    <a:pt x="14" y="2"/>
                    <a:pt x="13" y="2"/>
                    <a:pt x="13" y="2"/>
                  </a:cubicBezTo>
                  <a:cubicBezTo>
                    <a:pt x="13" y="3"/>
                    <a:pt x="13" y="3"/>
                    <a:pt x="13" y="4"/>
                  </a:cubicBezTo>
                  <a:cubicBezTo>
                    <a:pt x="12" y="4"/>
                    <a:pt x="12" y="4"/>
                    <a:pt x="11" y="4"/>
                  </a:cubicBezTo>
                  <a:cubicBezTo>
                    <a:pt x="11" y="4"/>
                    <a:pt x="11" y="5"/>
                    <a:pt x="11" y="5"/>
                  </a:cubicBezTo>
                  <a:cubicBezTo>
                    <a:pt x="11" y="5"/>
                    <a:pt x="10" y="5"/>
                    <a:pt x="10" y="5"/>
                  </a:cubicBezTo>
                  <a:cubicBezTo>
                    <a:pt x="9" y="5"/>
                    <a:pt x="9" y="5"/>
                    <a:pt x="8" y="5"/>
                  </a:cubicBezTo>
                  <a:cubicBezTo>
                    <a:pt x="8" y="6"/>
                    <a:pt x="8" y="6"/>
                    <a:pt x="8" y="7"/>
                  </a:cubicBezTo>
                  <a:cubicBezTo>
                    <a:pt x="7" y="7"/>
                    <a:pt x="7" y="7"/>
                    <a:pt x="6" y="7"/>
                  </a:cubicBezTo>
                  <a:cubicBezTo>
                    <a:pt x="6" y="7"/>
                    <a:pt x="5" y="7"/>
                    <a:pt x="5" y="7"/>
                  </a:cubicBezTo>
                  <a:cubicBezTo>
                    <a:pt x="4" y="7"/>
                    <a:pt x="4" y="7"/>
                    <a:pt x="3" y="7"/>
                  </a:cubicBezTo>
                  <a:cubicBezTo>
                    <a:pt x="3" y="7"/>
                    <a:pt x="2" y="7"/>
                    <a:pt x="2" y="7"/>
                  </a:cubicBezTo>
                  <a:cubicBezTo>
                    <a:pt x="2" y="8"/>
                    <a:pt x="2" y="8"/>
                    <a:pt x="2" y="9"/>
                  </a:cubicBezTo>
                  <a:cubicBezTo>
                    <a:pt x="1" y="9"/>
                    <a:pt x="1" y="9"/>
                    <a:pt x="0" y="9"/>
                  </a:cubicBezTo>
                  <a:cubicBezTo>
                    <a:pt x="0" y="9"/>
                    <a:pt x="0" y="10"/>
                    <a:pt x="0" y="10"/>
                  </a:cubicBezTo>
                  <a:cubicBezTo>
                    <a:pt x="0" y="11"/>
                    <a:pt x="0" y="11"/>
                    <a:pt x="0" y="12"/>
                  </a:cubicBezTo>
                  <a:cubicBezTo>
                    <a:pt x="1" y="12"/>
                    <a:pt x="1" y="12"/>
                    <a:pt x="2" y="12"/>
                  </a:cubicBezTo>
                  <a:cubicBezTo>
                    <a:pt x="2" y="12"/>
                    <a:pt x="2" y="13"/>
                    <a:pt x="2" y="1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8" name="Freeform 87"/>
            <p:cNvSpPr/>
            <p:nvPr/>
          </p:nvSpPr>
          <p:spPr bwMode="auto">
            <a:xfrm>
              <a:off x="3760" y="900"/>
              <a:ext cx="22" cy="23"/>
            </a:xfrm>
            <a:custGeom>
              <a:avLst/>
              <a:gdLst>
                <a:gd name="T0" fmla="*/ 0 w 13"/>
                <a:gd name="T1" fmla="*/ 11 h 13"/>
                <a:gd name="T2" fmla="*/ 2 w 13"/>
                <a:gd name="T3" fmla="*/ 11 h 13"/>
                <a:gd name="T4" fmla="*/ 2 w 13"/>
                <a:gd name="T5" fmla="*/ 11 h 13"/>
                <a:gd name="T6" fmla="*/ 3 w 13"/>
                <a:gd name="T7" fmla="*/ 11 h 13"/>
                <a:gd name="T8" fmla="*/ 3 w 13"/>
                <a:gd name="T9" fmla="*/ 14 h 13"/>
                <a:gd name="T10" fmla="*/ 5 w 13"/>
                <a:gd name="T11" fmla="*/ 14 h 13"/>
                <a:gd name="T12" fmla="*/ 5 w 13"/>
                <a:gd name="T13" fmla="*/ 18 h 13"/>
                <a:gd name="T14" fmla="*/ 5 w 13"/>
                <a:gd name="T15" fmla="*/ 19 h 13"/>
                <a:gd name="T16" fmla="*/ 5 w 13"/>
                <a:gd name="T17" fmla="*/ 23 h 13"/>
                <a:gd name="T18" fmla="*/ 8 w 13"/>
                <a:gd name="T19" fmla="*/ 23 h 13"/>
                <a:gd name="T20" fmla="*/ 12 w 13"/>
                <a:gd name="T21" fmla="*/ 23 h 13"/>
                <a:gd name="T22" fmla="*/ 12 w 13"/>
                <a:gd name="T23" fmla="*/ 19 h 13"/>
                <a:gd name="T24" fmla="*/ 14 w 13"/>
                <a:gd name="T25" fmla="*/ 19 h 13"/>
                <a:gd name="T26" fmla="*/ 17 w 13"/>
                <a:gd name="T27" fmla="*/ 19 h 13"/>
                <a:gd name="T28" fmla="*/ 17 w 13"/>
                <a:gd name="T29" fmla="*/ 18 h 13"/>
                <a:gd name="T30" fmla="*/ 17 w 13"/>
                <a:gd name="T31" fmla="*/ 14 h 13"/>
                <a:gd name="T32" fmla="*/ 17 w 13"/>
                <a:gd name="T33" fmla="*/ 11 h 13"/>
                <a:gd name="T34" fmla="*/ 17 w 13"/>
                <a:gd name="T35" fmla="*/ 9 h 13"/>
                <a:gd name="T36" fmla="*/ 19 w 13"/>
                <a:gd name="T37" fmla="*/ 9 h 13"/>
                <a:gd name="T38" fmla="*/ 19 w 13"/>
                <a:gd name="T39" fmla="*/ 5 h 13"/>
                <a:gd name="T40" fmla="*/ 22 w 13"/>
                <a:gd name="T41" fmla="*/ 5 h 13"/>
                <a:gd name="T42" fmla="*/ 22 w 13"/>
                <a:gd name="T43" fmla="*/ 4 h 13"/>
                <a:gd name="T44" fmla="*/ 19 w 13"/>
                <a:gd name="T45" fmla="*/ 4 h 13"/>
                <a:gd name="T46" fmla="*/ 19 w 13"/>
                <a:gd name="T47" fmla="*/ 0 h 13"/>
                <a:gd name="T48" fmla="*/ 17 w 13"/>
                <a:gd name="T49" fmla="*/ 0 h 13"/>
                <a:gd name="T50" fmla="*/ 14 w 13"/>
                <a:gd name="T51" fmla="*/ 0 h 13"/>
                <a:gd name="T52" fmla="*/ 12 w 13"/>
                <a:gd name="T53" fmla="*/ 0 h 13"/>
                <a:gd name="T54" fmla="*/ 8 w 13"/>
                <a:gd name="T55" fmla="*/ 0 h 13"/>
                <a:gd name="T56" fmla="*/ 8 w 13"/>
                <a:gd name="T57" fmla="*/ 4 h 13"/>
                <a:gd name="T58" fmla="*/ 8 w 13"/>
                <a:gd name="T59" fmla="*/ 5 h 13"/>
                <a:gd name="T60" fmla="*/ 5 w 13"/>
                <a:gd name="T61" fmla="*/ 5 h 13"/>
                <a:gd name="T62" fmla="*/ 3 w 13"/>
                <a:gd name="T63" fmla="*/ 5 h 13"/>
                <a:gd name="T64" fmla="*/ 3 w 13"/>
                <a:gd name="T65" fmla="*/ 5 h 13"/>
                <a:gd name="T66" fmla="*/ 0 w 13"/>
                <a:gd name="T67" fmla="*/ 9 h 13"/>
                <a:gd name="T68" fmla="*/ 0 w 13"/>
                <a:gd name="T69" fmla="*/ 9 h 13"/>
                <a:gd name="T70" fmla="*/ 0 w 13"/>
                <a:gd name="T71" fmla="*/ 11 h 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 h="13">
                  <a:moveTo>
                    <a:pt x="0" y="6"/>
                  </a:moveTo>
                  <a:cubicBezTo>
                    <a:pt x="1" y="6"/>
                    <a:pt x="1" y="6"/>
                    <a:pt x="1" y="6"/>
                  </a:cubicBezTo>
                  <a:cubicBezTo>
                    <a:pt x="1" y="6"/>
                    <a:pt x="1" y="6"/>
                    <a:pt x="1" y="6"/>
                  </a:cubicBezTo>
                  <a:cubicBezTo>
                    <a:pt x="2" y="6"/>
                    <a:pt x="2" y="6"/>
                    <a:pt x="2" y="6"/>
                  </a:cubicBezTo>
                  <a:cubicBezTo>
                    <a:pt x="2" y="7"/>
                    <a:pt x="2" y="7"/>
                    <a:pt x="2" y="8"/>
                  </a:cubicBezTo>
                  <a:cubicBezTo>
                    <a:pt x="2" y="8"/>
                    <a:pt x="3" y="8"/>
                    <a:pt x="3" y="8"/>
                  </a:cubicBezTo>
                  <a:cubicBezTo>
                    <a:pt x="3" y="9"/>
                    <a:pt x="3" y="9"/>
                    <a:pt x="3" y="10"/>
                  </a:cubicBezTo>
                  <a:cubicBezTo>
                    <a:pt x="3" y="10"/>
                    <a:pt x="3" y="11"/>
                    <a:pt x="3" y="11"/>
                  </a:cubicBezTo>
                  <a:cubicBezTo>
                    <a:pt x="3" y="12"/>
                    <a:pt x="3" y="12"/>
                    <a:pt x="3" y="13"/>
                  </a:cubicBezTo>
                  <a:cubicBezTo>
                    <a:pt x="4" y="13"/>
                    <a:pt x="4" y="13"/>
                    <a:pt x="5" y="13"/>
                  </a:cubicBezTo>
                  <a:cubicBezTo>
                    <a:pt x="5" y="13"/>
                    <a:pt x="6" y="13"/>
                    <a:pt x="7" y="13"/>
                  </a:cubicBezTo>
                  <a:cubicBezTo>
                    <a:pt x="7" y="12"/>
                    <a:pt x="7" y="12"/>
                    <a:pt x="7" y="11"/>
                  </a:cubicBezTo>
                  <a:cubicBezTo>
                    <a:pt x="7" y="11"/>
                    <a:pt x="8" y="11"/>
                    <a:pt x="8" y="11"/>
                  </a:cubicBezTo>
                  <a:cubicBezTo>
                    <a:pt x="9" y="11"/>
                    <a:pt x="9" y="11"/>
                    <a:pt x="10" y="11"/>
                  </a:cubicBezTo>
                  <a:cubicBezTo>
                    <a:pt x="10" y="11"/>
                    <a:pt x="10" y="10"/>
                    <a:pt x="10" y="10"/>
                  </a:cubicBezTo>
                  <a:cubicBezTo>
                    <a:pt x="10" y="9"/>
                    <a:pt x="10" y="9"/>
                    <a:pt x="10" y="8"/>
                  </a:cubicBezTo>
                  <a:cubicBezTo>
                    <a:pt x="10" y="7"/>
                    <a:pt x="10" y="7"/>
                    <a:pt x="10" y="6"/>
                  </a:cubicBezTo>
                  <a:cubicBezTo>
                    <a:pt x="10" y="6"/>
                    <a:pt x="10" y="5"/>
                    <a:pt x="10" y="5"/>
                  </a:cubicBezTo>
                  <a:cubicBezTo>
                    <a:pt x="10" y="5"/>
                    <a:pt x="11" y="5"/>
                    <a:pt x="11" y="5"/>
                  </a:cubicBezTo>
                  <a:cubicBezTo>
                    <a:pt x="11" y="4"/>
                    <a:pt x="11" y="4"/>
                    <a:pt x="11" y="3"/>
                  </a:cubicBezTo>
                  <a:cubicBezTo>
                    <a:pt x="12" y="3"/>
                    <a:pt x="12" y="3"/>
                    <a:pt x="13" y="3"/>
                  </a:cubicBezTo>
                  <a:cubicBezTo>
                    <a:pt x="13" y="3"/>
                    <a:pt x="13" y="2"/>
                    <a:pt x="13" y="2"/>
                  </a:cubicBezTo>
                  <a:cubicBezTo>
                    <a:pt x="12" y="2"/>
                    <a:pt x="12" y="2"/>
                    <a:pt x="11" y="2"/>
                  </a:cubicBezTo>
                  <a:cubicBezTo>
                    <a:pt x="11" y="1"/>
                    <a:pt x="11" y="1"/>
                    <a:pt x="11" y="0"/>
                  </a:cubicBezTo>
                  <a:cubicBezTo>
                    <a:pt x="11" y="0"/>
                    <a:pt x="10" y="0"/>
                    <a:pt x="10" y="0"/>
                  </a:cubicBezTo>
                  <a:cubicBezTo>
                    <a:pt x="9" y="0"/>
                    <a:pt x="9" y="0"/>
                    <a:pt x="8" y="0"/>
                  </a:cubicBezTo>
                  <a:cubicBezTo>
                    <a:pt x="8" y="0"/>
                    <a:pt x="7" y="0"/>
                    <a:pt x="7" y="0"/>
                  </a:cubicBezTo>
                  <a:cubicBezTo>
                    <a:pt x="6" y="0"/>
                    <a:pt x="5" y="0"/>
                    <a:pt x="5" y="0"/>
                  </a:cubicBezTo>
                  <a:cubicBezTo>
                    <a:pt x="5" y="1"/>
                    <a:pt x="5" y="1"/>
                    <a:pt x="5" y="2"/>
                  </a:cubicBezTo>
                  <a:cubicBezTo>
                    <a:pt x="5" y="2"/>
                    <a:pt x="5" y="3"/>
                    <a:pt x="5" y="3"/>
                  </a:cubicBezTo>
                  <a:cubicBezTo>
                    <a:pt x="4" y="3"/>
                    <a:pt x="4" y="3"/>
                    <a:pt x="3" y="3"/>
                  </a:cubicBezTo>
                  <a:cubicBezTo>
                    <a:pt x="3" y="3"/>
                    <a:pt x="2" y="3"/>
                    <a:pt x="2" y="3"/>
                  </a:cubicBezTo>
                  <a:cubicBezTo>
                    <a:pt x="2" y="3"/>
                    <a:pt x="2" y="3"/>
                    <a:pt x="2" y="3"/>
                  </a:cubicBezTo>
                  <a:cubicBezTo>
                    <a:pt x="1" y="4"/>
                    <a:pt x="1" y="4"/>
                    <a:pt x="0" y="5"/>
                  </a:cubicBezTo>
                  <a:cubicBezTo>
                    <a:pt x="0" y="5"/>
                    <a:pt x="0" y="5"/>
                    <a:pt x="0" y="5"/>
                  </a:cubicBezTo>
                  <a:cubicBezTo>
                    <a:pt x="0" y="5"/>
                    <a:pt x="0" y="6"/>
                    <a:pt x="0" y="6"/>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9" name="Freeform 88"/>
            <p:cNvSpPr/>
            <p:nvPr/>
          </p:nvSpPr>
          <p:spPr bwMode="auto">
            <a:xfrm>
              <a:off x="4296" y="918"/>
              <a:ext cx="3" cy="5"/>
            </a:xfrm>
            <a:custGeom>
              <a:avLst/>
              <a:gdLst>
                <a:gd name="T0" fmla="*/ 3 w 2"/>
                <a:gd name="T1" fmla="*/ 2 h 3"/>
                <a:gd name="T2" fmla="*/ 3 w 2"/>
                <a:gd name="T3" fmla="*/ 0 h 3"/>
                <a:gd name="T4" fmla="*/ 0 w 2"/>
                <a:gd name="T5" fmla="*/ 0 h 3"/>
                <a:gd name="T6" fmla="*/ 0 w 2"/>
                <a:gd name="T7" fmla="*/ 2 h 3"/>
                <a:gd name="T8" fmla="*/ 0 w 2"/>
                <a:gd name="T9" fmla="*/ 5 h 3"/>
                <a:gd name="T10" fmla="*/ 3 w 2"/>
                <a:gd name="T11" fmla="*/ 5 h 3"/>
                <a:gd name="T12" fmla="*/ 3 w 2"/>
                <a:gd name="T13" fmla="*/ 2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1"/>
                  </a:moveTo>
                  <a:cubicBezTo>
                    <a:pt x="2" y="1"/>
                    <a:pt x="2" y="0"/>
                    <a:pt x="2" y="0"/>
                  </a:cubicBezTo>
                  <a:cubicBezTo>
                    <a:pt x="1" y="0"/>
                    <a:pt x="1" y="0"/>
                    <a:pt x="0" y="0"/>
                  </a:cubicBezTo>
                  <a:cubicBezTo>
                    <a:pt x="0" y="0"/>
                    <a:pt x="0" y="1"/>
                    <a:pt x="0" y="1"/>
                  </a:cubicBezTo>
                  <a:cubicBezTo>
                    <a:pt x="0" y="2"/>
                    <a:pt x="0" y="2"/>
                    <a:pt x="0" y="3"/>
                  </a:cubicBezTo>
                  <a:cubicBezTo>
                    <a:pt x="1" y="3"/>
                    <a:pt x="1" y="3"/>
                    <a:pt x="2" y="3"/>
                  </a:cubicBezTo>
                  <a:cubicBezTo>
                    <a:pt x="2" y="2"/>
                    <a:pt x="2" y="2"/>
                    <a:pt x="2" y="1"/>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0" name="Freeform 89"/>
            <p:cNvSpPr>
              <a:spLocks noEditPoints="1"/>
            </p:cNvSpPr>
            <p:nvPr/>
          </p:nvSpPr>
          <p:spPr bwMode="auto">
            <a:xfrm>
              <a:off x="3864" y="864"/>
              <a:ext cx="174" cy="170"/>
            </a:xfrm>
            <a:custGeom>
              <a:avLst/>
              <a:gdLst>
                <a:gd name="T0" fmla="*/ 24 w 100"/>
                <a:gd name="T1" fmla="*/ 9 h 98"/>
                <a:gd name="T2" fmla="*/ 16 w 100"/>
                <a:gd name="T3" fmla="*/ 17 h 98"/>
                <a:gd name="T4" fmla="*/ 5 w 100"/>
                <a:gd name="T5" fmla="*/ 23 h 98"/>
                <a:gd name="T6" fmla="*/ 2 w 100"/>
                <a:gd name="T7" fmla="*/ 31 h 98"/>
                <a:gd name="T8" fmla="*/ 7 w 100"/>
                <a:gd name="T9" fmla="*/ 42 h 98"/>
                <a:gd name="T10" fmla="*/ 19 w 100"/>
                <a:gd name="T11" fmla="*/ 47 h 98"/>
                <a:gd name="T12" fmla="*/ 30 w 100"/>
                <a:gd name="T13" fmla="*/ 54 h 98"/>
                <a:gd name="T14" fmla="*/ 35 w 100"/>
                <a:gd name="T15" fmla="*/ 64 h 98"/>
                <a:gd name="T16" fmla="*/ 38 w 100"/>
                <a:gd name="T17" fmla="*/ 78 h 98"/>
                <a:gd name="T18" fmla="*/ 38 w 100"/>
                <a:gd name="T19" fmla="*/ 90 h 98"/>
                <a:gd name="T20" fmla="*/ 31 w 100"/>
                <a:gd name="T21" fmla="*/ 101 h 98"/>
                <a:gd name="T22" fmla="*/ 44 w 100"/>
                <a:gd name="T23" fmla="*/ 104 h 98"/>
                <a:gd name="T24" fmla="*/ 35 w 100"/>
                <a:gd name="T25" fmla="*/ 113 h 98"/>
                <a:gd name="T26" fmla="*/ 31 w 100"/>
                <a:gd name="T27" fmla="*/ 127 h 98"/>
                <a:gd name="T28" fmla="*/ 35 w 100"/>
                <a:gd name="T29" fmla="*/ 141 h 98"/>
                <a:gd name="T30" fmla="*/ 38 w 100"/>
                <a:gd name="T31" fmla="*/ 154 h 98"/>
                <a:gd name="T32" fmla="*/ 45 w 100"/>
                <a:gd name="T33" fmla="*/ 163 h 98"/>
                <a:gd name="T34" fmla="*/ 54 w 100"/>
                <a:gd name="T35" fmla="*/ 170 h 98"/>
                <a:gd name="T36" fmla="*/ 63 w 100"/>
                <a:gd name="T37" fmla="*/ 163 h 98"/>
                <a:gd name="T38" fmla="*/ 68 w 100"/>
                <a:gd name="T39" fmla="*/ 151 h 98"/>
                <a:gd name="T40" fmla="*/ 75 w 100"/>
                <a:gd name="T41" fmla="*/ 142 h 98"/>
                <a:gd name="T42" fmla="*/ 84 w 100"/>
                <a:gd name="T43" fmla="*/ 134 h 98"/>
                <a:gd name="T44" fmla="*/ 97 w 100"/>
                <a:gd name="T45" fmla="*/ 132 h 98"/>
                <a:gd name="T46" fmla="*/ 103 w 100"/>
                <a:gd name="T47" fmla="*/ 120 h 98"/>
                <a:gd name="T48" fmla="*/ 120 w 100"/>
                <a:gd name="T49" fmla="*/ 120 h 98"/>
                <a:gd name="T50" fmla="*/ 131 w 100"/>
                <a:gd name="T51" fmla="*/ 114 h 98"/>
                <a:gd name="T52" fmla="*/ 137 w 100"/>
                <a:gd name="T53" fmla="*/ 106 h 98"/>
                <a:gd name="T54" fmla="*/ 144 w 100"/>
                <a:gd name="T55" fmla="*/ 95 h 98"/>
                <a:gd name="T56" fmla="*/ 146 w 100"/>
                <a:gd name="T57" fmla="*/ 82 h 98"/>
                <a:gd name="T58" fmla="*/ 150 w 100"/>
                <a:gd name="T59" fmla="*/ 78 h 98"/>
                <a:gd name="T60" fmla="*/ 150 w 100"/>
                <a:gd name="T61" fmla="*/ 68 h 98"/>
                <a:gd name="T62" fmla="*/ 146 w 100"/>
                <a:gd name="T63" fmla="*/ 59 h 98"/>
                <a:gd name="T64" fmla="*/ 155 w 100"/>
                <a:gd name="T65" fmla="*/ 62 h 98"/>
                <a:gd name="T66" fmla="*/ 151 w 100"/>
                <a:gd name="T67" fmla="*/ 47 h 98"/>
                <a:gd name="T68" fmla="*/ 155 w 100"/>
                <a:gd name="T69" fmla="*/ 40 h 98"/>
                <a:gd name="T70" fmla="*/ 164 w 100"/>
                <a:gd name="T71" fmla="*/ 31 h 98"/>
                <a:gd name="T72" fmla="*/ 174 w 100"/>
                <a:gd name="T73" fmla="*/ 24 h 98"/>
                <a:gd name="T74" fmla="*/ 164 w 100"/>
                <a:gd name="T75" fmla="*/ 19 h 98"/>
                <a:gd name="T76" fmla="*/ 155 w 100"/>
                <a:gd name="T77" fmla="*/ 17 h 98"/>
                <a:gd name="T78" fmla="*/ 146 w 100"/>
                <a:gd name="T79" fmla="*/ 14 h 98"/>
                <a:gd name="T80" fmla="*/ 137 w 100"/>
                <a:gd name="T81" fmla="*/ 5 h 98"/>
                <a:gd name="T82" fmla="*/ 127 w 100"/>
                <a:gd name="T83" fmla="*/ 0 h 98"/>
                <a:gd name="T84" fmla="*/ 111 w 100"/>
                <a:gd name="T85" fmla="*/ 0 h 98"/>
                <a:gd name="T86" fmla="*/ 97 w 100"/>
                <a:gd name="T87" fmla="*/ 3 h 98"/>
                <a:gd name="T88" fmla="*/ 84 w 100"/>
                <a:gd name="T89" fmla="*/ 0 h 98"/>
                <a:gd name="T90" fmla="*/ 87 w 100"/>
                <a:gd name="T91" fmla="*/ 9 h 98"/>
                <a:gd name="T92" fmla="*/ 78 w 100"/>
                <a:gd name="T93" fmla="*/ 5 h 98"/>
                <a:gd name="T94" fmla="*/ 64 w 100"/>
                <a:gd name="T95" fmla="*/ 3 h 98"/>
                <a:gd name="T96" fmla="*/ 54 w 100"/>
                <a:gd name="T97" fmla="*/ 3 h 98"/>
                <a:gd name="T98" fmla="*/ 38 w 100"/>
                <a:gd name="T99" fmla="*/ 3 h 98"/>
                <a:gd name="T100" fmla="*/ 137 w 100"/>
                <a:gd name="T101" fmla="*/ 17 h 98"/>
                <a:gd name="T102" fmla="*/ 132 w 100"/>
                <a:gd name="T103" fmla="*/ 83 h 98"/>
                <a:gd name="T104" fmla="*/ 132 w 100"/>
                <a:gd name="T105" fmla="*/ 90 h 98"/>
                <a:gd name="T106" fmla="*/ 127 w 100"/>
                <a:gd name="T107" fmla="*/ 104 h 98"/>
                <a:gd name="T108" fmla="*/ 125 w 100"/>
                <a:gd name="T109" fmla="*/ 17 h 98"/>
                <a:gd name="T110" fmla="*/ 44 w 100"/>
                <a:gd name="T111" fmla="*/ 90 h 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0" h="98">
                  <a:moveTo>
                    <a:pt x="20" y="3"/>
                  </a:moveTo>
                  <a:cubicBezTo>
                    <a:pt x="19" y="3"/>
                    <a:pt x="19" y="3"/>
                    <a:pt x="18" y="3"/>
                  </a:cubicBezTo>
                  <a:cubicBezTo>
                    <a:pt x="18" y="4"/>
                    <a:pt x="18" y="4"/>
                    <a:pt x="18" y="5"/>
                  </a:cubicBezTo>
                  <a:cubicBezTo>
                    <a:pt x="18" y="5"/>
                    <a:pt x="17" y="5"/>
                    <a:pt x="17" y="5"/>
                  </a:cubicBezTo>
                  <a:cubicBezTo>
                    <a:pt x="16" y="5"/>
                    <a:pt x="16" y="5"/>
                    <a:pt x="15" y="5"/>
                  </a:cubicBezTo>
                  <a:cubicBezTo>
                    <a:pt x="15" y="5"/>
                    <a:pt x="14" y="5"/>
                    <a:pt x="14" y="5"/>
                  </a:cubicBezTo>
                  <a:cubicBezTo>
                    <a:pt x="14" y="5"/>
                    <a:pt x="14" y="6"/>
                    <a:pt x="14" y="7"/>
                  </a:cubicBezTo>
                  <a:cubicBezTo>
                    <a:pt x="13" y="7"/>
                    <a:pt x="13" y="7"/>
                    <a:pt x="12" y="7"/>
                  </a:cubicBezTo>
                  <a:cubicBezTo>
                    <a:pt x="12" y="7"/>
                    <a:pt x="11" y="7"/>
                    <a:pt x="11" y="7"/>
                  </a:cubicBezTo>
                  <a:cubicBezTo>
                    <a:pt x="11" y="7"/>
                    <a:pt x="11" y="8"/>
                    <a:pt x="11" y="8"/>
                  </a:cubicBezTo>
                  <a:cubicBezTo>
                    <a:pt x="11" y="9"/>
                    <a:pt x="11" y="9"/>
                    <a:pt x="11" y="10"/>
                  </a:cubicBezTo>
                  <a:cubicBezTo>
                    <a:pt x="10" y="10"/>
                    <a:pt x="10" y="10"/>
                    <a:pt x="9" y="10"/>
                  </a:cubicBezTo>
                  <a:cubicBezTo>
                    <a:pt x="9" y="10"/>
                    <a:pt x="9" y="11"/>
                    <a:pt x="9" y="11"/>
                  </a:cubicBezTo>
                  <a:cubicBezTo>
                    <a:pt x="9" y="11"/>
                    <a:pt x="8" y="11"/>
                    <a:pt x="8" y="11"/>
                  </a:cubicBezTo>
                  <a:cubicBezTo>
                    <a:pt x="7" y="11"/>
                    <a:pt x="6" y="11"/>
                    <a:pt x="6" y="11"/>
                  </a:cubicBezTo>
                  <a:cubicBezTo>
                    <a:pt x="5" y="11"/>
                    <a:pt x="5" y="11"/>
                    <a:pt x="4" y="11"/>
                  </a:cubicBezTo>
                  <a:cubicBezTo>
                    <a:pt x="4" y="11"/>
                    <a:pt x="3" y="11"/>
                    <a:pt x="3" y="11"/>
                  </a:cubicBezTo>
                  <a:cubicBezTo>
                    <a:pt x="3" y="12"/>
                    <a:pt x="3" y="12"/>
                    <a:pt x="3" y="13"/>
                  </a:cubicBezTo>
                  <a:cubicBezTo>
                    <a:pt x="2" y="13"/>
                    <a:pt x="2" y="13"/>
                    <a:pt x="1" y="13"/>
                  </a:cubicBezTo>
                  <a:cubicBezTo>
                    <a:pt x="1" y="13"/>
                    <a:pt x="1" y="14"/>
                    <a:pt x="1" y="14"/>
                  </a:cubicBezTo>
                  <a:cubicBezTo>
                    <a:pt x="1" y="14"/>
                    <a:pt x="0" y="14"/>
                    <a:pt x="0" y="14"/>
                  </a:cubicBezTo>
                  <a:cubicBezTo>
                    <a:pt x="0" y="15"/>
                    <a:pt x="0" y="16"/>
                    <a:pt x="0" y="16"/>
                  </a:cubicBezTo>
                  <a:cubicBezTo>
                    <a:pt x="0" y="17"/>
                    <a:pt x="0" y="17"/>
                    <a:pt x="0" y="18"/>
                  </a:cubicBezTo>
                  <a:cubicBezTo>
                    <a:pt x="0" y="18"/>
                    <a:pt x="1" y="18"/>
                    <a:pt x="1" y="18"/>
                  </a:cubicBezTo>
                  <a:cubicBezTo>
                    <a:pt x="1" y="18"/>
                    <a:pt x="1" y="19"/>
                    <a:pt x="1" y="19"/>
                  </a:cubicBezTo>
                  <a:cubicBezTo>
                    <a:pt x="1" y="20"/>
                    <a:pt x="1" y="20"/>
                    <a:pt x="1" y="21"/>
                  </a:cubicBezTo>
                  <a:cubicBezTo>
                    <a:pt x="2" y="21"/>
                    <a:pt x="2" y="21"/>
                    <a:pt x="3" y="21"/>
                  </a:cubicBezTo>
                  <a:cubicBezTo>
                    <a:pt x="3" y="22"/>
                    <a:pt x="3" y="22"/>
                    <a:pt x="3" y="23"/>
                  </a:cubicBezTo>
                  <a:cubicBezTo>
                    <a:pt x="3" y="23"/>
                    <a:pt x="3" y="24"/>
                    <a:pt x="3" y="24"/>
                  </a:cubicBezTo>
                  <a:cubicBezTo>
                    <a:pt x="3" y="24"/>
                    <a:pt x="4" y="24"/>
                    <a:pt x="4" y="24"/>
                  </a:cubicBezTo>
                  <a:cubicBezTo>
                    <a:pt x="4" y="25"/>
                    <a:pt x="4" y="25"/>
                    <a:pt x="4" y="26"/>
                  </a:cubicBezTo>
                  <a:cubicBezTo>
                    <a:pt x="4" y="26"/>
                    <a:pt x="4" y="27"/>
                    <a:pt x="4" y="27"/>
                  </a:cubicBezTo>
                  <a:cubicBezTo>
                    <a:pt x="5" y="27"/>
                    <a:pt x="5" y="27"/>
                    <a:pt x="6" y="27"/>
                  </a:cubicBezTo>
                  <a:cubicBezTo>
                    <a:pt x="6" y="27"/>
                    <a:pt x="7" y="27"/>
                    <a:pt x="8" y="27"/>
                  </a:cubicBezTo>
                  <a:cubicBezTo>
                    <a:pt x="8" y="27"/>
                    <a:pt x="9" y="27"/>
                    <a:pt x="9" y="27"/>
                  </a:cubicBezTo>
                  <a:cubicBezTo>
                    <a:pt x="10" y="27"/>
                    <a:pt x="10" y="27"/>
                    <a:pt x="11" y="27"/>
                  </a:cubicBezTo>
                  <a:cubicBezTo>
                    <a:pt x="11" y="27"/>
                    <a:pt x="12" y="27"/>
                    <a:pt x="12" y="27"/>
                  </a:cubicBezTo>
                  <a:cubicBezTo>
                    <a:pt x="13" y="27"/>
                    <a:pt x="13" y="27"/>
                    <a:pt x="14" y="27"/>
                  </a:cubicBezTo>
                  <a:cubicBezTo>
                    <a:pt x="14" y="27"/>
                    <a:pt x="15" y="27"/>
                    <a:pt x="15" y="27"/>
                  </a:cubicBezTo>
                  <a:cubicBezTo>
                    <a:pt x="15" y="28"/>
                    <a:pt x="15" y="28"/>
                    <a:pt x="15" y="29"/>
                  </a:cubicBezTo>
                  <a:cubicBezTo>
                    <a:pt x="16" y="29"/>
                    <a:pt x="16" y="29"/>
                    <a:pt x="17" y="29"/>
                  </a:cubicBezTo>
                  <a:cubicBezTo>
                    <a:pt x="17" y="30"/>
                    <a:pt x="17" y="30"/>
                    <a:pt x="17" y="31"/>
                  </a:cubicBezTo>
                  <a:cubicBezTo>
                    <a:pt x="17" y="31"/>
                    <a:pt x="18" y="31"/>
                    <a:pt x="18" y="31"/>
                  </a:cubicBezTo>
                  <a:cubicBezTo>
                    <a:pt x="18" y="31"/>
                    <a:pt x="18" y="32"/>
                    <a:pt x="18" y="32"/>
                  </a:cubicBezTo>
                  <a:cubicBezTo>
                    <a:pt x="18" y="33"/>
                    <a:pt x="18" y="33"/>
                    <a:pt x="18" y="34"/>
                  </a:cubicBezTo>
                  <a:cubicBezTo>
                    <a:pt x="18" y="34"/>
                    <a:pt x="18" y="35"/>
                    <a:pt x="18" y="36"/>
                  </a:cubicBezTo>
                  <a:cubicBezTo>
                    <a:pt x="18" y="36"/>
                    <a:pt x="18" y="37"/>
                    <a:pt x="18" y="37"/>
                  </a:cubicBezTo>
                  <a:cubicBezTo>
                    <a:pt x="19" y="37"/>
                    <a:pt x="19" y="37"/>
                    <a:pt x="20" y="37"/>
                  </a:cubicBezTo>
                  <a:cubicBezTo>
                    <a:pt x="20" y="38"/>
                    <a:pt x="20" y="38"/>
                    <a:pt x="20" y="39"/>
                  </a:cubicBezTo>
                  <a:cubicBezTo>
                    <a:pt x="20" y="39"/>
                    <a:pt x="21" y="39"/>
                    <a:pt x="22" y="39"/>
                  </a:cubicBezTo>
                  <a:cubicBezTo>
                    <a:pt x="22" y="39"/>
                    <a:pt x="22" y="40"/>
                    <a:pt x="22" y="40"/>
                  </a:cubicBezTo>
                  <a:cubicBezTo>
                    <a:pt x="22" y="41"/>
                    <a:pt x="22" y="41"/>
                    <a:pt x="22" y="42"/>
                  </a:cubicBezTo>
                  <a:cubicBezTo>
                    <a:pt x="22" y="42"/>
                    <a:pt x="22" y="43"/>
                    <a:pt x="22" y="43"/>
                  </a:cubicBezTo>
                  <a:cubicBezTo>
                    <a:pt x="22" y="44"/>
                    <a:pt x="22" y="45"/>
                    <a:pt x="22" y="45"/>
                  </a:cubicBezTo>
                  <a:cubicBezTo>
                    <a:pt x="22" y="46"/>
                    <a:pt x="22" y="46"/>
                    <a:pt x="22" y="47"/>
                  </a:cubicBezTo>
                  <a:cubicBezTo>
                    <a:pt x="21" y="47"/>
                    <a:pt x="20" y="47"/>
                    <a:pt x="20" y="47"/>
                  </a:cubicBezTo>
                  <a:cubicBezTo>
                    <a:pt x="20" y="47"/>
                    <a:pt x="20" y="48"/>
                    <a:pt x="20" y="48"/>
                  </a:cubicBezTo>
                  <a:cubicBezTo>
                    <a:pt x="20" y="49"/>
                    <a:pt x="20" y="49"/>
                    <a:pt x="20" y="50"/>
                  </a:cubicBezTo>
                  <a:cubicBezTo>
                    <a:pt x="20" y="51"/>
                    <a:pt x="20" y="51"/>
                    <a:pt x="20" y="52"/>
                  </a:cubicBezTo>
                  <a:cubicBezTo>
                    <a:pt x="20" y="52"/>
                    <a:pt x="21" y="52"/>
                    <a:pt x="22" y="52"/>
                  </a:cubicBezTo>
                  <a:cubicBezTo>
                    <a:pt x="22" y="52"/>
                    <a:pt x="22" y="53"/>
                    <a:pt x="22" y="53"/>
                  </a:cubicBezTo>
                  <a:cubicBezTo>
                    <a:pt x="21" y="53"/>
                    <a:pt x="20" y="53"/>
                    <a:pt x="20" y="53"/>
                  </a:cubicBezTo>
                  <a:cubicBezTo>
                    <a:pt x="20" y="54"/>
                    <a:pt x="20" y="54"/>
                    <a:pt x="20" y="55"/>
                  </a:cubicBezTo>
                  <a:cubicBezTo>
                    <a:pt x="19" y="55"/>
                    <a:pt x="19" y="55"/>
                    <a:pt x="18" y="55"/>
                  </a:cubicBezTo>
                  <a:cubicBezTo>
                    <a:pt x="18" y="55"/>
                    <a:pt x="18" y="56"/>
                    <a:pt x="18" y="56"/>
                  </a:cubicBezTo>
                  <a:cubicBezTo>
                    <a:pt x="18" y="57"/>
                    <a:pt x="18" y="57"/>
                    <a:pt x="18" y="58"/>
                  </a:cubicBezTo>
                  <a:cubicBezTo>
                    <a:pt x="18" y="59"/>
                    <a:pt x="18" y="59"/>
                    <a:pt x="18" y="60"/>
                  </a:cubicBezTo>
                  <a:cubicBezTo>
                    <a:pt x="19" y="60"/>
                    <a:pt x="19" y="60"/>
                    <a:pt x="19" y="60"/>
                  </a:cubicBezTo>
                  <a:cubicBezTo>
                    <a:pt x="20" y="60"/>
                    <a:pt x="20" y="60"/>
                    <a:pt x="20" y="60"/>
                  </a:cubicBezTo>
                  <a:cubicBezTo>
                    <a:pt x="20" y="60"/>
                    <a:pt x="21" y="60"/>
                    <a:pt x="22" y="60"/>
                  </a:cubicBezTo>
                  <a:cubicBezTo>
                    <a:pt x="22" y="60"/>
                    <a:pt x="23" y="60"/>
                    <a:pt x="23" y="60"/>
                  </a:cubicBezTo>
                  <a:cubicBezTo>
                    <a:pt x="24" y="60"/>
                    <a:pt x="24" y="60"/>
                    <a:pt x="25" y="60"/>
                  </a:cubicBezTo>
                  <a:cubicBezTo>
                    <a:pt x="25" y="60"/>
                    <a:pt x="25" y="61"/>
                    <a:pt x="25" y="61"/>
                  </a:cubicBezTo>
                  <a:cubicBezTo>
                    <a:pt x="24" y="61"/>
                    <a:pt x="24" y="61"/>
                    <a:pt x="23" y="61"/>
                  </a:cubicBezTo>
                  <a:cubicBezTo>
                    <a:pt x="23" y="62"/>
                    <a:pt x="23" y="62"/>
                    <a:pt x="23" y="63"/>
                  </a:cubicBezTo>
                  <a:cubicBezTo>
                    <a:pt x="23" y="63"/>
                    <a:pt x="22" y="63"/>
                    <a:pt x="22" y="63"/>
                  </a:cubicBezTo>
                  <a:cubicBezTo>
                    <a:pt x="22" y="63"/>
                    <a:pt x="22" y="64"/>
                    <a:pt x="22" y="65"/>
                  </a:cubicBezTo>
                  <a:cubicBezTo>
                    <a:pt x="21" y="65"/>
                    <a:pt x="20" y="65"/>
                    <a:pt x="20" y="65"/>
                  </a:cubicBezTo>
                  <a:cubicBezTo>
                    <a:pt x="20" y="65"/>
                    <a:pt x="20" y="66"/>
                    <a:pt x="20" y="66"/>
                  </a:cubicBezTo>
                  <a:cubicBezTo>
                    <a:pt x="20" y="67"/>
                    <a:pt x="20" y="67"/>
                    <a:pt x="20" y="68"/>
                  </a:cubicBezTo>
                  <a:cubicBezTo>
                    <a:pt x="19" y="68"/>
                    <a:pt x="19" y="68"/>
                    <a:pt x="18" y="68"/>
                  </a:cubicBezTo>
                  <a:cubicBezTo>
                    <a:pt x="18" y="68"/>
                    <a:pt x="18" y="69"/>
                    <a:pt x="18" y="69"/>
                  </a:cubicBezTo>
                  <a:cubicBezTo>
                    <a:pt x="18" y="70"/>
                    <a:pt x="18" y="70"/>
                    <a:pt x="18" y="71"/>
                  </a:cubicBezTo>
                  <a:cubicBezTo>
                    <a:pt x="18" y="71"/>
                    <a:pt x="18" y="72"/>
                    <a:pt x="18" y="73"/>
                  </a:cubicBezTo>
                  <a:cubicBezTo>
                    <a:pt x="18" y="73"/>
                    <a:pt x="18" y="74"/>
                    <a:pt x="18" y="74"/>
                  </a:cubicBezTo>
                  <a:cubicBezTo>
                    <a:pt x="19" y="74"/>
                    <a:pt x="19" y="74"/>
                    <a:pt x="20" y="74"/>
                  </a:cubicBezTo>
                  <a:cubicBezTo>
                    <a:pt x="20" y="75"/>
                    <a:pt x="20" y="75"/>
                    <a:pt x="20" y="76"/>
                  </a:cubicBezTo>
                  <a:cubicBezTo>
                    <a:pt x="20" y="76"/>
                    <a:pt x="20" y="77"/>
                    <a:pt x="20" y="77"/>
                  </a:cubicBezTo>
                  <a:cubicBezTo>
                    <a:pt x="20" y="78"/>
                    <a:pt x="20" y="79"/>
                    <a:pt x="20" y="79"/>
                  </a:cubicBezTo>
                  <a:cubicBezTo>
                    <a:pt x="20" y="80"/>
                    <a:pt x="20" y="80"/>
                    <a:pt x="20" y="81"/>
                  </a:cubicBezTo>
                  <a:cubicBezTo>
                    <a:pt x="20" y="81"/>
                    <a:pt x="20" y="82"/>
                    <a:pt x="20" y="82"/>
                  </a:cubicBezTo>
                  <a:cubicBezTo>
                    <a:pt x="20" y="83"/>
                    <a:pt x="20" y="83"/>
                    <a:pt x="20" y="84"/>
                  </a:cubicBezTo>
                  <a:cubicBezTo>
                    <a:pt x="20" y="84"/>
                    <a:pt x="20" y="85"/>
                    <a:pt x="20" y="85"/>
                  </a:cubicBezTo>
                  <a:cubicBezTo>
                    <a:pt x="20" y="86"/>
                    <a:pt x="20" y="87"/>
                    <a:pt x="20" y="87"/>
                  </a:cubicBezTo>
                  <a:cubicBezTo>
                    <a:pt x="20" y="87"/>
                    <a:pt x="21" y="87"/>
                    <a:pt x="22" y="87"/>
                  </a:cubicBezTo>
                  <a:cubicBezTo>
                    <a:pt x="22" y="88"/>
                    <a:pt x="22" y="88"/>
                    <a:pt x="22" y="89"/>
                  </a:cubicBezTo>
                  <a:cubicBezTo>
                    <a:pt x="22" y="89"/>
                    <a:pt x="22" y="90"/>
                    <a:pt x="22" y="90"/>
                  </a:cubicBezTo>
                  <a:cubicBezTo>
                    <a:pt x="22" y="90"/>
                    <a:pt x="23" y="90"/>
                    <a:pt x="23" y="90"/>
                  </a:cubicBezTo>
                  <a:cubicBezTo>
                    <a:pt x="23" y="91"/>
                    <a:pt x="23" y="91"/>
                    <a:pt x="23" y="92"/>
                  </a:cubicBezTo>
                  <a:cubicBezTo>
                    <a:pt x="24" y="92"/>
                    <a:pt x="24" y="92"/>
                    <a:pt x="25" y="92"/>
                  </a:cubicBezTo>
                  <a:cubicBezTo>
                    <a:pt x="25" y="92"/>
                    <a:pt x="25" y="93"/>
                    <a:pt x="25" y="94"/>
                  </a:cubicBezTo>
                  <a:cubicBezTo>
                    <a:pt x="25" y="94"/>
                    <a:pt x="26" y="94"/>
                    <a:pt x="26" y="94"/>
                  </a:cubicBezTo>
                  <a:cubicBezTo>
                    <a:pt x="27" y="94"/>
                    <a:pt x="27" y="94"/>
                    <a:pt x="28" y="94"/>
                  </a:cubicBezTo>
                  <a:cubicBezTo>
                    <a:pt x="28" y="94"/>
                    <a:pt x="28" y="95"/>
                    <a:pt x="28" y="95"/>
                  </a:cubicBezTo>
                  <a:cubicBezTo>
                    <a:pt x="28" y="95"/>
                    <a:pt x="29" y="95"/>
                    <a:pt x="29" y="95"/>
                  </a:cubicBezTo>
                  <a:cubicBezTo>
                    <a:pt x="29" y="96"/>
                    <a:pt x="29" y="96"/>
                    <a:pt x="29" y="97"/>
                  </a:cubicBezTo>
                  <a:cubicBezTo>
                    <a:pt x="30" y="97"/>
                    <a:pt x="30" y="97"/>
                    <a:pt x="31" y="97"/>
                  </a:cubicBezTo>
                  <a:cubicBezTo>
                    <a:pt x="31" y="97"/>
                    <a:pt x="31" y="98"/>
                    <a:pt x="31" y="98"/>
                  </a:cubicBezTo>
                  <a:cubicBezTo>
                    <a:pt x="32" y="98"/>
                    <a:pt x="32" y="98"/>
                    <a:pt x="33" y="98"/>
                  </a:cubicBezTo>
                  <a:cubicBezTo>
                    <a:pt x="33" y="98"/>
                    <a:pt x="34" y="98"/>
                    <a:pt x="34" y="98"/>
                  </a:cubicBezTo>
                  <a:cubicBezTo>
                    <a:pt x="34" y="98"/>
                    <a:pt x="34" y="97"/>
                    <a:pt x="34" y="97"/>
                  </a:cubicBezTo>
                  <a:cubicBezTo>
                    <a:pt x="35" y="97"/>
                    <a:pt x="35" y="97"/>
                    <a:pt x="36" y="97"/>
                  </a:cubicBezTo>
                  <a:cubicBezTo>
                    <a:pt x="36" y="96"/>
                    <a:pt x="36" y="96"/>
                    <a:pt x="36" y="95"/>
                  </a:cubicBezTo>
                  <a:cubicBezTo>
                    <a:pt x="36" y="95"/>
                    <a:pt x="36" y="94"/>
                    <a:pt x="36" y="94"/>
                  </a:cubicBezTo>
                  <a:cubicBezTo>
                    <a:pt x="36" y="94"/>
                    <a:pt x="37" y="94"/>
                    <a:pt x="37" y="94"/>
                  </a:cubicBezTo>
                  <a:cubicBezTo>
                    <a:pt x="37" y="93"/>
                    <a:pt x="37" y="92"/>
                    <a:pt x="37" y="92"/>
                  </a:cubicBezTo>
                  <a:cubicBezTo>
                    <a:pt x="37" y="91"/>
                    <a:pt x="37" y="91"/>
                    <a:pt x="37" y="90"/>
                  </a:cubicBezTo>
                  <a:cubicBezTo>
                    <a:pt x="38" y="90"/>
                    <a:pt x="38" y="90"/>
                    <a:pt x="39" y="90"/>
                  </a:cubicBezTo>
                  <a:cubicBezTo>
                    <a:pt x="39" y="90"/>
                    <a:pt x="39" y="89"/>
                    <a:pt x="39" y="89"/>
                  </a:cubicBezTo>
                  <a:cubicBezTo>
                    <a:pt x="39" y="88"/>
                    <a:pt x="39" y="88"/>
                    <a:pt x="39" y="87"/>
                  </a:cubicBezTo>
                  <a:cubicBezTo>
                    <a:pt x="39" y="87"/>
                    <a:pt x="40" y="87"/>
                    <a:pt x="40" y="87"/>
                  </a:cubicBezTo>
                  <a:cubicBezTo>
                    <a:pt x="40" y="87"/>
                    <a:pt x="40" y="86"/>
                    <a:pt x="40" y="85"/>
                  </a:cubicBezTo>
                  <a:cubicBezTo>
                    <a:pt x="41" y="85"/>
                    <a:pt x="41" y="85"/>
                    <a:pt x="42" y="85"/>
                  </a:cubicBezTo>
                  <a:cubicBezTo>
                    <a:pt x="42" y="85"/>
                    <a:pt x="42" y="84"/>
                    <a:pt x="42" y="84"/>
                  </a:cubicBezTo>
                  <a:cubicBezTo>
                    <a:pt x="42" y="83"/>
                    <a:pt x="42" y="83"/>
                    <a:pt x="42" y="82"/>
                  </a:cubicBezTo>
                  <a:cubicBezTo>
                    <a:pt x="42" y="82"/>
                    <a:pt x="43" y="82"/>
                    <a:pt x="43" y="82"/>
                  </a:cubicBezTo>
                  <a:cubicBezTo>
                    <a:pt x="43" y="82"/>
                    <a:pt x="43" y="81"/>
                    <a:pt x="43" y="81"/>
                  </a:cubicBezTo>
                  <a:cubicBezTo>
                    <a:pt x="43" y="80"/>
                    <a:pt x="43" y="80"/>
                    <a:pt x="43" y="79"/>
                  </a:cubicBezTo>
                  <a:cubicBezTo>
                    <a:pt x="44" y="79"/>
                    <a:pt x="45" y="79"/>
                    <a:pt x="45" y="79"/>
                  </a:cubicBezTo>
                  <a:cubicBezTo>
                    <a:pt x="46" y="79"/>
                    <a:pt x="46" y="79"/>
                    <a:pt x="47" y="79"/>
                  </a:cubicBezTo>
                  <a:cubicBezTo>
                    <a:pt x="47" y="79"/>
                    <a:pt x="48" y="79"/>
                    <a:pt x="48" y="79"/>
                  </a:cubicBezTo>
                  <a:cubicBezTo>
                    <a:pt x="48" y="79"/>
                    <a:pt x="48" y="78"/>
                    <a:pt x="48" y="77"/>
                  </a:cubicBezTo>
                  <a:cubicBezTo>
                    <a:pt x="49" y="77"/>
                    <a:pt x="49" y="77"/>
                    <a:pt x="50" y="77"/>
                  </a:cubicBezTo>
                  <a:cubicBezTo>
                    <a:pt x="50" y="77"/>
                    <a:pt x="51" y="77"/>
                    <a:pt x="51" y="77"/>
                  </a:cubicBezTo>
                  <a:cubicBezTo>
                    <a:pt x="52" y="77"/>
                    <a:pt x="52" y="77"/>
                    <a:pt x="53" y="77"/>
                  </a:cubicBezTo>
                  <a:cubicBezTo>
                    <a:pt x="53" y="77"/>
                    <a:pt x="54" y="77"/>
                    <a:pt x="54" y="77"/>
                  </a:cubicBezTo>
                  <a:cubicBezTo>
                    <a:pt x="54" y="77"/>
                    <a:pt x="54" y="76"/>
                    <a:pt x="54" y="76"/>
                  </a:cubicBezTo>
                  <a:cubicBezTo>
                    <a:pt x="55" y="76"/>
                    <a:pt x="55" y="76"/>
                    <a:pt x="56" y="76"/>
                  </a:cubicBezTo>
                  <a:cubicBezTo>
                    <a:pt x="56" y="75"/>
                    <a:pt x="56" y="75"/>
                    <a:pt x="56" y="74"/>
                  </a:cubicBezTo>
                  <a:cubicBezTo>
                    <a:pt x="56" y="74"/>
                    <a:pt x="57" y="74"/>
                    <a:pt x="57" y="74"/>
                  </a:cubicBezTo>
                  <a:cubicBezTo>
                    <a:pt x="57" y="74"/>
                    <a:pt x="57" y="73"/>
                    <a:pt x="57" y="73"/>
                  </a:cubicBezTo>
                  <a:cubicBezTo>
                    <a:pt x="57" y="72"/>
                    <a:pt x="57" y="71"/>
                    <a:pt x="57" y="71"/>
                  </a:cubicBezTo>
                  <a:cubicBezTo>
                    <a:pt x="58" y="71"/>
                    <a:pt x="59" y="71"/>
                    <a:pt x="59" y="71"/>
                  </a:cubicBezTo>
                  <a:cubicBezTo>
                    <a:pt x="59" y="70"/>
                    <a:pt x="59" y="70"/>
                    <a:pt x="59" y="69"/>
                  </a:cubicBezTo>
                  <a:cubicBezTo>
                    <a:pt x="60" y="69"/>
                    <a:pt x="60" y="69"/>
                    <a:pt x="61" y="69"/>
                  </a:cubicBezTo>
                  <a:cubicBezTo>
                    <a:pt x="61" y="69"/>
                    <a:pt x="62" y="69"/>
                    <a:pt x="62" y="69"/>
                  </a:cubicBezTo>
                  <a:cubicBezTo>
                    <a:pt x="63" y="69"/>
                    <a:pt x="63" y="69"/>
                    <a:pt x="64" y="69"/>
                  </a:cubicBezTo>
                  <a:cubicBezTo>
                    <a:pt x="64" y="69"/>
                    <a:pt x="65" y="69"/>
                    <a:pt x="65" y="69"/>
                  </a:cubicBezTo>
                  <a:cubicBezTo>
                    <a:pt x="66" y="69"/>
                    <a:pt x="66" y="69"/>
                    <a:pt x="67" y="69"/>
                  </a:cubicBezTo>
                  <a:cubicBezTo>
                    <a:pt x="67" y="69"/>
                    <a:pt x="68" y="69"/>
                    <a:pt x="69" y="69"/>
                  </a:cubicBezTo>
                  <a:cubicBezTo>
                    <a:pt x="69" y="69"/>
                    <a:pt x="69" y="68"/>
                    <a:pt x="69" y="68"/>
                  </a:cubicBezTo>
                  <a:cubicBezTo>
                    <a:pt x="69" y="68"/>
                    <a:pt x="70" y="68"/>
                    <a:pt x="70" y="68"/>
                  </a:cubicBezTo>
                  <a:cubicBezTo>
                    <a:pt x="71" y="68"/>
                    <a:pt x="71" y="68"/>
                    <a:pt x="72" y="68"/>
                  </a:cubicBezTo>
                  <a:cubicBezTo>
                    <a:pt x="72" y="67"/>
                    <a:pt x="72" y="67"/>
                    <a:pt x="72" y="66"/>
                  </a:cubicBezTo>
                  <a:cubicBezTo>
                    <a:pt x="72" y="66"/>
                    <a:pt x="73" y="66"/>
                    <a:pt x="73" y="66"/>
                  </a:cubicBezTo>
                  <a:cubicBezTo>
                    <a:pt x="74" y="66"/>
                    <a:pt x="74" y="66"/>
                    <a:pt x="75" y="66"/>
                  </a:cubicBezTo>
                  <a:cubicBezTo>
                    <a:pt x="75" y="66"/>
                    <a:pt x="75" y="65"/>
                    <a:pt x="75" y="65"/>
                  </a:cubicBezTo>
                  <a:cubicBezTo>
                    <a:pt x="75" y="65"/>
                    <a:pt x="76" y="65"/>
                    <a:pt x="76" y="65"/>
                  </a:cubicBezTo>
                  <a:cubicBezTo>
                    <a:pt x="76" y="64"/>
                    <a:pt x="76" y="63"/>
                    <a:pt x="76" y="63"/>
                  </a:cubicBezTo>
                  <a:cubicBezTo>
                    <a:pt x="77" y="63"/>
                    <a:pt x="77" y="63"/>
                    <a:pt x="78" y="63"/>
                  </a:cubicBezTo>
                  <a:cubicBezTo>
                    <a:pt x="78" y="62"/>
                    <a:pt x="78" y="62"/>
                    <a:pt x="78" y="61"/>
                  </a:cubicBezTo>
                  <a:cubicBezTo>
                    <a:pt x="78" y="61"/>
                    <a:pt x="79" y="61"/>
                    <a:pt x="79" y="61"/>
                  </a:cubicBezTo>
                  <a:cubicBezTo>
                    <a:pt x="80" y="61"/>
                    <a:pt x="80" y="61"/>
                    <a:pt x="81" y="61"/>
                  </a:cubicBezTo>
                  <a:cubicBezTo>
                    <a:pt x="81" y="61"/>
                    <a:pt x="81" y="60"/>
                    <a:pt x="81" y="60"/>
                  </a:cubicBezTo>
                  <a:cubicBezTo>
                    <a:pt x="81" y="59"/>
                    <a:pt x="81" y="59"/>
                    <a:pt x="81" y="58"/>
                  </a:cubicBezTo>
                  <a:cubicBezTo>
                    <a:pt x="81" y="57"/>
                    <a:pt x="81" y="57"/>
                    <a:pt x="81" y="56"/>
                  </a:cubicBezTo>
                  <a:cubicBezTo>
                    <a:pt x="81" y="56"/>
                    <a:pt x="81" y="55"/>
                    <a:pt x="81" y="55"/>
                  </a:cubicBezTo>
                  <a:cubicBezTo>
                    <a:pt x="82" y="55"/>
                    <a:pt x="82" y="55"/>
                    <a:pt x="83" y="55"/>
                  </a:cubicBezTo>
                  <a:cubicBezTo>
                    <a:pt x="83" y="54"/>
                    <a:pt x="83" y="54"/>
                    <a:pt x="83" y="53"/>
                  </a:cubicBezTo>
                  <a:cubicBezTo>
                    <a:pt x="83" y="53"/>
                    <a:pt x="83" y="52"/>
                    <a:pt x="83" y="52"/>
                  </a:cubicBezTo>
                  <a:cubicBezTo>
                    <a:pt x="83" y="51"/>
                    <a:pt x="83" y="51"/>
                    <a:pt x="83" y="50"/>
                  </a:cubicBezTo>
                  <a:cubicBezTo>
                    <a:pt x="83" y="49"/>
                    <a:pt x="83" y="49"/>
                    <a:pt x="83" y="48"/>
                  </a:cubicBezTo>
                  <a:cubicBezTo>
                    <a:pt x="83" y="48"/>
                    <a:pt x="84" y="48"/>
                    <a:pt x="84" y="48"/>
                  </a:cubicBezTo>
                  <a:cubicBezTo>
                    <a:pt x="84" y="48"/>
                    <a:pt x="84" y="47"/>
                    <a:pt x="84" y="47"/>
                  </a:cubicBezTo>
                  <a:cubicBezTo>
                    <a:pt x="84" y="46"/>
                    <a:pt x="84" y="46"/>
                    <a:pt x="84" y="45"/>
                  </a:cubicBezTo>
                  <a:cubicBezTo>
                    <a:pt x="84" y="45"/>
                    <a:pt x="83" y="45"/>
                    <a:pt x="83" y="45"/>
                  </a:cubicBezTo>
                  <a:cubicBezTo>
                    <a:pt x="83" y="45"/>
                    <a:pt x="83" y="44"/>
                    <a:pt x="83" y="43"/>
                  </a:cubicBezTo>
                  <a:cubicBezTo>
                    <a:pt x="83" y="43"/>
                    <a:pt x="84" y="43"/>
                    <a:pt x="84" y="43"/>
                  </a:cubicBezTo>
                  <a:cubicBezTo>
                    <a:pt x="84" y="44"/>
                    <a:pt x="84" y="45"/>
                    <a:pt x="84" y="45"/>
                  </a:cubicBezTo>
                  <a:cubicBezTo>
                    <a:pt x="85" y="45"/>
                    <a:pt x="85" y="45"/>
                    <a:pt x="86" y="45"/>
                  </a:cubicBezTo>
                  <a:cubicBezTo>
                    <a:pt x="86" y="45"/>
                    <a:pt x="87" y="45"/>
                    <a:pt x="87" y="45"/>
                  </a:cubicBezTo>
                  <a:cubicBezTo>
                    <a:pt x="87" y="45"/>
                    <a:pt x="87" y="44"/>
                    <a:pt x="87" y="43"/>
                  </a:cubicBezTo>
                  <a:cubicBezTo>
                    <a:pt x="87" y="43"/>
                    <a:pt x="87" y="42"/>
                    <a:pt x="87" y="42"/>
                  </a:cubicBezTo>
                  <a:cubicBezTo>
                    <a:pt x="87" y="41"/>
                    <a:pt x="87" y="41"/>
                    <a:pt x="87" y="40"/>
                  </a:cubicBezTo>
                  <a:cubicBezTo>
                    <a:pt x="87" y="40"/>
                    <a:pt x="86" y="40"/>
                    <a:pt x="86" y="40"/>
                  </a:cubicBezTo>
                  <a:cubicBezTo>
                    <a:pt x="86" y="40"/>
                    <a:pt x="86" y="39"/>
                    <a:pt x="86" y="39"/>
                  </a:cubicBezTo>
                  <a:cubicBezTo>
                    <a:pt x="86" y="39"/>
                    <a:pt x="87" y="39"/>
                    <a:pt x="87" y="39"/>
                  </a:cubicBezTo>
                  <a:cubicBezTo>
                    <a:pt x="87" y="38"/>
                    <a:pt x="87" y="38"/>
                    <a:pt x="87" y="37"/>
                  </a:cubicBezTo>
                  <a:cubicBezTo>
                    <a:pt x="87" y="37"/>
                    <a:pt x="86" y="37"/>
                    <a:pt x="86" y="37"/>
                  </a:cubicBezTo>
                  <a:cubicBezTo>
                    <a:pt x="85" y="37"/>
                    <a:pt x="85" y="37"/>
                    <a:pt x="84" y="37"/>
                  </a:cubicBezTo>
                  <a:cubicBezTo>
                    <a:pt x="84" y="37"/>
                    <a:pt x="84" y="36"/>
                    <a:pt x="84" y="36"/>
                  </a:cubicBezTo>
                  <a:cubicBezTo>
                    <a:pt x="84" y="35"/>
                    <a:pt x="84" y="34"/>
                    <a:pt x="84" y="34"/>
                  </a:cubicBezTo>
                  <a:cubicBezTo>
                    <a:pt x="85" y="34"/>
                    <a:pt x="85" y="34"/>
                    <a:pt x="86" y="34"/>
                  </a:cubicBezTo>
                  <a:cubicBezTo>
                    <a:pt x="86" y="34"/>
                    <a:pt x="86" y="35"/>
                    <a:pt x="86" y="36"/>
                  </a:cubicBezTo>
                  <a:cubicBezTo>
                    <a:pt x="86" y="36"/>
                    <a:pt x="87" y="36"/>
                    <a:pt x="87" y="36"/>
                  </a:cubicBezTo>
                  <a:cubicBezTo>
                    <a:pt x="87" y="36"/>
                    <a:pt x="87" y="37"/>
                    <a:pt x="87" y="37"/>
                  </a:cubicBezTo>
                  <a:cubicBezTo>
                    <a:pt x="88" y="37"/>
                    <a:pt x="88" y="37"/>
                    <a:pt x="89" y="37"/>
                  </a:cubicBezTo>
                  <a:cubicBezTo>
                    <a:pt x="89" y="37"/>
                    <a:pt x="89" y="36"/>
                    <a:pt x="89" y="36"/>
                  </a:cubicBezTo>
                  <a:cubicBezTo>
                    <a:pt x="89" y="35"/>
                    <a:pt x="89" y="34"/>
                    <a:pt x="89" y="34"/>
                  </a:cubicBezTo>
                  <a:cubicBezTo>
                    <a:pt x="89" y="33"/>
                    <a:pt x="89" y="33"/>
                    <a:pt x="89" y="32"/>
                  </a:cubicBezTo>
                  <a:cubicBezTo>
                    <a:pt x="89" y="32"/>
                    <a:pt x="89" y="31"/>
                    <a:pt x="89" y="31"/>
                  </a:cubicBezTo>
                  <a:cubicBezTo>
                    <a:pt x="89" y="30"/>
                    <a:pt x="89" y="30"/>
                    <a:pt x="89" y="29"/>
                  </a:cubicBezTo>
                  <a:cubicBezTo>
                    <a:pt x="89" y="28"/>
                    <a:pt x="89" y="28"/>
                    <a:pt x="89" y="27"/>
                  </a:cubicBezTo>
                  <a:cubicBezTo>
                    <a:pt x="88" y="27"/>
                    <a:pt x="88" y="27"/>
                    <a:pt x="87" y="27"/>
                  </a:cubicBezTo>
                  <a:cubicBezTo>
                    <a:pt x="87" y="27"/>
                    <a:pt x="86" y="27"/>
                    <a:pt x="86" y="27"/>
                  </a:cubicBezTo>
                  <a:cubicBezTo>
                    <a:pt x="86" y="27"/>
                    <a:pt x="86" y="26"/>
                    <a:pt x="86" y="26"/>
                  </a:cubicBezTo>
                  <a:cubicBezTo>
                    <a:pt x="86" y="26"/>
                    <a:pt x="87" y="26"/>
                    <a:pt x="87" y="26"/>
                  </a:cubicBezTo>
                  <a:cubicBezTo>
                    <a:pt x="87" y="25"/>
                    <a:pt x="87" y="25"/>
                    <a:pt x="87" y="24"/>
                  </a:cubicBezTo>
                  <a:cubicBezTo>
                    <a:pt x="88" y="24"/>
                    <a:pt x="88" y="24"/>
                    <a:pt x="89" y="24"/>
                  </a:cubicBezTo>
                  <a:cubicBezTo>
                    <a:pt x="89" y="24"/>
                    <a:pt x="89" y="23"/>
                    <a:pt x="89" y="23"/>
                  </a:cubicBezTo>
                  <a:cubicBezTo>
                    <a:pt x="89" y="23"/>
                    <a:pt x="90" y="23"/>
                    <a:pt x="90" y="23"/>
                  </a:cubicBezTo>
                  <a:cubicBezTo>
                    <a:pt x="90" y="22"/>
                    <a:pt x="90" y="22"/>
                    <a:pt x="90" y="21"/>
                  </a:cubicBezTo>
                  <a:cubicBezTo>
                    <a:pt x="90" y="20"/>
                    <a:pt x="90" y="20"/>
                    <a:pt x="90" y="19"/>
                  </a:cubicBezTo>
                  <a:cubicBezTo>
                    <a:pt x="91" y="19"/>
                    <a:pt x="91" y="19"/>
                    <a:pt x="92" y="19"/>
                  </a:cubicBezTo>
                  <a:cubicBezTo>
                    <a:pt x="92" y="19"/>
                    <a:pt x="92" y="18"/>
                    <a:pt x="92" y="18"/>
                  </a:cubicBezTo>
                  <a:cubicBezTo>
                    <a:pt x="93" y="18"/>
                    <a:pt x="93" y="18"/>
                    <a:pt x="94" y="18"/>
                  </a:cubicBezTo>
                  <a:cubicBezTo>
                    <a:pt x="94" y="18"/>
                    <a:pt x="95" y="18"/>
                    <a:pt x="95" y="18"/>
                  </a:cubicBezTo>
                  <a:cubicBezTo>
                    <a:pt x="95" y="17"/>
                    <a:pt x="95" y="17"/>
                    <a:pt x="95" y="16"/>
                  </a:cubicBezTo>
                  <a:cubicBezTo>
                    <a:pt x="96" y="16"/>
                    <a:pt x="96" y="16"/>
                    <a:pt x="97" y="16"/>
                  </a:cubicBezTo>
                  <a:cubicBezTo>
                    <a:pt x="97" y="16"/>
                    <a:pt x="97" y="15"/>
                    <a:pt x="97" y="14"/>
                  </a:cubicBezTo>
                  <a:cubicBezTo>
                    <a:pt x="97" y="14"/>
                    <a:pt x="98" y="14"/>
                    <a:pt x="98" y="14"/>
                  </a:cubicBezTo>
                  <a:cubicBezTo>
                    <a:pt x="99" y="14"/>
                    <a:pt x="99" y="14"/>
                    <a:pt x="100" y="14"/>
                  </a:cubicBezTo>
                  <a:cubicBezTo>
                    <a:pt x="100" y="14"/>
                    <a:pt x="100" y="13"/>
                    <a:pt x="100" y="13"/>
                  </a:cubicBezTo>
                  <a:cubicBezTo>
                    <a:pt x="99" y="13"/>
                    <a:pt x="99" y="13"/>
                    <a:pt x="98" y="13"/>
                  </a:cubicBezTo>
                  <a:cubicBezTo>
                    <a:pt x="98" y="12"/>
                    <a:pt x="98" y="12"/>
                    <a:pt x="98" y="11"/>
                  </a:cubicBezTo>
                  <a:cubicBezTo>
                    <a:pt x="98" y="11"/>
                    <a:pt x="97" y="11"/>
                    <a:pt x="97" y="11"/>
                  </a:cubicBezTo>
                  <a:cubicBezTo>
                    <a:pt x="96" y="11"/>
                    <a:pt x="96" y="11"/>
                    <a:pt x="95" y="11"/>
                  </a:cubicBezTo>
                  <a:cubicBezTo>
                    <a:pt x="95" y="11"/>
                    <a:pt x="94" y="11"/>
                    <a:pt x="94" y="11"/>
                  </a:cubicBezTo>
                  <a:cubicBezTo>
                    <a:pt x="93" y="11"/>
                    <a:pt x="93" y="11"/>
                    <a:pt x="92" y="11"/>
                  </a:cubicBezTo>
                  <a:cubicBezTo>
                    <a:pt x="91" y="11"/>
                    <a:pt x="91" y="11"/>
                    <a:pt x="90" y="11"/>
                  </a:cubicBezTo>
                  <a:cubicBezTo>
                    <a:pt x="90" y="12"/>
                    <a:pt x="90" y="12"/>
                    <a:pt x="90" y="13"/>
                  </a:cubicBezTo>
                  <a:cubicBezTo>
                    <a:pt x="90" y="13"/>
                    <a:pt x="89" y="13"/>
                    <a:pt x="89" y="13"/>
                  </a:cubicBezTo>
                  <a:cubicBezTo>
                    <a:pt x="89" y="12"/>
                    <a:pt x="89" y="12"/>
                    <a:pt x="89" y="11"/>
                  </a:cubicBezTo>
                  <a:cubicBezTo>
                    <a:pt x="89" y="11"/>
                    <a:pt x="89" y="10"/>
                    <a:pt x="89" y="10"/>
                  </a:cubicBezTo>
                  <a:cubicBezTo>
                    <a:pt x="88" y="10"/>
                    <a:pt x="88" y="10"/>
                    <a:pt x="87" y="10"/>
                  </a:cubicBezTo>
                  <a:cubicBezTo>
                    <a:pt x="87" y="10"/>
                    <a:pt x="86" y="10"/>
                    <a:pt x="86" y="10"/>
                  </a:cubicBezTo>
                  <a:cubicBezTo>
                    <a:pt x="86" y="10"/>
                    <a:pt x="86" y="11"/>
                    <a:pt x="86" y="11"/>
                  </a:cubicBezTo>
                  <a:cubicBezTo>
                    <a:pt x="85" y="11"/>
                    <a:pt x="85" y="11"/>
                    <a:pt x="84" y="11"/>
                  </a:cubicBezTo>
                  <a:cubicBezTo>
                    <a:pt x="84" y="11"/>
                    <a:pt x="84" y="10"/>
                    <a:pt x="84" y="10"/>
                  </a:cubicBezTo>
                  <a:cubicBezTo>
                    <a:pt x="84" y="9"/>
                    <a:pt x="84" y="9"/>
                    <a:pt x="84" y="8"/>
                  </a:cubicBezTo>
                  <a:cubicBezTo>
                    <a:pt x="84" y="8"/>
                    <a:pt x="83" y="8"/>
                    <a:pt x="83" y="8"/>
                  </a:cubicBezTo>
                  <a:cubicBezTo>
                    <a:pt x="83" y="8"/>
                    <a:pt x="83" y="7"/>
                    <a:pt x="83" y="7"/>
                  </a:cubicBezTo>
                  <a:cubicBezTo>
                    <a:pt x="82" y="7"/>
                    <a:pt x="82" y="7"/>
                    <a:pt x="81" y="7"/>
                  </a:cubicBezTo>
                  <a:cubicBezTo>
                    <a:pt x="81" y="6"/>
                    <a:pt x="81" y="5"/>
                    <a:pt x="81" y="5"/>
                  </a:cubicBezTo>
                  <a:cubicBezTo>
                    <a:pt x="80" y="5"/>
                    <a:pt x="80" y="5"/>
                    <a:pt x="79" y="5"/>
                  </a:cubicBezTo>
                  <a:cubicBezTo>
                    <a:pt x="79" y="4"/>
                    <a:pt x="79" y="4"/>
                    <a:pt x="79" y="3"/>
                  </a:cubicBezTo>
                  <a:cubicBezTo>
                    <a:pt x="79" y="3"/>
                    <a:pt x="78" y="3"/>
                    <a:pt x="78" y="3"/>
                  </a:cubicBezTo>
                  <a:cubicBezTo>
                    <a:pt x="78" y="3"/>
                    <a:pt x="78" y="2"/>
                    <a:pt x="78" y="2"/>
                  </a:cubicBezTo>
                  <a:cubicBezTo>
                    <a:pt x="77" y="2"/>
                    <a:pt x="77" y="2"/>
                    <a:pt x="76" y="2"/>
                  </a:cubicBezTo>
                  <a:cubicBezTo>
                    <a:pt x="76" y="1"/>
                    <a:pt x="76" y="1"/>
                    <a:pt x="76" y="0"/>
                  </a:cubicBezTo>
                  <a:cubicBezTo>
                    <a:pt x="76" y="0"/>
                    <a:pt x="75" y="0"/>
                    <a:pt x="75" y="0"/>
                  </a:cubicBezTo>
                  <a:cubicBezTo>
                    <a:pt x="74" y="0"/>
                    <a:pt x="74" y="0"/>
                    <a:pt x="73" y="0"/>
                  </a:cubicBezTo>
                  <a:cubicBezTo>
                    <a:pt x="73" y="0"/>
                    <a:pt x="72" y="0"/>
                    <a:pt x="72" y="0"/>
                  </a:cubicBezTo>
                  <a:cubicBezTo>
                    <a:pt x="71" y="0"/>
                    <a:pt x="71" y="0"/>
                    <a:pt x="70" y="0"/>
                  </a:cubicBezTo>
                  <a:cubicBezTo>
                    <a:pt x="70" y="0"/>
                    <a:pt x="69" y="0"/>
                    <a:pt x="69" y="0"/>
                  </a:cubicBezTo>
                  <a:cubicBezTo>
                    <a:pt x="68" y="0"/>
                    <a:pt x="67" y="0"/>
                    <a:pt x="67" y="0"/>
                  </a:cubicBezTo>
                  <a:cubicBezTo>
                    <a:pt x="66" y="0"/>
                    <a:pt x="66" y="0"/>
                    <a:pt x="65" y="0"/>
                  </a:cubicBezTo>
                  <a:cubicBezTo>
                    <a:pt x="65" y="0"/>
                    <a:pt x="64" y="0"/>
                    <a:pt x="64" y="0"/>
                  </a:cubicBezTo>
                  <a:cubicBezTo>
                    <a:pt x="63" y="0"/>
                    <a:pt x="63" y="0"/>
                    <a:pt x="62" y="0"/>
                  </a:cubicBezTo>
                  <a:cubicBezTo>
                    <a:pt x="62" y="0"/>
                    <a:pt x="61" y="0"/>
                    <a:pt x="61" y="0"/>
                  </a:cubicBezTo>
                  <a:cubicBezTo>
                    <a:pt x="60" y="0"/>
                    <a:pt x="60" y="0"/>
                    <a:pt x="59" y="0"/>
                  </a:cubicBezTo>
                  <a:cubicBezTo>
                    <a:pt x="59" y="0"/>
                    <a:pt x="58" y="0"/>
                    <a:pt x="57" y="0"/>
                  </a:cubicBezTo>
                  <a:cubicBezTo>
                    <a:pt x="57" y="0"/>
                    <a:pt x="56" y="0"/>
                    <a:pt x="56" y="0"/>
                  </a:cubicBezTo>
                  <a:cubicBezTo>
                    <a:pt x="56" y="1"/>
                    <a:pt x="56" y="1"/>
                    <a:pt x="56" y="2"/>
                  </a:cubicBezTo>
                  <a:cubicBezTo>
                    <a:pt x="55" y="2"/>
                    <a:pt x="55" y="2"/>
                    <a:pt x="54" y="2"/>
                  </a:cubicBezTo>
                  <a:cubicBezTo>
                    <a:pt x="54" y="1"/>
                    <a:pt x="54" y="1"/>
                    <a:pt x="54" y="0"/>
                  </a:cubicBezTo>
                  <a:cubicBezTo>
                    <a:pt x="54" y="0"/>
                    <a:pt x="53" y="0"/>
                    <a:pt x="53" y="0"/>
                  </a:cubicBezTo>
                  <a:cubicBezTo>
                    <a:pt x="52" y="0"/>
                    <a:pt x="52" y="0"/>
                    <a:pt x="51" y="0"/>
                  </a:cubicBezTo>
                  <a:cubicBezTo>
                    <a:pt x="51" y="0"/>
                    <a:pt x="50" y="0"/>
                    <a:pt x="50" y="0"/>
                  </a:cubicBezTo>
                  <a:cubicBezTo>
                    <a:pt x="49" y="0"/>
                    <a:pt x="49" y="0"/>
                    <a:pt x="48" y="0"/>
                  </a:cubicBezTo>
                  <a:cubicBezTo>
                    <a:pt x="48" y="1"/>
                    <a:pt x="48" y="1"/>
                    <a:pt x="48" y="2"/>
                  </a:cubicBezTo>
                  <a:cubicBezTo>
                    <a:pt x="48" y="2"/>
                    <a:pt x="47" y="2"/>
                    <a:pt x="47" y="2"/>
                  </a:cubicBezTo>
                  <a:cubicBezTo>
                    <a:pt x="47" y="2"/>
                    <a:pt x="47" y="3"/>
                    <a:pt x="47" y="3"/>
                  </a:cubicBezTo>
                  <a:cubicBezTo>
                    <a:pt x="47" y="3"/>
                    <a:pt x="48" y="3"/>
                    <a:pt x="48" y="3"/>
                  </a:cubicBezTo>
                  <a:cubicBezTo>
                    <a:pt x="49" y="3"/>
                    <a:pt x="49" y="3"/>
                    <a:pt x="50" y="3"/>
                  </a:cubicBezTo>
                  <a:cubicBezTo>
                    <a:pt x="50" y="4"/>
                    <a:pt x="50" y="4"/>
                    <a:pt x="50" y="5"/>
                  </a:cubicBezTo>
                  <a:cubicBezTo>
                    <a:pt x="49" y="5"/>
                    <a:pt x="49" y="5"/>
                    <a:pt x="48" y="5"/>
                  </a:cubicBezTo>
                  <a:cubicBezTo>
                    <a:pt x="48" y="5"/>
                    <a:pt x="48" y="6"/>
                    <a:pt x="48" y="7"/>
                  </a:cubicBezTo>
                  <a:cubicBezTo>
                    <a:pt x="48" y="7"/>
                    <a:pt x="47" y="7"/>
                    <a:pt x="47" y="7"/>
                  </a:cubicBezTo>
                  <a:cubicBezTo>
                    <a:pt x="47" y="6"/>
                    <a:pt x="47" y="5"/>
                    <a:pt x="47" y="5"/>
                  </a:cubicBezTo>
                  <a:cubicBezTo>
                    <a:pt x="47" y="4"/>
                    <a:pt x="47" y="4"/>
                    <a:pt x="47" y="3"/>
                  </a:cubicBezTo>
                  <a:cubicBezTo>
                    <a:pt x="46" y="3"/>
                    <a:pt x="46" y="3"/>
                    <a:pt x="45" y="3"/>
                  </a:cubicBezTo>
                  <a:cubicBezTo>
                    <a:pt x="45" y="3"/>
                    <a:pt x="44" y="3"/>
                    <a:pt x="43" y="3"/>
                  </a:cubicBezTo>
                  <a:cubicBezTo>
                    <a:pt x="43" y="3"/>
                    <a:pt x="42" y="3"/>
                    <a:pt x="42" y="3"/>
                  </a:cubicBezTo>
                  <a:cubicBezTo>
                    <a:pt x="42" y="3"/>
                    <a:pt x="42" y="2"/>
                    <a:pt x="42" y="2"/>
                  </a:cubicBezTo>
                  <a:cubicBezTo>
                    <a:pt x="41" y="2"/>
                    <a:pt x="41" y="2"/>
                    <a:pt x="40" y="2"/>
                  </a:cubicBezTo>
                  <a:cubicBezTo>
                    <a:pt x="40" y="2"/>
                    <a:pt x="39" y="2"/>
                    <a:pt x="39" y="2"/>
                  </a:cubicBezTo>
                  <a:cubicBezTo>
                    <a:pt x="38" y="2"/>
                    <a:pt x="38" y="2"/>
                    <a:pt x="37" y="2"/>
                  </a:cubicBezTo>
                  <a:cubicBezTo>
                    <a:pt x="37" y="2"/>
                    <a:pt x="36" y="2"/>
                    <a:pt x="36" y="2"/>
                  </a:cubicBezTo>
                  <a:cubicBezTo>
                    <a:pt x="36" y="2"/>
                    <a:pt x="36" y="3"/>
                    <a:pt x="36" y="3"/>
                  </a:cubicBezTo>
                  <a:cubicBezTo>
                    <a:pt x="35" y="3"/>
                    <a:pt x="35" y="3"/>
                    <a:pt x="34" y="3"/>
                  </a:cubicBezTo>
                  <a:cubicBezTo>
                    <a:pt x="34" y="3"/>
                    <a:pt x="34" y="2"/>
                    <a:pt x="34" y="2"/>
                  </a:cubicBezTo>
                  <a:cubicBezTo>
                    <a:pt x="34" y="2"/>
                    <a:pt x="33" y="2"/>
                    <a:pt x="33" y="2"/>
                  </a:cubicBezTo>
                  <a:cubicBezTo>
                    <a:pt x="32" y="2"/>
                    <a:pt x="32" y="2"/>
                    <a:pt x="31" y="2"/>
                  </a:cubicBezTo>
                  <a:cubicBezTo>
                    <a:pt x="30" y="2"/>
                    <a:pt x="30" y="2"/>
                    <a:pt x="29" y="2"/>
                  </a:cubicBezTo>
                  <a:cubicBezTo>
                    <a:pt x="29" y="2"/>
                    <a:pt x="28" y="2"/>
                    <a:pt x="28" y="2"/>
                  </a:cubicBezTo>
                  <a:cubicBezTo>
                    <a:pt x="27" y="2"/>
                    <a:pt x="27" y="2"/>
                    <a:pt x="26" y="2"/>
                  </a:cubicBezTo>
                  <a:cubicBezTo>
                    <a:pt x="26" y="2"/>
                    <a:pt x="25" y="2"/>
                    <a:pt x="25" y="2"/>
                  </a:cubicBezTo>
                  <a:cubicBezTo>
                    <a:pt x="24" y="2"/>
                    <a:pt x="24" y="2"/>
                    <a:pt x="23" y="2"/>
                  </a:cubicBezTo>
                  <a:cubicBezTo>
                    <a:pt x="23" y="2"/>
                    <a:pt x="22" y="2"/>
                    <a:pt x="22" y="2"/>
                  </a:cubicBezTo>
                  <a:cubicBezTo>
                    <a:pt x="22" y="2"/>
                    <a:pt x="22" y="3"/>
                    <a:pt x="22" y="3"/>
                  </a:cubicBezTo>
                  <a:cubicBezTo>
                    <a:pt x="21" y="3"/>
                    <a:pt x="20" y="3"/>
                    <a:pt x="20" y="3"/>
                  </a:cubicBezTo>
                  <a:close/>
                  <a:moveTo>
                    <a:pt x="78" y="10"/>
                  </a:moveTo>
                  <a:cubicBezTo>
                    <a:pt x="78" y="9"/>
                    <a:pt x="78" y="9"/>
                    <a:pt x="78" y="8"/>
                  </a:cubicBezTo>
                  <a:cubicBezTo>
                    <a:pt x="78" y="8"/>
                    <a:pt x="79" y="8"/>
                    <a:pt x="79" y="8"/>
                  </a:cubicBezTo>
                  <a:cubicBezTo>
                    <a:pt x="79" y="9"/>
                    <a:pt x="79" y="9"/>
                    <a:pt x="79" y="10"/>
                  </a:cubicBezTo>
                  <a:cubicBezTo>
                    <a:pt x="79" y="10"/>
                    <a:pt x="79" y="11"/>
                    <a:pt x="79" y="11"/>
                  </a:cubicBezTo>
                  <a:cubicBezTo>
                    <a:pt x="79" y="11"/>
                    <a:pt x="78" y="11"/>
                    <a:pt x="78" y="11"/>
                  </a:cubicBezTo>
                  <a:cubicBezTo>
                    <a:pt x="78" y="11"/>
                    <a:pt x="78" y="10"/>
                    <a:pt x="78" y="10"/>
                  </a:cubicBezTo>
                  <a:close/>
                  <a:moveTo>
                    <a:pt x="75" y="50"/>
                  </a:moveTo>
                  <a:cubicBezTo>
                    <a:pt x="75" y="49"/>
                    <a:pt x="75" y="49"/>
                    <a:pt x="75" y="48"/>
                  </a:cubicBezTo>
                  <a:cubicBezTo>
                    <a:pt x="75" y="48"/>
                    <a:pt x="76" y="48"/>
                    <a:pt x="76" y="48"/>
                  </a:cubicBezTo>
                  <a:cubicBezTo>
                    <a:pt x="76" y="48"/>
                    <a:pt x="76" y="47"/>
                    <a:pt x="76" y="47"/>
                  </a:cubicBezTo>
                  <a:cubicBezTo>
                    <a:pt x="77" y="47"/>
                    <a:pt x="77" y="47"/>
                    <a:pt x="78" y="47"/>
                  </a:cubicBezTo>
                  <a:cubicBezTo>
                    <a:pt x="78" y="47"/>
                    <a:pt x="78" y="48"/>
                    <a:pt x="78" y="48"/>
                  </a:cubicBezTo>
                  <a:cubicBezTo>
                    <a:pt x="78" y="49"/>
                    <a:pt x="78" y="49"/>
                    <a:pt x="78" y="50"/>
                  </a:cubicBezTo>
                  <a:cubicBezTo>
                    <a:pt x="77" y="50"/>
                    <a:pt x="77" y="50"/>
                    <a:pt x="76" y="50"/>
                  </a:cubicBezTo>
                  <a:cubicBezTo>
                    <a:pt x="76" y="51"/>
                    <a:pt x="76" y="51"/>
                    <a:pt x="76" y="52"/>
                  </a:cubicBezTo>
                  <a:cubicBezTo>
                    <a:pt x="76" y="52"/>
                    <a:pt x="75" y="52"/>
                    <a:pt x="75" y="52"/>
                  </a:cubicBezTo>
                  <a:cubicBezTo>
                    <a:pt x="75" y="51"/>
                    <a:pt x="75" y="51"/>
                    <a:pt x="75" y="50"/>
                  </a:cubicBezTo>
                  <a:close/>
                  <a:moveTo>
                    <a:pt x="73" y="58"/>
                  </a:moveTo>
                  <a:cubicBezTo>
                    <a:pt x="74" y="58"/>
                    <a:pt x="74" y="58"/>
                    <a:pt x="75" y="58"/>
                  </a:cubicBezTo>
                  <a:cubicBezTo>
                    <a:pt x="75" y="59"/>
                    <a:pt x="75" y="59"/>
                    <a:pt x="75" y="60"/>
                  </a:cubicBezTo>
                  <a:cubicBezTo>
                    <a:pt x="74" y="60"/>
                    <a:pt x="74" y="60"/>
                    <a:pt x="73" y="60"/>
                  </a:cubicBezTo>
                  <a:cubicBezTo>
                    <a:pt x="73" y="60"/>
                    <a:pt x="72" y="60"/>
                    <a:pt x="72" y="60"/>
                  </a:cubicBezTo>
                  <a:cubicBezTo>
                    <a:pt x="72" y="59"/>
                    <a:pt x="72" y="59"/>
                    <a:pt x="72" y="58"/>
                  </a:cubicBezTo>
                  <a:cubicBezTo>
                    <a:pt x="72" y="58"/>
                    <a:pt x="73" y="58"/>
                    <a:pt x="73" y="58"/>
                  </a:cubicBezTo>
                  <a:close/>
                  <a:moveTo>
                    <a:pt x="70" y="8"/>
                  </a:moveTo>
                  <a:cubicBezTo>
                    <a:pt x="71" y="8"/>
                    <a:pt x="71" y="8"/>
                    <a:pt x="72" y="8"/>
                  </a:cubicBezTo>
                  <a:cubicBezTo>
                    <a:pt x="72" y="9"/>
                    <a:pt x="72" y="9"/>
                    <a:pt x="72" y="10"/>
                  </a:cubicBezTo>
                  <a:cubicBezTo>
                    <a:pt x="71" y="10"/>
                    <a:pt x="71" y="10"/>
                    <a:pt x="70" y="10"/>
                  </a:cubicBezTo>
                  <a:cubicBezTo>
                    <a:pt x="70" y="9"/>
                    <a:pt x="70" y="9"/>
                    <a:pt x="70" y="8"/>
                  </a:cubicBezTo>
                  <a:close/>
                  <a:moveTo>
                    <a:pt x="23" y="52"/>
                  </a:moveTo>
                  <a:cubicBezTo>
                    <a:pt x="23" y="51"/>
                    <a:pt x="23" y="51"/>
                    <a:pt x="23" y="50"/>
                  </a:cubicBezTo>
                  <a:cubicBezTo>
                    <a:pt x="24" y="50"/>
                    <a:pt x="24" y="50"/>
                    <a:pt x="25" y="50"/>
                  </a:cubicBezTo>
                  <a:cubicBezTo>
                    <a:pt x="25" y="51"/>
                    <a:pt x="25" y="51"/>
                    <a:pt x="25" y="52"/>
                  </a:cubicBezTo>
                  <a:cubicBezTo>
                    <a:pt x="25" y="52"/>
                    <a:pt x="25" y="53"/>
                    <a:pt x="25" y="53"/>
                  </a:cubicBezTo>
                  <a:cubicBezTo>
                    <a:pt x="24" y="53"/>
                    <a:pt x="24" y="53"/>
                    <a:pt x="23" y="53"/>
                  </a:cubicBezTo>
                  <a:cubicBezTo>
                    <a:pt x="23" y="53"/>
                    <a:pt x="23" y="52"/>
                    <a:pt x="23" y="5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1" name="Freeform 90"/>
            <p:cNvSpPr/>
            <p:nvPr/>
          </p:nvSpPr>
          <p:spPr bwMode="auto">
            <a:xfrm>
              <a:off x="4108" y="982"/>
              <a:ext cx="3" cy="2"/>
            </a:xfrm>
            <a:custGeom>
              <a:avLst/>
              <a:gdLst>
                <a:gd name="T0" fmla="*/ 0 w 2"/>
                <a:gd name="T1" fmla="*/ 2 h 1"/>
                <a:gd name="T2" fmla="*/ 3 w 2"/>
                <a:gd name="T3" fmla="*/ 2 h 1"/>
                <a:gd name="T4" fmla="*/ 3 w 2"/>
                <a:gd name="T5" fmla="*/ 0 h 1"/>
                <a:gd name="T6" fmla="*/ 0 w 2"/>
                <a:gd name="T7" fmla="*/ 0 h 1"/>
                <a:gd name="T8" fmla="*/ 0 w 2"/>
                <a:gd name="T9" fmla="*/ 2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0" y="1"/>
                  </a:moveTo>
                  <a:cubicBezTo>
                    <a:pt x="1" y="1"/>
                    <a:pt x="1" y="1"/>
                    <a:pt x="2" y="1"/>
                  </a:cubicBezTo>
                  <a:cubicBezTo>
                    <a:pt x="2" y="1"/>
                    <a:pt x="2" y="0"/>
                    <a:pt x="2" y="0"/>
                  </a:cubicBezTo>
                  <a:cubicBezTo>
                    <a:pt x="1" y="0"/>
                    <a:pt x="1" y="0"/>
                    <a:pt x="0" y="0"/>
                  </a:cubicBezTo>
                  <a:cubicBezTo>
                    <a:pt x="0" y="0"/>
                    <a:pt x="0" y="1"/>
                    <a:pt x="0" y="1"/>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2" name="Freeform 91"/>
            <p:cNvSpPr/>
            <p:nvPr/>
          </p:nvSpPr>
          <p:spPr bwMode="auto">
            <a:xfrm>
              <a:off x="3789" y="993"/>
              <a:ext cx="9" cy="8"/>
            </a:xfrm>
            <a:custGeom>
              <a:avLst/>
              <a:gdLst>
                <a:gd name="T0" fmla="*/ 0 w 5"/>
                <a:gd name="T1" fmla="*/ 3 h 5"/>
                <a:gd name="T2" fmla="*/ 0 w 5"/>
                <a:gd name="T3" fmla="*/ 5 h 5"/>
                <a:gd name="T4" fmla="*/ 0 w 5"/>
                <a:gd name="T5" fmla="*/ 8 h 5"/>
                <a:gd name="T6" fmla="*/ 4 w 5"/>
                <a:gd name="T7" fmla="*/ 8 h 5"/>
                <a:gd name="T8" fmla="*/ 7 w 5"/>
                <a:gd name="T9" fmla="*/ 8 h 5"/>
                <a:gd name="T10" fmla="*/ 7 w 5"/>
                <a:gd name="T11" fmla="*/ 5 h 5"/>
                <a:gd name="T12" fmla="*/ 9 w 5"/>
                <a:gd name="T13" fmla="*/ 5 h 5"/>
                <a:gd name="T14" fmla="*/ 9 w 5"/>
                <a:gd name="T15" fmla="*/ 3 h 5"/>
                <a:gd name="T16" fmla="*/ 9 w 5"/>
                <a:gd name="T17" fmla="*/ 0 h 5"/>
                <a:gd name="T18" fmla="*/ 7 w 5"/>
                <a:gd name="T19" fmla="*/ 0 h 5"/>
                <a:gd name="T20" fmla="*/ 4 w 5"/>
                <a:gd name="T21" fmla="*/ 0 h 5"/>
                <a:gd name="T22" fmla="*/ 4 w 5"/>
                <a:gd name="T23" fmla="*/ 3 h 5"/>
                <a:gd name="T24" fmla="*/ 0 w 5"/>
                <a:gd name="T25" fmla="*/ 3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5">
                  <a:moveTo>
                    <a:pt x="0" y="2"/>
                  </a:moveTo>
                  <a:cubicBezTo>
                    <a:pt x="0" y="2"/>
                    <a:pt x="0" y="3"/>
                    <a:pt x="0" y="3"/>
                  </a:cubicBezTo>
                  <a:cubicBezTo>
                    <a:pt x="0" y="4"/>
                    <a:pt x="0" y="5"/>
                    <a:pt x="0" y="5"/>
                  </a:cubicBezTo>
                  <a:cubicBezTo>
                    <a:pt x="1" y="5"/>
                    <a:pt x="1" y="5"/>
                    <a:pt x="2" y="5"/>
                  </a:cubicBezTo>
                  <a:cubicBezTo>
                    <a:pt x="2" y="5"/>
                    <a:pt x="3" y="5"/>
                    <a:pt x="4" y="5"/>
                  </a:cubicBezTo>
                  <a:cubicBezTo>
                    <a:pt x="4" y="5"/>
                    <a:pt x="4" y="4"/>
                    <a:pt x="4" y="3"/>
                  </a:cubicBezTo>
                  <a:cubicBezTo>
                    <a:pt x="4" y="3"/>
                    <a:pt x="5" y="3"/>
                    <a:pt x="5" y="3"/>
                  </a:cubicBezTo>
                  <a:cubicBezTo>
                    <a:pt x="5" y="3"/>
                    <a:pt x="5" y="2"/>
                    <a:pt x="5" y="2"/>
                  </a:cubicBezTo>
                  <a:cubicBezTo>
                    <a:pt x="5" y="1"/>
                    <a:pt x="5" y="1"/>
                    <a:pt x="5" y="0"/>
                  </a:cubicBezTo>
                  <a:cubicBezTo>
                    <a:pt x="5" y="0"/>
                    <a:pt x="4" y="0"/>
                    <a:pt x="4" y="0"/>
                  </a:cubicBezTo>
                  <a:cubicBezTo>
                    <a:pt x="3" y="0"/>
                    <a:pt x="2" y="0"/>
                    <a:pt x="2" y="0"/>
                  </a:cubicBezTo>
                  <a:cubicBezTo>
                    <a:pt x="2" y="1"/>
                    <a:pt x="2" y="1"/>
                    <a:pt x="2" y="2"/>
                  </a:cubicBezTo>
                  <a:cubicBezTo>
                    <a:pt x="1" y="2"/>
                    <a:pt x="1" y="2"/>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3" name="Freeform 92"/>
            <p:cNvSpPr/>
            <p:nvPr/>
          </p:nvSpPr>
          <p:spPr bwMode="auto">
            <a:xfrm>
              <a:off x="3802" y="998"/>
              <a:ext cx="5" cy="9"/>
            </a:xfrm>
            <a:custGeom>
              <a:avLst/>
              <a:gdLst>
                <a:gd name="T0" fmla="*/ 0 w 3"/>
                <a:gd name="T1" fmla="*/ 0 h 5"/>
                <a:gd name="T2" fmla="*/ 0 w 3"/>
                <a:gd name="T3" fmla="*/ 4 h 5"/>
                <a:gd name="T4" fmla="*/ 0 w 3"/>
                <a:gd name="T5" fmla="*/ 7 h 5"/>
                <a:gd name="T6" fmla="*/ 0 w 3"/>
                <a:gd name="T7" fmla="*/ 9 h 5"/>
                <a:gd name="T8" fmla="*/ 2 w 3"/>
                <a:gd name="T9" fmla="*/ 9 h 5"/>
                <a:gd name="T10" fmla="*/ 2 w 3"/>
                <a:gd name="T11" fmla="*/ 7 h 5"/>
                <a:gd name="T12" fmla="*/ 5 w 3"/>
                <a:gd name="T13" fmla="*/ 7 h 5"/>
                <a:gd name="T14" fmla="*/ 5 w 3"/>
                <a:gd name="T15" fmla="*/ 4 h 5"/>
                <a:gd name="T16" fmla="*/ 5 w 3"/>
                <a:gd name="T17" fmla="*/ 0 h 5"/>
                <a:gd name="T18" fmla="*/ 2 w 3"/>
                <a:gd name="T19" fmla="*/ 0 h 5"/>
                <a:gd name="T20" fmla="*/ 0 w 3"/>
                <a:gd name="T21" fmla="*/ 0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5">
                  <a:moveTo>
                    <a:pt x="0" y="0"/>
                  </a:moveTo>
                  <a:cubicBezTo>
                    <a:pt x="0" y="1"/>
                    <a:pt x="0" y="2"/>
                    <a:pt x="0" y="2"/>
                  </a:cubicBezTo>
                  <a:cubicBezTo>
                    <a:pt x="0" y="3"/>
                    <a:pt x="0" y="3"/>
                    <a:pt x="0" y="4"/>
                  </a:cubicBezTo>
                  <a:cubicBezTo>
                    <a:pt x="0" y="4"/>
                    <a:pt x="0" y="5"/>
                    <a:pt x="0" y="5"/>
                  </a:cubicBezTo>
                  <a:cubicBezTo>
                    <a:pt x="0" y="5"/>
                    <a:pt x="1" y="5"/>
                    <a:pt x="1" y="5"/>
                  </a:cubicBezTo>
                  <a:cubicBezTo>
                    <a:pt x="1" y="5"/>
                    <a:pt x="1" y="4"/>
                    <a:pt x="1" y="4"/>
                  </a:cubicBezTo>
                  <a:cubicBezTo>
                    <a:pt x="2" y="4"/>
                    <a:pt x="2" y="4"/>
                    <a:pt x="3" y="4"/>
                  </a:cubicBezTo>
                  <a:cubicBezTo>
                    <a:pt x="3" y="3"/>
                    <a:pt x="3" y="3"/>
                    <a:pt x="3" y="2"/>
                  </a:cubicBezTo>
                  <a:cubicBezTo>
                    <a:pt x="3" y="2"/>
                    <a:pt x="3" y="1"/>
                    <a:pt x="3" y="0"/>
                  </a:cubicBezTo>
                  <a:cubicBezTo>
                    <a:pt x="2" y="0"/>
                    <a:pt x="2" y="0"/>
                    <a:pt x="1" y="0"/>
                  </a:cubicBezTo>
                  <a:cubicBezTo>
                    <a:pt x="1" y="0"/>
                    <a:pt x="0" y="0"/>
                    <a:pt x="0"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4" name="Freeform 93"/>
            <p:cNvSpPr/>
            <p:nvPr/>
          </p:nvSpPr>
          <p:spPr bwMode="auto">
            <a:xfrm>
              <a:off x="3990" y="996"/>
              <a:ext cx="34" cy="23"/>
            </a:xfrm>
            <a:custGeom>
              <a:avLst/>
              <a:gdLst>
                <a:gd name="T0" fmla="*/ 2 w 20"/>
                <a:gd name="T1" fmla="*/ 16 h 13"/>
                <a:gd name="T2" fmla="*/ 5 w 20"/>
                <a:gd name="T3" fmla="*/ 16 h 13"/>
                <a:gd name="T4" fmla="*/ 5 w 20"/>
                <a:gd name="T5" fmla="*/ 19 h 13"/>
                <a:gd name="T6" fmla="*/ 7 w 20"/>
                <a:gd name="T7" fmla="*/ 19 h 13"/>
                <a:gd name="T8" fmla="*/ 10 w 20"/>
                <a:gd name="T9" fmla="*/ 19 h 13"/>
                <a:gd name="T10" fmla="*/ 10 w 20"/>
                <a:gd name="T11" fmla="*/ 23 h 13"/>
                <a:gd name="T12" fmla="*/ 12 w 20"/>
                <a:gd name="T13" fmla="*/ 23 h 13"/>
                <a:gd name="T14" fmla="*/ 15 w 20"/>
                <a:gd name="T15" fmla="*/ 23 h 13"/>
                <a:gd name="T16" fmla="*/ 19 w 20"/>
                <a:gd name="T17" fmla="*/ 23 h 13"/>
                <a:gd name="T18" fmla="*/ 20 w 20"/>
                <a:gd name="T19" fmla="*/ 23 h 13"/>
                <a:gd name="T20" fmla="*/ 24 w 20"/>
                <a:gd name="T21" fmla="*/ 23 h 13"/>
                <a:gd name="T22" fmla="*/ 24 w 20"/>
                <a:gd name="T23" fmla="*/ 19 h 13"/>
                <a:gd name="T24" fmla="*/ 26 w 20"/>
                <a:gd name="T25" fmla="*/ 19 h 13"/>
                <a:gd name="T26" fmla="*/ 29 w 20"/>
                <a:gd name="T27" fmla="*/ 19 h 13"/>
                <a:gd name="T28" fmla="*/ 31 w 20"/>
                <a:gd name="T29" fmla="*/ 19 h 13"/>
                <a:gd name="T30" fmla="*/ 31 w 20"/>
                <a:gd name="T31" fmla="*/ 18 h 13"/>
                <a:gd name="T32" fmla="*/ 31 w 20"/>
                <a:gd name="T33" fmla="*/ 16 h 13"/>
                <a:gd name="T34" fmla="*/ 34 w 20"/>
                <a:gd name="T35" fmla="*/ 16 h 13"/>
                <a:gd name="T36" fmla="*/ 34 w 20"/>
                <a:gd name="T37" fmla="*/ 14 h 13"/>
                <a:gd name="T38" fmla="*/ 34 w 20"/>
                <a:gd name="T39" fmla="*/ 11 h 13"/>
                <a:gd name="T40" fmla="*/ 34 w 20"/>
                <a:gd name="T41" fmla="*/ 9 h 13"/>
                <a:gd name="T42" fmla="*/ 34 w 20"/>
                <a:gd name="T43" fmla="*/ 5 h 13"/>
                <a:gd name="T44" fmla="*/ 31 w 20"/>
                <a:gd name="T45" fmla="*/ 5 h 13"/>
                <a:gd name="T46" fmla="*/ 31 w 20"/>
                <a:gd name="T47" fmla="*/ 2 h 13"/>
                <a:gd name="T48" fmla="*/ 31 w 20"/>
                <a:gd name="T49" fmla="*/ 0 h 13"/>
                <a:gd name="T50" fmla="*/ 29 w 20"/>
                <a:gd name="T51" fmla="*/ 0 h 13"/>
                <a:gd name="T52" fmla="*/ 26 w 20"/>
                <a:gd name="T53" fmla="*/ 0 h 13"/>
                <a:gd name="T54" fmla="*/ 24 w 20"/>
                <a:gd name="T55" fmla="*/ 0 h 13"/>
                <a:gd name="T56" fmla="*/ 20 w 20"/>
                <a:gd name="T57" fmla="*/ 0 h 13"/>
                <a:gd name="T58" fmla="*/ 20 w 20"/>
                <a:gd name="T59" fmla="*/ 2 h 13"/>
                <a:gd name="T60" fmla="*/ 19 w 20"/>
                <a:gd name="T61" fmla="*/ 2 h 13"/>
                <a:gd name="T62" fmla="*/ 15 w 20"/>
                <a:gd name="T63" fmla="*/ 2 h 13"/>
                <a:gd name="T64" fmla="*/ 15 w 20"/>
                <a:gd name="T65" fmla="*/ 0 h 13"/>
                <a:gd name="T66" fmla="*/ 12 w 20"/>
                <a:gd name="T67" fmla="*/ 0 h 13"/>
                <a:gd name="T68" fmla="*/ 12 w 20"/>
                <a:gd name="T69" fmla="*/ 2 h 13"/>
                <a:gd name="T70" fmla="*/ 10 w 20"/>
                <a:gd name="T71" fmla="*/ 2 h 13"/>
                <a:gd name="T72" fmla="*/ 7 w 20"/>
                <a:gd name="T73" fmla="*/ 2 h 13"/>
                <a:gd name="T74" fmla="*/ 7 w 20"/>
                <a:gd name="T75" fmla="*/ 0 h 13"/>
                <a:gd name="T76" fmla="*/ 5 w 20"/>
                <a:gd name="T77" fmla="*/ 0 h 13"/>
                <a:gd name="T78" fmla="*/ 2 w 20"/>
                <a:gd name="T79" fmla="*/ 0 h 13"/>
                <a:gd name="T80" fmla="*/ 2 w 20"/>
                <a:gd name="T81" fmla="*/ 2 h 13"/>
                <a:gd name="T82" fmla="*/ 0 w 20"/>
                <a:gd name="T83" fmla="*/ 2 h 13"/>
                <a:gd name="T84" fmla="*/ 0 w 20"/>
                <a:gd name="T85" fmla="*/ 5 h 13"/>
                <a:gd name="T86" fmla="*/ 0 w 20"/>
                <a:gd name="T87" fmla="*/ 9 h 13"/>
                <a:gd name="T88" fmla="*/ 0 w 20"/>
                <a:gd name="T89" fmla="*/ 11 h 13"/>
                <a:gd name="T90" fmla="*/ 2 w 20"/>
                <a:gd name="T91" fmla="*/ 11 h 13"/>
                <a:gd name="T92" fmla="*/ 2 w 20"/>
                <a:gd name="T93" fmla="*/ 14 h 13"/>
                <a:gd name="T94" fmla="*/ 2 w 20"/>
                <a:gd name="T95" fmla="*/ 16 h 1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0" h="13">
                  <a:moveTo>
                    <a:pt x="1" y="9"/>
                  </a:moveTo>
                  <a:cubicBezTo>
                    <a:pt x="2" y="9"/>
                    <a:pt x="2" y="9"/>
                    <a:pt x="3" y="9"/>
                  </a:cubicBezTo>
                  <a:cubicBezTo>
                    <a:pt x="3" y="10"/>
                    <a:pt x="3" y="11"/>
                    <a:pt x="3" y="11"/>
                  </a:cubicBezTo>
                  <a:cubicBezTo>
                    <a:pt x="3" y="11"/>
                    <a:pt x="4" y="11"/>
                    <a:pt x="4" y="11"/>
                  </a:cubicBezTo>
                  <a:cubicBezTo>
                    <a:pt x="5" y="11"/>
                    <a:pt x="5" y="11"/>
                    <a:pt x="6" y="11"/>
                  </a:cubicBezTo>
                  <a:cubicBezTo>
                    <a:pt x="6" y="12"/>
                    <a:pt x="6" y="12"/>
                    <a:pt x="6" y="13"/>
                  </a:cubicBezTo>
                  <a:cubicBezTo>
                    <a:pt x="6" y="13"/>
                    <a:pt x="7" y="13"/>
                    <a:pt x="7" y="13"/>
                  </a:cubicBezTo>
                  <a:cubicBezTo>
                    <a:pt x="8" y="13"/>
                    <a:pt x="8" y="13"/>
                    <a:pt x="9" y="13"/>
                  </a:cubicBezTo>
                  <a:cubicBezTo>
                    <a:pt x="10" y="13"/>
                    <a:pt x="10" y="13"/>
                    <a:pt x="11" y="13"/>
                  </a:cubicBezTo>
                  <a:cubicBezTo>
                    <a:pt x="11" y="13"/>
                    <a:pt x="12" y="13"/>
                    <a:pt x="12" y="13"/>
                  </a:cubicBezTo>
                  <a:cubicBezTo>
                    <a:pt x="13" y="13"/>
                    <a:pt x="13" y="13"/>
                    <a:pt x="14" y="13"/>
                  </a:cubicBezTo>
                  <a:cubicBezTo>
                    <a:pt x="14" y="12"/>
                    <a:pt x="14" y="12"/>
                    <a:pt x="14" y="11"/>
                  </a:cubicBezTo>
                  <a:cubicBezTo>
                    <a:pt x="14" y="11"/>
                    <a:pt x="15" y="11"/>
                    <a:pt x="15" y="11"/>
                  </a:cubicBezTo>
                  <a:cubicBezTo>
                    <a:pt x="16" y="11"/>
                    <a:pt x="16" y="11"/>
                    <a:pt x="17" y="11"/>
                  </a:cubicBezTo>
                  <a:cubicBezTo>
                    <a:pt x="17" y="11"/>
                    <a:pt x="18" y="11"/>
                    <a:pt x="18" y="11"/>
                  </a:cubicBezTo>
                  <a:cubicBezTo>
                    <a:pt x="18" y="10"/>
                    <a:pt x="18" y="10"/>
                    <a:pt x="18" y="10"/>
                  </a:cubicBezTo>
                  <a:cubicBezTo>
                    <a:pt x="18" y="9"/>
                    <a:pt x="18" y="9"/>
                    <a:pt x="18" y="9"/>
                  </a:cubicBezTo>
                  <a:cubicBezTo>
                    <a:pt x="19" y="9"/>
                    <a:pt x="19" y="9"/>
                    <a:pt x="20" y="9"/>
                  </a:cubicBezTo>
                  <a:cubicBezTo>
                    <a:pt x="20" y="9"/>
                    <a:pt x="20" y="8"/>
                    <a:pt x="20" y="8"/>
                  </a:cubicBezTo>
                  <a:cubicBezTo>
                    <a:pt x="20" y="7"/>
                    <a:pt x="20" y="7"/>
                    <a:pt x="20" y="6"/>
                  </a:cubicBezTo>
                  <a:cubicBezTo>
                    <a:pt x="20" y="6"/>
                    <a:pt x="20" y="5"/>
                    <a:pt x="20" y="5"/>
                  </a:cubicBezTo>
                  <a:cubicBezTo>
                    <a:pt x="20" y="4"/>
                    <a:pt x="20" y="4"/>
                    <a:pt x="20" y="3"/>
                  </a:cubicBezTo>
                  <a:cubicBezTo>
                    <a:pt x="19" y="3"/>
                    <a:pt x="19" y="3"/>
                    <a:pt x="18" y="3"/>
                  </a:cubicBezTo>
                  <a:cubicBezTo>
                    <a:pt x="18" y="3"/>
                    <a:pt x="18" y="2"/>
                    <a:pt x="18" y="1"/>
                  </a:cubicBezTo>
                  <a:cubicBezTo>
                    <a:pt x="18" y="1"/>
                    <a:pt x="18" y="0"/>
                    <a:pt x="18" y="0"/>
                  </a:cubicBezTo>
                  <a:cubicBezTo>
                    <a:pt x="18" y="0"/>
                    <a:pt x="17" y="0"/>
                    <a:pt x="17" y="0"/>
                  </a:cubicBezTo>
                  <a:cubicBezTo>
                    <a:pt x="16" y="0"/>
                    <a:pt x="16" y="0"/>
                    <a:pt x="15" y="0"/>
                  </a:cubicBezTo>
                  <a:cubicBezTo>
                    <a:pt x="15" y="0"/>
                    <a:pt x="14" y="0"/>
                    <a:pt x="14" y="0"/>
                  </a:cubicBezTo>
                  <a:cubicBezTo>
                    <a:pt x="13" y="0"/>
                    <a:pt x="13" y="0"/>
                    <a:pt x="12" y="0"/>
                  </a:cubicBezTo>
                  <a:cubicBezTo>
                    <a:pt x="12" y="0"/>
                    <a:pt x="12" y="1"/>
                    <a:pt x="12" y="1"/>
                  </a:cubicBezTo>
                  <a:cubicBezTo>
                    <a:pt x="12" y="1"/>
                    <a:pt x="11" y="1"/>
                    <a:pt x="11" y="1"/>
                  </a:cubicBezTo>
                  <a:cubicBezTo>
                    <a:pt x="10" y="1"/>
                    <a:pt x="10" y="1"/>
                    <a:pt x="9" y="1"/>
                  </a:cubicBezTo>
                  <a:cubicBezTo>
                    <a:pt x="9" y="1"/>
                    <a:pt x="9" y="0"/>
                    <a:pt x="9" y="0"/>
                  </a:cubicBezTo>
                  <a:cubicBezTo>
                    <a:pt x="8" y="0"/>
                    <a:pt x="8" y="0"/>
                    <a:pt x="7" y="0"/>
                  </a:cubicBezTo>
                  <a:cubicBezTo>
                    <a:pt x="7" y="0"/>
                    <a:pt x="7" y="1"/>
                    <a:pt x="7" y="1"/>
                  </a:cubicBezTo>
                  <a:cubicBezTo>
                    <a:pt x="7" y="1"/>
                    <a:pt x="6" y="1"/>
                    <a:pt x="6" y="1"/>
                  </a:cubicBezTo>
                  <a:cubicBezTo>
                    <a:pt x="5" y="1"/>
                    <a:pt x="5" y="1"/>
                    <a:pt x="4" y="1"/>
                  </a:cubicBezTo>
                  <a:cubicBezTo>
                    <a:pt x="4" y="1"/>
                    <a:pt x="4" y="0"/>
                    <a:pt x="4" y="0"/>
                  </a:cubicBezTo>
                  <a:cubicBezTo>
                    <a:pt x="4" y="0"/>
                    <a:pt x="3" y="0"/>
                    <a:pt x="3" y="0"/>
                  </a:cubicBezTo>
                  <a:cubicBezTo>
                    <a:pt x="2" y="0"/>
                    <a:pt x="2" y="0"/>
                    <a:pt x="1" y="0"/>
                  </a:cubicBezTo>
                  <a:cubicBezTo>
                    <a:pt x="1" y="0"/>
                    <a:pt x="1" y="1"/>
                    <a:pt x="1" y="1"/>
                  </a:cubicBezTo>
                  <a:cubicBezTo>
                    <a:pt x="1" y="1"/>
                    <a:pt x="0" y="1"/>
                    <a:pt x="0" y="1"/>
                  </a:cubicBezTo>
                  <a:cubicBezTo>
                    <a:pt x="0" y="2"/>
                    <a:pt x="0" y="3"/>
                    <a:pt x="0" y="3"/>
                  </a:cubicBezTo>
                  <a:cubicBezTo>
                    <a:pt x="0" y="4"/>
                    <a:pt x="0" y="4"/>
                    <a:pt x="0" y="5"/>
                  </a:cubicBezTo>
                  <a:cubicBezTo>
                    <a:pt x="0" y="5"/>
                    <a:pt x="0" y="6"/>
                    <a:pt x="0" y="6"/>
                  </a:cubicBezTo>
                  <a:cubicBezTo>
                    <a:pt x="0" y="6"/>
                    <a:pt x="1" y="6"/>
                    <a:pt x="1" y="6"/>
                  </a:cubicBezTo>
                  <a:cubicBezTo>
                    <a:pt x="1" y="7"/>
                    <a:pt x="1" y="7"/>
                    <a:pt x="1" y="8"/>
                  </a:cubicBezTo>
                  <a:cubicBezTo>
                    <a:pt x="1" y="8"/>
                    <a:pt x="1" y="9"/>
                    <a:pt x="1" y="9"/>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5" name="Freeform 94"/>
            <p:cNvSpPr/>
            <p:nvPr/>
          </p:nvSpPr>
          <p:spPr bwMode="auto">
            <a:xfrm>
              <a:off x="3840" y="1019"/>
              <a:ext cx="2" cy="2"/>
            </a:xfrm>
            <a:custGeom>
              <a:avLst/>
              <a:gdLst>
                <a:gd name="T0" fmla="*/ 0 w 1"/>
                <a:gd name="T1" fmla="*/ 2 h 1"/>
                <a:gd name="T2" fmla="*/ 2 w 1"/>
                <a:gd name="T3" fmla="*/ 2 h 1"/>
                <a:gd name="T4" fmla="*/ 2 w 1"/>
                <a:gd name="T5" fmla="*/ 0 h 1"/>
                <a:gd name="T6" fmla="*/ 0 w 1"/>
                <a:gd name="T7" fmla="*/ 0 h 1"/>
                <a:gd name="T8" fmla="*/ 0 w 1"/>
                <a:gd name="T9" fmla="*/ 2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1"/>
                  </a:moveTo>
                  <a:cubicBezTo>
                    <a:pt x="0" y="1"/>
                    <a:pt x="1" y="1"/>
                    <a:pt x="1" y="1"/>
                  </a:cubicBezTo>
                  <a:cubicBezTo>
                    <a:pt x="1" y="1"/>
                    <a:pt x="1" y="0"/>
                    <a:pt x="1" y="0"/>
                  </a:cubicBezTo>
                  <a:cubicBezTo>
                    <a:pt x="1" y="0"/>
                    <a:pt x="0" y="0"/>
                    <a:pt x="0" y="0"/>
                  </a:cubicBezTo>
                  <a:cubicBezTo>
                    <a:pt x="0" y="0"/>
                    <a:pt x="0" y="1"/>
                    <a:pt x="0" y="1"/>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6" name="Freeform 95"/>
            <p:cNvSpPr/>
            <p:nvPr/>
          </p:nvSpPr>
          <p:spPr bwMode="auto">
            <a:xfrm>
              <a:off x="3788" y="1034"/>
              <a:ext cx="8" cy="9"/>
            </a:xfrm>
            <a:custGeom>
              <a:avLst/>
              <a:gdLst>
                <a:gd name="T0" fmla="*/ 5 w 5"/>
                <a:gd name="T1" fmla="*/ 0 h 5"/>
                <a:gd name="T2" fmla="*/ 2 w 5"/>
                <a:gd name="T3" fmla="*/ 0 h 5"/>
                <a:gd name="T4" fmla="*/ 2 w 5"/>
                <a:gd name="T5" fmla="*/ 4 h 5"/>
                <a:gd name="T6" fmla="*/ 0 w 5"/>
                <a:gd name="T7" fmla="*/ 4 h 5"/>
                <a:gd name="T8" fmla="*/ 0 w 5"/>
                <a:gd name="T9" fmla="*/ 7 h 5"/>
                <a:gd name="T10" fmla="*/ 2 w 5"/>
                <a:gd name="T11" fmla="*/ 7 h 5"/>
                <a:gd name="T12" fmla="*/ 2 w 5"/>
                <a:gd name="T13" fmla="*/ 9 h 5"/>
                <a:gd name="T14" fmla="*/ 5 w 5"/>
                <a:gd name="T15" fmla="*/ 9 h 5"/>
                <a:gd name="T16" fmla="*/ 5 w 5"/>
                <a:gd name="T17" fmla="*/ 7 h 5"/>
                <a:gd name="T18" fmla="*/ 8 w 5"/>
                <a:gd name="T19" fmla="*/ 7 h 5"/>
                <a:gd name="T20" fmla="*/ 8 w 5"/>
                <a:gd name="T21" fmla="*/ 4 h 5"/>
                <a:gd name="T22" fmla="*/ 5 w 5"/>
                <a:gd name="T23" fmla="*/ 4 h 5"/>
                <a:gd name="T24" fmla="*/ 5 w 5"/>
                <a:gd name="T25" fmla="*/ 0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5">
                  <a:moveTo>
                    <a:pt x="3" y="0"/>
                  </a:moveTo>
                  <a:cubicBezTo>
                    <a:pt x="2" y="0"/>
                    <a:pt x="2" y="0"/>
                    <a:pt x="1" y="0"/>
                  </a:cubicBezTo>
                  <a:cubicBezTo>
                    <a:pt x="1" y="1"/>
                    <a:pt x="1" y="1"/>
                    <a:pt x="1" y="2"/>
                  </a:cubicBezTo>
                  <a:cubicBezTo>
                    <a:pt x="1" y="2"/>
                    <a:pt x="0" y="2"/>
                    <a:pt x="0" y="2"/>
                  </a:cubicBezTo>
                  <a:cubicBezTo>
                    <a:pt x="0" y="2"/>
                    <a:pt x="0" y="3"/>
                    <a:pt x="0" y="4"/>
                  </a:cubicBezTo>
                  <a:cubicBezTo>
                    <a:pt x="0" y="4"/>
                    <a:pt x="1" y="4"/>
                    <a:pt x="1" y="4"/>
                  </a:cubicBezTo>
                  <a:cubicBezTo>
                    <a:pt x="1" y="4"/>
                    <a:pt x="1" y="5"/>
                    <a:pt x="1" y="5"/>
                  </a:cubicBezTo>
                  <a:cubicBezTo>
                    <a:pt x="2" y="5"/>
                    <a:pt x="2" y="5"/>
                    <a:pt x="3" y="5"/>
                  </a:cubicBezTo>
                  <a:cubicBezTo>
                    <a:pt x="3" y="5"/>
                    <a:pt x="3" y="4"/>
                    <a:pt x="3" y="4"/>
                  </a:cubicBezTo>
                  <a:cubicBezTo>
                    <a:pt x="3" y="4"/>
                    <a:pt x="4" y="4"/>
                    <a:pt x="5" y="4"/>
                  </a:cubicBezTo>
                  <a:cubicBezTo>
                    <a:pt x="5" y="3"/>
                    <a:pt x="5" y="2"/>
                    <a:pt x="5" y="2"/>
                  </a:cubicBezTo>
                  <a:cubicBezTo>
                    <a:pt x="4" y="2"/>
                    <a:pt x="3" y="2"/>
                    <a:pt x="3" y="2"/>
                  </a:cubicBezTo>
                  <a:cubicBezTo>
                    <a:pt x="3" y="1"/>
                    <a:pt x="3" y="1"/>
                    <a:pt x="3"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7" name="Freeform 96"/>
            <p:cNvSpPr/>
            <p:nvPr/>
          </p:nvSpPr>
          <p:spPr bwMode="auto">
            <a:xfrm>
              <a:off x="4077" y="1148"/>
              <a:ext cx="7" cy="5"/>
            </a:xfrm>
            <a:custGeom>
              <a:avLst/>
              <a:gdLst>
                <a:gd name="T0" fmla="*/ 2 w 4"/>
                <a:gd name="T1" fmla="*/ 0 h 3"/>
                <a:gd name="T2" fmla="*/ 0 w 4"/>
                <a:gd name="T3" fmla="*/ 0 h 3"/>
                <a:gd name="T4" fmla="*/ 0 w 4"/>
                <a:gd name="T5" fmla="*/ 2 h 3"/>
                <a:gd name="T6" fmla="*/ 2 w 4"/>
                <a:gd name="T7" fmla="*/ 2 h 3"/>
                <a:gd name="T8" fmla="*/ 2 w 4"/>
                <a:gd name="T9" fmla="*/ 5 h 3"/>
                <a:gd name="T10" fmla="*/ 5 w 4"/>
                <a:gd name="T11" fmla="*/ 5 h 3"/>
                <a:gd name="T12" fmla="*/ 5 w 4"/>
                <a:gd name="T13" fmla="*/ 2 h 3"/>
                <a:gd name="T14" fmla="*/ 7 w 4"/>
                <a:gd name="T15" fmla="*/ 2 h 3"/>
                <a:gd name="T16" fmla="*/ 7 w 4"/>
                <a:gd name="T17" fmla="*/ 0 h 3"/>
                <a:gd name="T18" fmla="*/ 5 w 4"/>
                <a:gd name="T19" fmla="*/ 0 h 3"/>
                <a:gd name="T20" fmla="*/ 2 w 4"/>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 h="3">
                  <a:moveTo>
                    <a:pt x="1" y="0"/>
                  </a:moveTo>
                  <a:cubicBezTo>
                    <a:pt x="1" y="0"/>
                    <a:pt x="0" y="0"/>
                    <a:pt x="0" y="0"/>
                  </a:cubicBezTo>
                  <a:cubicBezTo>
                    <a:pt x="0" y="0"/>
                    <a:pt x="0" y="1"/>
                    <a:pt x="0" y="1"/>
                  </a:cubicBezTo>
                  <a:cubicBezTo>
                    <a:pt x="0" y="1"/>
                    <a:pt x="1" y="1"/>
                    <a:pt x="1" y="1"/>
                  </a:cubicBezTo>
                  <a:cubicBezTo>
                    <a:pt x="1" y="2"/>
                    <a:pt x="1" y="3"/>
                    <a:pt x="1" y="3"/>
                  </a:cubicBezTo>
                  <a:cubicBezTo>
                    <a:pt x="2" y="3"/>
                    <a:pt x="2" y="3"/>
                    <a:pt x="3" y="3"/>
                  </a:cubicBezTo>
                  <a:cubicBezTo>
                    <a:pt x="3" y="3"/>
                    <a:pt x="3" y="2"/>
                    <a:pt x="3" y="1"/>
                  </a:cubicBezTo>
                  <a:cubicBezTo>
                    <a:pt x="3" y="1"/>
                    <a:pt x="4" y="1"/>
                    <a:pt x="4" y="1"/>
                  </a:cubicBezTo>
                  <a:cubicBezTo>
                    <a:pt x="4" y="1"/>
                    <a:pt x="4" y="0"/>
                    <a:pt x="4" y="0"/>
                  </a:cubicBezTo>
                  <a:cubicBezTo>
                    <a:pt x="4" y="0"/>
                    <a:pt x="3" y="0"/>
                    <a:pt x="3" y="0"/>
                  </a:cubicBezTo>
                  <a:cubicBezTo>
                    <a:pt x="2" y="0"/>
                    <a:pt x="2" y="0"/>
                    <a:pt x="1"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8" name="Freeform 97"/>
            <p:cNvSpPr/>
            <p:nvPr/>
          </p:nvSpPr>
          <p:spPr bwMode="auto">
            <a:xfrm>
              <a:off x="4098" y="1134"/>
              <a:ext cx="8" cy="19"/>
            </a:xfrm>
            <a:custGeom>
              <a:avLst/>
              <a:gdLst>
                <a:gd name="T0" fmla="*/ 5 w 5"/>
                <a:gd name="T1" fmla="*/ 5 h 11"/>
                <a:gd name="T2" fmla="*/ 5 w 5"/>
                <a:gd name="T3" fmla="*/ 3 h 11"/>
                <a:gd name="T4" fmla="*/ 5 w 5"/>
                <a:gd name="T5" fmla="*/ 0 h 11"/>
                <a:gd name="T6" fmla="*/ 3 w 5"/>
                <a:gd name="T7" fmla="*/ 0 h 11"/>
                <a:gd name="T8" fmla="*/ 3 w 5"/>
                <a:gd name="T9" fmla="*/ 3 h 11"/>
                <a:gd name="T10" fmla="*/ 3 w 5"/>
                <a:gd name="T11" fmla="*/ 5 h 11"/>
                <a:gd name="T12" fmla="*/ 3 w 5"/>
                <a:gd name="T13" fmla="*/ 9 h 11"/>
                <a:gd name="T14" fmla="*/ 3 w 5"/>
                <a:gd name="T15" fmla="*/ 10 h 11"/>
                <a:gd name="T16" fmla="*/ 0 w 5"/>
                <a:gd name="T17" fmla="*/ 10 h 11"/>
                <a:gd name="T18" fmla="*/ 0 w 5"/>
                <a:gd name="T19" fmla="*/ 14 h 11"/>
                <a:gd name="T20" fmla="*/ 0 w 5"/>
                <a:gd name="T21" fmla="*/ 16 h 11"/>
                <a:gd name="T22" fmla="*/ 0 w 5"/>
                <a:gd name="T23" fmla="*/ 19 h 11"/>
                <a:gd name="T24" fmla="*/ 3 w 5"/>
                <a:gd name="T25" fmla="*/ 19 h 11"/>
                <a:gd name="T26" fmla="*/ 5 w 5"/>
                <a:gd name="T27" fmla="*/ 19 h 11"/>
                <a:gd name="T28" fmla="*/ 8 w 5"/>
                <a:gd name="T29" fmla="*/ 19 h 11"/>
                <a:gd name="T30" fmla="*/ 8 w 5"/>
                <a:gd name="T31" fmla="*/ 16 h 11"/>
                <a:gd name="T32" fmla="*/ 8 w 5"/>
                <a:gd name="T33" fmla="*/ 14 h 11"/>
                <a:gd name="T34" fmla="*/ 8 w 5"/>
                <a:gd name="T35" fmla="*/ 10 h 11"/>
                <a:gd name="T36" fmla="*/ 8 w 5"/>
                <a:gd name="T37" fmla="*/ 9 h 11"/>
                <a:gd name="T38" fmla="*/ 5 w 5"/>
                <a:gd name="T39" fmla="*/ 9 h 11"/>
                <a:gd name="T40" fmla="*/ 5 w 5"/>
                <a:gd name="T41" fmla="*/ 5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 h="11">
                  <a:moveTo>
                    <a:pt x="3" y="3"/>
                  </a:moveTo>
                  <a:cubicBezTo>
                    <a:pt x="3" y="3"/>
                    <a:pt x="3" y="2"/>
                    <a:pt x="3" y="2"/>
                  </a:cubicBezTo>
                  <a:cubicBezTo>
                    <a:pt x="3" y="1"/>
                    <a:pt x="3" y="0"/>
                    <a:pt x="3" y="0"/>
                  </a:cubicBezTo>
                  <a:cubicBezTo>
                    <a:pt x="3" y="0"/>
                    <a:pt x="2" y="0"/>
                    <a:pt x="2" y="0"/>
                  </a:cubicBezTo>
                  <a:cubicBezTo>
                    <a:pt x="2" y="0"/>
                    <a:pt x="2" y="1"/>
                    <a:pt x="2" y="2"/>
                  </a:cubicBezTo>
                  <a:cubicBezTo>
                    <a:pt x="2" y="2"/>
                    <a:pt x="2" y="3"/>
                    <a:pt x="2" y="3"/>
                  </a:cubicBezTo>
                  <a:cubicBezTo>
                    <a:pt x="2" y="4"/>
                    <a:pt x="2" y="4"/>
                    <a:pt x="2" y="5"/>
                  </a:cubicBezTo>
                  <a:cubicBezTo>
                    <a:pt x="2" y="5"/>
                    <a:pt x="2" y="6"/>
                    <a:pt x="2" y="6"/>
                  </a:cubicBezTo>
                  <a:cubicBezTo>
                    <a:pt x="1" y="6"/>
                    <a:pt x="1" y="6"/>
                    <a:pt x="0" y="6"/>
                  </a:cubicBezTo>
                  <a:cubicBezTo>
                    <a:pt x="0" y="7"/>
                    <a:pt x="0" y="7"/>
                    <a:pt x="0" y="8"/>
                  </a:cubicBezTo>
                  <a:cubicBezTo>
                    <a:pt x="0" y="8"/>
                    <a:pt x="0" y="9"/>
                    <a:pt x="0" y="9"/>
                  </a:cubicBezTo>
                  <a:cubicBezTo>
                    <a:pt x="0" y="10"/>
                    <a:pt x="0" y="11"/>
                    <a:pt x="0" y="11"/>
                  </a:cubicBezTo>
                  <a:cubicBezTo>
                    <a:pt x="1" y="11"/>
                    <a:pt x="1" y="11"/>
                    <a:pt x="2" y="11"/>
                  </a:cubicBezTo>
                  <a:cubicBezTo>
                    <a:pt x="2" y="11"/>
                    <a:pt x="3" y="11"/>
                    <a:pt x="3" y="11"/>
                  </a:cubicBezTo>
                  <a:cubicBezTo>
                    <a:pt x="4" y="11"/>
                    <a:pt x="4" y="11"/>
                    <a:pt x="5" y="11"/>
                  </a:cubicBezTo>
                  <a:cubicBezTo>
                    <a:pt x="5" y="11"/>
                    <a:pt x="5" y="10"/>
                    <a:pt x="5" y="9"/>
                  </a:cubicBezTo>
                  <a:cubicBezTo>
                    <a:pt x="5" y="9"/>
                    <a:pt x="5" y="8"/>
                    <a:pt x="5" y="8"/>
                  </a:cubicBezTo>
                  <a:cubicBezTo>
                    <a:pt x="5" y="7"/>
                    <a:pt x="5" y="7"/>
                    <a:pt x="5" y="6"/>
                  </a:cubicBezTo>
                  <a:cubicBezTo>
                    <a:pt x="5" y="6"/>
                    <a:pt x="5" y="5"/>
                    <a:pt x="5" y="5"/>
                  </a:cubicBezTo>
                  <a:cubicBezTo>
                    <a:pt x="4" y="5"/>
                    <a:pt x="4" y="5"/>
                    <a:pt x="3" y="5"/>
                  </a:cubicBezTo>
                  <a:cubicBezTo>
                    <a:pt x="3" y="4"/>
                    <a:pt x="3" y="4"/>
                    <a:pt x="3"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9" name="Freeform 98"/>
            <p:cNvSpPr/>
            <p:nvPr/>
          </p:nvSpPr>
          <p:spPr bwMode="auto">
            <a:xfrm>
              <a:off x="4160" y="1167"/>
              <a:ext cx="14" cy="5"/>
            </a:xfrm>
            <a:custGeom>
              <a:avLst/>
              <a:gdLst>
                <a:gd name="T0" fmla="*/ 9 w 8"/>
                <a:gd name="T1" fmla="*/ 0 h 3"/>
                <a:gd name="T2" fmla="*/ 5 w 8"/>
                <a:gd name="T3" fmla="*/ 0 h 3"/>
                <a:gd name="T4" fmla="*/ 4 w 8"/>
                <a:gd name="T5" fmla="*/ 0 h 3"/>
                <a:gd name="T6" fmla="*/ 0 w 8"/>
                <a:gd name="T7" fmla="*/ 0 h 3"/>
                <a:gd name="T8" fmla="*/ 0 w 8"/>
                <a:gd name="T9" fmla="*/ 3 h 3"/>
                <a:gd name="T10" fmla="*/ 0 w 8"/>
                <a:gd name="T11" fmla="*/ 5 h 3"/>
                <a:gd name="T12" fmla="*/ 4 w 8"/>
                <a:gd name="T13" fmla="*/ 5 h 3"/>
                <a:gd name="T14" fmla="*/ 5 w 8"/>
                <a:gd name="T15" fmla="*/ 5 h 3"/>
                <a:gd name="T16" fmla="*/ 9 w 8"/>
                <a:gd name="T17" fmla="*/ 5 h 3"/>
                <a:gd name="T18" fmla="*/ 12 w 8"/>
                <a:gd name="T19" fmla="*/ 5 h 3"/>
                <a:gd name="T20" fmla="*/ 12 w 8"/>
                <a:gd name="T21" fmla="*/ 3 h 3"/>
                <a:gd name="T22" fmla="*/ 14 w 8"/>
                <a:gd name="T23" fmla="*/ 3 h 3"/>
                <a:gd name="T24" fmla="*/ 14 w 8"/>
                <a:gd name="T25" fmla="*/ 0 h 3"/>
                <a:gd name="T26" fmla="*/ 12 w 8"/>
                <a:gd name="T27" fmla="*/ 0 h 3"/>
                <a:gd name="T28" fmla="*/ 9 w 8"/>
                <a:gd name="T29" fmla="*/ 0 h 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 h="3">
                  <a:moveTo>
                    <a:pt x="5" y="0"/>
                  </a:moveTo>
                  <a:cubicBezTo>
                    <a:pt x="4" y="0"/>
                    <a:pt x="4" y="0"/>
                    <a:pt x="3" y="0"/>
                  </a:cubicBezTo>
                  <a:cubicBezTo>
                    <a:pt x="3" y="0"/>
                    <a:pt x="2" y="0"/>
                    <a:pt x="2" y="0"/>
                  </a:cubicBezTo>
                  <a:cubicBezTo>
                    <a:pt x="1" y="0"/>
                    <a:pt x="1" y="0"/>
                    <a:pt x="0" y="0"/>
                  </a:cubicBezTo>
                  <a:cubicBezTo>
                    <a:pt x="0" y="1"/>
                    <a:pt x="0" y="1"/>
                    <a:pt x="0" y="2"/>
                  </a:cubicBezTo>
                  <a:cubicBezTo>
                    <a:pt x="0" y="2"/>
                    <a:pt x="0" y="3"/>
                    <a:pt x="0" y="3"/>
                  </a:cubicBezTo>
                  <a:cubicBezTo>
                    <a:pt x="1" y="3"/>
                    <a:pt x="1" y="3"/>
                    <a:pt x="2" y="3"/>
                  </a:cubicBezTo>
                  <a:cubicBezTo>
                    <a:pt x="2" y="3"/>
                    <a:pt x="3" y="3"/>
                    <a:pt x="3" y="3"/>
                  </a:cubicBezTo>
                  <a:cubicBezTo>
                    <a:pt x="4" y="3"/>
                    <a:pt x="4" y="3"/>
                    <a:pt x="5" y="3"/>
                  </a:cubicBezTo>
                  <a:cubicBezTo>
                    <a:pt x="5" y="3"/>
                    <a:pt x="6" y="3"/>
                    <a:pt x="7" y="3"/>
                  </a:cubicBezTo>
                  <a:cubicBezTo>
                    <a:pt x="7" y="3"/>
                    <a:pt x="7" y="2"/>
                    <a:pt x="7" y="2"/>
                  </a:cubicBezTo>
                  <a:cubicBezTo>
                    <a:pt x="7" y="2"/>
                    <a:pt x="8" y="2"/>
                    <a:pt x="8" y="2"/>
                  </a:cubicBezTo>
                  <a:cubicBezTo>
                    <a:pt x="8" y="1"/>
                    <a:pt x="8" y="1"/>
                    <a:pt x="8" y="0"/>
                  </a:cubicBezTo>
                  <a:cubicBezTo>
                    <a:pt x="8" y="0"/>
                    <a:pt x="7" y="0"/>
                    <a:pt x="7" y="0"/>
                  </a:cubicBezTo>
                  <a:cubicBezTo>
                    <a:pt x="6" y="0"/>
                    <a:pt x="5" y="0"/>
                    <a:pt x="5"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0" name="Freeform 99"/>
            <p:cNvSpPr/>
            <p:nvPr/>
          </p:nvSpPr>
          <p:spPr bwMode="auto">
            <a:xfrm>
              <a:off x="4010" y="1200"/>
              <a:ext cx="4" cy="3"/>
            </a:xfrm>
            <a:custGeom>
              <a:avLst/>
              <a:gdLst>
                <a:gd name="T0" fmla="*/ 0 w 2"/>
                <a:gd name="T1" fmla="*/ 3 h 2"/>
                <a:gd name="T2" fmla="*/ 4 w 2"/>
                <a:gd name="T3" fmla="*/ 3 h 2"/>
                <a:gd name="T4" fmla="*/ 4 w 2"/>
                <a:gd name="T5" fmla="*/ 0 h 2"/>
                <a:gd name="T6" fmla="*/ 0 w 2"/>
                <a:gd name="T7" fmla="*/ 0 h 2"/>
                <a:gd name="T8" fmla="*/ 0 w 2"/>
                <a:gd name="T9" fmla="*/ 3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cubicBezTo>
                    <a:pt x="1" y="2"/>
                    <a:pt x="1" y="2"/>
                    <a:pt x="2" y="2"/>
                  </a:cubicBezTo>
                  <a:cubicBezTo>
                    <a:pt x="2" y="2"/>
                    <a:pt x="2" y="1"/>
                    <a:pt x="2" y="0"/>
                  </a:cubicBezTo>
                  <a:cubicBezTo>
                    <a:pt x="1" y="0"/>
                    <a:pt x="1" y="0"/>
                    <a:pt x="0" y="0"/>
                  </a:cubicBezTo>
                  <a:cubicBezTo>
                    <a:pt x="0" y="1"/>
                    <a:pt x="0" y="2"/>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1" name="Freeform 100"/>
            <p:cNvSpPr/>
            <p:nvPr/>
          </p:nvSpPr>
          <p:spPr bwMode="auto">
            <a:xfrm>
              <a:off x="3751" y="1203"/>
              <a:ext cx="9" cy="4"/>
            </a:xfrm>
            <a:custGeom>
              <a:avLst/>
              <a:gdLst>
                <a:gd name="T0" fmla="*/ 7 w 5"/>
                <a:gd name="T1" fmla="*/ 4 h 2"/>
                <a:gd name="T2" fmla="*/ 9 w 5"/>
                <a:gd name="T3" fmla="*/ 4 h 2"/>
                <a:gd name="T4" fmla="*/ 9 w 5"/>
                <a:gd name="T5" fmla="*/ 0 h 2"/>
                <a:gd name="T6" fmla="*/ 7 w 5"/>
                <a:gd name="T7" fmla="*/ 0 h 2"/>
                <a:gd name="T8" fmla="*/ 4 w 5"/>
                <a:gd name="T9" fmla="*/ 0 h 2"/>
                <a:gd name="T10" fmla="*/ 0 w 5"/>
                <a:gd name="T11" fmla="*/ 0 h 2"/>
                <a:gd name="T12" fmla="*/ 0 w 5"/>
                <a:gd name="T13" fmla="*/ 4 h 2"/>
                <a:gd name="T14" fmla="*/ 4 w 5"/>
                <a:gd name="T15" fmla="*/ 4 h 2"/>
                <a:gd name="T16" fmla="*/ 7 w 5"/>
                <a:gd name="T17" fmla="*/ 4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2">
                  <a:moveTo>
                    <a:pt x="4" y="2"/>
                  </a:moveTo>
                  <a:cubicBezTo>
                    <a:pt x="4" y="2"/>
                    <a:pt x="5" y="2"/>
                    <a:pt x="5" y="2"/>
                  </a:cubicBezTo>
                  <a:cubicBezTo>
                    <a:pt x="5" y="1"/>
                    <a:pt x="5" y="1"/>
                    <a:pt x="5" y="0"/>
                  </a:cubicBezTo>
                  <a:cubicBezTo>
                    <a:pt x="5" y="0"/>
                    <a:pt x="4" y="0"/>
                    <a:pt x="4" y="0"/>
                  </a:cubicBezTo>
                  <a:cubicBezTo>
                    <a:pt x="3" y="0"/>
                    <a:pt x="3" y="0"/>
                    <a:pt x="2" y="0"/>
                  </a:cubicBezTo>
                  <a:cubicBezTo>
                    <a:pt x="2" y="0"/>
                    <a:pt x="1" y="0"/>
                    <a:pt x="0" y="0"/>
                  </a:cubicBezTo>
                  <a:cubicBezTo>
                    <a:pt x="0" y="1"/>
                    <a:pt x="0" y="1"/>
                    <a:pt x="0" y="2"/>
                  </a:cubicBezTo>
                  <a:cubicBezTo>
                    <a:pt x="1" y="2"/>
                    <a:pt x="2" y="2"/>
                    <a:pt x="2" y="2"/>
                  </a:cubicBezTo>
                  <a:cubicBezTo>
                    <a:pt x="3" y="2"/>
                    <a:pt x="3" y="2"/>
                    <a:pt x="4"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2" name="Freeform 101"/>
            <p:cNvSpPr/>
            <p:nvPr/>
          </p:nvSpPr>
          <p:spPr bwMode="auto">
            <a:xfrm>
              <a:off x="4000" y="1203"/>
              <a:ext cx="5" cy="4"/>
            </a:xfrm>
            <a:custGeom>
              <a:avLst/>
              <a:gdLst>
                <a:gd name="T0" fmla="*/ 0 w 3"/>
                <a:gd name="T1" fmla="*/ 0 h 2"/>
                <a:gd name="T2" fmla="*/ 0 w 3"/>
                <a:gd name="T3" fmla="*/ 4 h 2"/>
                <a:gd name="T4" fmla="*/ 2 w 3"/>
                <a:gd name="T5" fmla="*/ 4 h 2"/>
                <a:gd name="T6" fmla="*/ 5 w 3"/>
                <a:gd name="T7" fmla="*/ 4 h 2"/>
                <a:gd name="T8" fmla="*/ 5 w 3"/>
                <a:gd name="T9" fmla="*/ 0 h 2"/>
                <a:gd name="T10" fmla="*/ 2 w 3"/>
                <a:gd name="T11" fmla="*/ 0 h 2"/>
                <a:gd name="T12" fmla="*/ 0 w 3"/>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0" y="0"/>
                  </a:moveTo>
                  <a:cubicBezTo>
                    <a:pt x="0" y="1"/>
                    <a:pt x="0" y="1"/>
                    <a:pt x="0" y="2"/>
                  </a:cubicBezTo>
                  <a:cubicBezTo>
                    <a:pt x="0" y="2"/>
                    <a:pt x="1" y="2"/>
                    <a:pt x="1" y="2"/>
                  </a:cubicBezTo>
                  <a:cubicBezTo>
                    <a:pt x="2" y="2"/>
                    <a:pt x="2" y="2"/>
                    <a:pt x="3" y="2"/>
                  </a:cubicBezTo>
                  <a:cubicBezTo>
                    <a:pt x="3" y="1"/>
                    <a:pt x="3" y="1"/>
                    <a:pt x="3" y="0"/>
                  </a:cubicBezTo>
                  <a:cubicBezTo>
                    <a:pt x="2" y="0"/>
                    <a:pt x="2" y="0"/>
                    <a:pt x="1" y="0"/>
                  </a:cubicBezTo>
                  <a:cubicBezTo>
                    <a:pt x="1" y="0"/>
                    <a:pt x="0" y="0"/>
                    <a:pt x="0"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3" name="Freeform 102"/>
            <p:cNvSpPr/>
            <p:nvPr/>
          </p:nvSpPr>
          <p:spPr bwMode="auto">
            <a:xfrm>
              <a:off x="3749" y="1212"/>
              <a:ext cx="6" cy="5"/>
            </a:xfrm>
            <a:custGeom>
              <a:avLst/>
              <a:gdLst>
                <a:gd name="T0" fmla="*/ 2 w 3"/>
                <a:gd name="T1" fmla="*/ 5 h 3"/>
                <a:gd name="T2" fmla="*/ 6 w 3"/>
                <a:gd name="T3" fmla="*/ 5 h 3"/>
                <a:gd name="T4" fmla="*/ 6 w 3"/>
                <a:gd name="T5" fmla="*/ 3 h 3"/>
                <a:gd name="T6" fmla="*/ 6 w 3"/>
                <a:gd name="T7" fmla="*/ 0 h 3"/>
                <a:gd name="T8" fmla="*/ 2 w 3"/>
                <a:gd name="T9" fmla="*/ 0 h 3"/>
                <a:gd name="T10" fmla="*/ 0 w 3"/>
                <a:gd name="T11" fmla="*/ 0 h 3"/>
                <a:gd name="T12" fmla="*/ 0 w 3"/>
                <a:gd name="T13" fmla="*/ 3 h 3"/>
                <a:gd name="T14" fmla="*/ 2 w 3"/>
                <a:gd name="T15" fmla="*/ 3 h 3"/>
                <a:gd name="T16" fmla="*/ 2 w 3"/>
                <a:gd name="T17" fmla="*/ 5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1" y="3"/>
                  </a:moveTo>
                  <a:cubicBezTo>
                    <a:pt x="2" y="3"/>
                    <a:pt x="3" y="3"/>
                    <a:pt x="3" y="3"/>
                  </a:cubicBezTo>
                  <a:cubicBezTo>
                    <a:pt x="3" y="3"/>
                    <a:pt x="3" y="2"/>
                    <a:pt x="3" y="2"/>
                  </a:cubicBezTo>
                  <a:cubicBezTo>
                    <a:pt x="3" y="1"/>
                    <a:pt x="3" y="1"/>
                    <a:pt x="3" y="0"/>
                  </a:cubicBezTo>
                  <a:cubicBezTo>
                    <a:pt x="3" y="0"/>
                    <a:pt x="2" y="0"/>
                    <a:pt x="1" y="0"/>
                  </a:cubicBezTo>
                  <a:cubicBezTo>
                    <a:pt x="1" y="0"/>
                    <a:pt x="0" y="0"/>
                    <a:pt x="0" y="0"/>
                  </a:cubicBezTo>
                  <a:cubicBezTo>
                    <a:pt x="0" y="1"/>
                    <a:pt x="0" y="1"/>
                    <a:pt x="0" y="2"/>
                  </a:cubicBezTo>
                  <a:cubicBezTo>
                    <a:pt x="0" y="2"/>
                    <a:pt x="1" y="2"/>
                    <a:pt x="1" y="2"/>
                  </a:cubicBezTo>
                  <a:cubicBezTo>
                    <a:pt x="1" y="2"/>
                    <a:pt x="1" y="3"/>
                    <a:pt x="1" y="3"/>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4" name="Freeform 103"/>
            <p:cNvSpPr/>
            <p:nvPr/>
          </p:nvSpPr>
          <p:spPr bwMode="auto">
            <a:xfrm>
              <a:off x="3760" y="1212"/>
              <a:ext cx="3" cy="4"/>
            </a:xfrm>
            <a:custGeom>
              <a:avLst/>
              <a:gdLst>
                <a:gd name="T0" fmla="*/ 0 w 2"/>
                <a:gd name="T1" fmla="*/ 4 h 2"/>
                <a:gd name="T2" fmla="*/ 3 w 2"/>
                <a:gd name="T3" fmla="*/ 4 h 2"/>
                <a:gd name="T4" fmla="*/ 3 w 2"/>
                <a:gd name="T5" fmla="*/ 0 h 2"/>
                <a:gd name="T6" fmla="*/ 0 w 2"/>
                <a:gd name="T7" fmla="*/ 0 h 2"/>
                <a:gd name="T8" fmla="*/ 0 w 2"/>
                <a:gd name="T9" fmla="*/ 4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cubicBezTo>
                    <a:pt x="1" y="2"/>
                    <a:pt x="1" y="2"/>
                    <a:pt x="2" y="2"/>
                  </a:cubicBezTo>
                  <a:cubicBezTo>
                    <a:pt x="2" y="1"/>
                    <a:pt x="2" y="1"/>
                    <a:pt x="2" y="0"/>
                  </a:cubicBezTo>
                  <a:cubicBezTo>
                    <a:pt x="1" y="0"/>
                    <a:pt x="1" y="0"/>
                    <a:pt x="0" y="0"/>
                  </a:cubicBezTo>
                  <a:cubicBezTo>
                    <a:pt x="0" y="1"/>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5" name="Freeform 104"/>
            <p:cNvSpPr/>
            <p:nvPr/>
          </p:nvSpPr>
          <p:spPr bwMode="auto">
            <a:xfrm>
              <a:off x="3721" y="1221"/>
              <a:ext cx="44" cy="17"/>
            </a:xfrm>
            <a:custGeom>
              <a:avLst/>
              <a:gdLst>
                <a:gd name="T0" fmla="*/ 44 w 25"/>
                <a:gd name="T1" fmla="*/ 17 h 10"/>
                <a:gd name="T2" fmla="*/ 44 w 25"/>
                <a:gd name="T3" fmla="*/ 14 h 10"/>
                <a:gd name="T4" fmla="*/ 42 w 25"/>
                <a:gd name="T5" fmla="*/ 14 h 10"/>
                <a:gd name="T6" fmla="*/ 42 w 25"/>
                <a:gd name="T7" fmla="*/ 10 h 10"/>
                <a:gd name="T8" fmla="*/ 39 w 25"/>
                <a:gd name="T9" fmla="*/ 10 h 10"/>
                <a:gd name="T10" fmla="*/ 39 w 25"/>
                <a:gd name="T11" fmla="*/ 9 h 10"/>
                <a:gd name="T12" fmla="*/ 37 w 25"/>
                <a:gd name="T13" fmla="*/ 9 h 10"/>
                <a:gd name="T14" fmla="*/ 33 w 25"/>
                <a:gd name="T15" fmla="*/ 9 h 10"/>
                <a:gd name="T16" fmla="*/ 33 w 25"/>
                <a:gd name="T17" fmla="*/ 5 h 10"/>
                <a:gd name="T18" fmla="*/ 30 w 25"/>
                <a:gd name="T19" fmla="*/ 5 h 10"/>
                <a:gd name="T20" fmla="*/ 30 w 25"/>
                <a:gd name="T21" fmla="*/ 2 h 10"/>
                <a:gd name="T22" fmla="*/ 28 w 25"/>
                <a:gd name="T23" fmla="*/ 2 h 10"/>
                <a:gd name="T24" fmla="*/ 25 w 25"/>
                <a:gd name="T25" fmla="*/ 2 h 10"/>
                <a:gd name="T26" fmla="*/ 25 w 25"/>
                <a:gd name="T27" fmla="*/ 0 h 10"/>
                <a:gd name="T28" fmla="*/ 23 w 25"/>
                <a:gd name="T29" fmla="*/ 0 h 10"/>
                <a:gd name="T30" fmla="*/ 19 w 25"/>
                <a:gd name="T31" fmla="*/ 0 h 10"/>
                <a:gd name="T32" fmla="*/ 18 w 25"/>
                <a:gd name="T33" fmla="*/ 0 h 10"/>
                <a:gd name="T34" fmla="*/ 14 w 25"/>
                <a:gd name="T35" fmla="*/ 0 h 10"/>
                <a:gd name="T36" fmla="*/ 12 w 25"/>
                <a:gd name="T37" fmla="*/ 0 h 10"/>
                <a:gd name="T38" fmla="*/ 9 w 25"/>
                <a:gd name="T39" fmla="*/ 0 h 10"/>
                <a:gd name="T40" fmla="*/ 5 w 25"/>
                <a:gd name="T41" fmla="*/ 0 h 10"/>
                <a:gd name="T42" fmla="*/ 5 w 25"/>
                <a:gd name="T43" fmla="*/ 2 h 10"/>
                <a:gd name="T44" fmla="*/ 4 w 25"/>
                <a:gd name="T45" fmla="*/ 2 h 10"/>
                <a:gd name="T46" fmla="*/ 0 w 25"/>
                <a:gd name="T47" fmla="*/ 2 h 10"/>
                <a:gd name="T48" fmla="*/ 0 w 25"/>
                <a:gd name="T49" fmla="*/ 5 h 10"/>
                <a:gd name="T50" fmla="*/ 4 w 25"/>
                <a:gd name="T51" fmla="*/ 5 h 10"/>
                <a:gd name="T52" fmla="*/ 5 w 25"/>
                <a:gd name="T53" fmla="*/ 5 h 10"/>
                <a:gd name="T54" fmla="*/ 9 w 25"/>
                <a:gd name="T55" fmla="*/ 5 h 10"/>
                <a:gd name="T56" fmla="*/ 9 w 25"/>
                <a:gd name="T57" fmla="*/ 9 h 10"/>
                <a:gd name="T58" fmla="*/ 12 w 25"/>
                <a:gd name="T59" fmla="*/ 9 h 10"/>
                <a:gd name="T60" fmla="*/ 12 w 25"/>
                <a:gd name="T61" fmla="*/ 5 h 10"/>
                <a:gd name="T62" fmla="*/ 14 w 25"/>
                <a:gd name="T63" fmla="*/ 5 h 10"/>
                <a:gd name="T64" fmla="*/ 18 w 25"/>
                <a:gd name="T65" fmla="*/ 5 h 10"/>
                <a:gd name="T66" fmla="*/ 18 w 25"/>
                <a:gd name="T67" fmla="*/ 9 h 10"/>
                <a:gd name="T68" fmla="*/ 19 w 25"/>
                <a:gd name="T69" fmla="*/ 9 h 10"/>
                <a:gd name="T70" fmla="*/ 23 w 25"/>
                <a:gd name="T71" fmla="*/ 9 h 10"/>
                <a:gd name="T72" fmla="*/ 25 w 25"/>
                <a:gd name="T73" fmla="*/ 9 h 10"/>
                <a:gd name="T74" fmla="*/ 25 w 25"/>
                <a:gd name="T75" fmla="*/ 10 h 10"/>
                <a:gd name="T76" fmla="*/ 28 w 25"/>
                <a:gd name="T77" fmla="*/ 10 h 10"/>
                <a:gd name="T78" fmla="*/ 28 w 25"/>
                <a:gd name="T79" fmla="*/ 14 h 10"/>
                <a:gd name="T80" fmla="*/ 28 w 25"/>
                <a:gd name="T81" fmla="*/ 17 h 10"/>
                <a:gd name="T82" fmla="*/ 30 w 25"/>
                <a:gd name="T83" fmla="*/ 17 h 10"/>
                <a:gd name="T84" fmla="*/ 30 w 25"/>
                <a:gd name="T85" fmla="*/ 17 h 10"/>
                <a:gd name="T86" fmla="*/ 33 w 25"/>
                <a:gd name="T87" fmla="*/ 17 h 10"/>
                <a:gd name="T88" fmla="*/ 37 w 25"/>
                <a:gd name="T89" fmla="*/ 17 h 10"/>
                <a:gd name="T90" fmla="*/ 39 w 25"/>
                <a:gd name="T91" fmla="*/ 17 h 10"/>
                <a:gd name="T92" fmla="*/ 42 w 25"/>
                <a:gd name="T93" fmla="*/ 17 h 10"/>
                <a:gd name="T94" fmla="*/ 44 w 25"/>
                <a:gd name="T95" fmla="*/ 17 h 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5" h="10">
                  <a:moveTo>
                    <a:pt x="25" y="10"/>
                  </a:moveTo>
                  <a:cubicBezTo>
                    <a:pt x="25" y="9"/>
                    <a:pt x="25" y="8"/>
                    <a:pt x="25" y="8"/>
                  </a:cubicBezTo>
                  <a:cubicBezTo>
                    <a:pt x="25" y="8"/>
                    <a:pt x="24" y="8"/>
                    <a:pt x="24" y="8"/>
                  </a:cubicBezTo>
                  <a:cubicBezTo>
                    <a:pt x="24" y="7"/>
                    <a:pt x="24" y="7"/>
                    <a:pt x="24" y="6"/>
                  </a:cubicBezTo>
                  <a:cubicBezTo>
                    <a:pt x="23" y="6"/>
                    <a:pt x="23" y="6"/>
                    <a:pt x="22" y="6"/>
                  </a:cubicBezTo>
                  <a:cubicBezTo>
                    <a:pt x="22" y="6"/>
                    <a:pt x="22" y="5"/>
                    <a:pt x="22" y="5"/>
                  </a:cubicBezTo>
                  <a:cubicBezTo>
                    <a:pt x="22" y="5"/>
                    <a:pt x="21" y="5"/>
                    <a:pt x="21" y="5"/>
                  </a:cubicBezTo>
                  <a:cubicBezTo>
                    <a:pt x="20" y="5"/>
                    <a:pt x="20" y="5"/>
                    <a:pt x="19" y="5"/>
                  </a:cubicBezTo>
                  <a:cubicBezTo>
                    <a:pt x="19" y="4"/>
                    <a:pt x="19" y="4"/>
                    <a:pt x="19" y="3"/>
                  </a:cubicBezTo>
                  <a:cubicBezTo>
                    <a:pt x="19" y="3"/>
                    <a:pt x="18" y="3"/>
                    <a:pt x="17" y="3"/>
                  </a:cubicBezTo>
                  <a:cubicBezTo>
                    <a:pt x="17" y="2"/>
                    <a:pt x="17" y="2"/>
                    <a:pt x="17" y="1"/>
                  </a:cubicBezTo>
                  <a:cubicBezTo>
                    <a:pt x="17" y="1"/>
                    <a:pt x="16" y="1"/>
                    <a:pt x="16" y="1"/>
                  </a:cubicBezTo>
                  <a:cubicBezTo>
                    <a:pt x="15" y="1"/>
                    <a:pt x="15" y="1"/>
                    <a:pt x="14" y="1"/>
                  </a:cubicBezTo>
                  <a:cubicBezTo>
                    <a:pt x="14" y="1"/>
                    <a:pt x="14" y="0"/>
                    <a:pt x="14" y="0"/>
                  </a:cubicBezTo>
                  <a:cubicBezTo>
                    <a:pt x="14" y="0"/>
                    <a:pt x="13" y="0"/>
                    <a:pt x="13" y="0"/>
                  </a:cubicBezTo>
                  <a:cubicBezTo>
                    <a:pt x="12" y="0"/>
                    <a:pt x="12" y="0"/>
                    <a:pt x="11" y="0"/>
                  </a:cubicBezTo>
                  <a:cubicBezTo>
                    <a:pt x="11" y="0"/>
                    <a:pt x="10" y="0"/>
                    <a:pt x="10" y="0"/>
                  </a:cubicBezTo>
                  <a:cubicBezTo>
                    <a:pt x="9" y="0"/>
                    <a:pt x="9" y="0"/>
                    <a:pt x="8" y="0"/>
                  </a:cubicBezTo>
                  <a:cubicBezTo>
                    <a:pt x="8" y="0"/>
                    <a:pt x="7" y="0"/>
                    <a:pt x="7" y="0"/>
                  </a:cubicBezTo>
                  <a:cubicBezTo>
                    <a:pt x="6" y="0"/>
                    <a:pt x="6" y="0"/>
                    <a:pt x="5" y="0"/>
                  </a:cubicBezTo>
                  <a:cubicBezTo>
                    <a:pt x="4" y="0"/>
                    <a:pt x="4" y="0"/>
                    <a:pt x="3" y="0"/>
                  </a:cubicBezTo>
                  <a:cubicBezTo>
                    <a:pt x="3" y="0"/>
                    <a:pt x="3" y="1"/>
                    <a:pt x="3" y="1"/>
                  </a:cubicBezTo>
                  <a:cubicBezTo>
                    <a:pt x="3" y="1"/>
                    <a:pt x="2" y="1"/>
                    <a:pt x="2" y="1"/>
                  </a:cubicBezTo>
                  <a:cubicBezTo>
                    <a:pt x="1" y="1"/>
                    <a:pt x="1" y="1"/>
                    <a:pt x="0" y="1"/>
                  </a:cubicBezTo>
                  <a:cubicBezTo>
                    <a:pt x="0" y="2"/>
                    <a:pt x="0" y="2"/>
                    <a:pt x="0" y="3"/>
                  </a:cubicBezTo>
                  <a:cubicBezTo>
                    <a:pt x="1" y="3"/>
                    <a:pt x="1" y="3"/>
                    <a:pt x="2" y="3"/>
                  </a:cubicBezTo>
                  <a:cubicBezTo>
                    <a:pt x="2" y="3"/>
                    <a:pt x="3" y="3"/>
                    <a:pt x="3" y="3"/>
                  </a:cubicBezTo>
                  <a:cubicBezTo>
                    <a:pt x="4" y="3"/>
                    <a:pt x="4" y="3"/>
                    <a:pt x="5" y="3"/>
                  </a:cubicBezTo>
                  <a:cubicBezTo>
                    <a:pt x="5" y="4"/>
                    <a:pt x="5" y="4"/>
                    <a:pt x="5" y="5"/>
                  </a:cubicBezTo>
                  <a:cubicBezTo>
                    <a:pt x="6" y="5"/>
                    <a:pt x="6" y="5"/>
                    <a:pt x="7" y="5"/>
                  </a:cubicBezTo>
                  <a:cubicBezTo>
                    <a:pt x="7" y="4"/>
                    <a:pt x="7" y="4"/>
                    <a:pt x="7" y="3"/>
                  </a:cubicBezTo>
                  <a:cubicBezTo>
                    <a:pt x="7" y="3"/>
                    <a:pt x="8" y="3"/>
                    <a:pt x="8" y="3"/>
                  </a:cubicBezTo>
                  <a:cubicBezTo>
                    <a:pt x="9" y="3"/>
                    <a:pt x="9" y="3"/>
                    <a:pt x="10" y="3"/>
                  </a:cubicBezTo>
                  <a:cubicBezTo>
                    <a:pt x="10" y="4"/>
                    <a:pt x="10" y="4"/>
                    <a:pt x="10" y="5"/>
                  </a:cubicBezTo>
                  <a:cubicBezTo>
                    <a:pt x="10" y="5"/>
                    <a:pt x="11" y="5"/>
                    <a:pt x="11" y="5"/>
                  </a:cubicBezTo>
                  <a:cubicBezTo>
                    <a:pt x="12" y="5"/>
                    <a:pt x="12" y="5"/>
                    <a:pt x="13" y="5"/>
                  </a:cubicBezTo>
                  <a:cubicBezTo>
                    <a:pt x="13" y="5"/>
                    <a:pt x="14" y="5"/>
                    <a:pt x="14" y="5"/>
                  </a:cubicBezTo>
                  <a:cubicBezTo>
                    <a:pt x="14" y="5"/>
                    <a:pt x="14" y="6"/>
                    <a:pt x="14" y="6"/>
                  </a:cubicBezTo>
                  <a:cubicBezTo>
                    <a:pt x="15" y="6"/>
                    <a:pt x="15" y="6"/>
                    <a:pt x="16" y="6"/>
                  </a:cubicBezTo>
                  <a:cubicBezTo>
                    <a:pt x="16" y="7"/>
                    <a:pt x="16" y="7"/>
                    <a:pt x="16" y="8"/>
                  </a:cubicBezTo>
                  <a:cubicBezTo>
                    <a:pt x="16" y="8"/>
                    <a:pt x="16" y="9"/>
                    <a:pt x="16" y="10"/>
                  </a:cubicBezTo>
                  <a:cubicBezTo>
                    <a:pt x="17" y="10"/>
                    <a:pt x="17" y="10"/>
                    <a:pt x="17" y="10"/>
                  </a:cubicBezTo>
                  <a:cubicBezTo>
                    <a:pt x="17" y="10"/>
                    <a:pt x="17" y="10"/>
                    <a:pt x="17" y="10"/>
                  </a:cubicBezTo>
                  <a:cubicBezTo>
                    <a:pt x="18" y="10"/>
                    <a:pt x="19" y="10"/>
                    <a:pt x="19" y="10"/>
                  </a:cubicBezTo>
                  <a:cubicBezTo>
                    <a:pt x="20" y="10"/>
                    <a:pt x="20" y="10"/>
                    <a:pt x="21" y="10"/>
                  </a:cubicBezTo>
                  <a:cubicBezTo>
                    <a:pt x="21" y="10"/>
                    <a:pt x="22" y="10"/>
                    <a:pt x="22" y="10"/>
                  </a:cubicBezTo>
                  <a:cubicBezTo>
                    <a:pt x="23" y="10"/>
                    <a:pt x="23" y="10"/>
                    <a:pt x="24" y="10"/>
                  </a:cubicBezTo>
                  <a:cubicBezTo>
                    <a:pt x="24" y="10"/>
                    <a:pt x="25" y="10"/>
                    <a:pt x="25" y="1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6" name="Freeform 105"/>
            <p:cNvSpPr/>
            <p:nvPr/>
          </p:nvSpPr>
          <p:spPr bwMode="auto">
            <a:xfrm>
              <a:off x="3793" y="1243"/>
              <a:ext cx="9" cy="6"/>
            </a:xfrm>
            <a:custGeom>
              <a:avLst/>
              <a:gdLst>
                <a:gd name="T0" fmla="*/ 5 w 5"/>
                <a:gd name="T1" fmla="*/ 0 h 3"/>
                <a:gd name="T2" fmla="*/ 4 w 5"/>
                <a:gd name="T3" fmla="*/ 0 h 3"/>
                <a:gd name="T4" fmla="*/ 0 w 5"/>
                <a:gd name="T5" fmla="*/ 0 h 3"/>
                <a:gd name="T6" fmla="*/ 0 w 5"/>
                <a:gd name="T7" fmla="*/ 2 h 3"/>
                <a:gd name="T8" fmla="*/ 0 w 5"/>
                <a:gd name="T9" fmla="*/ 6 h 3"/>
                <a:gd name="T10" fmla="*/ 4 w 5"/>
                <a:gd name="T11" fmla="*/ 6 h 3"/>
                <a:gd name="T12" fmla="*/ 5 w 5"/>
                <a:gd name="T13" fmla="*/ 6 h 3"/>
                <a:gd name="T14" fmla="*/ 9 w 5"/>
                <a:gd name="T15" fmla="*/ 6 h 3"/>
                <a:gd name="T16" fmla="*/ 9 w 5"/>
                <a:gd name="T17" fmla="*/ 2 h 3"/>
                <a:gd name="T18" fmla="*/ 5 w 5"/>
                <a:gd name="T19" fmla="*/ 2 h 3"/>
                <a:gd name="T20" fmla="*/ 5 w 5"/>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3">
                  <a:moveTo>
                    <a:pt x="3" y="0"/>
                  </a:moveTo>
                  <a:cubicBezTo>
                    <a:pt x="3" y="0"/>
                    <a:pt x="2" y="0"/>
                    <a:pt x="2" y="0"/>
                  </a:cubicBezTo>
                  <a:cubicBezTo>
                    <a:pt x="1" y="0"/>
                    <a:pt x="0" y="0"/>
                    <a:pt x="0" y="0"/>
                  </a:cubicBezTo>
                  <a:cubicBezTo>
                    <a:pt x="0" y="0"/>
                    <a:pt x="0" y="1"/>
                    <a:pt x="0" y="1"/>
                  </a:cubicBezTo>
                  <a:cubicBezTo>
                    <a:pt x="0" y="2"/>
                    <a:pt x="0" y="2"/>
                    <a:pt x="0" y="3"/>
                  </a:cubicBezTo>
                  <a:cubicBezTo>
                    <a:pt x="0" y="3"/>
                    <a:pt x="1" y="3"/>
                    <a:pt x="2" y="3"/>
                  </a:cubicBezTo>
                  <a:cubicBezTo>
                    <a:pt x="2" y="3"/>
                    <a:pt x="3" y="3"/>
                    <a:pt x="3" y="3"/>
                  </a:cubicBezTo>
                  <a:cubicBezTo>
                    <a:pt x="4" y="3"/>
                    <a:pt x="4" y="3"/>
                    <a:pt x="5" y="3"/>
                  </a:cubicBezTo>
                  <a:cubicBezTo>
                    <a:pt x="5" y="2"/>
                    <a:pt x="5" y="2"/>
                    <a:pt x="5" y="1"/>
                  </a:cubicBezTo>
                  <a:cubicBezTo>
                    <a:pt x="4" y="1"/>
                    <a:pt x="4" y="1"/>
                    <a:pt x="3" y="1"/>
                  </a:cubicBezTo>
                  <a:cubicBezTo>
                    <a:pt x="3" y="1"/>
                    <a:pt x="3" y="0"/>
                    <a:pt x="3"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7" name="Freeform 106"/>
            <p:cNvSpPr/>
            <p:nvPr/>
          </p:nvSpPr>
          <p:spPr bwMode="auto">
            <a:xfrm>
              <a:off x="3746" y="1243"/>
              <a:ext cx="9" cy="6"/>
            </a:xfrm>
            <a:custGeom>
              <a:avLst/>
              <a:gdLst>
                <a:gd name="T0" fmla="*/ 4 w 5"/>
                <a:gd name="T1" fmla="*/ 0 h 3"/>
                <a:gd name="T2" fmla="*/ 0 w 5"/>
                <a:gd name="T3" fmla="*/ 0 h 3"/>
                <a:gd name="T4" fmla="*/ 0 w 5"/>
                <a:gd name="T5" fmla="*/ 2 h 3"/>
                <a:gd name="T6" fmla="*/ 4 w 5"/>
                <a:gd name="T7" fmla="*/ 2 h 3"/>
                <a:gd name="T8" fmla="*/ 4 w 5"/>
                <a:gd name="T9" fmla="*/ 6 h 3"/>
                <a:gd name="T10" fmla="*/ 5 w 5"/>
                <a:gd name="T11" fmla="*/ 6 h 3"/>
                <a:gd name="T12" fmla="*/ 9 w 5"/>
                <a:gd name="T13" fmla="*/ 6 h 3"/>
                <a:gd name="T14" fmla="*/ 9 w 5"/>
                <a:gd name="T15" fmla="*/ 2 h 3"/>
                <a:gd name="T16" fmla="*/ 9 w 5"/>
                <a:gd name="T17" fmla="*/ 0 h 3"/>
                <a:gd name="T18" fmla="*/ 5 w 5"/>
                <a:gd name="T19" fmla="*/ 0 h 3"/>
                <a:gd name="T20" fmla="*/ 4 w 5"/>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3">
                  <a:moveTo>
                    <a:pt x="2" y="0"/>
                  </a:moveTo>
                  <a:cubicBezTo>
                    <a:pt x="1" y="0"/>
                    <a:pt x="1" y="0"/>
                    <a:pt x="0" y="0"/>
                  </a:cubicBezTo>
                  <a:cubicBezTo>
                    <a:pt x="0" y="0"/>
                    <a:pt x="0" y="1"/>
                    <a:pt x="0" y="1"/>
                  </a:cubicBezTo>
                  <a:cubicBezTo>
                    <a:pt x="1" y="1"/>
                    <a:pt x="1" y="1"/>
                    <a:pt x="2" y="1"/>
                  </a:cubicBezTo>
                  <a:cubicBezTo>
                    <a:pt x="2" y="2"/>
                    <a:pt x="2" y="2"/>
                    <a:pt x="2" y="3"/>
                  </a:cubicBezTo>
                  <a:cubicBezTo>
                    <a:pt x="2" y="3"/>
                    <a:pt x="3" y="3"/>
                    <a:pt x="3" y="3"/>
                  </a:cubicBezTo>
                  <a:cubicBezTo>
                    <a:pt x="4" y="3"/>
                    <a:pt x="5" y="3"/>
                    <a:pt x="5" y="3"/>
                  </a:cubicBezTo>
                  <a:cubicBezTo>
                    <a:pt x="5" y="2"/>
                    <a:pt x="5" y="2"/>
                    <a:pt x="5" y="1"/>
                  </a:cubicBezTo>
                  <a:cubicBezTo>
                    <a:pt x="5" y="1"/>
                    <a:pt x="5" y="0"/>
                    <a:pt x="5" y="0"/>
                  </a:cubicBezTo>
                  <a:cubicBezTo>
                    <a:pt x="5" y="0"/>
                    <a:pt x="4" y="0"/>
                    <a:pt x="3" y="0"/>
                  </a:cubicBezTo>
                  <a:cubicBezTo>
                    <a:pt x="3" y="0"/>
                    <a:pt x="2" y="0"/>
                    <a:pt x="2"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8" name="Freeform 107"/>
            <p:cNvSpPr/>
            <p:nvPr/>
          </p:nvSpPr>
          <p:spPr bwMode="auto">
            <a:xfrm>
              <a:off x="3763" y="1231"/>
              <a:ext cx="25" cy="18"/>
            </a:xfrm>
            <a:custGeom>
              <a:avLst/>
              <a:gdLst>
                <a:gd name="T0" fmla="*/ 20 w 14"/>
                <a:gd name="T1" fmla="*/ 9 h 10"/>
                <a:gd name="T2" fmla="*/ 20 w 14"/>
                <a:gd name="T3" fmla="*/ 7 h 10"/>
                <a:gd name="T4" fmla="*/ 16 w 14"/>
                <a:gd name="T5" fmla="*/ 7 h 10"/>
                <a:gd name="T6" fmla="*/ 14 w 14"/>
                <a:gd name="T7" fmla="*/ 7 h 10"/>
                <a:gd name="T8" fmla="*/ 11 w 14"/>
                <a:gd name="T9" fmla="*/ 7 h 10"/>
                <a:gd name="T10" fmla="*/ 9 w 14"/>
                <a:gd name="T11" fmla="*/ 7 h 10"/>
                <a:gd name="T12" fmla="*/ 9 w 14"/>
                <a:gd name="T13" fmla="*/ 4 h 10"/>
                <a:gd name="T14" fmla="*/ 9 w 14"/>
                <a:gd name="T15" fmla="*/ 0 h 10"/>
                <a:gd name="T16" fmla="*/ 5 w 14"/>
                <a:gd name="T17" fmla="*/ 0 h 10"/>
                <a:gd name="T18" fmla="*/ 5 w 14"/>
                <a:gd name="T19" fmla="*/ 4 h 10"/>
                <a:gd name="T20" fmla="*/ 5 w 14"/>
                <a:gd name="T21" fmla="*/ 7 h 10"/>
                <a:gd name="T22" fmla="*/ 5 w 14"/>
                <a:gd name="T23" fmla="*/ 9 h 10"/>
                <a:gd name="T24" fmla="*/ 5 w 14"/>
                <a:gd name="T25" fmla="*/ 13 h 10"/>
                <a:gd name="T26" fmla="*/ 2 w 14"/>
                <a:gd name="T27" fmla="*/ 13 h 10"/>
                <a:gd name="T28" fmla="*/ 0 w 14"/>
                <a:gd name="T29" fmla="*/ 13 h 10"/>
                <a:gd name="T30" fmla="*/ 0 w 14"/>
                <a:gd name="T31" fmla="*/ 14 h 10"/>
                <a:gd name="T32" fmla="*/ 2 w 14"/>
                <a:gd name="T33" fmla="*/ 14 h 10"/>
                <a:gd name="T34" fmla="*/ 2 w 14"/>
                <a:gd name="T35" fmla="*/ 18 h 10"/>
                <a:gd name="T36" fmla="*/ 5 w 14"/>
                <a:gd name="T37" fmla="*/ 18 h 10"/>
                <a:gd name="T38" fmla="*/ 5 w 14"/>
                <a:gd name="T39" fmla="*/ 14 h 10"/>
                <a:gd name="T40" fmla="*/ 9 w 14"/>
                <a:gd name="T41" fmla="*/ 14 h 10"/>
                <a:gd name="T42" fmla="*/ 9 w 14"/>
                <a:gd name="T43" fmla="*/ 18 h 10"/>
                <a:gd name="T44" fmla="*/ 11 w 14"/>
                <a:gd name="T45" fmla="*/ 18 h 10"/>
                <a:gd name="T46" fmla="*/ 14 w 14"/>
                <a:gd name="T47" fmla="*/ 18 h 10"/>
                <a:gd name="T48" fmla="*/ 14 w 14"/>
                <a:gd name="T49" fmla="*/ 14 h 10"/>
                <a:gd name="T50" fmla="*/ 16 w 14"/>
                <a:gd name="T51" fmla="*/ 14 h 10"/>
                <a:gd name="T52" fmla="*/ 20 w 14"/>
                <a:gd name="T53" fmla="*/ 14 h 10"/>
                <a:gd name="T54" fmla="*/ 21 w 14"/>
                <a:gd name="T55" fmla="*/ 14 h 10"/>
                <a:gd name="T56" fmla="*/ 25 w 14"/>
                <a:gd name="T57" fmla="*/ 14 h 10"/>
                <a:gd name="T58" fmla="*/ 25 w 14"/>
                <a:gd name="T59" fmla="*/ 13 h 10"/>
                <a:gd name="T60" fmla="*/ 25 w 14"/>
                <a:gd name="T61" fmla="*/ 9 h 10"/>
                <a:gd name="T62" fmla="*/ 21 w 14"/>
                <a:gd name="T63" fmla="*/ 9 h 10"/>
                <a:gd name="T64" fmla="*/ 20 w 14"/>
                <a:gd name="T65" fmla="*/ 9 h 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 h="10">
                  <a:moveTo>
                    <a:pt x="11" y="5"/>
                  </a:moveTo>
                  <a:cubicBezTo>
                    <a:pt x="11" y="5"/>
                    <a:pt x="11" y="4"/>
                    <a:pt x="11" y="4"/>
                  </a:cubicBezTo>
                  <a:cubicBezTo>
                    <a:pt x="10" y="4"/>
                    <a:pt x="10" y="4"/>
                    <a:pt x="9" y="4"/>
                  </a:cubicBezTo>
                  <a:cubicBezTo>
                    <a:pt x="9" y="4"/>
                    <a:pt x="8" y="4"/>
                    <a:pt x="8" y="4"/>
                  </a:cubicBezTo>
                  <a:cubicBezTo>
                    <a:pt x="7" y="4"/>
                    <a:pt x="7" y="4"/>
                    <a:pt x="6" y="4"/>
                  </a:cubicBezTo>
                  <a:cubicBezTo>
                    <a:pt x="6" y="4"/>
                    <a:pt x="5" y="4"/>
                    <a:pt x="5" y="4"/>
                  </a:cubicBezTo>
                  <a:cubicBezTo>
                    <a:pt x="5" y="3"/>
                    <a:pt x="5" y="2"/>
                    <a:pt x="5" y="2"/>
                  </a:cubicBezTo>
                  <a:cubicBezTo>
                    <a:pt x="5" y="1"/>
                    <a:pt x="5" y="1"/>
                    <a:pt x="5" y="0"/>
                  </a:cubicBezTo>
                  <a:cubicBezTo>
                    <a:pt x="4" y="0"/>
                    <a:pt x="3" y="0"/>
                    <a:pt x="3" y="0"/>
                  </a:cubicBezTo>
                  <a:cubicBezTo>
                    <a:pt x="3" y="1"/>
                    <a:pt x="3" y="1"/>
                    <a:pt x="3" y="2"/>
                  </a:cubicBezTo>
                  <a:cubicBezTo>
                    <a:pt x="3" y="2"/>
                    <a:pt x="3" y="3"/>
                    <a:pt x="3" y="4"/>
                  </a:cubicBezTo>
                  <a:cubicBezTo>
                    <a:pt x="3" y="4"/>
                    <a:pt x="3" y="5"/>
                    <a:pt x="3" y="5"/>
                  </a:cubicBezTo>
                  <a:cubicBezTo>
                    <a:pt x="3" y="6"/>
                    <a:pt x="3" y="6"/>
                    <a:pt x="3" y="7"/>
                  </a:cubicBezTo>
                  <a:cubicBezTo>
                    <a:pt x="2" y="7"/>
                    <a:pt x="2" y="7"/>
                    <a:pt x="1" y="7"/>
                  </a:cubicBezTo>
                  <a:cubicBezTo>
                    <a:pt x="1" y="7"/>
                    <a:pt x="0" y="7"/>
                    <a:pt x="0" y="7"/>
                  </a:cubicBezTo>
                  <a:cubicBezTo>
                    <a:pt x="0" y="7"/>
                    <a:pt x="0" y="8"/>
                    <a:pt x="0" y="8"/>
                  </a:cubicBezTo>
                  <a:cubicBezTo>
                    <a:pt x="0" y="8"/>
                    <a:pt x="1" y="8"/>
                    <a:pt x="1" y="8"/>
                  </a:cubicBezTo>
                  <a:cubicBezTo>
                    <a:pt x="1" y="9"/>
                    <a:pt x="1" y="9"/>
                    <a:pt x="1" y="10"/>
                  </a:cubicBezTo>
                  <a:cubicBezTo>
                    <a:pt x="2" y="10"/>
                    <a:pt x="2" y="10"/>
                    <a:pt x="3" y="10"/>
                  </a:cubicBezTo>
                  <a:cubicBezTo>
                    <a:pt x="3" y="9"/>
                    <a:pt x="3" y="9"/>
                    <a:pt x="3" y="8"/>
                  </a:cubicBezTo>
                  <a:cubicBezTo>
                    <a:pt x="3" y="8"/>
                    <a:pt x="4" y="8"/>
                    <a:pt x="5" y="8"/>
                  </a:cubicBezTo>
                  <a:cubicBezTo>
                    <a:pt x="5" y="9"/>
                    <a:pt x="5" y="9"/>
                    <a:pt x="5" y="10"/>
                  </a:cubicBezTo>
                  <a:cubicBezTo>
                    <a:pt x="5" y="10"/>
                    <a:pt x="6" y="10"/>
                    <a:pt x="6" y="10"/>
                  </a:cubicBezTo>
                  <a:cubicBezTo>
                    <a:pt x="7" y="10"/>
                    <a:pt x="7" y="10"/>
                    <a:pt x="8" y="10"/>
                  </a:cubicBezTo>
                  <a:cubicBezTo>
                    <a:pt x="8" y="9"/>
                    <a:pt x="8" y="9"/>
                    <a:pt x="8" y="8"/>
                  </a:cubicBezTo>
                  <a:cubicBezTo>
                    <a:pt x="8" y="8"/>
                    <a:pt x="9" y="8"/>
                    <a:pt x="9" y="8"/>
                  </a:cubicBezTo>
                  <a:cubicBezTo>
                    <a:pt x="10" y="8"/>
                    <a:pt x="10" y="8"/>
                    <a:pt x="11" y="8"/>
                  </a:cubicBezTo>
                  <a:cubicBezTo>
                    <a:pt x="11" y="8"/>
                    <a:pt x="12" y="8"/>
                    <a:pt x="12" y="8"/>
                  </a:cubicBezTo>
                  <a:cubicBezTo>
                    <a:pt x="13" y="8"/>
                    <a:pt x="13" y="8"/>
                    <a:pt x="14" y="8"/>
                  </a:cubicBezTo>
                  <a:cubicBezTo>
                    <a:pt x="14" y="8"/>
                    <a:pt x="14" y="7"/>
                    <a:pt x="14" y="7"/>
                  </a:cubicBezTo>
                  <a:cubicBezTo>
                    <a:pt x="14" y="6"/>
                    <a:pt x="14" y="6"/>
                    <a:pt x="14" y="5"/>
                  </a:cubicBezTo>
                  <a:cubicBezTo>
                    <a:pt x="13" y="5"/>
                    <a:pt x="13" y="5"/>
                    <a:pt x="12" y="5"/>
                  </a:cubicBezTo>
                  <a:cubicBezTo>
                    <a:pt x="12" y="5"/>
                    <a:pt x="11" y="5"/>
                    <a:pt x="11" y="5"/>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9" name="Freeform 108"/>
            <p:cNvSpPr/>
            <p:nvPr/>
          </p:nvSpPr>
          <p:spPr bwMode="auto">
            <a:xfrm>
              <a:off x="4449" y="1263"/>
              <a:ext cx="5" cy="8"/>
            </a:xfrm>
            <a:custGeom>
              <a:avLst/>
              <a:gdLst>
                <a:gd name="T0" fmla="*/ 3 w 3"/>
                <a:gd name="T1" fmla="*/ 3 h 5"/>
                <a:gd name="T2" fmla="*/ 0 w 3"/>
                <a:gd name="T3" fmla="*/ 3 h 5"/>
                <a:gd name="T4" fmla="*/ 0 w 3"/>
                <a:gd name="T5" fmla="*/ 5 h 5"/>
                <a:gd name="T6" fmla="*/ 3 w 3"/>
                <a:gd name="T7" fmla="*/ 5 h 5"/>
                <a:gd name="T8" fmla="*/ 3 w 3"/>
                <a:gd name="T9" fmla="*/ 8 h 5"/>
                <a:gd name="T10" fmla="*/ 5 w 3"/>
                <a:gd name="T11" fmla="*/ 8 h 5"/>
                <a:gd name="T12" fmla="*/ 5 w 3"/>
                <a:gd name="T13" fmla="*/ 5 h 5"/>
                <a:gd name="T14" fmla="*/ 5 w 3"/>
                <a:gd name="T15" fmla="*/ 3 h 5"/>
                <a:gd name="T16" fmla="*/ 5 w 3"/>
                <a:gd name="T17" fmla="*/ 0 h 5"/>
                <a:gd name="T18" fmla="*/ 3 w 3"/>
                <a:gd name="T19" fmla="*/ 0 h 5"/>
                <a:gd name="T20" fmla="*/ 3 w 3"/>
                <a:gd name="T21" fmla="*/ 3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5">
                  <a:moveTo>
                    <a:pt x="2" y="2"/>
                  </a:moveTo>
                  <a:cubicBezTo>
                    <a:pt x="1" y="2"/>
                    <a:pt x="1" y="2"/>
                    <a:pt x="0" y="2"/>
                  </a:cubicBezTo>
                  <a:cubicBezTo>
                    <a:pt x="0" y="2"/>
                    <a:pt x="0" y="3"/>
                    <a:pt x="0" y="3"/>
                  </a:cubicBezTo>
                  <a:cubicBezTo>
                    <a:pt x="1" y="3"/>
                    <a:pt x="1" y="3"/>
                    <a:pt x="2" y="3"/>
                  </a:cubicBezTo>
                  <a:cubicBezTo>
                    <a:pt x="2" y="4"/>
                    <a:pt x="2" y="4"/>
                    <a:pt x="2" y="5"/>
                  </a:cubicBezTo>
                  <a:cubicBezTo>
                    <a:pt x="2" y="5"/>
                    <a:pt x="3" y="5"/>
                    <a:pt x="3" y="5"/>
                  </a:cubicBezTo>
                  <a:cubicBezTo>
                    <a:pt x="3" y="4"/>
                    <a:pt x="3" y="4"/>
                    <a:pt x="3" y="3"/>
                  </a:cubicBezTo>
                  <a:cubicBezTo>
                    <a:pt x="3" y="3"/>
                    <a:pt x="3" y="2"/>
                    <a:pt x="3" y="2"/>
                  </a:cubicBezTo>
                  <a:cubicBezTo>
                    <a:pt x="3" y="1"/>
                    <a:pt x="3" y="1"/>
                    <a:pt x="3" y="0"/>
                  </a:cubicBezTo>
                  <a:cubicBezTo>
                    <a:pt x="3" y="0"/>
                    <a:pt x="2" y="0"/>
                    <a:pt x="2" y="0"/>
                  </a:cubicBezTo>
                  <a:cubicBezTo>
                    <a:pt x="2" y="1"/>
                    <a:pt x="2" y="1"/>
                    <a:pt x="2"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0" name="Freeform 109"/>
            <p:cNvSpPr/>
            <p:nvPr/>
          </p:nvSpPr>
          <p:spPr bwMode="auto">
            <a:xfrm>
              <a:off x="4286" y="1271"/>
              <a:ext cx="5" cy="5"/>
            </a:xfrm>
            <a:custGeom>
              <a:avLst/>
              <a:gdLst>
                <a:gd name="T0" fmla="*/ 5 w 3"/>
                <a:gd name="T1" fmla="*/ 2 h 3"/>
                <a:gd name="T2" fmla="*/ 5 w 3"/>
                <a:gd name="T3" fmla="*/ 0 h 3"/>
                <a:gd name="T4" fmla="*/ 3 w 3"/>
                <a:gd name="T5" fmla="*/ 0 h 3"/>
                <a:gd name="T6" fmla="*/ 0 w 3"/>
                <a:gd name="T7" fmla="*/ 0 h 3"/>
                <a:gd name="T8" fmla="*/ 0 w 3"/>
                <a:gd name="T9" fmla="*/ 2 h 3"/>
                <a:gd name="T10" fmla="*/ 0 w 3"/>
                <a:gd name="T11" fmla="*/ 5 h 3"/>
                <a:gd name="T12" fmla="*/ 3 w 3"/>
                <a:gd name="T13" fmla="*/ 5 h 3"/>
                <a:gd name="T14" fmla="*/ 5 w 3"/>
                <a:gd name="T15" fmla="*/ 5 h 3"/>
                <a:gd name="T16" fmla="*/ 5 w 3"/>
                <a:gd name="T17" fmla="*/ 2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3" y="1"/>
                  </a:moveTo>
                  <a:cubicBezTo>
                    <a:pt x="3" y="1"/>
                    <a:pt x="3" y="0"/>
                    <a:pt x="3" y="0"/>
                  </a:cubicBezTo>
                  <a:cubicBezTo>
                    <a:pt x="3" y="0"/>
                    <a:pt x="2" y="0"/>
                    <a:pt x="2" y="0"/>
                  </a:cubicBezTo>
                  <a:cubicBezTo>
                    <a:pt x="1" y="0"/>
                    <a:pt x="1" y="0"/>
                    <a:pt x="0" y="0"/>
                  </a:cubicBezTo>
                  <a:cubicBezTo>
                    <a:pt x="0" y="0"/>
                    <a:pt x="0" y="1"/>
                    <a:pt x="0" y="1"/>
                  </a:cubicBezTo>
                  <a:cubicBezTo>
                    <a:pt x="0" y="2"/>
                    <a:pt x="0" y="3"/>
                    <a:pt x="0" y="3"/>
                  </a:cubicBezTo>
                  <a:cubicBezTo>
                    <a:pt x="1" y="3"/>
                    <a:pt x="1" y="3"/>
                    <a:pt x="2" y="3"/>
                  </a:cubicBezTo>
                  <a:cubicBezTo>
                    <a:pt x="2" y="3"/>
                    <a:pt x="3" y="3"/>
                    <a:pt x="3" y="3"/>
                  </a:cubicBezTo>
                  <a:cubicBezTo>
                    <a:pt x="3" y="3"/>
                    <a:pt x="3" y="2"/>
                    <a:pt x="3" y="1"/>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1" name="Freeform 110"/>
            <p:cNvSpPr/>
            <p:nvPr/>
          </p:nvSpPr>
          <p:spPr bwMode="auto">
            <a:xfrm>
              <a:off x="4367" y="1310"/>
              <a:ext cx="4" cy="3"/>
            </a:xfrm>
            <a:custGeom>
              <a:avLst/>
              <a:gdLst>
                <a:gd name="T0" fmla="*/ 0 w 2"/>
                <a:gd name="T1" fmla="*/ 3 h 2"/>
                <a:gd name="T2" fmla="*/ 4 w 2"/>
                <a:gd name="T3" fmla="*/ 3 h 2"/>
                <a:gd name="T4" fmla="*/ 4 w 2"/>
                <a:gd name="T5" fmla="*/ 0 h 2"/>
                <a:gd name="T6" fmla="*/ 0 w 2"/>
                <a:gd name="T7" fmla="*/ 0 h 2"/>
                <a:gd name="T8" fmla="*/ 0 w 2"/>
                <a:gd name="T9" fmla="*/ 3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cubicBezTo>
                    <a:pt x="1" y="2"/>
                    <a:pt x="1" y="2"/>
                    <a:pt x="2" y="2"/>
                  </a:cubicBezTo>
                  <a:cubicBezTo>
                    <a:pt x="2" y="2"/>
                    <a:pt x="2" y="1"/>
                    <a:pt x="2" y="0"/>
                  </a:cubicBezTo>
                  <a:cubicBezTo>
                    <a:pt x="1" y="0"/>
                    <a:pt x="1" y="0"/>
                    <a:pt x="0" y="0"/>
                  </a:cubicBezTo>
                  <a:cubicBezTo>
                    <a:pt x="0" y="1"/>
                    <a:pt x="0" y="2"/>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2" name="Freeform 111"/>
            <p:cNvSpPr/>
            <p:nvPr/>
          </p:nvSpPr>
          <p:spPr bwMode="auto">
            <a:xfrm>
              <a:off x="3683" y="1332"/>
              <a:ext cx="7" cy="7"/>
            </a:xfrm>
            <a:custGeom>
              <a:avLst/>
              <a:gdLst>
                <a:gd name="T0" fmla="*/ 0 w 4"/>
                <a:gd name="T1" fmla="*/ 0 h 4"/>
                <a:gd name="T2" fmla="*/ 0 w 4"/>
                <a:gd name="T3" fmla="*/ 4 h 4"/>
                <a:gd name="T4" fmla="*/ 4 w 4"/>
                <a:gd name="T5" fmla="*/ 4 h 4"/>
                <a:gd name="T6" fmla="*/ 4 w 4"/>
                <a:gd name="T7" fmla="*/ 7 h 4"/>
                <a:gd name="T8" fmla="*/ 7 w 4"/>
                <a:gd name="T9" fmla="*/ 7 h 4"/>
                <a:gd name="T10" fmla="*/ 7 w 4"/>
                <a:gd name="T11" fmla="*/ 4 h 4"/>
                <a:gd name="T12" fmla="*/ 7 w 4"/>
                <a:gd name="T13" fmla="*/ 0 h 4"/>
                <a:gd name="T14" fmla="*/ 4 w 4"/>
                <a:gd name="T15" fmla="*/ 0 h 4"/>
                <a:gd name="T16" fmla="*/ 0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4">
                  <a:moveTo>
                    <a:pt x="0" y="0"/>
                  </a:moveTo>
                  <a:cubicBezTo>
                    <a:pt x="0" y="1"/>
                    <a:pt x="0" y="1"/>
                    <a:pt x="0" y="2"/>
                  </a:cubicBezTo>
                  <a:cubicBezTo>
                    <a:pt x="1" y="2"/>
                    <a:pt x="1" y="2"/>
                    <a:pt x="2" y="2"/>
                  </a:cubicBezTo>
                  <a:cubicBezTo>
                    <a:pt x="2" y="2"/>
                    <a:pt x="2" y="3"/>
                    <a:pt x="2" y="4"/>
                  </a:cubicBezTo>
                  <a:cubicBezTo>
                    <a:pt x="2" y="4"/>
                    <a:pt x="3" y="4"/>
                    <a:pt x="4" y="4"/>
                  </a:cubicBezTo>
                  <a:cubicBezTo>
                    <a:pt x="4" y="3"/>
                    <a:pt x="4" y="2"/>
                    <a:pt x="4" y="2"/>
                  </a:cubicBezTo>
                  <a:cubicBezTo>
                    <a:pt x="4" y="1"/>
                    <a:pt x="4" y="1"/>
                    <a:pt x="4" y="0"/>
                  </a:cubicBezTo>
                  <a:cubicBezTo>
                    <a:pt x="3" y="0"/>
                    <a:pt x="2" y="0"/>
                    <a:pt x="2" y="0"/>
                  </a:cubicBezTo>
                  <a:cubicBezTo>
                    <a:pt x="1" y="0"/>
                    <a:pt x="1" y="0"/>
                    <a:pt x="0"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3" name="Freeform 112"/>
            <p:cNvSpPr/>
            <p:nvPr/>
          </p:nvSpPr>
          <p:spPr bwMode="auto">
            <a:xfrm>
              <a:off x="4463" y="1299"/>
              <a:ext cx="0" cy="2"/>
            </a:xfrm>
            <a:custGeom>
              <a:avLst/>
              <a:gdLst>
                <a:gd name="T0" fmla="*/ 0 h 2"/>
                <a:gd name="T1" fmla="*/ 2 h 2"/>
                <a:gd name="T2" fmla="*/ 0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2"/>
                  </a:lnTo>
                  <a:lnTo>
                    <a:pt x="0" y="0"/>
                  </a:ln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4" name="Freeform 113"/>
            <p:cNvSpPr>
              <a:spLocks noEditPoints="1"/>
            </p:cNvSpPr>
            <p:nvPr/>
          </p:nvSpPr>
          <p:spPr bwMode="auto">
            <a:xfrm>
              <a:off x="3995" y="887"/>
              <a:ext cx="482" cy="604"/>
            </a:xfrm>
            <a:custGeom>
              <a:avLst/>
              <a:gdLst>
                <a:gd name="T0" fmla="*/ 310 w 277"/>
                <a:gd name="T1" fmla="*/ 40 h 347"/>
                <a:gd name="T2" fmla="*/ 280 w 277"/>
                <a:gd name="T3" fmla="*/ 42 h 347"/>
                <a:gd name="T4" fmla="*/ 270 w 277"/>
                <a:gd name="T5" fmla="*/ 70 h 347"/>
                <a:gd name="T6" fmla="*/ 256 w 277"/>
                <a:gd name="T7" fmla="*/ 33 h 347"/>
                <a:gd name="T8" fmla="*/ 247 w 277"/>
                <a:gd name="T9" fmla="*/ 24 h 347"/>
                <a:gd name="T10" fmla="*/ 238 w 277"/>
                <a:gd name="T11" fmla="*/ 68 h 347"/>
                <a:gd name="T12" fmla="*/ 233 w 277"/>
                <a:gd name="T13" fmla="*/ 84 h 347"/>
                <a:gd name="T14" fmla="*/ 212 w 277"/>
                <a:gd name="T15" fmla="*/ 84 h 347"/>
                <a:gd name="T16" fmla="*/ 177 w 277"/>
                <a:gd name="T17" fmla="*/ 82 h 347"/>
                <a:gd name="T18" fmla="*/ 122 w 277"/>
                <a:gd name="T19" fmla="*/ 87 h 347"/>
                <a:gd name="T20" fmla="*/ 96 w 277"/>
                <a:gd name="T21" fmla="*/ 132 h 347"/>
                <a:gd name="T22" fmla="*/ 103 w 277"/>
                <a:gd name="T23" fmla="*/ 179 h 347"/>
                <a:gd name="T24" fmla="*/ 73 w 277"/>
                <a:gd name="T25" fmla="*/ 183 h 347"/>
                <a:gd name="T26" fmla="*/ 45 w 277"/>
                <a:gd name="T27" fmla="*/ 165 h 347"/>
                <a:gd name="T28" fmla="*/ 45 w 277"/>
                <a:gd name="T29" fmla="*/ 198 h 347"/>
                <a:gd name="T30" fmla="*/ 59 w 277"/>
                <a:gd name="T31" fmla="*/ 211 h 347"/>
                <a:gd name="T32" fmla="*/ 68 w 277"/>
                <a:gd name="T33" fmla="*/ 230 h 347"/>
                <a:gd name="T34" fmla="*/ 38 w 277"/>
                <a:gd name="T35" fmla="*/ 266 h 347"/>
                <a:gd name="T36" fmla="*/ 33 w 277"/>
                <a:gd name="T37" fmla="*/ 312 h 347"/>
                <a:gd name="T38" fmla="*/ 5 w 277"/>
                <a:gd name="T39" fmla="*/ 357 h 347"/>
                <a:gd name="T40" fmla="*/ 19 w 277"/>
                <a:gd name="T41" fmla="*/ 409 h 347"/>
                <a:gd name="T42" fmla="*/ 71 w 277"/>
                <a:gd name="T43" fmla="*/ 423 h 347"/>
                <a:gd name="T44" fmla="*/ 111 w 277"/>
                <a:gd name="T45" fmla="*/ 437 h 347"/>
                <a:gd name="T46" fmla="*/ 131 w 277"/>
                <a:gd name="T47" fmla="*/ 491 h 347"/>
                <a:gd name="T48" fmla="*/ 131 w 277"/>
                <a:gd name="T49" fmla="*/ 554 h 347"/>
                <a:gd name="T50" fmla="*/ 157 w 277"/>
                <a:gd name="T51" fmla="*/ 604 h 347"/>
                <a:gd name="T52" fmla="*/ 204 w 277"/>
                <a:gd name="T53" fmla="*/ 573 h 347"/>
                <a:gd name="T54" fmla="*/ 228 w 277"/>
                <a:gd name="T55" fmla="*/ 524 h 347"/>
                <a:gd name="T56" fmla="*/ 238 w 277"/>
                <a:gd name="T57" fmla="*/ 473 h 347"/>
                <a:gd name="T58" fmla="*/ 270 w 277"/>
                <a:gd name="T59" fmla="*/ 432 h 347"/>
                <a:gd name="T60" fmla="*/ 277 w 277"/>
                <a:gd name="T61" fmla="*/ 390 h 347"/>
                <a:gd name="T62" fmla="*/ 280 w 277"/>
                <a:gd name="T63" fmla="*/ 376 h 347"/>
                <a:gd name="T64" fmla="*/ 318 w 277"/>
                <a:gd name="T65" fmla="*/ 336 h 347"/>
                <a:gd name="T66" fmla="*/ 343 w 277"/>
                <a:gd name="T67" fmla="*/ 329 h 347"/>
                <a:gd name="T68" fmla="*/ 376 w 277"/>
                <a:gd name="T69" fmla="*/ 367 h 347"/>
                <a:gd name="T70" fmla="*/ 405 w 277"/>
                <a:gd name="T71" fmla="*/ 399 h 347"/>
                <a:gd name="T72" fmla="*/ 407 w 277"/>
                <a:gd name="T73" fmla="*/ 372 h 347"/>
                <a:gd name="T74" fmla="*/ 449 w 277"/>
                <a:gd name="T75" fmla="*/ 336 h 347"/>
                <a:gd name="T76" fmla="*/ 345 w 277"/>
                <a:gd name="T77" fmla="*/ 0 h 347"/>
                <a:gd name="T78" fmla="*/ 195 w 277"/>
                <a:gd name="T79" fmla="*/ 110 h 347"/>
                <a:gd name="T80" fmla="*/ 193 w 277"/>
                <a:gd name="T81" fmla="*/ 225 h 347"/>
                <a:gd name="T82" fmla="*/ 223 w 277"/>
                <a:gd name="T83" fmla="*/ 251 h 347"/>
                <a:gd name="T84" fmla="*/ 169 w 277"/>
                <a:gd name="T85" fmla="*/ 146 h 347"/>
                <a:gd name="T86" fmla="*/ 136 w 277"/>
                <a:gd name="T87" fmla="*/ 169 h 347"/>
                <a:gd name="T88" fmla="*/ 132 w 277"/>
                <a:gd name="T89" fmla="*/ 132 h 347"/>
                <a:gd name="T90" fmla="*/ 144 w 277"/>
                <a:gd name="T91" fmla="*/ 143 h 347"/>
                <a:gd name="T92" fmla="*/ 131 w 277"/>
                <a:gd name="T93" fmla="*/ 183 h 347"/>
                <a:gd name="T94" fmla="*/ 108 w 277"/>
                <a:gd name="T95" fmla="*/ 162 h 347"/>
                <a:gd name="T96" fmla="*/ 164 w 277"/>
                <a:gd name="T97" fmla="*/ 294 h 347"/>
                <a:gd name="T98" fmla="*/ 117 w 277"/>
                <a:gd name="T99" fmla="*/ 289 h 347"/>
                <a:gd name="T100" fmla="*/ 68 w 277"/>
                <a:gd name="T101" fmla="*/ 284 h 347"/>
                <a:gd name="T102" fmla="*/ 84 w 277"/>
                <a:gd name="T103" fmla="*/ 256 h 347"/>
                <a:gd name="T104" fmla="*/ 125 w 277"/>
                <a:gd name="T105" fmla="*/ 258 h 347"/>
                <a:gd name="T106" fmla="*/ 141 w 277"/>
                <a:gd name="T107" fmla="*/ 263 h 347"/>
                <a:gd name="T108" fmla="*/ 127 w 277"/>
                <a:gd name="T109" fmla="*/ 238 h 347"/>
                <a:gd name="T110" fmla="*/ 164 w 277"/>
                <a:gd name="T111" fmla="*/ 275 h 347"/>
                <a:gd name="T112" fmla="*/ 188 w 277"/>
                <a:gd name="T113" fmla="*/ 279 h 347"/>
                <a:gd name="T114" fmla="*/ 212 w 277"/>
                <a:gd name="T115" fmla="*/ 285 h 347"/>
                <a:gd name="T116" fmla="*/ 223 w 277"/>
                <a:gd name="T117" fmla="*/ 343 h 347"/>
                <a:gd name="T118" fmla="*/ 231 w 277"/>
                <a:gd name="T119" fmla="*/ 345 h 347"/>
                <a:gd name="T120" fmla="*/ 294 w 277"/>
                <a:gd name="T121" fmla="*/ 325 h 347"/>
                <a:gd name="T122" fmla="*/ 280 w 277"/>
                <a:gd name="T123" fmla="*/ 317 h 347"/>
                <a:gd name="T124" fmla="*/ 308 w 277"/>
                <a:gd name="T125" fmla="*/ 78 h 34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7" h="347">
                  <a:moveTo>
                    <a:pt x="197" y="1"/>
                  </a:moveTo>
                  <a:cubicBezTo>
                    <a:pt x="196" y="1"/>
                    <a:pt x="196" y="1"/>
                    <a:pt x="195" y="1"/>
                  </a:cubicBezTo>
                  <a:cubicBezTo>
                    <a:pt x="195" y="2"/>
                    <a:pt x="195" y="3"/>
                    <a:pt x="195" y="3"/>
                  </a:cubicBezTo>
                  <a:cubicBezTo>
                    <a:pt x="195" y="3"/>
                    <a:pt x="194" y="3"/>
                    <a:pt x="194" y="3"/>
                  </a:cubicBezTo>
                  <a:cubicBezTo>
                    <a:pt x="193" y="3"/>
                    <a:pt x="193" y="3"/>
                    <a:pt x="192" y="3"/>
                  </a:cubicBezTo>
                  <a:cubicBezTo>
                    <a:pt x="192" y="4"/>
                    <a:pt x="192" y="4"/>
                    <a:pt x="192" y="5"/>
                  </a:cubicBezTo>
                  <a:cubicBezTo>
                    <a:pt x="192" y="5"/>
                    <a:pt x="192" y="6"/>
                    <a:pt x="192" y="6"/>
                  </a:cubicBezTo>
                  <a:cubicBezTo>
                    <a:pt x="192" y="6"/>
                    <a:pt x="191" y="6"/>
                    <a:pt x="191" y="6"/>
                  </a:cubicBezTo>
                  <a:cubicBezTo>
                    <a:pt x="191" y="7"/>
                    <a:pt x="191" y="7"/>
                    <a:pt x="191" y="8"/>
                  </a:cubicBezTo>
                  <a:cubicBezTo>
                    <a:pt x="190" y="8"/>
                    <a:pt x="190" y="8"/>
                    <a:pt x="189" y="8"/>
                  </a:cubicBezTo>
                  <a:cubicBezTo>
                    <a:pt x="189" y="9"/>
                    <a:pt x="189" y="9"/>
                    <a:pt x="189" y="10"/>
                  </a:cubicBezTo>
                  <a:cubicBezTo>
                    <a:pt x="189" y="10"/>
                    <a:pt x="189" y="11"/>
                    <a:pt x="189" y="11"/>
                  </a:cubicBezTo>
                  <a:cubicBezTo>
                    <a:pt x="190" y="11"/>
                    <a:pt x="190" y="11"/>
                    <a:pt x="191" y="11"/>
                  </a:cubicBezTo>
                  <a:cubicBezTo>
                    <a:pt x="191" y="12"/>
                    <a:pt x="191" y="12"/>
                    <a:pt x="191" y="13"/>
                  </a:cubicBezTo>
                  <a:cubicBezTo>
                    <a:pt x="190" y="13"/>
                    <a:pt x="190" y="13"/>
                    <a:pt x="189" y="13"/>
                  </a:cubicBezTo>
                  <a:cubicBezTo>
                    <a:pt x="189" y="13"/>
                    <a:pt x="188" y="13"/>
                    <a:pt x="188" y="13"/>
                  </a:cubicBezTo>
                  <a:cubicBezTo>
                    <a:pt x="188" y="13"/>
                    <a:pt x="188" y="14"/>
                    <a:pt x="188" y="14"/>
                  </a:cubicBezTo>
                  <a:cubicBezTo>
                    <a:pt x="187" y="14"/>
                    <a:pt x="187" y="14"/>
                    <a:pt x="186" y="14"/>
                  </a:cubicBezTo>
                  <a:cubicBezTo>
                    <a:pt x="186" y="15"/>
                    <a:pt x="186" y="15"/>
                    <a:pt x="186" y="16"/>
                  </a:cubicBezTo>
                  <a:cubicBezTo>
                    <a:pt x="185" y="16"/>
                    <a:pt x="185" y="16"/>
                    <a:pt x="184" y="16"/>
                  </a:cubicBezTo>
                  <a:cubicBezTo>
                    <a:pt x="184" y="16"/>
                    <a:pt x="183" y="16"/>
                    <a:pt x="183" y="16"/>
                  </a:cubicBezTo>
                  <a:cubicBezTo>
                    <a:pt x="183" y="17"/>
                    <a:pt x="183" y="17"/>
                    <a:pt x="183" y="18"/>
                  </a:cubicBezTo>
                  <a:cubicBezTo>
                    <a:pt x="182" y="18"/>
                    <a:pt x="182" y="18"/>
                    <a:pt x="181" y="18"/>
                  </a:cubicBezTo>
                  <a:cubicBezTo>
                    <a:pt x="181" y="18"/>
                    <a:pt x="181" y="19"/>
                    <a:pt x="181" y="19"/>
                  </a:cubicBezTo>
                  <a:cubicBezTo>
                    <a:pt x="181" y="19"/>
                    <a:pt x="180" y="19"/>
                    <a:pt x="180" y="19"/>
                  </a:cubicBezTo>
                  <a:cubicBezTo>
                    <a:pt x="179" y="19"/>
                    <a:pt x="179" y="19"/>
                    <a:pt x="178" y="19"/>
                  </a:cubicBezTo>
                  <a:cubicBezTo>
                    <a:pt x="178" y="20"/>
                    <a:pt x="178" y="20"/>
                    <a:pt x="178" y="21"/>
                  </a:cubicBezTo>
                  <a:cubicBezTo>
                    <a:pt x="178" y="21"/>
                    <a:pt x="178" y="22"/>
                    <a:pt x="178" y="23"/>
                  </a:cubicBezTo>
                  <a:cubicBezTo>
                    <a:pt x="178" y="23"/>
                    <a:pt x="178" y="24"/>
                    <a:pt x="178" y="24"/>
                  </a:cubicBezTo>
                  <a:cubicBezTo>
                    <a:pt x="178" y="24"/>
                    <a:pt x="177" y="24"/>
                    <a:pt x="177" y="24"/>
                  </a:cubicBezTo>
                  <a:cubicBezTo>
                    <a:pt x="176" y="24"/>
                    <a:pt x="176" y="24"/>
                    <a:pt x="175" y="24"/>
                  </a:cubicBezTo>
                  <a:cubicBezTo>
                    <a:pt x="175" y="24"/>
                    <a:pt x="175" y="23"/>
                    <a:pt x="175" y="23"/>
                  </a:cubicBezTo>
                  <a:cubicBezTo>
                    <a:pt x="174" y="23"/>
                    <a:pt x="174" y="23"/>
                    <a:pt x="173" y="23"/>
                  </a:cubicBezTo>
                  <a:cubicBezTo>
                    <a:pt x="173" y="22"/>
                    <a:pt x="173" y="21"/>
                    <a:pt x="173" y="21"/>
                  </a:cubicBezTo>
                  <a:cubicBezTo>
                    <a:pt x="173" y="21"/>
                    <a:pt x="172" y="21"/>
                    <a:pt x="172" y="21"/>
                  </a:cubicBezTo>
                  <a:cubicBezTo>
                    <a:pt x="171" y="21"/>
                    <a:pt x="171" y="21"/>
                    <a:pt x="170" y="21"/>
                  </a:cubicBezTo>
                  <a:cubicBezTo>
                    <a:pt x="170" y="21"/>
                    <a:pt x="170" y="22"/>
                    <a:pt x="170" y="23"/>
                  </a:cubicBezTo>
                  <a:cubicBezTo>
                    <a:pt x="171" y="23"/>
                    <a:pt x="171" y="23"/>
                    <a:pt x="172" y="23"/>
                  </a:cubicBezTo>
                  <a:cubicBezTo>
                    <a:pt x="172" y="23"/>
                    <a:pt x="172" y="24"/>
                    <a:pt x="172" y="24"/>
                  </a:cubicBezTo>
                  <a:cubicBezTo>
                    <a:pt x="172" y="25"/>
                    <a:pt x="172" y="25"/>
                    <a:pt x="172" y="26"/>
                  </a:cubicBezTo>
                  <a:cubicBezTo>
                    <a:pt x="172" y="26"/>
                    <a:pt x="172" y="27"/>
                    <a:pt x="172" y="27"/>
                  </a:cubicBezTo>
                  <a:cubicBezTo>
                    <a:pt x="171" y="27"/>
                    <a:pt x="171" y="27"/>
                    <a:pt x="170" y="27"/>
                  </a:cubicBezTo>
                  <a:cubicBezTo>
                    <a:pt x="170" y="27"/>
                    <a:pt x="170" y="26"/>
                    <a:pt x="170" y="26"/>
                  </a:cubicBezTo>
                  <a:cubicBezTo>
                    <a:pt x="170" y="26"/>
                    <a:pt x="169" y="26"/>
                    <a:pt x="169" y="26"/>
                  </a:cubicBezTo>
                  <a:cubicBezTo>
                    <a:pt x="169" y="25"/>
                    <a:pt x="169" y="25"/>
                    <a:pt x="169" y="24"/>
                  </a:cubicBezTo>
                  <a:cubicBezTo>
                    <a:pt x="168" y="24"/>
                    <a:pt x="168" y="24"/>
                    <a:pt x="167" y="24"/>
                  </a:cubicBezTo>
                  <a:cubicBezTo>
                    <a:pt x="167" y="24"/>
                    <a:pt x="167" y="23"/>
                    <a:pt x="167" y="23"/>
                  </a:cubicBezTo>
                  <a:cubicBezTo>
                    <a:pt x="167" y="22"/>
                    <a:pt x="167" y="21"/>
                    <a:pt x="167" y="21"/>
                  </a:cubicBezTo>
                  <a:cubicBezTo>
                    <a:pt x="167" y="21"/>
                    <a:pt x="166" y="21"/>
                    <a:pt x="166" y="21"/>
                  </a:cubicBezTo>
                  <a:cubicBezTo>
                    <a:pt x="166" y="20"/>
                    <a:pt x="166" y="20"/>
                    <a:pt x="166" y="19"/>
                  </a:cubicBezTo>
                  <a:cubicBezTo>
                    <a:pt x="165" y="19"/>
                    <a:pt x="165" y="19"/>
                    <a:pt x="164" y="19"/>
                  </a:cubicBezTo>
                  <a:cubicBezTo>
                    <a:pt x="164" y="20"/>
                    <a:pt x="164" y="20"/>
                    <a:pt x="164" y="21"/>
                  </a:cubicBezTo>
                  <a:cubicBezTo>
                    <a:pt x="164" y="21"/>
                    <a:pt x="163" y="21"/>
                    <a:pt x="163" y="21"/>
                  </a:cubicBezTo>
                  <a:cubicBezTo>
                    <a:pt x="163" y="21"/>
                    <a:pt x="163" y="22"/>
                    <a:pt x="163" y="23"/>
                  </a:cubicBezTo>
                  <a:cubicBezTo>
                    <a:pt x="163" y="23"/>
                    <a:pt x="163" y="24"/>
                    <a:pt x="163" y="24"/>
                  </a:cubicBezTo>
                  <a:cubicBezTo>
                    <a:pt x="162" y="24"/>
                    <a:pt x="161" y="24"/>
                    <a:pt x="161" y="24"/>
                  </a:cubicBezTo>
                  <a:cubicBezTo>
                    <a:pt x="161" y="25"/>
                    <a:pt x="161" y="25"/>
                    <a:pt x="161" y="26"/>
                  </a:cubicBezTo>
                  <a:cubicBezTo>
                    <a:pt x="161" y="26"/>
                    <a:pt x="161" y="27"/>
                    <a:pt x="161" y="27"/>
                  </a:cubicBezTo>
                  <a:cubicBezTo>
                    <a:pt x="161" y="27"/>
                    <a:pt x="162" y="27"/>
                    <a:pt x="163" y="27"/>
                  </a:cubicBezTo>
                  <a:cubicBezTo>
                    <a:pt x="163" y="28"/>
                    <a:pt x="163" y="28"/>
                    <a:pt x="163" y="29"/>
                  </a:cubicBezTo>
                  <a:cubicBezTo>
                    <a:pt x="163" y="29"/>
                    <a:pt x="163" y="30"/>
                    <a:pt x="163" y="30"/>
                  </a:cubicBezTo>
                  <a:cubicBezTo>
                    <a:pt x="162" y="30"/>
                    <a:pt x="161" y="30"/>
                    <a:pt x="161" y="30"/>
                  </a:cubicBezTo>
                  <a:cubicBezTo>
                    <a:pt x="160" y="30"/>
                    <a:pt x="160" y="30"/>
                    <a:pt x="159" y="30"/>
                  </a:cubicBezTo>
                  <a:cubicBezTo>
                    <a:pt x="159" y="31"/>
                    <a:pt x="159" y="32"/>
                    <a:pt x="159" y="32"/>
                  </a:cubicBezTo>
                  <a:cubicBezTo>
                    <a:pt x="159" y="33"/>
                    <a:pt x="159" y="33"/>
                    <a:pt x="159" y="34"/>
                  </a:cubicBezTo>
                  <a:cubicBezTo>
                    <a:pt x="160" y="34"/>
                    <a:pt x="160" y="34"/>
                    <a:pt x="161" y="34"/>
                  </a:cubicBezTo>
                  <a:cubicBezTo>
                    <a:pt x="161" y="34"/>
                    <a:pt x="161" y="35"/>
                    <a:pt x="161" y="35"/>
                  </a:cubicBezTo>
                  <a:cubicBezTo>
                    <a:pt x="161" y="36"/>
                    <a:pt x="161" y="36"/>
                    <a:pt x="161" y="37"/>
                  </a:cubicBezTo>
                  <a:cubicBezTo>
                    <a:pt x="161" y="38"/>
                    <a:pt x="161" y="38"/>
                    <a:pt x="161" y="39"/>
                  </a:cubicBezTo>
                  <a:cubicBezTo>
                    <a:pt x="161" y="39"/>
                    <a:pt x="161" y="40"/>
                    <a:pt x="161" y="40"/>
                  </a:cubicBezTo>
                  <a:cubicBezTo>
                    <a:pt x="161" y="40"/>
                    <a:pt x="162" y="40"/>
                    <a:pt x="163" y="40"/>
                  </a:cubicBezTo>
                  <a:cubicBezTo>
                    <a:pt x="163" y="40"/>
                    <a:pt x="164" y="40"/>
                    <a:pt x="164" y="40"/>
                  </a:cubicBezTo>
                  <a:cubicBezTo>
                    <a:pt x="164" y="41"/>
                    <a:pt x="164" y="41"/>
                    <a:pt x="164" y="42"/>
                  </a:cubicBezTo>
                  <a:cubicBezTo>
                    <a:pt x="165" y="42"/>
                    <a:pt x="165" y="42"/>
                    <a:pt x="166" y="42"/>
                  </a:cubicBezTo>
                  <a:cubicBezTo>
                    <a:pt x="166" y="42"/>
                    <a:pt x="166" y="43"/>
                    <a:pt x="166" y="43"/>
                  </a:cubicBezTo>
                  <a:cubicBezTo>
                    <a:pt x="165" y="43"/>
                    <a:pt x="165" y="43"/>
                    <a:pt x="164" y="43"/>
                  </a:cubicBezTo>
                  <a:cubicBezTo>
                    <a:pt x="164" y="43"/>
                    <a:pt x="164" y="42"/>
                    <a:pt x="164" y="42"/>
                  </a:cubicBezTo>
                  <a:cubicBezTo>
                    <a:pt x="164" y="42"/>
                    <a:pt x="163" y="42"/>
                    <a:pt x="163" y="42"/>
                  </a:cubicBezTo>
                  <a:cubicBezTo>
                    <a:pt x="162" y="42"/>
                    <a:pt x="161" y="42"/>
                    <a:pt x="161" y="42"/>
                  </a:cubicBezTo>
                  <a:cubicBezTo>
                    <a:pt x="160" y="42"/>
                    <a:pt x="160" y="42"/>
                    <a:pt x="159" y="42"/>
                  </a:cubicBezTo>
                  <a:cubicBezTo>
                    <a:pt x="159" y="41"/>
                    <a:pt x="159" y="41"/>
                    <a:pt x="159" y="40"/>
                  </a:cubicBezTo>
                  <a:cubicBezTo>
                    <a:pt x="159" y="40"/>
                    <a:pt x="158" y="40"/>
                    <a:pt x="158" y="40"/>
                  </a:cubicBezTo>
                  <a:cubicBezTo>
                    <a:pt x="157" y="40"/>
                    <a:pt x="157" y="40"/>
                    <a:pt x="156" y="40"/>
                  </a:cubicBezTo>
                  <a:cubicBezTo>
                    <a:pt x="156" y="40"/>
                    <a:pt x="155" y="40"/>
                    <a:pt x="155" y="40"/>
                  </a:cubicBezTo>
                  <a:cubicBezTo>
                    <a:pt x="154" y="40"/>
                    <a:pt x="154" y="40"/>
                    <a:pt x="153" y="40"/>
                  </a:cubicBezTo>
                  <a:cubicBezTo>
                    <a:pt x="153" y="40"/>
                    <a:pt x="152" y="40"/>
                    <a:pt x="151" y="40"/>
                  </a:cubicBezTo>
                  <a:cubicBezTo>
                    <a:pt x="151" y="40"/>
                    <a:pt x="150" y="40"/>
                    <a:pt x="150" y="40"/>
                  </a:cubicBezTo>
                  <a:cubicBezTo>
                    <a:pt x="150" y="40"/>
                    <a:pt x="150" y="39"/>
                    <a:pt x="150" y="39"/>
                  </a:cubicBezTo>
                  <a:cubicBezTo>
                    <a:pt x="149" y="39"/>
                    <a:pt x="149" y="39"/>
                    <a:pt x="148" y="39"/>
                  </a:cubicBezTo>
                  <a:cubicBezTo>
                    <a:pt x="148" y="39"/>
                    <a:pt x="147" y="39"/>
                    <a:pt x="147" y="39"/>
                  </a:cubicBezTo>
                  <a:cubicBezTo>
                    <a:pt x="147" y="38"/>
                    <a:pt x="147" y="38"/>
                    <a:pt x="147" y="37"/>
                  </a:cubicBezTo>
                  <a:cubicBezTo>
                    <a:pt x="146" y="37"/>
                    <a:pt x="146" y="37"/>
                    <a:pt x="145" y="37"/>
                  </a:cubicBezTo>
                  <a:cubicBezTo>
                    <a:pt x="145" y="37"/>
                    <a:pt x="144" y="37"/>
                    <a:pt x="144" y="37"/>
                  </a:cubicBezTo>
                  <a:cubicBezTo>
                    <a:pt x="143" y="37"/>
                    <a:pt x="143" y="37"/>
                    <a:pt x="142" y="37"/>
                  </a:cubicBezTo>
                  <a:cubicBezTo>
                    <a:pt x="142" y="37"/>
                    <a:pt x="141" y="37"/>
                    <a:pt x="141" y="37"/>
                  </a:cubicBezTo>
                  <a:cubicBezTo>
                    <a:pt x="141" y="36"/>
                    <a:pt x="141" y="36"/>
                    <a:pt x="141" y="35"/>
                  </a:cubicBezTo>
                  <a:cubicBezTo>
                    <a:pt x="141" y="35"/>
                    <a:pt x="141" y="34"/>
                    <a:pt x="141" y="34"/>
                  </a:cubicBezTo>
                  <a:cubicBezTo>
                    <a:pt x="140" y="34"/>
                    <a:pt x="140" y="34"/>
                    <a:pt x="139" y="34"/>
                  </a:cubicBezTo>
                  <a:cubicBezTo>
                    <a:pt x="139" y="33"/>
                    <a:pt x="139" y="33"/>
                    <a:pt x="139" y="32"/>
                  </a:cubicBezTo>
                  <a:cubicBezTo>
                    <a:pt x="139" y="32"/>
                    <a:pt x="139" y="31"/>
                    <a:pt x="139" y="30"/>
                  </a:cubicBezTo>
                  <a:cubicBezTo>
                    <a:pt x="140" y="30"/>
                    <a:pt x="140" y="30"/>
                    <a:pt x="141" y="30"/>
                  </a:cubicBezTo>
                  <a:cubicBezTo>
                    <a:pt x="141" y="30"/>
                    <a:pt x="141" y="29"/>
                    <a:pt x="141" y="29"/>
                  </a:cubicBezTo>
                  <a:cubicBezTo>
                    <a:pt x="141" y="28"/>
                    <a:pt x="141" y="28"/>
                    <a:pt x="141" y="27"/>
                  </a:cubicBezTo>
                  <a:cubicBezTo>
                    <a:pt x="141" y="27"/>
                    <a:pt x="142" y="27"/>
                    <a:pt x="142" y="27"/>
                  </a:cubicBezTo>
                  <a:cubicBezTo>
                    <a:pt x="142" y="27"/>
                    <a:pt x="142" y="26"/>
                    <a:pt x="142" y="26"/>
                  </a:cubicBezTo>
                  <a:cubicBezTo>
                    <a:pt x="142" y="25"/>
                    <a:pt x="142" y="25"/>
                    <a:pt x="142" y="24"/>
                  </a:cubicBezTo>
                  <a:cubicBezTo>
                    <a:pt x="142" y="24"/>
                    <a:pt x="142" y="23"/>
                    <a:pt x="142" y="23"/>
                  </a:cubicBezTo>
                  <a:cubicBezTo>
                    <a:pt x="143" y="23"/>
                    <a:pt x="143" y="23"/>
                    <a:pt x="144" y="23"/>
                  </a:cubicBezTo>
                  <a:cubicBezTo>
                    <a:pt x="144" y="22"/>
                    <a:pt x="144" y="21"/>
                    <a:pt x="144" y="21"/>
                  </a:cubicBezTo>
                  <a:cubicBezTo>
                    <a:pt x="144" y="21"/>
                    <a:pt x="145" y="21"/>
                    <a:pt x="145" y="21"/>
                  </a:cubicBezTo>
                  <a:cubicBezTo>
                    <a:pt x="145" y="20"/>
                    <a:pt x="145" y="20"/>
                    <a:pt x="145" y="19"/>
                  </a:cubicBezTo>
                  <a:cubicBezTo>
                    <a:pt x="146" y="19"/>
                    <a:pt x="146" y="19"/>
                    <a:pt x="147" y="19"/>
                  </a:cubicBezTo>
                  <a:cubicBezTo>
                    <a:pt x="147" y="19"/>
                    <a:pt x="147" y="18"/>
                    <a:pt x="147" y="18"/>
                  </a:cubicBezTo>
                  <a:cubicBezTo>
                    <a:pt x="147" y="18"/>
                    <a:pt x="148" y="18"/>
                    <a:pt x="148" y="18"/>
                  </a:cubicBezTo>
                  <a:cubicBezTo>
                    <a:pt x="148" y="17"/>
                    <a:pt x="148" y="17"/>
                    <a:pt x="148" y="16"/>
                  </a:cubicBezTo>
                  <a:cubicBezTo>
                    <a:pt x="149" y="16"/>
                    <a:pt x="149" y="16"/>
                    <a:pt x="150" y="16"/>
                  </a:cubicBezTo>
                  <a:cubicBezTo>
                    <a:pt x="150" y="15"/>
                    <a:pt x="150" y="15"/>
                    <a:pt x="150" y="14"/>
                  </a:cubicBezTo>
                  <a:cubicBezTo>
                    <a:pt x="150" y="14"/>
                    <a:pt x="151" y="14"/>
                    <a:pt x="151" y="14"/>
                  </a:cubicBezTo>
                  <a:cubicBezTo>
                    <a:pt x="152" y="14"/>
                    <a:pt x="153" y="14"/>
                    <a:pt x="153" y="14"/>
                  </a:cubicBezTo>
                  <a:cubicBezTo>
                    <a:pt x="153" y="14"/>
                    <a:pt x="153" y="13"/>
                    <a:pt x="153" y="13"/>
                  </a:cubicBezTo>
                  <a:cubicBezTo>
                    <a:pt x="154" y="13"/>
                    <a:pt x="154" y="13"/>
                    <a:pt x="155" y="13"/>
                  </a:cubicBezTo>
                  <a:cubicBezTo>
                    <a:pt x="155" y="13"/>
                    <a:pt x="156" y="13"/>
                    <a:pt x="156" y="13"/>
                  </a:cubicBezTo>
                  <a:cubicBezTo>
                    <a:pt x="156" y="12"/>
                    <a:pt x="156" y="12"/>
                    <a:pt x="156" y="11"/>
                  </a:cubicBezTo>
                  <a:cubicBezTo>
                    <a:pt x="157" y="11"/>
                    <a:pt x="157" y="11"/>
                    <a:pt x="158" y="11"/>
                  </a:cubicBezTo>
                  <a:cubicBezTo>
                    <a:pt x="158" y="11"/>
                    <a:pt x="158" y="10"/>
                    <a:pt x="158" y="10"/>
                  </a:cubicBezTo>
                  <a:cubicBezTo>
                    <a:pt x="158" y="9"/>
                    <a:pt x="158" y="9"/>
                    <a:pt x="158" y="8"/>
                  </a:cubicBezTo>
                  <a:cubicBezTo>
                    <a:pt x="157" y="8"/>
                    <a:pt x="157" y="8"/>
                    <a:pt x="156" y="8"/>
                  </a:cubicBezTo>
                  <a:cubicBezTo>
                    <a:pt x="156" y="8"/>
                    <a:pt x="155" y="8"/>
                    <a:pt x="155" y="8"/>
                  </a:cubicBezTo>
                  <a:cubicBezTo>
                    <a:pt x="154" y="8"/>
                    <a:pt x="154" y="8"/>
                    <a:pt x="153" y="8"/>
                  </a:cubicBezTo>
                  <a:cubicBezTo>
                    <a:pt x="153" y="8"/>
                    <a:pt x="152" y="8"/>
                    <a:pt x="151" y="8"/>
                  </a:cubicBezTo>
                  <a:cubicBezTo>
                    <a:pt x="151" y="9"/>
                    <a:pt x="151" y="9"/>
                    <a:pt x="151" y="10"/>
                  </a:cubicBezTo>
                  <a:cubicBezTo>
                    <a:pt x="151" y="10"/>
                    <a:pt x="150" y="10"/>
                    <a:pt x="150" y="10"/>
                  </a:cubicBezTo>
                  <a:cubicBezTo>
                    <a:pt x="150" y="10"/>
                    <a:pt x="150" y="11"/>
                    <a:pt x="150" y="11"/>
                  </a:cubicBezTo>
                  <a:cubicBezTo>
                    <a:pt x="149" y="11"/>
                    <a:pt x="149" y="11"/>
                    <a:pt x="148" y="11"/>
                  </a:cubicBezTo>
                  <a:cubicBezTo>
                    <a:pt x="148" y="11"/>
                    <a:pt x="147" y="11"/>
                    <a:pt x="147" y="11"/>
                  </a:cubicBezTo>
                  <a:cubicBezTo>
                    <a:pt x="147" y="12"/>
                    <a:pt x="147" y="12"/>
                    <a:pt x="147" y="13"/>
                  </a:cubicBezTo>
                  <a:cubicBezTo>
                    <a:pt x="146" y="13"/>
                    <a:pt x="146" y="13"/>
                    <a:pt x="145" y="13"/>
                  </a:cubicBezTo>
                  <a:cubicBezTo>
                    <a:pt x="145" y="13"/>
                    <a:pt x="144" y="13"/>
                    <a:pt x="144" y="13"/>
                  </a:cubicBezTo>
                  <a:cubicBezTo>
                    <a:pt x="143" y="13"/>
                    <a:pt x="143" y="13"/>
                    <a:pt x="142" y="13"/>
                  </a:cubicBezTo>
                  <a:cubicBezTo>
                    <a:pt x="142" y="13"/>
                    <a:pt x="142" y="14"/>
                    <a:pt x="142" y="14"/>
                  </a:cubicBezTo>
                  <a:cubicBezTo>
                    <a:pt x="142" y="14"/>
                    <a:pt x="141" y="14"/>
                    <a:pt x="141" y="14"/>
                  </a:cubicBezTo>
                  <a:cubicBezTo>
                    <a:pt x="141" y="15"/>
                    <a:pt x="141" y="15"/>
                    <a:pt x="141" y="16"/>
                  </a:cubicBezTo>
                  <a:cubicBezTo>
                    <a:pt x="140" y="16"/>
                    <a:pt x="140" y="16"/>
                    <a:pt x="139" y="16"/>
                  </a:cubicBezTo>
                  <a:cubicBezTo>
                    <a:pt x="139" y="17"/>
                    <a:pt x="139" y="17"/>
                    <a:pt x="139" y="18"/>
                  </a:cubicBezTo>
                  <a:cubicBezTo>
                    <a:pt x="139" y="18"/>
                    <a:pt x="138" y="18"/>
                    <a:pt x="137" y="18"/>
                  </a:cubicBezTo>
                  <a:cubicBezTo>
                    <a:pt x="137" y="18"/>
                    <a:pt x="137" y="19"/>
                    <a:pt x="137" y="19"/>
                  </a:cubicBezTo>
                  <a:cubicBezTo>
                    <a:pt x="137" y="19"/>
                    <a:pt x="136" y="19"/>
                    <a:pt x="136" y="19"/>
                  </a:cubicBezTo>
                  <a:cubicBezTo>
                    <a:pt x="136" y="20"/>
                    <a:pt x="136" y="20"/>
                    <a:pt x="136" y="21"/>
                  </a:cubicBezTo>
                  <a:cubicBezTo>
                    <a:pt x="136" y="21"/>
                    <a:pt x="136" y="22"/>
                    <a:pt x="136" y="23"/>
                  </a:cubicBezTo>
                  <a:cubicBezTo>
                    <a:pt x="136" y="23"/>
                    <a:pt x="136" y="24"/>
                    <a:pt x="136" y="24"/>
                  </a:cubicBezTo>
                  <a:cubicBezTo>
                    <a:pt x="135" y="24"/>
                    <a:pt x="135" y="24"/>
                    <a:pt x="134" y="24"/>
                  </a:cubicBezTo>
                  <a:cubicBezTo>
                    <a:pt x="134" y="25"/>
                    <a:pt x="134" y="25"/>
                    <a:pt x="134" y="26"/>
                  </a:cubicBezTo>
                  <a:cubicBezTo>
                    <a:pt x="134" y="26"/>
                    <a:pt x="134" y="27"/>
                    <a:pt x="134" y="27"/>
                  </a:cubicBezTo>
                  <a:cubicBezTo>
                    <a:pt x="134" y="28"/>
                    <a:pt x="134" y="28"/>
                    <a:pt x="134" y="29"/>
                  </a:cubicBezTo>
                  <a:cubicBezTo>
                    <a:pt x="134" y="29"/>
                    <a:pt x="133" y="29"/>
                    <a:pt x="133" y="29"/>
                  </a:cubicBezTo>
                  <a:cubicBezTo>
                    <a:pt x="133" y="29"/>
                    <a:pt x="133" y="30"/>
                    <a:pt x="133" y="30"/>
                  </a:cubicBezTo>
                  <a:cubicBezTo>
                    <a:pt x="133" y="30"/>
                    <a:pt x="134" y="30"/>
                    <a:pt x="134" y="30"/>
                  </a:cubicBezTo>
                  <a:cubicBezTo>
                    <a:pt x="134" y="31"/>
                    <a:pt x="134" y="32"/>
                    <a:pt x="134" y="32"/>
                  </a:cubicBezTo>
                  <a:cubicBezTo>
                    <a:pt x="134" y="32"/>
                    <a:pt x="133" y="32"/>
                    <a:pt x="133" y="32"/>
                  </a:cubicBezTo>
                  <a:cubicBezTo>
                    <a:pt x="133" y="33"/>
                    <a:pt x="133" y="33"/>
                    <a:pt x="133" y="34"/>
                  </a:cubicBezTo>
                  <a:cubicBezTo>
                    <a:pt x="132" y="34"/>
                    <a:pt x="132" y="34"/>
                    <a:pt x="131" y="34"/>
                  </a:cubicBezTo>
                  <a:cubicBezTo>
                    <a:pt x="131" y="34"/>
                    <a:pt x="131" y="35"/>
                    <a:pt x="131" y="35"/>
                  </a:cubicBezTo>
                  <a:cubicBezTo>
                    <a:pt x="131" y="36"/>
                    <a:pt x="131" y="36"/>
                    <a:pt x="131" y="37"/>
                  </a:cubicBezTo>
                  <a:cubicBezTo>
                    <a:pt x="132" y="37"/>
                    <a:pt x="132" y="37"/>
                    <a:pt x="133" y="37"/>
                  </a:cubicBezTo>
                  <a:cubicBezTo>
                    <a:pt x="133" y="38"/>
                    <a:pt x="133" y="38"/>
                    <a:pt x="133" y="39"/>
                  </a:cubicBezTo>
                  <a:cubicBezTo>
                    <a:pt x="133" y="39"/>
                    <a:pt x="134" y="39"/>
                    <a:pt x="134" y="39"/>
                  </a:cubicBezTo>
                  <a:cubicBezTo>
                    <a:pt x="135" y="39"/>
                    <a:pt x="135" y="39"/>
                    <a:pt x="136" y="39"/>
                  </a:cubicBezTo>
                  <a:cubicBezTo>
                    <a:pt x="136" y="39"/>
                    <a:pt x="137" y="39"/>
                    <a:pt x="137" y="39"/>
                  </a:cubicBezTo>
                  <a:cubicBezTo>
                    <a:pt x="137" y="39"/>
                    <a:pt x="137" y="40"/>
                    <a:pt x="137" y="40"/>
                  </a:cubicBezTo>
                  <a:cubicBezTo>
                    <a:pt x="138" y="40"/>
                    <a:pt x="139" y="40"/>
                    <a:pt x="139" y="40"/>
                  </a:cubicBezTo>
                  <a:cubicBezTo>
                    <a:pt x="140" y="40"/>
                    <a:pt x="140" y="40"/>
                    <a:pt x="141" y="40"/>
                  </a:cubicBezTo>
                  <a:cubicBezTo>
                    <a:pt x="141" y="40"/>
                    <a:pt x="142" y="40"/>
                    <a:pt x="142" y="40"/>
                  </a:cubicBezTo>
                  <a:cubicBezTo>
                    <a:pt x="143" y="40"/>
                    <a:pt x="143" y="40"/>
                    <a:pt x="144" y="40"/>
                  </a:cubicBezTo>
                  <a:cubicBezTo>
                    <a:pt x="144" y="40"/>
                    <a:pt x="145" y="40"/>
                    <a:pt x="145" y="40"/>
                  </a:cubicBezTo>
                  <a:cubicBezTo>
                    <a:pt x="146" y="40"/>
                    <a:pt x="146" y="40"/>
                    <a:pt x="147" y="40"/>
                  </a:cubicBezTo>
                  <a:cubicBezTo>
                    <a:pt x="147" y="41"/>
                    <a:pt x="147" y="41"/>
                    <a:pt x="147" y="42"/>
                  </a:cubicBezTo>
                  <a:cubicBezTo>
                    <a:pt x="147" y="42"/>
                    <a:pt x="148" y="42"/>
                    <a:pt x="148" y="42"/>
                  </a:cubicBezTo>
                  <a:cubicBezTo>
                    <a:pt x="149" y="42"/>
                    <a:pt x="149" y="42"/>
                    <a:pt x="150" y="42"/>
                  </a:cubicBezTo>
                  <a:cubicBezTo>
                    <a:pt x="150" y="42"/>
                    <a:pt x="150" y="43"/>
                    <a:pt x="150" y="43"/>
                  </a:cubicBezTo>
                  <a:cubicBezTo>
                    <a:pt x="150" y="44"/>
                    <a:pt x="150" y="44"/>
                    <a:pt x="150" y="45"/>
                  </a:cubicBezTo>
                  <a:cubicBezTo>
                    <a:pt x="149" y="45"/>
                    <a:pt x="149" y="45"/>
                    <a:pt x="148" y="45"/>
                  </a:cubicBezTo>
                  <a:cubicBezTo>
                    <a:pt x="148" y="44"/>
                    <a:pt x="148" y="44"/>
                    <a:pt x="148" y="43"/>
                  </a:cubicBezTo>
                  <a:cubicBezTo>
                    <a:pt x="148" y="43"/>
                    <a:pt x="147" y="43"/>
                    <a:pt x="147" y="43"/>
                  </a:cubicBezTo>
                  <a:cubicBezTo>
                    <a:pt x="147" y="44"/>
                    <a:pt x="147" y="44"/>
                    <a:pt x="147" y="45"/>
                  </a:cubicBezTo>
                  <a:cubicBezTo>
                    <a:pt x="146" y="45"/>
                    <a:pt x="146" y="45"/>
                    <a:pt x="145" y="45"/>
                  </a:cubicBezTo>
                  <a:cubicBezTo>
                    <a:pt x="145" y="45"/>
                    <a:pt x="144" y="45"/>
                    <a:pt x="144" y="45"/>
                  </a:cubicBezTo>
                  <a:cubicBezTo>
                    <a:pt x="143" y="45"/>
                    <a:pt x="143" y="45"/>
                    <a:pt x="142" y="45"/>
                  </a:cubicBezTo>
                  <a:cubicBezTo>
                    <a:pt x="142" y="44"/>
                    <a:pt x="142" y="44"/>
                    <a:pt x="142" y="43"/>
                  </a:cubicBezTo>
                  <a:cubicBezTo>
                    <a:pt x="142" y="43"/>
                    <a:pt x="141" y="43"/>
                    <a:pt x="141" y="43"/>
                  </a:cubicBezTo>
                  <a:cubicBezTo>
                    <a:pt x="140" y="43"/>
                    <a:pt x="140" y="43"/>
                    <a:pt x="139" y="43"/>
                  </a:cubicBezTo>
                  <a:cubicBezTo>
                    <a:pt x="139" y="44"/>
                    <a:pt x="139" y="44"/>
                    <a:pt x="139" y="45"/>
                  </a:cubicBezTo>
                  <a:cubicBezTo>
                    <a:pt x="139" y="45"/>
                    <a:pt x="138" y="45"/>
                    <a:pt x="137" y="45"/>
                  </a:cubicBezTo>
                  <a:cubicBezTo>
                    <a:pt x="137" y="46"/>
                    <a:pt x="137" y="46"/>
                    <a:pt x="137" y="47"/>
                  </a:cubicBezTo>
                  <a:cubicBezTo>
                    <a:pt x="137" y="47"/>
                    <a:pt x="136" y="47"/>
                    <a:pt x="136" y="47"/>
                  </a:cubicBezTo>
                  <a:cubicBezTo>
                    <a:pt x="136" y="47"/>
                    <a:pt x="136" y="48"/>
                    <a:pt x="136" y="48"/>
                  </a:cubicBezTo>
                  <a:cubicBezTo>
                    <a:pt x="135" y="48"/>
                    <a:pt x="135" y="48"/>
                    <a:pt x="134" y="48"/>
                  </a:cubicBezTo>
                  <a:cubicBezTo>
                    <a:pt x="134" y="48"/>
                    <a:pt x="133" y="48"/>
                    <a:pt x="133" y="48"/>
                  </a:cubicBezTo>
                  <a:cubicBezTo>
                    <a:pt x="133" y="49"/>
                    <a:pt x="133" y="49"/>
                    <a:pt x="133" y="50"/>
                  </a:cubicBezTo>
                  <a:cubicBezTo>
                    <a:pt x="132" y="50"/>
                    <a:pt x="132" y="50"/>
                    <a:pt x="131" y="50"/>
                  </a:cubicBezTo>
                  <a:cubicBezTo>
                    <a:pt x="131" y="50"/>
                    <a:pt x="131" y="51"/>
                    <a:pt x="131" y="52"/>
                  </a:cubicBezTo>
                  <a:cubicBezTo>
                    <a:pt x="131" y="52"/>
                    <a:pt x="130" y="52"/>
                    <a:pt x="130" y="52"/>
                  </a:cubicBezTo>
                  <a:cubicBezTo>
                    <a:pt x="130" y="52"/>
                    <a:pt x="130" y="53"/>
                    <a:pt x="130" y="53"/>
                  </a:cubicBezTo>
                  <a:cubicBezTo>
                    <a:pt x="130" y="54"/>
                    <a:pt x="130" y="54"/>
                    <a:pt x="130" y="55"/>
                  </a:cubicBezTo>
                  <a:cubicBezTo>
                    <a:pt x="129" y="55"/>
                    <a:pt x="129" y="55"/>
                    <a:pt x="128" y="55"/>
                  </a:cubicBezTo>
                  <a:cubicBezTo>
                    <a:pt x="128" y="55"/>
                    <a:pt x="127" y="55"/>
                    <a:pt x="126" y="55"/>
                  </a:cubicBezTo>
                  <a:cubicBezTo>
                    <a:pt x="126" y="55"/>
                    <a:pt x="125" y="55"/>
                    <a:pt x="125" y="55"/>
                  </a:cubicBezTo>
                  <a:cubicBezTo>
                    <a:pt x="125" y="54"/>
                    <a:pt x="125" y="54"/>
                    <a:pt x="125" y="53"/>
                  </a:cubicBezTo>
                  <a:cubicBezTo>
                    <a:pt x="125" y="53"/>
                    <a:pt x="126" y="53"/>
                    <a:pt x="126" y="53"/>
                  </a:cubicBezTo>
                  <a:cubicBezTo>
                    <a:pt x="127" y="53"/>
                    <a:pt x="128" y="53"/>
                    <a:pt x="128" y="53"/>
                  </a:cubicBezTo>
                  <a:cubicBezTo>
                    <a:pt x="128" y="53"/>
                    <a:pt x="128" y="52"/>
                    <a:pt x="128" y="52"/>
                  </a:cubicBezTo>
                  <a:cubicBezTo>
                    <a:pt x="128" y="51"/>
                    <a:pt x="128" y="50"/>
                    <a:pt x="128" y="50"/>
                  </a:cubicBezTo>
                  <a:cubicBezTo>
                    <a:pt x="129" y="50"/>
                    <a:pt x="129" y="50"/>
                    <a:pt x="130" y="50"/>
                  </a:cubicBezTo>
                  <a:cubicBezTo>
                    <a:pt x="130" y="49"/>
                    <a:pt x="130" y="49"/>
                    <a:pt x="130" y="48"/>
                  </a:cubicBezTo>
                  <a:cubicBezTo>
                    <a:pt x="130" y="48"/>
                    <a:pt x="131" y="48"/>
                    <a:pt x="131" y="48"/>
                  </a:cubicBezTo>
                  <a:cubicBezTo>
                    <a:pt x="131" y="48"/>
                    <a:pt x="131" y="47"/>
                    <a:pt x="131" y="47"/>
                  </a:cubicBezTo>
                  <a:cubicBezTo>
                    <a:pt x="131" y="46"/>
                    <a:pt x="131" y="46"/>
                    <a:pt x="131" y="45"/>
                  </a:cubicBezTo>
                  <a:cubicBezTo>
                    <a:pt x="131" y="45"/>
                    <a:pt x="130" y="45"/>
                    <a:pt x="130" y="45"/>
                  </a:cubicBezTo>
                  <a:cubicBezTo>
                    <a:pt x="129" y="45"/>
                    <a:pt x="129" y="45"/>
                    <a:pt x="128" y="45"/>
                  </a:cubicBezTo>
                  <a:cubicBezTo>
                    <a:pt x="128" y="45"/>
                    <a:pt x="127" y="45"/>
                    <a:pt x="126" y="45"/>
                  </a:cubicBezTo>
                  <a:cubicBezTo>
                    <a:pt x="126" y="46"/>
                    <a:pt x="126" y="46"/>
                    <a:pt x="126" y="47"/>
                  </a:cubicBezTo>
                  <a:cubicBezTo>
                    <a:pt x="126" y="47"/>
                    <a:pt x="126" y="48"/>
                    <a:pt x="126" y="48"/>
                  </a:cubicBezTo>
                  <a:cubicBezTo>
                    <a:pt x="126" y="48"/>
                    <a:pt x="125" y="48"/>
                    <a:pt x="125" y="48"/>
                  </a:cubicBezTo>
                  <a:cubicBezTo>
                    <a:pt x="124" y="48"/>
                    <a:pt x="124" y="48"/>
                    <a:pt x="123" y="48"/>
                  </a:cubicBezTo>
                  <a:cubicBezTo>
                    <a:pt x="123" y="48"/>
                    <a:pt x="122" y="48"/>
                    <a:pt x="122" y="48"/>
                  </a:cubicBezTo>
                  <a:cubicBezTo>
                    <a:pt x="121" y="48"/>
                    <a:pt x="121" y="48"/>
                    <a:pt x="120" y="48"/>
                  </a:cubicBezTo>
                  <a:cubicBezTo>
                    <a:pt x="120" y="49"/>
                    <a:pt x="120" y="49"/>
                    <a:pt x="120" y="50"/>
                  </a:cubicBezTo>
                  <a:cubicBezTo>
                    <a:pt x="120" y="50"/>
                    <a:pt x="120" y="51"/>
                    <a:pt x="120" y="52"/>
                  </a:cubicBezTo>
                  <a:cubicBezTo>
                    <a:pt x="121" y="52"/>
                    <a:pt x="121" y="52"/>
                    <a:pt x="122" y="52"/>
                  </a:cubicBezTo>
                  <a:cubicBezTo>
                    <a:pt x="122" y="52"/>
                    <a:pt x="122" y="53"/>
                    <a:pt x="122" y="53"/>
                  </a:cubicBezTo>
                  <a:cubicBezTo>
                    <a:pt x="122" y="54"/>
                    <a:pt x="122" y="54"/>
                    <a:pt x="122" y="55"/>
                  </a:cubicBezTo>
                  <a:cubicBezTo>
                    <a:pt x="122" y="55"/>
                    <a:pt x="122" y="56"/>
                    <a:pt x="122" y="56"/>
                  </a:cubicBezTo>
                  <a:cubicBezTo>
                    <a:pt x="121" y="56"/>
                    <a:pt x="121" y="56"/>
                    <a:pt x="120" y="56"/>
                  </a:cubicBezTo>
                  <a:cubicBezTo>
                    <a:pt x="120" y="57"/>
                    <a:pt x="120" y="57"/>
                    <a:pt x="120" y="58"/>
                  </a:cubicBezTo>
                  <a:cubicBezTo>
                    <a:pt x="120" y="58"/>
                    <a:pt x="119" y="58"/>
                    <a:pt x="119" y="58"/>
                  </a:cubicBezTo>
                  <a:cubicBezTo>
                    <a:pt x="119" y="57"/>
                    <a:pt x="119" y="57"/>
                    <a:pt x="119" y="56"/>
                  </a:cubicBezTo>
                  <a:cubicBezTo>
                    <a:pt x="119" y="56"/>
                    <a:pt x="119" y="55"/>
                    <a:pt x="119" y="55"/>
                  </a:cubicBezTo>
                  <a:cubicBezTo>
                    <a:pt x="118" y="55"/>
                    <a:pt x="118" y="55"/>
                    <a:pt x="117" y="55"/>
                  </a:cubicBezTo>
                  <a:cubicBezTo>
                    <a:pt x="117" y="54"/>
                    <a:pt x="117" y="54"/>
                    <a:pt x="117" y="53"/>
                  </a:cubicBezTo>
                  <a:cubicBezTo>
                    <a:pt x="117" y="53"/>
                    <a:pt x="117" y="52"/>
                    <a:pt x="117" y="52"/>
                  </a:cubicBezTo>
                  <a:cubicBezTo>
                    <a:pt x="117" y="52"/>
                    <a:pt x="116" y="52"/>
                    <a:pt x="116" y="52"/>
                  </a:cubicBezTo>
                  <a:cubicBezTo>
                    <a:pt x="115" y="52"/>
                    <a:pt x="114" y="52"/>
                    <a:pt x="114" y="52"/>
                  </a:cubicBezTo>
                  <a:cubicBezTo>
                    <a:pt x="114" y="51"/>
                    <a:pt x="114" y="50"/>
                    <a:pt x="114" y="50"/>
                  </a:cubicBezTo>
                  <a:cubicBezTo>
                    <a:pt x="113" y="50"/>
                    <a:pt x="113" y="50"/>
                    <a:pt x="112" y="50"/>
                  </a:cubicBezTo>
                  <a:cubicBezTo>
                    <a:pt x="112" y="50"/>
                    <a:pt x="111" y="50"/>
                    <a:pt x="111" y="50"/>
                  </a:cubicBezTo>
                  <a:cubicBezTo>
                    <a:pt x="111" y="49"/>
                    <a:pt x="111" y="49"/>
                    <a:pt x="111" y="48"/>
                  </a:cubicBezTo>
                  <a:cubicBezTo>
                    <a:pt x="110" y="48"/>
                    <a:pt x="110" y="48"/>
                    <a:pt x="109" y="48"/>
                  </a:cubicBezTo>
                  <a:cubicBezTo>
                    <a:pt x="109" y="48"/>
                    <a:pt x="108" y="48"/>
                    <a:pt x="108" y="48"/>
                  </a:cubicBezTo>
                  <a:cubicBezTo>
                    <a:pt x="107" y="48"/>
                    <a:pt x="107" y="48"/>
                    <a:pt x="106" y="48"/>
                  </a:cubicBezTo>
                  <a:cubicBezTo>
                    <a:pt x="106" y="48"/>
                    <a:pt x="105" y="48"/>
                    <a:pt x="105" y="48"/>
                  </a:cubicBezTo>
                  <a:cubicBezTo>
                    <a:pt x="104" y="48"/>
                    <a:pt x="104" y="48"/>
                    <a:pt x="103" y="48"/>
                  </a:cubicBezTo>
                  <a:cubicBezTo>
                    <a:pt x="103" y="48"/>
                    <a:pt x="102" y="48"/>
                    <a:pt x="102" y="48"/>
                  </a:cubicBezTo>
                  <a:cubicBezTo>
                    <a:pt x="102" y="48"/>
                    <a:pt x="102" y="47"/>
                    <a:pt x="102" y="47"/>
                  </a:cubicBezTo>
                  <a:cubicBezTo>
                    <a:pt x="101" y="47"/>
                    <a:pt x="100" y="47"/>
                    <a:pt x="100" y="47"/>
                  </a:cubicBezTo>
                  <a:cubicBezTo>
                    <a:pt x="99" y="47"/>
                    <a:pt x="99" y="47"/>
                    <a:pt x="98" y="47"/>
                  </a:cubicBezTo>
                  <a:cubicBezTo>
                    <a:pt x="98" y="47"/>
                    <a:pt x="97" y="47"/>
                    <a:pt x="97" y="47"/>
                  </a:cubicBezTo>
                  <a:cubicBezTo>
                    <a:pt x="97" y="46"/>
                    <a:pt x="97" y="46"/>
                    <a:pt x="97" y="45"/>
                  </a:cubicBezTo>
                  <a:cubicBezTo>
                    <a:pt x="97" y="44"/>
                    <a:pt x="97" y="44"/>
                    <a:pt x="97" y="43"/>
                  </a:cubicBezTo>
                  <a:cubicBezTo>
                    <a:pt x="96" y="43"/>
                    <a:pt x="96" y="43"/>
                    <a:pt x="95" y="43"/>
                  </a:cubicBezTo>
                  <a:cubicBezTo>
                    <a:pt x="95" y="43"/>
                    <a:pt x="94" y="43"/>
                    <a:pt x="94" y="43"/>
                  </a:cubicBezTo>
                  <a:cubicBezTo>
                    <a:pt x="93" y="43"/>
                    <a:pt x="93" y="43"/>
                    <a:pt x="92" y="43"/>
                  </a:cubicBezTo>
                  <a:cubicBezTo>
                    <a:pt x="92" y="43"/>
                    <a:pt x="92" y="42"/>
                    <a:pt x="92" y="42"/>
                  </a:cubicBezTo>
                  <a:cubicBezTo>
                    <a:pt x="92" y="42"/>
                    <a:pt x="91" y="42"/>
                    <a:pt x="90" y="42"/>
                  </a:cubicBezTo>
                  <a:cubicBezTo>
                    <a:pt x="90" y="42"/>
                    <a:pt x="90" y="43"/>
                    <a:pt x="90" y="43"/>
                  </a:cubicBezTo>
                  <a:cubicBezTo>
                    <a:pt x="90" y="43"/>
                    <a:pt x="89" y="43"/>
                    <a:pt x="89" y="43"/>
                  </a:cubicBezTo>
                  <a:cubicBezTo>
                    <a:pt x="88" y="43"/>
                    <a:pt x="88" y="43"/>
                    <a:pt x="87" y="43"/>
                  </a:cubicBezTo>
                  <a:cubicBezTo>
                    <a:pt x="87" y="43"/>
                    <a:pt x="86" y="43"/>
                    <a:pt x="86" y="43"/>
                  </a:cubicBezTo>
                  <a:cubicBezTo>
                    <a:pt x="85" y="43"/>
                    <a:pt x="85" y="43"/>
                    <a:pt x="84" y="43"/>
                  </a:cubicBezTo>
                  <a:cubicBezTo>
                    <a:pt x="84" y="43"/>
                    <a:pt x="83" y="43"/>
                    <a:pt x="83" y="43"/>
                  </a:cubicBezTo>
                  <a:cubicBezTo>
                    <a:pt x="82" y="43"/>
                    <a:pt x="82" y="43"/>
                    <a:pt x="81" y="43"/>
                  </a:cubicBezTo>
                  <a:cubicBezTo>
                    <a:pt x="81" y="44"/>
                    <a:pt x="81" y="44"/>
                    <a:pt x="81" y="45"/>
                  </a:cubicBezTo>
                  <a:cubicBezTo>
                    <a:pt x="81" y="45"/>
                    <a:pt x="80" y="45"/>
                    <a:pt x="80" y="45"/>
                  </a:cubicBezTo>
                  <a:cubicBezTo>
                    <a:pt x="80" y="46"/>
                    <a:pt x="80" y="46"/>
                    <a:pt x="80" y="47"/>
                  </a:cubicBezTo>
                  <a:cubicBezTo>
                    <a:pt x="79" y="47"/>
                    <a:pt x="79" y="47"/>
                    <a:pt x="78" y="47"/>
                  </a:cubicBezTo>
                  <a:cubicBezTo>
                    <a:pt x="77" y="47"/>
                    <a:pt x="77" y="47"/>
                    <a:pt x="76" y="47"/>
                  </a:cubicBezTo>
                  <a:cubicBezTo>
                    <a:pt x="76" y="47"/>
                    <a:pt x="75" y="47"/>
                    <a:pt x="75" y="47"/>
                  </a:cubicBezTo>
                  <a:cubicBezTo>
                    <a:pt x="75" y="47"/>
                    <a:pt x="75" y="48"/>
                    <a:pt x="75" y="48"/>
                  </a:cubicBezTo>
                  <a:cubicBezTo>
                    <a:pt x="74" y="48"/>
                    <a:pt x="74" y="48"/>
                    <a:pt x="73" y="48"/>
                  </a:cubicBezTo>
                  <a:cubicBezTo>
                    <a:pt x="73" y="48"/>
                    <a:pt x="72" y="48"/>
                    <a:pt x="72" y="48"/>
                  </a:cubicBezTo>
                  <a:cubicBezTo>
                    <a:pt x="72" y="49"/>
                    <a:pt x="72" y="49"/>
                    <a:pt x="72" y="50"/>
                  </a:cubicBezTo>
                  <a:cubicBezTo>
                    <a:pt x="71" y="50"/>
                    <a:pt x="71" y="50"/>
                    <a:pt x="70" y="50"/>
                  </a:cubicBezTo>
                  <a:cubicBezTo>
                    <a:pt x="70" y="50"/>
                    <a:pt x="69" y="50"/>
                    <a:pt x="69" y="50"/>
                  </a:cubicBezTo>
                  <a:cubicBezTo>
                    <a:pt x="69" y="50"/>
                    <a:pt x="69" y="51"/>
                    <a:pt x="69" y="52"/>
                  </a:cubicBezTo>
                  <a:cubicBezTo>
                    <a:pt x="69" y="52"/>
                    <a:pt x="69" y="53"/>
                    <a:pt x="69" y="53"/>
                  </a:cubicBezTo>
                  <a:cubicBezTo>
                    <a:pt x="68" y="53"/>
                    <a:pt x="68" y="53"/>
                    <a:pt x="67" y="53"/>
                  </a:cubicBezTo>
                  <a:cubicBezTo>
                    <a:pt x="67" y="54"/>
                    <a:pt x="67" y="54"/>
                    <a:pt x="67" y="55"/>
                  </a:cubicBezTo>
                  <a:cubicBezTo>
                    <a:pt x="68" y="55"/>
                    <a:pt x="68" y="55"/>
                    <a:pt x="69" y="55"/>
                  </a:cubicBezTo>
                  <a:cubicBezTo>
                    <a:pt x="69" y="55"/>
                    <a:pt x="69" y="56"/>
                    <a:pt x="69" y="56"/>
                  </a:cubicBezTo>
                  <a:cubicBezTo>
                    <a:pt x="69" y="57"/>
                    <a:pt x="69" y="57"/>
                    <a:pt x="69" y="58"/>
                  </a:cubicBezTo>
                  <a:cubicBezTo>
                    <a:pt x="68" y="58"/>
                    <a:pt x="68" y="58"/>
                    <a:pt x="67" y="58"/>
                  </a:cubicBezTo>
                  <a:cubicBezTo>
                    <a:pt x="67" y="58"/>
                    <a:pt x="67" y="59"/>
                    <a:pt x="67" y="60"/>
                  </a:cubicBezTo>
                  <a:cubicBezTo>
                    <a:pt x="67" y="60"/>
                    <a:pt x="67" y="61"/>
                    <a:pt x="67" y="61"/>
                  </a:cubicBezTo>
                  <a:cubicBezTo>
                    <a:pt x="67" y="62"/>
                    <a:pt x="67" y="62"/>
                    <a:pt x="67" y="63"/>
                  </a:cubicBezTo>
                  <a:cubicBezTo>
                    <a:pt x="66" y="63"/>
                    <a:pt x="66" y="63"/>
                    <a:pt x="65" y="63"/>
                  </a:cubicBezTo>
                  <a:cubicBezTo>
                    <a:pt x="65" y="63"/>
                    <a:pt x="65" y="64"/>
                    <a:pt x="65" y="64"/>
                  </a:cubicBezTo>
                  <a:cubicBezTo>
                    <a:pt x="65" y="64"/>
                    <a:pt x="64" y="64"/>
                    <a:pt x="64" y="64"/>
                  </a:cubicBezTo>
                  <a:cubicBezTo>
                    <a:pt x="64" y="65"/>
                    <a:pt x="64" y="66"/>
                    <a:pt x="64" y="66"/>
                  </a:cubicBezTo>
                  <a:cubicBezTo>
                    <a:pt x="63" y="66"/>
                    <a:pt x="63" y="66"/>
                    <a:pt x="62" y="66"/>
                  </a:cubicBezTo>
                  <a:cubicBezTo>
                    <a:pt x="62" y="67"/>
                    <a:pt x="62" y="67"/>
                    <a:pt x="62" y="68"/>
                  </a:cubicBezTo>
                  <a:cubicBezTo>
                    <a:pt x="62" y="68"/>
                    <a:pt x="62" y="69"/>
                    <a:pt x="62" y="69"/>
                  </a:cubicBezTo>
                  <a:cubicBezTo>
                    <a:pt x="62" y="69"/>
                    <a:pt x="61" y="69"/>
                    <a:pt x="61" y="69"/>
                  </a:cubicBezTo>
                  <a:cubicBezTo>
                    <a:pt x="61" y="70"/>
                    <a:pt x="61" y="70"/>
                    <a:pt x="61" y="71"/>
                  </a:cubicBezTo>
                  <a:cubicBezTo>
                    <a:pt x="60" y="71"/>
                    <a:pt x="60" y="71"/>
                    <a:pt x="59" y="71"/>
                  </a:cubicBezTo>
                  <a:cubicBezTo>
                    <a:pt x="59" y="71"/>
                    <a:pt x="58" y="71"/>
                    <a:pt x="58" y="71"/>
                  </a:cubicBezTo>
                  <a:cubicBezTo>
                    <a:pt x="58" y="71"/>
                    <a:pt x="58" y="72"/>
                    <a:pt x="58" y="72"/>
                  </a:cubicBezTo>
                  <a:cubicBezTo>
                    <a:pt x="58" y="73"/>
                    <a:pt x="58" y="74"/>
                    <a:pt x="58" y="74"/>
                  </a:cubicBezTo>
                  <a:cubicBezTo>
                    <a:pt x="57" y="74"/>
                    <a:pt x="57" y="74"/>
                    <a:pt x="56" y="74"/>
                  </a:cubicBezTo>
                  <a:cubicBezTo>
                    <a:pt x="56" y="74"/>
                    <a:pt x="55" y="74"/>
                    <a:pt x="55" y="74"/>
                  </a:cubicBezTo>
                  <a:cubicBezTo>
                    <a:pt x="55" y="75"/>
                    <a:pt x="55" y="75"/>
                    <a:pt x="55" y="76"/>
                  </a:cubicBezTo>
                  <a:cubicBezTo>
                    <a:pt x="54" y="76"/>
                    <a:pt x="53" y="76"/>
                    <a:pt x="53" y="76"/>
                  </a:cubicBezTo>
                  <a:cubicBezTo>
                    <a:pt x="53" y="76"/>
                    <a:pt x="53" y="77"/>
                    <a:pt x="53" y="77"/>
                  </a:cubicBezTo>
                  <a:cubicBezTo>
                    <a:pt x="52" y="77"/>
                    <a:pt x="52" y="77"/>
                    <a:pt x="51" y="77"/>
                  </a:cubicBezTo>
                  <a:cubicBezTo>
                    <a:pt x="51" y="78"/>
                    <a:pt x="51" y="78"/>
                    <a:pt x="51" y="79"/>
                  </a:cubicBezTo>
                  <a:cubicBezTo>
                    <a:pt x="51" y="79"/>
                    <a:pt x="51" y="80"/>
                    <a:pt x="51" y="81"/>
                  </a:cubicBezTo>
                  <a:cubicBezTo>
                    <a:pt x="51" y="81"/>
                    <a:pt x="51" y="82"/>
                    <a:pt x="51" y="82"/>
                  </a:cubicBezTo>
                  <a:cubicBezTo>
                    <a:pt x="51" y="83"/>
                    <a:pt x="51" y="83"/>
                    <a:pt x="51" y="84"/>
                  </a:cubicBezTo>
                  <a:cubicBezTo>
                    <a:pt x="51" y="84"/>
                    <a:pt x="51" y="85"/>
                    <a:pt x="51" y="85"/>
                  </a:cubicBezTo>
                  <a:cubicBezTo>
                    <a:pt x="51" y="86"/>
                    <a:pt x="51" y="86"/>
                    <a:pt x="51" y="87"/>
                  </a:cubicBezTo>
                  <a:cubicBezTo>
                    <a:pt x="52" y="87"/>
                    <a:pt x="52" y="87"/>
                    <a:pt x="53" y="87"/>
                  </a:cubicBezTo>
                  <a:cubicBezTo>
                    <a:pt x="53" y="87"/>
                    <a:pt x="53" y="88"/>
                    <a:pt x="53" y="89"/>
                  </a:cubicBezTo>
                  <a:cubicBezTo>
                    <a:pt x="53" y="89"/>
                    <a:pt x="53" y="90"/>
                    <a:pt x="53" y="90"/>
                  </a:cubicBezTo>
                  <a:cubicBezTo>
                    <a:pt x="53" y="91"/>
                    <a:pt x="53" y="91"/>
                    <a:pt x="53" y="92"/>
                  </a:cubicBezTo>
                  <a:cubicBezTo>
                    <a:pt x="53" y="92"/>
                    <a:pt x="54" y="92"/>
                    <a:pt x="55" y="92"/>
                  </a:cubicBezTo>
                  <a:cubicBezTo>
                    <a:pt x="55" y="92"/>
                    <a:pt x="55" y="93"/>
                    <a:pt x="55" y="93"/>
                  </a:cubicBezTo>
                  <a:cubicBezTo>
                    <a:pt x="55" y="93"/>
                    <a:pt x="56" y="93"/>
                    <a:pt x="56" y="93"/>
                  </a:cubicBezTo>
                  <a:cubicBezTo>
                    <a:pt x="57" y="93"/>
                    <a:pt x="57" y="93"/>
                    <a:pt x="58" y="93"/>
                  </a:cubicBezTo>
                  <a:cubicBezTo>
                    <a:pt x="58" y="93"/>
                    <a:pt x="59" y="93"/>
                    <a:pt x="59" y="93"/>
                  </a:cubicBezTo>
                  <a:cubicBezTo>
                    <a:pt x="60" y="93"/>
                    <a:pt x="60" y="93"/>
                    <a:pt x="61" y="93"/>
                  </a:cubicBezTo>
                  <a:cubicBezTo>
                    <a:pt x="61" y="94"/>
                    <a:pt x="61" y="95"/>
                    <a:pt x="61" y="95"/>
                  </a:cubicBezTo>
                  <a:cubicBezTo>
                    <a:pt x="60" y="95"/>
                    <a:pt x="60" y="95"/>
                    <a:pt x="59" y="95"/>
                  </a:cubicBezTo>
                  <a:cubicBezTo>
                    <a:pt x="59" y="95"/>
                    <a:pt x="58" y="95"/>
                    <a:pt x="58" y="95"/>
                  </a:cubicBezTo>
                  <a:cubicBezTo>
                    <a:pt x="58" y="96"/>
                    <a:pt x="58" y="96"/>
                    <a:pt x="58" y="97"/>
                  </a:cubicBezTo>
                  <a:cubicBezTo>
                    <a:pt x="58" y="97"/>
                    <a:pt x="58" y="98"/>
                    <a:pt x="58" y="98"/>
                  </a:cubicBezTo>
                  <a:cubicBezTo>
                    <a:pt x="58" y="99"/>
                    <a:pt x="58" y="99"/>
                    <a:pt x="58" y="100"/>
                  </a:cubicBezTo>
                  <a:cubicBezTo>
                    <a:pt x="58" y="100"/>
                    <a:pt x="58" y="101"/>
                    <a:pt x="58" y="102"/>
                  </a:cubicBezTo>
                  <a:cubicBezTo>
                    <a:pt x="58" y="102"/>
                    <a:pt x="58" y="103"/>
                    <a:pt x="58" y="103"/>
                  </a:cubicBezTo>
                  <a:cubicBezTo>
                    <a:pt x="58" y="103"/>
                    <a:pt x="59" y="103"/>
                    <a:pt x="59" y="103"/>
                  </a:cubicBezTo>
                  <a:cubicBezTo>
                    <a:pt x="59" y="104"/>
                    <a:pt x="59" y="104"/>
                    <a:pt x="59" y="105"/>
                  </a:cubicBezTo>
                  <a:cubicBezTo>
                    <a:pt x="59" y="105"/>
                    <a:pt x="59" y="106"/>
                    <a:pt x="59" y="106"/>
                  </a:cubicBezTo>
                  <a:cubicBezTo>
                    <a:pt x="59" y="106"/>
                    <a:pt x="58" y="106"/>
                    <a:pt x="58" y="106"/>
                  </a:cubicBezTo>
                  <a:cubicBezTo>
                    <a:pt x="57" y="106"/>
                    <a:pt x="57" y="106"/>
                    <a:pt x="56" y="106"/>
                  </a:cubicBezTo>
                  <a:cubicBezTo>
                    <a:pt x="56" y="107"/>
                    <a:pt x="56" y="107"/>
                    <a:pt x="56" y="108"/>
                  </a:cubicBezTo>
                  <a:cubicBezTo>
                    <a:pt x="56" y="108"/>
                    <a:pt x="55" y="108"/>
                    <a:pt x="55" y="108"/>
                  </a:cubicBezTo>
                  <a:cubicBezTo>
                    <a:pt x="54" y="108"/>
                    <a:pt x="53" y="108"/>
                    <a:pt x="53" y="108"/>
                  </a:cubicBezTo>
                  <a:cubicBezTo>
                    <a:pt x="53" y="108"/>
                    <a:pt x="53" y="109"/>
                    <a:pt x="53" y="110"/>
                  </a:cubicBezTo>
                  <a:cubicBezTo>
                    <a:pt x="52" y="110"/>
                    <a:pt x="52" y="110"/>
                    <a:pt x="51" y="110"/>
                  </a:cubicBezTo>
                  <a:cubicBezTo>
                    <a:pt x="51" y="110"/>
                    <a:pt x="51" y="111"/>
                    <a:pt x="51" y="111"/>
                  </a:cubicBezTo>
                  <a:cubicBezTo>
                    <a:pt x="51" y="111"/>
                    <a:pt x="50" y="111"/>
                    <a:pt x="50" y="111"/>
                  </a:cubicBezTo>
                  <a:cubicBezTo>
                    <a:pt x="50" y="112"/>
                    <a:pt x="50" y="112"/>
                    <a:pt x="50" y="113"/>
                  </a:cubicBezTo>
                  <a:cubicBezTo>
                    <a:pt x="49" y="113"/>
                    <a:pt x="49" y="113"/>
                    <a:pt x="48" y="113"/>
                  </a:cubicBezTo>
                  <a:cubicBezTo>
                    <a:pt x="48" y="113"/>
                    <a:pt x="48" y="114"/>
                    <a:pt x="48" y="114"/>
                  </a:cubicBezTo>
                  <a:cubicBezTo>
                    <a:pt x="48" y="115"/>
                    <a:pt x="48" y="116"/>
                    <a:pt x="48" y="116"/>
                  </a:cubicBezTo>
                  <a:cubicBezTo>
                    <a:pt x="48" y="116"/>
                    <a:pt x="47" y="116"/>
                    <a:pt x="47" y="116"/>
                  </a:cubicBezTo>
                  <a:cubicBezTo>
                    <a:pt x="46" y="116"/>
                    <a:pt x="46" y="116"/>
                    <a:pt x="45" y="116"/>
                  </a:cubicBezTo>
                  <a:cubicBezTo>
                    <a:pt x="45" y="116"/>
                    <a:pt x="45" y="115"/>
                    <a:pt x="45" y="114"/>
                  </a:cubicBezTo>
                  <a:cubicBezTo>
                    <a:pt x="45" y="114"/>
                    <a:pt x="45" y="113"/>
                    <a:pt x="45" y="113"/>
                  </a:cubicBezTo>
                  <a:cubicBezTo>
                    <a:pt x="46" y="113"/>
                    <a:pt x="46" y="113"/>
                    <a:pt x="47" y="113"/>
                  </a:cubicBezTo>
                  <a:cubicBezTo>
                    <a:pt x="47" y="112"/>
                    <a:pt x="47" y="112"/>
                    <a:pt x="47" y="111"/>
                  </a:cubicBezTo>
                  <a:cubicBezTo>
                    <a:pt x="46" y="111"/>
                    <a:pt x="46" y="111"/>
                    <a:pt x="45" y="111"/>
                  </a:cubicBezTo>
                  <a:cubicBezTo>
                    <a:pt x="45" y="111"/>
                    <a:pt x="45" y="110"/>
                    <a:pt x="45" y="110"/>
                  </a:cubicBezTo>
                  <a:cubicBezTo>
                    <a:pt x="45" y="110"/>
                    <a:pt x="44" y="110"/>
                    <a:pt x="44" y="110"/>
                  </a:cubicBezTo>
                  <a:cubicBezTo>
                    <a:pt x="44" y="109"/>
                    <a:pt x="44" y="108"/>
                    <a:pt x="44" y="108"/>
                  </a:cubicBezTo>
                  <a:cubicBezTo>
                    <a:pt x="43" y="108"/>
                    <a:pt x="43" y="108"/>
                    <a:pt x="42" y="108"/>
                  </a:cubicBezTo>
                  <a:cubicBezTo>
                    <a:pt x="42" y="107"/>
                    <a:pt x="42" y="107"/>
                    <a:pt x="42" y="106"/>
                  </a:cubicBezTo>
                  <a:cubicBezTo>
                    <a:pt x="42" y="106"/>
                    <a:pt x="42" y="105"/>
                    <a:pt x="42" y="105"/>
                  </a:cubicBezTo>
                  <a:cubicBezTo>
                    <a:pt x="42" y="105"/>
                    <a:pt x="41" y="105"/>
                    <a:pt x="41" y="105"/>
                  </a:cubicBezTo>
                  <a:cubicBezTo>
                    <a:pt x="41" y="104"/>
                    <a:pt x="41" y="104"/>
                    <a:pt x="41" y="103"/>
                  </a:cubicBezTo>
                  <a:cubicBezTo>
                    <a:pt x="40" y="103"/>
                    <a:pt x="39" y="103"/>
                    <a:pt x="39" y="103"/>
                  </a:cubicBezTo>
                  <a:cubicBezTo>
                    <a:pt x="39" y="103"/>
                    <a:pt x="39" y="102"/>
                    <a:pt x="39" y="102"/>
                  </a:cubicBezTo>
                  <a:cubicBezTo>
                    <a:pt x="39" y="101"/>
                    <a:pt x="39" y="100"/>
                    <a:pt x="39" y="100"/>
                  </a:cubicBezTo>
                  <a:cubicBezTo>
                    <a:pt x="38" y="100"/>
                    <a:pt x="38" y="100"/>
                    <a:pt x="37" y="100"/>
                  </a:cubicBezTo>
                  <a:cubicBezTo>
                    <a:pt x="37" y="99"/>
                    <a:pt x="37" y="99"/>
                    <a:pt x="37" y="98"/>
                  </a:cubicBezTo>
                  <a:cubicBezTo>
                    <a:pt x="38" y="98"/>
                    <a:pt x="38" y="98"/>
                    <a:pt x="39" y="98"/>
                  </a:cubicBezTo>
                  <a:cubicBezTo>
                    <a:pt x="39" y="98"/>
                    <a:pt x="39" y="97"/>
                    <a:pt x="39" y="97"/>
                  </a:cubicBezTo>
                  <a:cubicBezTo>
                    <a:pt x="39" y="96"/>
                    <a:pt x="39" y="96"/>
                    <a:pt x="39" y="95"/>
                  </a:cubicBezTo>
                  <a:cubicBezTo>
                    <a:pt x="39" y="95"/>
                    <a:pt x="39" y="94"/>
                    <a:pt x="39" y="93"/>
                  </a:cubicBezTo>
                  <a:cubicBezTo>
                    <a:pt x="38" y="93"/>
                    <a:pt x="38" y="93"/>
                    <a:pt x="37" y="93"/>
                  </a:cubicBezTo>
                  <a:cubicBezTo>
                    <a:pt x="37" y="93"/>
                    <a:pt x="37" y="92"/>
                    <a:pt x="37" y="92"/>
                  </a:cubicBezTo>
                  <a:cubicBezTo>
                    <a:pt x="37" y="92"/>
                    <a:pt x="36" y="92"/>
                    <a:pt x="36" y="92"/>
                  </a:cubicBezTo>
                  <a:cubicBezTo>
                    <a:pt x="36" y="91"/>
                    <a:pt x="36" y="91"/>
                    <a:pt x="36" y="90"/>
                  </a:cubicBezTo>
                  <a:cubicBezTo>
                    <a:pt x="35" y="90"/>
                    <a:pt x="35" y="90"/>
                    <a:pt x="34" y="90"/>
                  </a:cubicBezTo>
                  <a:cubicBezTo>
                    <a:pt x="34" y="90"/>
                    <a:pt x="33" y="90"/>
                    <a:pt x="33" y="90"/>
                  </a:cubicBezTo>
                  <a:cubicBezTo>
                    <a:pt x="33" y="91"/>
                    <a:pt x="33" y="91"/>
                    <a:pt x="33" y="92"/>
                  </a:cubicBezTo>
                  <a:cubicBezTo>
                    <a:pt x="32" y="92"/>
                    <a:pt x="32" y="92"/>
                    <a:pt x="31" y="92"/>
                  </a:cubicBezTo>
                  <a:cubicBezTo>
                    <a:pt x="31" y="92"/>
                    <a:pt x="31" y="93"/>
                    <a:pt x="31" y="93"/>
                  </a:cubicBezTo>
                  <a:cubicBezTo>
                    <a:pt x="31" y="93"/>
                    <a:pt x="30" y="93"/>
                    <a:pt x="29" y="93"/>
                  </a:cubicBezTo>
                  <a:cubicBezTo>
                    <a:pt x="29" y="93"/>
                    <a:pt x="29" y="92"/>
                    <a:pt x="29" y="92"/>
                  </a:cubicBezTo>
                  <a:cubicBezTo>
                    <a:pt x="29" y="91"/>
                    <a:pt x="29" y="91"/>
                    <a:pt x="29" y="90"/>
                  </a:cubicBezTo>
                  <a:cubicBezTo>
                    <a:pt x="29" y="90"/>
                    <a:pt x="28" y="90"/>
                    <a:pt x="28" y="90"/>
                  </a:cubicBezTo>
                  <a:cubicBezTo>
                    <a:pt x="28" y="91"/>
                    <a:pt x="28" y="91"/>
                    <a:pt x="28" y="92"/>
                  </a:cubicBezTo>
                  <a:cubicBezTo>
                    <a:pt x="27" y="92"/>
                    <a:pt x="27" y="92"/>
                    <a:pt x="26" y="92"/>
                  </a:cubicBezTo>
                  <a:cubicBezTo>
                    <a:pt x="26" y="92"/>
                    <a:pt x="26" y="93"/>
                    <a:pt x="26" y="93"/>
                  </a:cubicBezTo>
                  <a:cubicBezTo>
                    <a:pt x="26" y="94"/>
                    <a:pt x="26" y="95"/>
                    <a:pt x="26" y="95"/>
                  </a:cubicBezTo>
                  <a:cubicBezTo>
                    <a:pt x="27" y="95"/>
                    <a:pt x="27" y="95"/>
                    <a:pt x="28" y="95"/>
                  </a:cubicBezTo>
                  <a:cubicBezTo>
                    <a:pt x="28" y="95"/>
                    <a:pt x="29" y="95"/>
                    <a:pt x="29" y="95"/>
                  </a:cubicBezTo>
                  <a:cubicBezTo>
                    <a:pt x="29" y="96"/>
                    <a:pt x="29" y="96"/>
                    <a:pt x="29" y="97"/>
                  </a:cubicBezTo>
                  <a:cubicBezTo>
                    <a:pt x="29" y="97"/>
                    <a:pt x="29" y="98"/>
                    <a:pt x="29" y="98"/>
                  </a:cubicBezTo>
                  <a:cubicBezTo>
                    <a:pt x="29" y="98"/>
                    <a:pt x="28" y="98"/>
                    <a:pt x="28" y="98"/>
                  </a:cubicBezTo>
                  <a:cubicBezTo>
                    <a:pt x="28" y="99"/>
                    <a:pt x="28" y="99"/>
                    <a:pt x="28" y="100"/>
                  </a:cubicBezTo>
                  <a:cubicBezTo>
                    <a:pt x="28" y="100"/>
                    <a:pt x="29" y="100"/>
                    <a:pt x="29" y="100"/>
                  </a:cubicBezTo>
                  <a:cubicBezTo>
                    <a:pt x="29" y="100"/>
                    <a:pt x="29" y="101"/>
                    <a:pt x="29" y="102"/>
                  </a:cubicBezTo>
                  <a:cubicBezTo>
                    <a:pt x="29" y="102"/>
                    <a:pt x="28" y="102"/>
                    <a:pt x="28" y="102"/>
                  </a:cubicBezTo>
                  <a:cubicBezTo>
                    <a:pt x="27" y="102"/>
                    <a:pt x="27" y="102"/>
                    <a:pt x="26" y="102"/>
                  </a:cubicBezTo>
                  <a:cubicBezTo>
                    <a:pt x="26" y="102"/>
                    <a:pt x="25" y="102"/>
                    <a:pt x="25" y="102"/>
                  </a:cubicBezTo>
                  <a:cubicBezTo>
                    <a:pt x="25" y="102"/>
                    <a:pt x="25" y="103"/>
                    <a:pt x="25" y="103"/>
                  </a:cubicBezTo>
                  <a:cubicBezTo>
                    <a:pt x="24" y="103"/>
                    <a:pt x="24" y="103"/>
                    <a:pt x="23" y="103"/>
                  </a:cubicBezTo>
                  <a:cubicBezTo>
                    <a:pt x="23" y="104"/>
                    <a:pt x="23" y="104"/>
                    <a:pt x="23" y="105"/>
                  </a:cubicBezTo>
                  <a:cubicBezTo>
                    <a:pt x="23" y="105"/>
                    <a:pt x="22" y="105"/>
                    <a:pt x="22" y="105"/>
                  </a:cubicBezTo>
                  <a:cubicBezTo>
                    <a:pt x="21" y="105"/>
                    <a:pt x="21" y="105"/>
                    <a:pt x="20" y="105"/>
                  </a:cubicBezTo>
                  <a:cubicBezTo>
                    <a:pt x="20" y="105"/>
                    <a:pt x="20" y="106"/>
                    <a:pt x="20" y="106"/>
                  </a:cubicBezTo>
                  <a:cubicBezTo>
                    <a:pt x="20" y="107"/>
                    <a:pt x="20" y="107"/>
                    <a:pt x="20" y="108"/>
                  </a:cubicBezTo>
                  <a:cubicBezTo>
                    <a:pt x="20" y="108"/>
                    <a:pt x="20" y="109"/>
                    <a:pt x="20" y="110"/>
                  </a:cubicBezTo>
                  <a:cubicBezTo>
                    <a:pt x="20" y="110"/>
                    <a:pt x="20" y="111"/>
                    <a:pt x="20" y="111"/>
                  </a:cubicBezTo>
                  <a:cubicBezTo>
                    <a:pt x="20" y="111"/>
                    <a:pt x="19" y="111"/>
                    <a:pt x="19" y="111"/>
                  </a:cubicBezTo>
                  <a:cubicBezTo>
                    <a:pt x="19" y="112"/>
                    <a:pt x="19" y="112"/>
                    <a:pt x="19" y="113"/>
                  </a:cubicBezTo>
                  <a:cubicBezTo>
                    <a:pt x="19" y="113"/>
                    <a:pt x="19" y="114"/>
                    <a:pt x="19" y="114"/>
                  </a:cubicBezTo>
                  <a:cubicBezTo>
                    <a:pt x="19" y="114"/>
                    <a:pt x="20" y="114"/>
                    <a:pt x="20" y="114"/>
                  </a:cubicBezTo>
                  <a:cubicBezTo>
                    <a:pt x="21" y="114"/>
                    <a:pt x="21" y="114"/>
                    <a:pt x="22" y="114"/>
                  </a:cubicBezTo>
                  <a:cubicBezTo>
                    <a:pt x="22" y="114"/>
                    <a:pt x="23" y="114"/>
                    <a:pt x="23" y="114"/>
                  </a:cubicBezTo>
                  <a:cubicBezTo>
                    <a:pt x="24" y="114"/>
                    <a:pt x="24" y="114"/>
                    <a:pt x="25" y="114"/>
                  </a:cubicBezTo>
                  <a:cubicBezTo>
                    <a:pt x="25" y="114"/>
                    <a:pt x="26" y="114"/>
                    <a:pt x="26" y="114"/>
                  </a:cubicBezTo>
                  <a:cubicBezTo>
                    <a:pt x="27" y="114"/>
                    <a:pt x="27" y="114"/>
                    <a:pt x="28" y="114"/>
                  </a:cubicBezTo>
                  <a:cubicBezTo>
                    <a:pt x="28" y="114"/>
                    <a:pt x="28" y="113"/>
                    <a:pt x="28" y="113"/>
                  </a:cubicBezTo>
                  <a:cubicBezTo>
                    <a:pt x="28" y="113"/>
                    <a:pt x="29" y="113"/>
                    <a:pt x="29" y="113"/>
                  </a:cubicBezTo>
                  <a:cubicBezTo>
                    <a:pt x="29" y="112"/>
                    <a:pt x="29" y="112"/>
                    <a:pt x="29" y="111"/>
                  </a:cubicBezTo>
                  <a:cubicBezTo>
                    <a:pt x="29" y="111"/>
                    <a:pt x="29" y="110"/>
                    <a:pt x="29" y="110"/>
                  </a:cubicBezTo>
                  <a:cubicBezTo>
                    <a:pt x="29" y="109"/>
                    <a:pt x="29" y="108"/>
                    <a:pt x="29" y="108"/>
                  </a:cubicBezTo>
                  <a:cubicBezTo>
                    <a:pt x="29" y="107"/>
                    <a:pt x="29" y="107"/>
                    <a:pt x="29" y="106"/>
                  </a:cubicBezTo>
                  <a:cubicBezTo>
                    <a:pt x="30" y="106"/>
                    <a:pt x="31" y="106"/>
                    <a:pt x="31" y="106"/>
                  </a:cubicBezTo>
                  <a:cubicBezTo>
                    <a:pt x="31" y="106"/>
                    <a:pt x="31" y="105"/>
                    <a:pt x="31" y="105"/>
                  </a:cubicBezTo>
                  <a:cubicBezTo>
                    <a:pt x="32" y="105"/>
                    <a:pt x="32" y="105"/>
                    <a:pt x="33" y="105"/>
                  </a:cubicBezTo>
                  <a:cubicBezTo>
                    <a:pt x="33" y="105"/>
                    <a:pt x="33" y="106"/>
                    <a:pt x="33" y="106"/>
                  </a:cubicBezTo>
                  <a:cubicBezTo>
                    <a:pt x="33" y="106"/>
                    <a:pt x="34" y="106"/>
                    <a:pt x="34" y="106"/>
                  </a:cubicBezTo>
                  <a:cubicBezTo>
                    <a:pt x="34" y="107"/>
                    <a:pt x="34" y="107"/>
                    <a:pt x="34" y="108"/>
                  </a:cubicBezTo>
                  <a:cubicBezTo>
                    <a:pt x="34" y="108"/>
                    <a:pt x="33" y="108"/>
                    <a:pt x="33" y="108"/>
                  </a:cubicBezTo>
                  <a:cubicBezTo>
                    <a:pt x="32" y="108"/>
                    <a:pt x="32" y="108"/>
                    <a:pt x="31" y="108"/>
                  </a:cubicBezTo>
                  <a:cubicBezTo>
                    <a:pt x="31" y="108"/>
                    <a:pt x="31" y="109"/>
                    <a:pt x="31" y="110"/>
                  </a:cubicBezTo>
                  <a:cubicBezTo>
                    <a:pt x="31" y="110"/>
                    <a:pt x="31" y="111"/>
                    <a:pt x="31" y="111"/>
                  </a:cubicBezTo>
                  <a:cubicBezTo>
                    <a:pt x="31" y="112"/>
                    <a:pt x="31" y="112"/>
                    <a:pt x="31" y="113"/>
                  </a:cubicBezTo>
                  <a:cubicBezTo>
                    <a:pt x="31" y="113"/>
                    <a:pt x="30" y="113"/>
                    <a:pt x="29" y="113"/>
                  </a:cubicBezTo>
                  <a:cubicBezTo>
                    <a:pt x="29" y="113"/>
                    <a:pt x="29" y="114"/>
                    <a:pt x="29" y="114"/>
                  </a:cubicBezTo>
                  <a:cubicBezTo>
                    <a:pt x="30" y="114"/>
                    <a:pt x="31" y="114"/>
                    <a:pt x="31" y="114"/>
                  </a:cubicBezTo>
                  <a:cubicBezTo>
                    <a:pt x="31" y="115"/>
                    <a:pt x="31" y="116"/>
                    <a:pt x="31" y="116"/>
                  </a:cubicBezTo>
                  <a:cubicBezTo>
                    <a:pt x="31" y="117"/>
                    <a:pt x="31" y="117"/>
                    <a:pt x="31" y="118"/>
                  </a:cubicBezTo>
                  <a:cubicBezTo>
                    <a:pt x="31" y="118"/>
                    <a:pt x="30" y="118"/>
                    <a:pt x="29" y="118"/>
                  </a:cubicBezTo>
                  <a:cubicBezTo>
                    <a:pt x="29" y="118"/>
                    <a:pt x="29" y="119"/>
                    <a:pt x="29" y="119"/>
                  </a:cubicBezTo>
                  <a:cubicBezTo>
                    <a:pt x="29" y="120"/>
                    <a:pt x="29" y="120"/>
                    <a:pt x="29" y="121"/>
                  </a:cubicBezTo>
                  <a:cubicBezTo>
                    <a:pt x="30" y="121"/>
                    <a:pt x="31" y="121"/>
                    <a:pt x="31" y="121"/>
                  </a:cubicBezTo>
                  <a:cubicBezTo>
                    <a:pt x="32" y="121"/>
                    <a:pt x="33" y="121"/>
                    <a:pt x="34" y="121"/>
                  </a:cubicBezTo>
                  <a:cubicBezTo>
                    <a:pt x="34" y="120"/>
                    <a:pt x="34" y="120"/>
                    <a:pt x="34" y="119"/>
                  </a:cubicBezTo>
                  <a:cubicBezTo>
                    <a:pt x="35" y="119"/>
                    <a:pt x="35" y="119"/>
                    <a:pt x="36" y="119"/>
                  </a:cubicBezTo>
                  <a:cubicBezTo>
                    <a:pt x="36" y="119"/>
                    <a:pt x="37" y="119"/>
                    <a:pt x="37" y="119"/>
                  </a:cubicBezTo>
                  <a:cubicBezTo>
                    <a:pt x="37" y="119"/>
                    <a:pt x="37" y="118"/>
                    <a:pt x="37" y="118"/>
                  </a:cubicBezTo>
                  <a:cubicBezTo>
                    <a:pt x="38" y="118"/>
                    <a:pt x="38" y="118"/>
                    <a:pt x="39" y="118"/>
                  </a:cubicBezTo>
                  <a:cubicBezTo>
                    <a:pt x="39" y="118"/>
                    <a:pt x="40" y="118"/>
                    <a:pt x="41" y="118"/>
                  </a:cubicBezTo>
                  <a:cubicBezTo>
                    <a:pt x="41" y="118"/>
                    <a:pt x="42" y="118"/>
                    <a:pt x="42" y="118"/>
                  </a:cubicBezTo>
                  <a:cubicBezTo>
                    <a:pt x="43" y="118"/>
                    <a:pt x="43" y="118"/>
                    <a:pt x="44" y="118"/>
                  </a:cubicBezTo>
                  <a:cubicBezTo>
                    <a:pt x="44" y="118"/>
                    <a:pt x="44" y="119"/>
                    <a:pt x="44" y="119"/>
                  </a:cubicBezTo>
                  <a:cubicBezTo>
                    <a:pt x="43" y="119"/>
                    <a:pt x="43" y="119"/>
                    <a:pt x="42" y="119"/>
                  </a:cubicBezTo>
                  <a:cubicBezTo>
                    <a:pt x="42" y="120"/>
                    <a:pt x="42" y="120"/>
                    <a:pt x="42" y="121"/>
                  </a:cubicBezTo>
                  <a:cubicBezTo>
                    <a:pt x="42" y="121"/>
                    <a:pt x="41" y="121"/>
                    <a:pt x="41" y="121"/>
                  </a:cubicBezTo>
                  <a:cubicBezTo>
                    <a:pt x="40" y="121"/>
                    <a:pt x="39" y="121"/>
                    <a:pt x="39" y="121"/>
                  </a:cubicBezTo>
                  <a:cubicBezTo>
                    <a:pt x="38" y="121"/>
                    <a:pt x="38" y="121"/>
                    <a:pt x="37" y="121"/>
                  </a:cubicBezTo>
                  <a:cubicBezTo>
                    <a:pt x="37" y="121"/>
                    <a:pt x="37" y="122"/>
                    <a:pt x="37" y="122"/>
                  </a:cubicBezTo>
                  <a:cubicBezTo>
                    <a:pt x="37" y="122"/>
                    <a:pt x="36" y="122"/>
                    <a:pt x="36" y="122"/>
                  </a:cubicBezTo>
                  <a:cubicBezTo>
                    <a:pt x="35" y="122"/>
                    <a:pt x="35" y="122"/>
                    <a:pt x="34" y="122"/>
                  </a:cubicBezTo>
                  <a:cubicBezTo>
                    <a:pt x="34" y="122"/>
                    <a:pt x="33" y="122"/>
                    <a:pt x="33" y="122"/>
                  </a:cubicBezTo>
                  <a:cubicBezTo>
                    <a:pt x="33" y="123"/>
                    <a:pt x="33" y="124"/>
                    <a:pt x="33" y="124"/>
                  </a:cubicBezTo>
                  <a:cubicBezTo>
                    <a:pt x="33" y="125"/>
                    <a:pt x="33" y="125"/>
                    <a:pt x="33" y="126"/>
                  </a:cubicBezTo>
                  <a:cubicBezTo>
                    <a:pt x="33" y="126"/>
                    <a:pt x="33" y="127"/>
                    <a:pt x="33" y="127"/>
                  </a:cubicBezTo>
                  <a:cubicBezTo>
                    <a:pt x="33" y="127"/>
                    <a:pt x="34" y="127"/>
                    <a:pt x="34" y="127"/>
                  </a:cubicBezTo>
                  <a:cubicBezTo>
                    <a:pt x="35" y="127"/>
                    <a:pt x="35" y="127"/>
                    <a:pt x="36" y="127"/>
                  </a:cubicBezTo>
                  <a:cubicBezTo>
                    <a:pt x="36" y="128"/>
                    <a:pt x="36" y="128"/>
                    <a:pt x="36" y="129"/>
                  </a:cubicBezTo>
                  <a:cubicBezTo>
                    <a:pt x="36" y="129"/>
                    <a:pt x="37" y="129"/>
                    <a:pt x="37" y="129"/>
                  </a:cubicBezTo>
                  <a:cubicBezTo>
                    <a:pt x="37" y="129"/>
                    <a:pt x="37" y="130"/>
                    <a:pt x="37" y="131"/>
                  </a:cubicBezTo>
                  <a:cubicBezTo>
                    <a:pt x="38" y="131"/>
                    <a:pt x="38" y="131"/>
                    <a:pt x="39" y="131"/>
                  </a:cubicBezTo>
                  <a:cubicBezTo>
                    <a:pt x="39" y="131"/>
                    <a:pt x="39" y="132"/>
                    <a:pt x="39" y="132"/>
                  </a:cubicBezTo>
                  <a:cubicBezTo>
                    <a:pt x="39" y="132"/>
                    <a:pt x="40" y="132"/>
                    <a:pt x="41" y="132"/>
                  </a:cubicBezTo>
                  <a:cubicBezTo>
                    <a:pt x="41" y="133"/>
                    <a:pt x="41" y="133"/>
                    <a:pt x="41" y="134"/>
                  </a:cubicBezTo>
                  <a:cubicBezTo>
                    <a:pt x="41" y="134"/>
                    <a:pt x="41" y="135"/>
                    <a:pt x="41" y="135"/>
                  </a:cubicBezTo>
                  <a:cubicBezTo>
                    <a:pt x="40" y="135"/>
                    <a:pt x="39" y="135"/>
                    <a:pt x="39" y="135"/>
                  </a:cubicBezTo>
                  <a:cubicBezTo>
                    <a:pt x="39" y="136"/>
                    <a:pt x="39" y="136"/>
                    <a:pt x="39" y="137"/>
                  </a:cubicBezTo>
                  <a:cubicBezTo>
                    <a:pt x="39" y="137"/>
                    <a:pt x="39" y="138"/>
                    <a:pt x="39" y="139"/>
                  </a:cubicBezTo>
                  <a:cubicBezTo>
                    <a:pt x="38" y="139"/>
                    <a:pt x="38" y="139"/>
                    <a:pt x="37" y="139"/>
                  </a:cubicBezTo>
                  <a:cubicBezTo>
                    <a:pt x="37" y="139"/>
                    <a:pt x="37" y="140"/>
                    <a:pt x="37" y="140"/>
                  </a:cubicBezTo>
                  <a:cubicBezTo>
                    <a:pt x="37" y="140"/>
                    <a:pt x="36" y="140"/>
                    <a:pt x="36" y="140"/>
                  </a:cubicBezTo>
                  <a:cubicBezTo>
                    <a:pt x="35" y="140"/>
                    <a:pt x="35" y="140"/>
                    <a:pt x="34" y="140"/>
                  </a:cubicBezTo>
                  <a:cubicBezTo>
                    <a:pt x="34" y="140"/>
                    <a:pt x="33" y="140"/>
                    <a:pt x="33" y="140"/>
                  </a:cubicBezTo>
                  <a:cubicBezTo>
                    <a:pt x="32" y="140"/>
                    <a:pt x="32" y="140"/>
                    <a:pt x="31" y="140"/>
                  </a:cubicBezTo>
                  <a:cubicBezTo>
                    <a:pt x="31" y="140"/>
                    <a:pt x="31" y="139"/>
                    <a:pt x="31" y="139"/>
                  </a:cubicBezTo>
                  <a:cubicBezTo>
                    <a:pt x="31" y="139"/>
                    <a:pt x="30" y="139"/>
                    <a:pt x="29" y="139"/>
                  </a:cubicBezTo>
                  <a:cubicBezTo>
                    <a:pt x="29" y="139"/>
                    <a:pt x="28" y="139"/>
                    <a:pt x="28" y="139"/>
                  </a:cubicBezTo>
                  <a:cubicBezTo>
                    <a:pt x="27" y="139"/>
                    <a:pt x="27" y="139"/>
                    <a:pt x="26" y="139"/>
                  </a:cubicBezTo>
                  <a:cubicBezTo>
                    <a:pt x="26" y="139"/>
                    <a:pt x="25" y="139"/>
                    <a:pt x="25" y="139"/>
                  </a:cubicBezTo>
                  <a:cubicBezTo>
                    <a:pt x="24" y="139"/>
                    <a:pt x="24" y="139"/>
                    <a:pt x="23" y="139"/>
                  </a:cubicBezTo>
                  <a:cubicBezTo>
                    <a:pt x="23" y="139"/>
                    <a:pt x="23" y="140"/>
                    <a:pt x="23" y="140"/>
                  </a:cubicBezTo>
                  <a:cubicBezTo>
                    <a:pt x="23" y="140"/>
                    <a:pt x="22" y="140"/>
                    <a:pt x="22" y="140"/>
                  </a:cubicBezTo>
                  <a:cubicBezTo>
                    <a:pt x="22" y="141"/>
                    <a:pt x="22" y="141"/>
                    <a:pt x="22" y="142"/>
                  </a:cubicBezTo>
                  <a:cubicBezTo>
                    <a:pt x="22" y="142"/>
                    <a:pt x="22" y="143"/>
                    <a:pt x="22" y="144"/>
                  </a:cubicBezTo>
                  <a:cubicBezTo>
                    <a:pt x="22" y="144"/>
                    <a:pt x="22" y="145"/>
                    <a:pt x="22" y="145"/>
                  </a:cubicBezTo>
                  <a:cubicBezTo>
                    <a:pt x="22" y="146"/>
                    <a:pt x="22" y="146"/>
                    <a:pt x="22" y="147"/>
                  </a:cubicBezTo>
                  <a:cubicBezTo>
                    <a:pt x="22" y="147"/>
                    <a:pt x="22" y="148"/>
                    <a:pt x="22" y="148"/>
                  </a:cubicBezTo>
                  <a:cubicBezTo>
                    <a:pt x="22" y="149"/>
                    <a:pt x="22" y="149"/>
                    <a:pt x="22" y="150"/>
                  </a:cubicBezTo>
                  <a:cubicBezTo>
                    <a:pt x="22" y="150"/>
                    <a:pt x="22" y="151"/>
                    <a:pt x="22" y="151"/>
                  </a:cubicBezTo>
                  <a:cubicBezTo>
                    <a:pt x="22" y="152"/>
                    <a:pt x="22" y="153"/>
                    <a:pt x="22" y="153"/>
                  </a:cubicBezTo>
                  <a:cubicBezTo>
                    <a:pt x="21" y="153"/>
                    <a:pt x="21" y="153"/>
                    <a:pt x="20" y="153"/>
                  </a:cubicBezTo>
                  <a:cubicBezTo>
                    <a:pt x="20" y="154"/>
                    <a:pt x="20" y="154"/>
                    <a:pt x="20" y="155"/>
                  </a:cubicBezTo>
                  <a:cubicBezTo>
                    <a:pt x="21" y="155"/>
                    <a:pt x="21" y="155"/>
                    <a:pt x="22" y="155"/>
                  </a:cubicBezTo>
                  <a:cubicBezTo>
                    <a:pt x="22" y="155"/>
                    <a:pt x="22" y="156"/>
                    <a:pt x="22" y="156"/>
                  </a:cubicBezTo>
                  <a:cubicBezTo>
                    <a:pt x="22" y="157"/>
                    <a:pt x="22" y="157"/>
                    <a:pt x="22" y="158"/>
                  </a:cubicBezTo>
                  <a:cubicBezTo>
                    <a:pt x="22" y="159"/>
                    <a:pt x="22" y="159"/>
                    <a:pt x="22" y="160"/>
                  </a:cubicBezTo>
                  <a:cubicBezTo>
                    <a:pt x="22" y="160"/>
                    <a:pt x="23" y="160"/>
                    <a:pt x="23" y="160"/>
                  </a:cubicBezTo>
                  <a:cubicBezTo>
                    <a:pt x="24" y="160"/>
                    <a:pt x="24" y="160"/>
                    <a:pt x="25" y="160"/>
                  </a:cubicBezTo>
                  <a:cubicBezTo>
                    <a:pt x="25" y="160"/>
                    <a:pt x="26" y="160"/>
                    <a:pt x="26" y="160"/>
                  </a:cubicBezTo>
                  <a:cubicBezTo>
                    <a:pt x="26" y="160"/>
                    <a:pt x="26" y="161"/>
                    <a:pt x="26" y="161"/>
                  </a:cubicBezTo>
                  <a:cubicBezTo>
                    <a:pt x="27" y="161"/>
                    <a:pt x="27" y="161"/>
                    <a:pt x="28" y="161"/>
                  </a:cubicBezTo>
                  <a:cubicBezTo>
                    <a:pt x="28" y="162"/>
                    <a:pt x="28" y="162"/>
                    <a:pt x="28" y="163"/>
                  </a:cubicBezTo>
                  <a:cubicBezTo>
                    <a:pt x="28" y="163"/>
                    <a:pt x="28" y="164"/>
                    <a:pt x="28" y="164"/>
                  </a:cubicBezTo>
                  <a:cubicBezTo>
                    <a:pt x="27" y="164"/>
                    <a:pt x="27" y="164"/>
                    <a:pt x="26" y="164"/>
                  </a:cubicBezTo>
                  <a:cubicBezTo>
                    <a:pt x="26" y="165"/>
                    <a:pt x="26" y="165"/>
                    <a:pt x="26" y="166"/>
                  </a:cubicBezTo>
                  <a:cubicBezTo>
                    <a:pt x="26" y="166"/>
                    <a:pt x="25" y="166"/>
                    <a:pt x="25" y="166"/>
                  </a:cubicBezTo>
                  <a:cubicBezTo>
                    <a:pt x="25" y="167"/>
                    <a:pt x="25" y="167"/>
                    <a:pt x="25" y="168"/>
                  </a:cubicBezTo>
                  <a:cubicBezTo>
                    <a:pt x="24" y="168"/>
                    <a:pt x="24" y="168"/>
                    <a:pt x="23" y="168"/>
                  </a:cubicBezTo>
                  <a:cubicBezTo>
                    <a:pt x="23" y="168"/>
                    <a:pt x="22" y="168"/>
                    <a:pt x="22" y="168"/>
                  </a:cubicBezTo>
                  <a:cubicBezTo>
                    <a:pt x="22" y="168"/>
                    <a:pt x="22" y="169"/>
                    <a:pt x="22" y="169"/>
                  </a:cubicBezTo>
                  <a:cubicBezTo>
                    <a:pt x="22" y="170"/>
                    <a:pt x="22" y="170"/>
                    <a:pt x="22" y="171"/>
                  </a:cubicBezTo>
                  <a:cubicBezTo>
                    <a:pt x="21" y="171"/>
                    <a:pt x="21" y="171"/>
                    <a:pt x="20" y="171"/>
                  </a:cubicBezTo>
                  <a:cubicBezTo>
                    <a:pt x="20" y="171"/>
                    <a:pt x="20" y="172"/>
                    <a:pt x="20" y="173"/>
                  </a:cubicBezTo>
                  <a:cubicBezTo>
                    <a:pt x="20" y="173"/>
                    <a:pt x="19" y="173"/>
                    <a:pt x="19" y="173"/>
                  </a:cubicBezTo>
                  <a:cubicBezTo>
                    <a:pt x="19" y="173"/>
                    <a:pt x="19" y="174"/>
                    <a:pt x="19" y="174"/>
                  </a:cubicBezTo>
                  <a:cubicBezTo>
                    <a:pt x="19" y="175"/>
                    <a:pt x="19" y="175"/>
                    <a:pt x="19" y="176"/>
                  </a:cubicBezTo>
                  <a:cubicBezTo>
                    <a:pt x="19" y="176"/>
                    <a:pt x="19" y="177"/>
                    <a:pt x="19" y="177"/>
                  </a:cubicBezTo>
                  <a:cubicBezTo>
                    <a:pt x="19" y="178"/>
                    <a:pt x="19" y="178"/>
                    <a:pt x="19" y="179"/>
                  </a:cubicBezTo>
                  <a:cubicBezTo>
                    <a:pt x="18" y="179"/>
                    <a:pt x="18" y="179"/>
                    <a:pt x="17" y="179"/>
                  </a:cubicBezTo>
                  <a:cubicBezTo>
                    <a:pt x="17" y="179"/>
                    <a:pt x="17" y="180"/>
                    <a:pt x="17" y="180"/>
                  </a:cubicBezTo>
                  <a:cubicBezTo>
                    <a:pt x="16" y="180"/>
                    <a:pt x="16" y="180"/>
                    <a:pt x="15" y="180"/>
                  </a:cubicBezTo>
                  <a:cubicBezTo>
                    <a:pt x="15" y="181"/>
                    <a:pt x="15" y="182"/>
                    <a:pt x="15" y="182"/>
                  </a:cubicBezTo>
                  <a:cubicBezTo>
                    <a:pt x="15" y="182"/>
                    <a:pt x="14" y="182"/>
                    <a:pt x="14" y="182"/>
                  </a:cubicBezTo>
                  <a:cubicBezTo>
                    <a:pt x="13" y="182"/>
                    <a:pt x="13" y="182"/>
                    <a:pt x="12" y="182"/>
                  </a:cubicBezTo>
                  <a:cubicBezTo>
                    <a:pt x="12" y="183"/>
                    <a:pt x="12" y="183"/>
                    <a:pt x="12" y="184"/>
                  </a:cubicBezTo>
                  <a:cubicBezTo>
                    <a:pt x="12" y="184"/>
                    <a:pt x="11" y="184"/>
                    <a:pt x="11" y="184"/>
                  </a:cubicBezTo>
                  <a:cubicBezTo>
                    <a:pt x="11" y="184"/>
                    <a:pt x="11" y="185"/>
                    <a:pt x="11" y="185"/>
                  </a:cubicBezTo>
                  <a:cubicBezTo>
                    <a:pt x="10" y="185"/>
                    <a:pt x="10" y="185"/>
                    <a:pt x="9" y="185"/>
                  </a:cubicBezTo>
                  <a:cubicBezTo>
                    <a:pt x="9" y="186"/>
                    <a:pt x="9" y="186"/>
                    <a:pt x="9" y="187"/>
                  </a:cubicBezTo>
                  <a:cubicBezTo>
                    <a:pt x="9" y="187"/>
                    <a:pt x="8" y="187"/>
                    <a:pt x="8" y="187"/>
                  </a:cubicBezTo>
                  <a:cubicBezTo>
                    <a:pt x="8" y="188"/>
                    <a:pt x="8" y="188"/>
                    <a:pt x="8" y="189"/>
                  </a:cubicBezTo>
                  <a:cubicBezTo>
                    <a:pt x="8" y="189"/>
                    <a:pt x="8" y="190"/>
                    <a:pt x="8" y="190"/>
                  </a:cubicBezTo>
                  <a:cubicBezTo>
                    <a:pt x="7" y="190"/>
                    <a:pt x="7" y="190"/>
                    <a:pt x="6" y="190"/>
                  </a:cubicBezTo>
                  <a:cubicBezTo>
                    <a:pt x="6" y="191"/>
                    <a:pt x="6" y="191"/>
                    <a:pt x="6" y="192"/>
                  </a:cubicBezTo>
                  <a:cubicBezTo>
                    <a:pt x="6" y="192"/>
                    <a:pt x="6" y="193"/>
                    <a:pt x="6" y="193"/>
                  </a:cubicBezTo>
                  <a:cubicBezTo>
                    <a:pt x="5" y="193"/>
                    <a:pt x="5" y="193"/>
                    <a:pt x="4" y="193"/>
                  </a:cubicBezTo>
                  <a:cubicBezTo>
                    <a:pt x="4" y="194"/>
                    <a:pt x="4" y="194"/>
                    <a:pt x="4" y="195"/>
                  </a:cubicBezTo>
                  <a:cubicBezTo>
                    <a:pt x="4" y="195"/>
                    <a:pt x="3" y="195"/>
                    <a:pt x="3" y="195"/>
                  </a:cubicBezTo>
                  <a:cubicBezTo>
                    <a:pt x="3" y="196"/>
                    <a:pt x="3" y="196"/>
                    <a:pt x="3" y="197"/>
                  </a:cubicBezTo>
                  <a:cubicBezTo>
                    <a:pt x="3" y="197"/>
                    <a:pt x="3" y="198"/>
                    <a:pt x="3" y="198"/>
                  </a:cubicBezTo>
                  <a:cubicBezTo>
                    <a:pt x="2" y="198"/>
                    <a:pt x="2" y="198"/>
                    <a:pt x="1" y="198"/>
                  </a:cubicBezTo>
                  <a:cubicBezTo>
                    <a:pt x="1" y="199"/>
                    <a:pt x="1" y="199"/>
                    <a:pt x="1" y="200"/>
                  </a:cubicBezTo>
                  <a:cubicBezTo>
                    <a:pt x="1" y="200"/>
                    <a:pt x="1" y="201"/>
                    <a:pt x="1" y="202"/>
                  </a:cubicBezTo>
                  <a:cubicBezTo>
                    <a:pt x="1" y="202"/>
                    <a:pt x="1" y="203"/>
                    <a:pt x="1" y="203"/>
                  </a:cubicBezTo>
                  <a:cubicBezTo>
                    <a:pt x="2" y="203"/>
                    <a:pt x="2" y="203"/>
                    <a:pt x="3" y="203"/>
                  </a:cubicBezTo>
                  <a:cubicBezTo>
                    <a:pt x="3" y="204"/>
                    <a:pt x="3" y="204"/>
                    <a:pt x="3" y="205"/>
                  </a:cubicBezTo>
                  <a:cubicBezTo>
                    <a:pt x="3" y="205"/>
                    <a:pt x="3" y="206"/>
                    <a:pt x="3" y="206"/>
                  </a:cubicBezTo>
                  <a:cubicBezTo>
                    <a:pt x="3" y="207"/>
                    <a:pt x="3" y="207"/>
                    <a:pt x="3" y="208"/>
                  </a:cubicBezTo>
                  <a:cubicBezTo>
                    <a:pt x="3" y="208"/>
                    <a:pt x="3" y="209"/>
                    <a:pt x="3" y="210"/>
                  </a:cubicBezTo>
                  <a:cubicBezTo>
                    <a:pt x="3" y="210"/>
                    <a:pt x="3" y="211"/>
                    <a:pt x="3" y="211"/>
                  </a:cubicBezTo>
                  <a:cubicBezTo>
                    <a:pt x="3" y="212"/>
                    <a:pt x="3" y="212"/>
                    <a:pt x="3" y="213"/>
                  </a:cubicBezTo>
                  <a:cubicBezTo>
                    <a:pt x="3" y="213"/>
                    <a:pt x="3" y="214"/>
                    <a:pt x="3" y="214"/>
                  </a:cubicBezTo>
                  <a:cubicBezTo>
                    <a:pt x="3" y="215"/>
                    <a:pt x="3" y="216"/>
                    <a:pt x="3" y="216"/>
                  </a:cubicBezTo>
                  <a:cubicBezTo>
                    <a:pt x="2" y="216"/>
                    <a:pt x="2" y="216"/>
                    <a:pt x="1" y="216"/>
                  </a:cubicBezTo>
                  <a:cubicBezTo>
                    <a:pt x="1" y="216"/>
                    <a:pt x="0" y="216"/>
                    <a:pt x="0" y="216"/>
                  </a:cubicBezTo>
                  <a:cubicBezTo>
                    <a:pt x="0" y="217"/>
                    <a:pt x="0" y="217"/>
                    <a:pt x="0" y="218"/>
                  </a:cubicBezTo>
                  <a:cubicBezTo>
                    <a:pt x="0" y="218"/>
                    <a:pt x="1" y="218"/>
                    <a:pt x="1" y="218"/>
                  </a:cubicBezTo>
                  <a:cubicBezTo>
                    <a:pt x="1" y="218"/>
                    <a:pt x="1" y="219"/>
                    <a:pt x="1" y="219"/>
                  </a:cubicBezTo>
                  <a:cubicBezTo>
                    <a:pt x="1" y="220"/>
                    <a:pt x="1" y="220"/>
                    <a:pt x="1" y="221"/>
                  </a:cubicBezTo>
                  <a:cubicBezTo>
                    <a:pt x="1" y="221"/>
                    <a:pt x="1" y="222"/>
                    <a:pt x="1" y="222"/>
                  </a:cubicBezTo>
                  <a:cubicBezTo>
                    <a:pt x="1" y="223"/>
                    <a:pt x="1" y="224"/>
                    <a:pt x="1" y="224"/>
                  </a:cubicBezTo>
                  <a:cubicBezTo>
                    <a:pt x="2" y="224"/>
                    <a:pt x="2" y="224"/>
                    <a:pt x="3" y="224"/>
                  </a:cubicBezTo>
                  <a:cubicBezTo>
                    <a:pt x="3" y="224"/>
                    <a:pt x="4" y="224"/>
                    <a:pt x="4" y="224"/>
                  </a:cubicBezTo>
                  <a:cubicBezTo>
                    <a:pt x="4" y="225"/>
                    <a:pt x="4" y="225"/>
                    <a:pt x="4" y="226"/>
                  </a:cubicBezTo>
                  <a:cubicBezTo>
                    <a:pt x="4" y="226"/>
                    <a:pt x="4" y="227"/>
                    <a:pt x="4" y="227"/>
                  </a:cubicBezTo>
                  <a:cubicBezTo>
                    <a:pt x="5" y="227"/>
                    <a:pt x="5" y="227"/>
                    <a:pt x="6" y="227"/>
                  </a:cubicBezTo>
                  <a:cubicBezTo>
                    <a:pt x="6" y="228"/>
                    <a:pt x="6" y="228"/>
                    <a:pt x="6" y="229"/>
                  </a:cubicBezTo>
                  <a:cubicBezTo>
                    <a:pt x="7" y="229"/>
                    <a:pt x="7" y="229"/>
                    <a:pt x="8" y="229"/>
                  </a:cubicBezTo>
                  <a:cubicBezTo>
                    <a:pt x="8" y="229"/>
                    <a:pt x="8" y="230"/>
                    <a:pt x="8" y="231"/>
                  </a:cubicBezTo>
                  <a:cubicBezTo>
                    <a:pt x="8" y="231"/>
                    <a:pt x="9" y="231"/>
                    <a:pt x="9" y="231"/>
                  </a:cubicBezTo>
                  <a:cubicBezTo>
                    <a:pt x="9" y="231"/>
                    <a:pt x="9" y="232"/>
                    <a:pt x="9" y="232"/>
                  </a:cubicBezTo>
                  <a:cubicBezTo>
                    <a:pt x="9" y="233"/>
                    <a:pt x="9" y="233"/>
                    <a:pt x="9" y="234"/>
                  </a:cubicBezTo>
                  <a:cubicBezTo>
                    <a:pt x="10" y="234"/>
                    <a:pt x="10" y="234"/>
                    <a:pt x="11" y="234"/>
                  </a:cubicBezTo>
                  <a:cubicBezTo>
                    <a:pt x="11" y="234"/>
                    <a:pt x="11" y="235"/>
                    <a:pt x="11" y="235"/>
                  </a:cubicBezTo>
                  <a:cubicBezTo>
                    <a:pt x="11" y="235"/>
                    <a:pt x="12" y="235"/>
                    <a:pt x="12" y="235"/>
                  </a:cubicBezTo>
                  <a:cubicBezTo>
                    <a:pt x="12" y="236"/>
                    <a:pt x="12" y="236"/>
                    <a:pt x="12" y="237"/>
                  </a:cubicBezTo>
                  <a:cubicBezTo>
                    <a:pt x="13" y="237"/>
                    <a:pt x="13" y="237"/>
                    <a:pt x="14" y="237"/>
                  </a:cubicBezTo>
                  <a:cubicBezTo>
                    <a:pt x="14" y="237"/>
                    <a:pt x="14" y="238"/>
                    <a:pt x="14" y="239"/>
                  </a:cubicBezTo>
                  <a:cubicBezTo>
                    <a:pt x="14" y="239"/>
                    <a:pt x="15" y="239"/>
                    <a:pt x="15" y="239"/>
                  </a:cubicBezTo>
                  <a:cubicBezTo>
                    <a:pt x="16" y="239"/>
                    <a:pt x="16" y="239"/>
                    <a:pt x="17" y="239"/>
                  </a:cubicBezTo>
                  <a:cubicBezTo>
                    <a:pt x="17" y="239"/>
                    <a:pt x="17" y="240"/>
                    <a:pt x="17" y="240"/>
                  </a:cubicBezTo>
                  <a:cubicBezTo>
                    <a:pt x="18" y="240"/>
                    <a:pt x="18" y="240"/>
                    <a:pt x="19" y="240"/>
                  </a:cubicBezTo>
                  <a:cubicBezTo>
                    <a:pt x="19" y="241"/>
                    <a:pt x="19" y="241"/>
                    <a:pt x="19" y="242"/>
                  </a:cubicBezTo>
                  <a:cubicBezTo>
                    <a:pt x="19" y="242"/>
                    <a:pt x="20" y="242"/>
                    <a:pt x="20" y="242"/>
                  </a:cubicBezTo>
                  <a:cubicBezTo>
                    <a:pt x="20" y="242"/>
                    <a:pt x="20" y="243"/>
                    <a:pt x="20" y="243"/>
                  </a:cubicBezTo>
                  <a:cubicBezTo>
                    <a:pt x="21" y="243"/>
                    <a:pt x="21" y="243"/>
                    <a:pt x="22" y="243"/>
                  </a:cubicBezTo>
                  <a:cubicBezTo>
                    <a:pt x="22" y="244"/>
                    <a:pt x="22" y="245"/>
                    <a:pt x="22" y="245"/>
                  </a:cubicBezTo>
                  <a:cubicBezTo>
                    <a:pt x="22" y="245"/>
                    <a:pt x="23" y="245"/>
                    <a:pt x="23" y="245"/>
                  </a:cubicBezTo>
                  <a:cubicBezTo>
                    <a:pt x="24" y="245"/>
                    <a:pt x="24" y="245"/>
                    <a:pt x="25" y="245"/>
                  </a:cubicBezTo>
                  <a:cubicBezTo>
                    <a:pt x="25" y="245"/>
                    <a:pt x="26" y="245"/>
                    <a:pt x="26" y="245"/>
                  </a:cubicBezTo>
                  <a:cubicBezTo>
                    <a:pt x="27" y="245"/>
                    <a:pt x="27" y="245"/>
                    <a:pt x="28" y="245"/>
                  </a:cubicBezTo>
                  <a:cubicBezTo>
                    <a:pt x="28" y="245"/>
                    <a:pt x="28" y="244"/>
                    <a:pt x="28" y="243"/>
                  </a:cubicBezTo>
                  <a:cubicBezTo>
                    <a:pt x="28" y="243"/>
                    <a:pt x="29" y="243"/>
                    <a:pt x="29" y="243"/>
                  </a:cubicBezTo>
                  <a:cubicBezTo>
                    <a:pt x="30" y="243"/>
                    <a:pt x="31" y="243"/>
                    <a:pt x="31" y="243"/>
                  </a:cubicBezTo>
                  <a:cubicBezTo>
                    <a:pt x="32" y="243"/>
                    <a:pt x="32" y="243"/>
                    <a:pt x="33" y="243"/>
                  </a:cubicBezTo>
                  <a:cubicBezTo>
                    <a:pt x="33" y="243"/>
                    <a:pt x="33" y="242"/>
                    <a:pt x="33" y="242"/>
                  </a:cubicBezTo>
                  <a:cubicBezTo>
                    <a:pt x="33" y="242"/>
                    <a:pt x="34" y="242"/>
                    <a:pt x="34" y="242"/>
                  </a:cubicBezTo>
                  <a:cubicBezTo>
                    <a:pt x="34" y="242"/>
                    <a:pt x="34" y="243"/>
                    <a:pt x="34" y="243"/>
                  </a:cubicBezTo>
                  <a:cubicBezTo>
                    <a:pt x="35" y="243"/>
                    <a:pt x="35" y="243"/>
                    <a:pt x="36" y="243"/>
                  </a:cubicBezTo>
                  <a:cubicBezTo>
                    <a:pt x="36" y="243"/>
                    <a:pt x="37" y="243"/>
                    <a:pt x="37" y="243"/>
                  </a:cubicBezTo>
                  <a:cubicBezTo>
                    <a:pt x="38" y="243"/>
                    <a:pt x="38" y="243"/>
                    <a:pt x="39" y="243"/>
                  </a:cubicBezTo>
                  <a:cubicBezTo>
                    <a:pt x="39" y="243"/>
                    <a:pt x="40" y="243"/>
                    <a:pt x="41" y="243"/>
                  </a:cubicBezTo>
                  <a:cubicBezTo>
                    <a:pt x="41" y="243"/>
                    <a:pt x="41" y="242"/>
                    <a:pt x="41" y="242"/>
                  </a:cubicBezTo>
                  <a:cubicBezTo>
                    <a:pt x="41" y="242"/>
                    <a:pt x="42" y="242"/>
                    <a:pt x="42" y="242"/>
                  </a:cubicBezTo>
                  <a:cubicBezTo>
                    <a:pt x="43" y="242"/>
                    <a:pt x="43" y="242"/>
                    <a:pt x="44" y="242"/>
                  </a:cubicBezTo>
                  <a:cubicBezTo>
                    <a:pt x="44" y="241"/>
                    <a:pt x="44" y="241"/>
                    <a:pt x="44" y="240"/>
                  </a:cubicBezTo>
                  <a:cubicBezTo>
                    <a:pt x="44" y="240"/>
                    <a:pt x="45" y="240"/>
                    <a:pt x="45" y="240"/>
                  </a:cubicBezTo>
                  <a:cubicBezTo>
                    <a:pt x="46" y="240"/>
                    <a:pt x="46" y="240"/>
                    <a:pt x="47" y="240"/>
                  </a:cubicBezTo>
                  <a:cubicBezTo>
                    <a:pt x="47" y="240"/>
                    <a:pt x="48" y="240"/>
                    <a:pt x="48" y="240"/>
                  </a:cubicBezTo>
                  <a:cubicBezTo>
                    <a:pt x="49" y="240"/>
                    <a:pt x="49" y="240"/>
                    <a:pt x="50" y="240"/>
                  </a:cubicBezTo>
                  <a:cubicBezTo>
                    <a:pt x="50" y="240"/>
                    <a:pt x="51" y="240"/>
                    <a:pt x="51" y="240"/>
                  </a:cubicBezTo>
                  <a:cubicBezTo>
                    <a:pt x="52" y="240"/>
                    <a:pt x="52" y="240"/>
                    <a:pt x="53" y="240"/>
                  </a:cubicBezTo>
                  <a:cubicBezTo>
                    <a:pt x="53" y="240"/>
                    <a:pt x="54" y="240"/>
                    <a:pt x="55" y="240"/>
                  </a:cubicBezTo>
                  <a:cubicBezTo>
                    <a:pt x="55" y="241"/>
                    <a:pt x="55" y="241"/>
                    <a:pt x="55" y="242"/>
                  </a:cubicBezTo>
                  <a:cubicBezTo>
                    <a:pt x="55" y="242"/>
                    <a:pt x="55" y="243"/>
                    <a:pt x="55" y="243"/>
                  </a:cubicBezTo>
                  <a:cubicBezTo>
                    <a:pt x="55" y="243"/>
                    <a:pt x="56" y="243"/>
                    <a:pt x="56" y="243"/>
                  </a:cubicBezTo>
                  <a:cubicBezTo>
                    <a:pt x="56" y="244"/>
                    <a:pt x="56" y="245"/>
                    <a:pt x="56" y="245"/>
                  </a:cubicBezTo>
                  <a:cubicBezTo>
                    <a:pt x="57" y="245"/>
                    <a:pt x="57" y="245"/>
                    <a:pt x="58" y="245"/>
                  </a:cubicBezTo>
                  <a:cubicBezTo>
                    <a:pt x="58" y="245"/>
                    <a:pt x="59" y="245"/>
                    <a:pt x="59" y="245"/>
                  </a:cubicBezTo>
                  <a:cubicBezTo>
                    <a:pt x="60" y="245"/>
                    <a:pt x="60" y="245"/>
                    <a:pt x="61" y="245"/>
                  </a:cubicBezTo>
                  <a:cubicBezTo>
                    <a:pt x="61" y="245"/>
                    <a:pt x="61" y="244"/>
                    <a:pt x="61" y="243"/>
                  </a:cubicBezTo>
                  <a:cubicBezTo>
                    <a:pt x="61" y="243"/>
                    <a:pt x="62" y="243"/>
                    <a:pt x="62" y="243"/>
                  </a:cubicBezTo>
                  <a:cubicBezTo>
                    <a:pt x="62" y="244"/>
                    <a:pt x="62" y="245"/>
                    <a:pt x="62" y="245"/>
                  </a:cubicBezTo>
                  <a:cubicBezTo>
                    <a:pt x="63" y="245"/>
                    <a:pt x="63" y="245"/>
                    <a:pt x="64" y="245"/>
                  </a:cubicBezTo>
                  <a:cubicBezTo>
                    <a:pt x="64" y="246"/>
                    <a:pt x="64" y="246"/>
                    <a:pt x="64" y="247"/>
                  </a:cubicBezTo>
                  <a:cubicBezTo>
                    <a:pt x="64" y="247"/>
                    <a:pt x="65" y="247"/>
                    <a:pt x="65" y="247"/>
                  </a:cubicBezTo>
                  <a:cubicBezTo>
                    <a:pt x="65" y="247"/>
                    <a:pt x="65" y="248"/>
                    <a:pt x="65" y="248"/>
                  </a:cubicBezTo>
                  <a:cubicBezTo>
                    <a:pt x="65" y="249"/>
                    <a:pt x="65" y="249"/>
                    <a:pt x="65" y="250"/>
                  </a:cubicBezTo>
                  <a:cubicBezTo>
                    <a:pt x="65" y="250"/>
                    <a:pt x="65" y="251"/>
                    <a:pt x="65" y="251"/>
                  </a:cubicBezTo>
                  <a:cubicBezTo>
                    <a:pt x="65" y="251"/>
                    <a:pt x="64" y="251"/>
                    <a:pt x="64" y="251"/>
                  </a:cubicBezTo>
                  <a:cubicBezTo>
                    <a:pt x="64" y="252"/>
                    <a:pt x="64" y="253"/>
                    <a:pt x="64" y="253"/>
                  </a:cubicBezTo>
                  <a:cubicBezTo>
                    <a:pt x="64" y="254"/>
                    <a:pt x="64" y="254"/>
                    <a:pt x="64" y="255"/>
                  </a:cubicBezTo>
                  <a:cubicBezTo>
                    <a:pt x="64" y="255"/>
                    <a:pt x="64" y="256"/>
                    <a:pt x="64" y="256"/>
                  </a:cubicBezTo>
                  <a:cubicBezTo>
                    <a:pt x="63" y="256"/>
                    <a:pt x="63" y="256"/>
                    <a:pt x="62" y="256"/>
                  </a:cubicBezTo>
                  <a:cubicBezTo>
                    <a:pt x="62" y="257"/>
                    <a:pt x="62" y="257"/>
                    <a:pt x="62" y="258"/>
                  </a:cubicBezTo>
                  <a:cubicBezTo>
                    <a:pt x="62" y="258"/>
                    <a:pt x="62" y="259"/>
                    <a:pt x="62" y="260"/>
                  </a:cubicBezTo>
                  <a:cubicBezTo>
                    <a:pt x="63" y="260"/>
                    <a:pt x="63" y="260"/>
                    <a:pt x="64" y="260"/>
                  </a:cubicBezTo>
                  <a:cubicBezTo>
                    <a:pt x="64" y="260"/>
                    <a:pt x="64" y="261"/>
                    <a:pt x="64" y="261"/>
                  </a:cubicBezTo>
                  <a:cubicBezTo>
                    <a:pt x="64" y="262"/>
                    <a:pt x="64" y="262"/>
                    <a:pt x="64" y="263"/>
                  </a:cubicBezTo>
                  <a:cubicBezTo>
                    <a:pt x="64" y="263"/>
                    <a:pt x="65" y="263"/>
                    <a:pt x="65" y="263"/>
                  </a:cubicBezTo>
                  <a:cubicBezTo>
                    <a:pt x="65" y="263"/>
                    <a:pt x="65" y="264"/>
                    <a:pt x="65" y="264"/>
                  </a:cubicBezTo>
                  <a:cubicBezTo>
                    <a:pt x="66" y="264"/>
                    <a:pt x="66" y="264"/>
                    <a:pt x="67" y="264"/>
                  </a:cubicBezTo>
                  <a:cubicBezTo>
                    <a:pt x="68" y="264"/>
                    <a:pt x="68" y="264"/>
                    <a:pt x="69" y="264"/>
                  </a:cubicBezTo>
                  <a:cubicBezTo>
                    <a:pt x="69" y="265"/>
                    <a:pt x="69" y="265"/>
                    <a:pt x="69" y="266"/>
                  </a:cubicBezTo>
                  <a:cubicBezTo>
                    <a:pt x="69" y="266"/>
                    <a:pt x="70" y="266"/>
                    <a:pt x="70" y="266"/>
                  </a:cubicBezTo>
                  <a:cubicBezTo>
                    <a:pt x="70" y="267"/>
                    <a:pt x="70" y="267"/>
                    <a:pt x="70" y="268"/>
                  </a:cubicBezTo>
                  <a:cubicBezTo>
                    <a:pt x="70" y="268"/>
                    <a:pt x="70" y="269"/>
                    <a:pt x="70" y="269"/>
                  </a:cubicBezTo>
                  <a:cubicBezTo>
                    <a:pt x="71" y="269"/>
                    <a:pt x="71" y="269"/>
                    <a:pt x="72" y="269"/>
                  </a:cubicBezTo>
                  <a:cubicBezTo>
                    <a:pt x="72" y="270"/>
                    <a:pt x="72" y="270"/>
                    <a:pt x="72" y="271"/>
                  </a:cubicBezTo>
                  <a:cubicBezTo>
                    <a:pt x="72" y="271"/>
                    <a:pt x="72" y="272"/>
                    <a:pt x="72" y="272"/>
                  </a:cubicBezTo>
                  <a:cubicBezTo>
                    <a:pt x="72" y="272"/>
                    <a:pt x="73" y="272"/>
                    <a:pt x="73" y="272"/>
                  </a:cubicBezTo>
                  <a:cubicBezTo>
                    <a:pt x="73" y="273"/>
                    <a:pt x="73" y="274"/>
                    <a:pt x="73" y="274"/>
                  </a:cubicBezTo>
                  <a:cubicBezTo>
                    <a:pt x="73" y="275"/>
                    <a:pt x="73" y="275"/>
                    <a:pt x="73" y="276"/>
                  </a:cubicBezTo>
                  <a:cubicBezTo>
                    <a:pt x="73" y="276"/>
                    <a:pt x="73" y="277"/>
                    <a:pt x="73" y="277"/>
                  </a:cubicBezTo>
                  <a:cubicBezTo>
                    <a:pt x="73" y="278"/>
                    <a:pt x="73" y="278"/>
                    <a:pt x="73" y="279"/>
                  </a:cubicBezTo>
                  <a:cubicBezTo>
                    <a:pt x="73" y="280"/>
                    <a:pt x="73" y="280"/>
                    <a:pt x="73" y="281"/>
                  </a:cubicBezTo>
                  <a:cubicBezTo>
                    <a:pt x="74" y="281"/>
                    <a:pt x="74" y="281"/>
                    <a:pt x="75" y="281"/>
                  </a:cubicBezTo>
                  <a:cubicBezTo>
                    <a:pt x="75" y="281"/>
                    <a:pt x="75" y="282"/>
                    <a:pt x="75" y="282"/>
                  </a:cubicBezTo>
                  <a:cubicBezTo>
                    <a:pt x="75" y="283"/>
                    <a:pt x="75" y="283"/>
                    <a:pt x="75" y="284"/>
                  </a:cubicBezTo>
                  <a:cubicBezTo>
                    <a:pt x="75" y="284"/>
                    <a:pt x="75" y="285"/>
                    <a:pt x="75" y="285"/>
                  </a:cubicBezTo>
                  <a:cubicBezTo>
                    <a:pt x="74" y="285"/>
                    <a:pt x="74" y="285"/>
                    <a:pt x="73" y="285"/>
                  </a:cubicBezTo>
                  <a:cubicBezTo>
                    <a:pt x="73" y="286"/>
                    <a:pt x="73" y="286"/>
                    <a:pt x="73" y="287"/>
                  </a:cubicBezTo>
                  <a:cubicBezTo>
                    <a:pt x="73" y="287"/>
                    <a:pt x="72" y="287"/>
                    <a:pt x="72" y="287"/>
                  </a:cubicBezTo>
                  <a:cubicBezTo>
                    <a:pt x="72" y="287"/>
                    <a:pt x="72" y="288"/>
                    <a:pt x="72" y="289"/>
                  </a:cubicBezTo>
                  <a:cubicBezTo>
                    <a:pt x="72" y="289"/>
                    <a:pt x="72" y="290"/>
                    <a:pt x="72" y="290"/>
                  </a:cubicBezTo>
                  <a:cubicBezTo>
                    <a:pt x="71" y="290"/>
                    <a:pt x="71" y="290"/>
                    <a:pt x="70" y="290"/>
                  </a:cubicBezTo>
                  <a:cubicBezTo>
                    <a:pt x="70" y="291"/>
                    <a:pt x="70" y="291"/>
                    <a:pt x="70" y="292"/>
                  </a:cubicBezTo>
                  <a:cubicBezTo>
                    <a:pt x="70" y="292"/>
                    <a:pt x="70" y="293"/>
                    <a:pt x="70" y="294"/>
                  </a:cubicBezTo>
                  <a:cubicBezTo>
                    <a:pt x="70" y="294"/>
                    <a:pt x="70" y="295"/>
                    <a:pt x="70" y="295"/>
                  </a:cubicBezTo>
                  <a:cubicBezTo>
                    <a:pt x="70" y="296"/>
                    <a:pt x="70" y="296"/>
                    <a:pt x="70" y="297"/>
                  </a:cubicBezTo>
                  <a:cubicBezTo>
                    <a:pt x="70" y="297"/>
                    <a:pt x="70" y="298"/>
                    <a:pt x="70" y="298"/>
                  </a:cubicBezTo>
                  <a:cubicBezTo>
                    <a:pt x="70" y="299"/>
                    <a:pt x="70" y="299"/>
                    <a:pt x="70" y="300"/>
                  </a:cubicBezTo>
                  <a:cubicBezTo>
                    <a:pt x="70" y="300"/>
                    <a:pt x="70" y="301"/>
                    <a:pt x="70" y="301"/>
                  </a:cubicBezTo>
                  <a:cubicBezTo>
                    <a:pt x="70" y="302"/>
                    <a:pt x="70" y="303"/>
                    <a:pt x="70" y="303"/>
                  </a:cubicBezTo>
                  <a:cubicBezTo>
                    <a:pt x="70" y="304"/>
                    <a:pt x="70" y="304"/>
                    <a:pt x="70" y="305"/>
                  </a:cubicBezTo>
                  <a:cubicBezTo>
                    <a:pt x="71" y="305"/>
                    <a:pt x="71" y="305"/>
                    <a:pt x="72" y="305"/>
                  </a:cubicBezTo>
                  <a:cubicBezTo>
                    <a:pt x="72" y="305"/>
                    <a:pt x="72" y="306"/>
                    <a:pt x="72" y="306"/>
                  </a:cubicBezTo>
                  <a:cubicBezTo>
                    <a:pt x="72" y="306"/>
                    <a:pt x="73" y="306"/>
                    <a:pt x="73" y="306"/>
                  </a:cubicBezTo>
                  <a:cubicBezTo>
                    <a:pt x="73" y="307"/>
                    <a:pt x="73" y="307"/>
                    <a:pt x="73" y="308"/>
                  </a:cubicBezTo>
                  <a:cubicBezTo>
                    <a:pt x="73" y="309"/>
                    <a:pt x="73" y="309"/>
                    <a:pt x="73" y="310"/>
                  </a:cubicBezTo>
                  <a:cubicBezTo>
                    <a:pt x="74" y="310"/>
                    <a:pt x="74" y="310"/>
                    <a:pt x="75" y="310"/>
                  </a:cubicBezTo>
                  <a:cubicBezTo>
                    <a:pt x="75" y="310"/>
                    <a:pt x="75" y="311"/>
                    <a:pt x="75" y="311"/>
                  </a:cubicBezTo>
                  <a:cubicBezTo>
                    <a:pt x="75" y="312"/>
                    <a:pt x="75" y="312"/>
                    <a:pt x="75" y="313"/>
                  </a:cubicBezTo>
                  <a:cubicBezTo>
                    <a:pt x="75" y="313"/>
                    <a:pt x="75" y="314"/>
                    <a:pt x="75" y="314"/>
                  </a:cubicBezTo>
                  <a:cubicBezTo>
                    <a:pt x="75" y="315"/>
                    <a:pt x="75" y="315"/>
                    <a:pt x="75" y="316"/>
                  </a:cubicBezTo>
                  <a:cubicBezTo>
                    <a:pt x="75" y="317"/>
                    <a:pt x="75" y="317"/>
                    <a:pt x="75" y="318"/>
                  </a:cubicBezTo>
                  <a:cubicBezTo>
                    <a:pt x="75" y="318"/>
                    <a:pt x="76" y="318"/>
                    <a:pt x="76" y="318"/>
                  </a:cubicBezTo>
                  <a:cubicBezTo>
                    <a:pt x="76" y="318"/>
                    <a:pt x="76" y="319"/>
                    <a:pt x="76" y="319"/>
                  </a:cubicBezTo>
                  <a:cubicBezTo>
                    <a:pt x="76" y="320"/>
                    <a:pt x="76" y="320"/>
                    <a:pt x="76" y="321"/>
                  </a:cubicBezTo>
                  <a:cubicBezTo>
                    <a:pt x="76" y="321"/>
                    <a:pt x="76" y="322"/>
                    <a:pt x="76" y="323"/>
                  </a:cubicBezTo>
                  <a:cubicBezTo>
                    <a:pt x="76" y="323"/>
                    <a:pt x="76" y="324"/>
                    <a:pt x="76" y="324"/>
                  </a:cubicBezTo>
                  <a:cubicBezTo>
                    <a:pt x="76" y="325"/>
                    <a:pt x="76" y="325"/>
                    <a:pt x="76" y="326"/>
                  </a:cubicBezTo>
                  <a:cubicBezTo>
                    <a:pt x="77" y="326"/>
                    <a:pt x="77" y="326"/>
                    <a:pt x="78" y="326"/>
                  </a:cubicBezTo>
                  <a:cubicBezTo>
                    <a:pt x="78" y="326"/>
                    <a:pt x="78" y="327"/>
                    <a:pt x="78" y="327"/>
                  </a:cubicBezTo>
                  <a:cubicBezTo>
                    <a:pt x="78" y="328"/>
                    <a:pt x="78" y="328"/>
                    <a:pt x="78" y="329"/>
                  </a:cubicBezTo>
                  <a:cubicBezTo>
                    <a:pt x="79" y="329"/>
                    <a:pt x="79" y="329"/>
                    <a:pt x="80" y="329"/>
                  </a:cubicBezTo>
                  <a:cubicBezTo>
                    <a:pt x="80" y="329"/>
                    <a:pt x="80" y="330"/>
                    <a:pt x="80" y="330"/>
                  </a:cubicBezTo>
                  <a:cubicBezTo>
                    <a:pt x="80" y="331"/>
                    <a:pt x="80" y="332"/>
                    <a:pt x="80" y="332"/>
                  </a:cubicBezTo>
                  <a:cubicBezTo>
                    <a:pt x="80" y="332"/>
                    <a:pt x="81" y="332"/>
                    <a:pt x="81" y="332"/>
                  </a:cubicBezTo>
                  <a:cubicBezTo>
                    <a:pt x="81" y="333"/>
                    <a:pt x="81" y="333"/>
                    <a:pt x="81" y="334"/>
                  </a:cubicBezTo>
                  <a:cubicBezTo>
                    <a:pt x="81" y="334"/>
                    <a:pt x="81" y="335"/>
                    <a:pt x="81" y="335"/>
                  </a:cubicBezTo>
                  <a:cubicBezTo>
                    <a:pt x="82" y="335"/>
                    <a:pt x="82" y="335"/>
                    <a:pt x="83" y="335"/>
                  </a:cubicBezTo>
                  <a:cubicBezTo>
                    <a:pt x="83" y="336"/>
                    <a:pt x="83" y="336"/>
                    <a:pt x="83" y="337"/>
                  </a:cubicBezTo>
                  <a:cubicBezTo>
                    <a:pt x="83" y="338"/>
                    <a:pt x="83" y="338"/>
                    <a:pt x="83" y="339"/>
                  </a:cubicBezTo>
                  <a:cubicBezTo>
                    <a:pt x="83" y="339"/>
                    <a:pt x="83" y="340"/>
                    <a:pt x="83" y="340"/>
                  </a:cubicBezTo>
                  <a:cubicBezTo>
                    <a:pt x="83" y="341"/>
                    <a:pt x="83" y="341"/>
                    <a:pt x="83" y="342"/>
                  </a:cubicBezTo>
                  <a:cubicBezTo>
                    <a:pt x="83" y="342"/>
                    <a:pt x="83" y="343"/>
                    <a:pt x="83" y="343"/>
                  </a:cubicBezTo>
                  <a:cubicBezTo>
                    <a:pt x="83" y="343"/>
                    <a:pt x="84" y="343"/>
                    <a:pt x="84" y="343"/>
                  </a:cubicBezTo>
                  <a:cubicBezTo>
                    <a:pt x="84" y="344"/>
                    <a:pt x="84" y="344"/>
                    <a:pt x="84" y="345"/>
                  </a:cubicBezTo>
                  <a:cubicBezTo>
                    <a:pt x="85" y="345"/>
                    <a:pt x="85" y="345"/>
                    <a:pt x="86" y="345"/>
                  </a:cubicBezTo>
                  <a:cubicBezTo>
                    <a:pt x="86" y="346"/>
                    <a:pt x="86" y="346"/>
                    <a:pt x="86" y="347"/>
                  </a:cubicBezTo>
                  <a:cubicBezTo>
                    <a:pt x="86" y="347"/>
                    <a:pt x="87" y="347"/>
                    <a:pt x="87" y="347"/>
                  </a:cubicBezTo>
                  <a:cubicBezTo>
                    <a:pt x="88" y="347"/>
                    <a:pt x="88" y="347"/>
                    <a:pt x="89" y="347"/>
                  </a:cubicBezTo>
                  <a:cubicBezTo>
                    <a:pt x="89" y="347"/>
                    <a:pt x="90" y="347"/>
                    <a:pt x="90" y="347"/>
                  </a:cubicBezTo>
                  <a:cubicBezTo>
                    <a:pt x="90" y="346"/>
                    <a:pt x="90" y="346"/>
                    <a:pt x="90" y="345"/>
                  </a:cubicBezTo>
                  <a:cubicBezTo>
                    <a:pt x="91" y="345"/>
                    <a:pt x="92" y="345"/>
                    <a:pt x="92" y="345"/>
                  </a:cubicBezTo>
                  <a:cubicBezTo>
                    <a:pt x="93" y="345"/>
                    <a:pt x="93" y="345"/>
                    <a:pt x="94" y="345"/>
                  </a:cubicBezTo>
                  <a:cubicBezTo>
                    <a:pt x="94" y="345"/>
                    <a:pt x="95" y="345"/>
                    <a:pt x="95" y="345"/>
                  </a:cubicBezTo>
                  <a:cubicBezTo>
                    <a:pt x="96" y="345"/>
                    <a:pt x="96" y="345"/>
                    <a:pt x="97" y="345"/>
                  </a:cubicBezTo>
                  <a:cubicBezTo>
                    <a:pt x="97" y="345"/>
                    <a:pt x="98" y="345"/>
                    <a:pt x="98" y="345"/>
                  </a:cubicBezTo>
                  <a:cubicBezTo>
                    <a:pt x="99" y="345"/>
                    <a:pt x="99" y="345"/>
                    <a:pt x="100" y="345"/>
                  </a:cubicBezTo>
                  <a:cubicBezTo>
                    <a:pt x="100" y="345"/>
                    <a:pt x="101" y="345"/>
                    <a:pt x="102" y="345"/>
                  </a:cubicBezTo>
                  <a:cubicBezTo>
                    <a:pt x="102" y="344"/>
                    <a:pt x="102" y="344"/>
                    <a:pt x="102" y="343"/>
                  </a:cubicBezTo>
                  <a:cubicBezTo>
                    <a:pt x="102" y="343"/>
                    <a:pt x="103" y="343"/>
                    <a:pt x="103" y="343"/>
                  </a:cubicBezTo>
                  <a:cubicBezTo>
                    <a:pt x="104" y="343"/>
                    <a:pt x="104" y="343"/>
                    <a:pt x="105" y="343"/>
                  </a:cubicBezTo>
                  <a:cubicBezTo>
                    <a:pt x="105" y="343"/>
                    <a:pt x="105" y="342"/>
                    <a:pt x="105" y="342"/>
                  </a:cubicBezTo>
                  <a:cubicBezTo>
                    <a:pt x="105" y="342"/>
                    <a:pt x="106" y="342"/>
                    <a:pt x="106" y="342"/>
                  </a:cubicBezTo>
                  <a:cubicBezTo>
                    <a:pt x="107" y="342"/>
                    <a:pt x="107" y="342"/>
                    <a:pt x="108" y="342"/>
                  </a:cubicBezTo>
                  <a:cubicBezTo>
                    <a:pt x="108" y="341"/>
                    <a:pt x="108" y="341"/>
                    <a:pt x="108" y="340"/>
                  </a:cubicBezTo>
                  <a:cubicBezTo>
                    <a:pt x="108" y="340"/>
                    <a:pt x="108" y="339"/>
                    <a:pt x="108" y="339"/>
                  </a:cubicBezTo>
                  <a:cubicBezTo>
                    <a:pt x="108" y="339"/>
                    <a:pt x="109" y="339"/>
                    <a:pt x="109" y="339"/>
                  </a:cubicBezTo>
                  <a:cubicBezTo>
                    <a:pt x="109" y="338"/>
                    <a:pt x="109" y="338"/>
                    <a:pt x="109" y="337"/>
                  </a:cubicBezTo>
                  <a:cubicBezTo>
                    <a:pt x="110" y="337"/>
                    <a:pt x="110" y="337"/>
                    <a:pt x="111" y="337"/>
                  </a:cubicBezTo>
                  <a:cubicBezTo>
                    <a:pt x="111" y="337"/>
                    <a:pt x="112" y="337"/>
                    <a:pt x="112" y="337"/>
                  </a:cubicBezTo>
                  <a:cubicBezTo>
                    <a:pt x="112" y="336"/>
                    <a:pt x="112" y="336"/>
                    <a:pt x="112" y="335"/>
                  </a:cubicBezTo>
                  <a:cubicBezTo>
                    <a:pt x="113" y="335"/>
                    <a:pt x="113" y="335"/>
                    <a:pt x="114" y="335"/>
                  </a:cubicBezTo>
                  <a:cubicBezTo>
                    <a:pt x="114" y="335"/>
                    <a:pt x="114" y="334"/>
                    <a:pt x="114" y="334"/>
                  </a:cubicBezTo>
                  <a:cubicBezTo>
                    <a:pt x="114" y="333"/>
                    <a:pt x="114" y="333"/>
                    <a:pt x="114" y="332"/>
                  </a:cubicBezTo>
                  <a:cubicBezTo>
                    <a:pt x="114" y="332"/>
                    <a:pt x="115" y="332"/>
                    <a:pt x="116" y="332"/>
                  </a:cubicBezTo>
                  <a:cubicBezTo>
                    <a:pt x="116" y="332"/>
                    <a:pt x="116" y="331"/>
                    <a:pt x="116" y="330"/>
                  </a:cubicBezTo>
                  <a:cubicBezTo>
                    <a:pt x="116" y="330"/>
                    <a:pt x="117" y="330"/>
                    <a:pt x="117" y="330"/>
                  </a:cubicBezTo>
                  <a:cubicBezTo>
                    <a:pt x="117" y="330"/>
                    <a:pt x="117" y="329"/>
                    <a:pt x="117" y="329"/>
                  </a:cubicBezTo>
                  <a:cubicBezTo>
                    <a:pt x="118" y="329"/>
                    <a:pt x="118" y="329"/>
                    <a:pt x="119" y="329"/>
                  </a:cubicBezTo>
                  <a:cubicBezTo>
                    <a:pt x="119" y="328"/>
                    <a:pt x="119" y="328"/>
                    <a:pt x="119" y="327"/>
                  </a:cubicBezTo>
                  <a:cubicBezTo>
                    <a:pt x="119" y="327"/>
                    <a:pt x="119" y="326"/>
                    <a:pt x="119" y="326"/>
                  </a:cubicBezTo>
                  <a:cubicBezTo>
                    <a:pt x="119" y="326"/>
                    <a:pt x="120" y="326"/>
                    <a:pt x="120" y="326"/>
                  </a:cubicBezTo>
                  <a:cubicBezTo>
                    <a:pt x="120" y="325"/>
                    <a:pt x="120" y="325"/>
                    <a:pt x="120" y="324"/>
                  </a:cubicBezTo>
                  <a:cubicBezTo>
                    <a:pt x="120" y="324"/>
                    <a:pt x="120" y="323"/>
                    <a:pt x="120" y="323"/>
                  </a:cubicBezTo>
                  <a:cubicBezTo>
                    <a:pt x="120" y="322"/>
                    <a:pt x="120" y="321"/>
                    <a:pt x="120" y="321"/>
                  </a:cubicBezTo>
                  <a:cubicBezTo>
                    <a:pt x="121" y="321"/>
                    <a:pt x="121" y="321"/>
                    <a:pt x="122" y="321"/>
                  </a:cubicBezTo>
                  <a:cubicBezTo>
                    <a:pt x="122" y="321"/>
                    <a:pt x="123" y="321"/>
                    <a:pt x="123" y="321"/>
                  </a:cubicBezTo>
                  <a:cubicBezTo>
                    <a:pt x="123" y="320"/>
                    <a:pt x="123" y="320"/>
                    <a:pt x="123" y="319"/>
                  </a:cubicBezTo>
                  <a:cubicBezTo>
                    <a:pt x="124" y="319"/>
                    <a:pt x="124" y="319"/>
                    <a:pt x="125" y="319"/>
                  </a:cubicBezTo>
                  <a:cubicBezTo>
                    <a:pt x="125" y="319"/>
                    <a:pt x="125" y="318"/>
                    <a:pt x="125" y="318"/>
                  </a:cubicBezTo>
                  <a:cubicBezTo>
                    <a:pt x="125" y="318"/>
                    <a:pt x="126" y="318"/>
                    <a:pt x="126" y="318"/>
                  </a:cubicBezTo>
                  <a:cubicBezTo>
                    <a:pt x="126" y="317"/>
                    <a:pt x="126" y="317"/>
                    <a:pt x="126" y="316"/>
                  </a:cubicBezTo>
                  <a:cubicBezTo>
                    <a:pt x="126" y="315"/>
                    <a:pt x="126" y="315"/>
                    <a:pt x="126" y="314"/>
                  </a:cubicBezTo>
                  <a:cubicBezTo>
                    <a:pt x="126" y="314"/>
                    <a:pt x="126" y="313"/>
                    <a:pt x="126" y="313"/>
                  </a:cubicBezTo>
                  <a:cubicBezTo>
                    <a:pt x="126" y="312"/>
                    <a:pt x="126" y="312"/>
                    <a:pt x="126" y="311"/>
                  </a:cubicBezTo>
                  <a:cubicBezTo>
                    <a:pt x="126" y="311"/>
                    <a:pt x="126" y="310"/>
                    <a:pt x="126" y="310"/>
                  </a:cubicBezTo>
                  <a:cubicBezTo>
                    <a:pt x="126" y="309"/>
                    <a:pt x="126" y="309"/>
                    <a:pt x="126" y="308"/>
                  </a:cubicBezTo>
                  <a:cubicBezTo>
                    <a:pt x="126" y="308"/>
                    <a:pt x="125" y="308"/>
                    <a:pt x="125" y="308"/>
                  </a:cubicBezTo>
                  <a:cubicBezTo>
                    <a:pt x="125" y="307"/>
                    <a:pt x="125" y="307"/>
                    <a:pt x="125" y="306"/>
                  </a:cubicBezTo>
                  <a:cubicBezTo>
                    <a:pt x="125" y="306"/>
                    <a:pt x="126" y="306"/>
                    <a:pt x="126" y="306"/>
                  </a:cubicBezTo>
                  <a:cubicBezTo>
                    <a:pt x="126" y="306"/>
                    <a:pt x="126" y="305"/>
                    <a:pt x="126" y="305"/>
                  </a:cubicBezTo>
                  <a:cubicBezTo>
                    <a:pt x="127" y="305"/>
                    <a:pt x="128" y="305"/>
                    <a:pt x="128" y="305"/>
                  </a:cubicBezTo>
                  <a:cubicBezTo>
                    <a:pt x="128" y="304"/>
                    <a:pt x="128" y="304"/>
                    <a:pt x="128" y="303"/>
                  </a:cubicBezTo>
                  <a:cubicBezTo>
                    <a:pt x="129" y="303"/>
                    <a:pt x="129" y="303"/>
                    <a:pt x="130" y="303"/>
                  </a:cubicBezTo>
                  <a:cubicBezTo>
                    <a:pt x="130" y="303"/>
                    <a:pt x="130" y="302"/>
                    <a:pt x="130" y="301"/>
                  </a:cubicBezTo>
                  <a:cubicBezTo>
                    <a:pt x="130" y="301"/>
                    <a:pt x="131" y="301"/>
                    <a:pt x="131" y="301"/>
                  </a:cubicBezTo>
                  <a:cubicBezTo>
                    <a:pt x="131" y="301"/>
                    <a:pt x="131" y="300"/>
                    <a:pt x="131" y="300"/>
                  </a:cubicBezTo>
                  <a:cubicBezTo>
                    <a:pt x="132" y="300"/>
                    <a:pt x="132" y="300"/>
                    <a:pt x="133" y="300"/>
                  </a:cubicBezTo>
                  <a:cubicBezTo>
                    <a:pt x="133" y="300"/>
                    <a:pt x="134" y="300"/>
                    <a:pt x="134" y="300"/>
                  </a:cubicBezTo>
                  <a:cubicBezTo>
                    <a:pt x="134" y="299"/>
                    <a:pt x="134" y="299"/>
                    <a:pt x="134" y="298"/>
                  </a:cubicBezTo>
                  <a:cubicBezTo>
                    <a:pt x="135" y="298"/>
                    <a:pt x="135" y="298"/>
                    <a:pt x="136" y="298"/>
                  </a:cubicBezTo>
                  <a:cubicBezTo>
                    <a:pt x="136" y="298"/>
                    <a:pt x="137" y="298"/>
                    <a:pt x="137" y="298"/>
                  </a:cubicBezTo>
                  <a:cubicBezTo>
                    <a:pt x="137" y="298"/>
                    <a:pt x="137" y="297"/>
                    <a:pt x="137" y="297"/>
                  </a:cubicBezTo>
                  <a:cubicBezTo>
                    <a:pt x="138" y="297"/>
                    <a:pt x="139" y="297"/>
                    <a:pt x="139" y="297"/>
                  </a:cubicBezTo>
                  <a:cubicBezTo>
                    <a:pt x="139" y="296"/>
                    <a:pt x="139" y="296"/>
                    <a:pt x="139" y="295"/>
                  </a:cubicBezTo>
                  <a:cubicBezTo>
                    <a:pt x="140" y="295"/>
                    <a:pt x="140" y="295"/>
                    <a:pt x="141" y="295"/>
                  </a:cubicBezTo>
                  <a:cubicBezTo>
                    <a:pt x="141" y="295"/>
                    <a:pt x="141" y="294"/>
                    <a:pt x="141" y="294"/>
                  </a:cubicBezTo>
                  <a:cubicBezTo>
                    <a:pt x="140" y="294"/>
                    <a:pt x="140" y="294"/>
                    <a:pt x="139" y="294"/>
                  </a:cubicBezTo>
                  <a:cubicBezTo>
                    <a:pt x="139" y="293"/>
                    <a:pt x="139" y="292"/>
                    <a:pt x="139" y="292"/>
                  </a:cubicBezTo>
                  <a:cubicBezTo>
                    <a:pt x="139" y="291"/>
                    <a:pt x="139" y="291"/>
                    <a:pt x="139" y="290"/>
                  </a:cubicBezTo>
                  <a:cubicBezTo>
                    <a:pt x="140" y="290"/>
                    <a:pt x="140" y="290"/>
                    <a:pt x="141" y="290"/>
                  </a:cubicBezTo>
                  <a:cubicBezTo>
                    <a:pt x="141" y="290"/>
                    <a:pt x="141" y="289"/>
                    <a:pt x="141" y="289"/>
                  </a:cubicBezTo>
                  <a:cubicBezTo>
                    <a:pt x="141" y="288"/>
                    <a:pt x="141" y="287"/>
                    <a:pt x="141" y="287"/>
                  </a:cubicBezTo>
                  <a:cubicBezTo>
                    <a:pt x="141" y="286"/>
                    <a:pt x="141" y="286"/>
                    <a:pt x="141" y="285"/>
                  </a:cubicBezTo>
                  <a:cubicBezTo>
                    <a:pt x="141" y="285"/>
                    <a:pt x="141" y="284"/>
                    <a:pt x="141" y="284"/>
                  </a:cubicBezTo>
                  <a:cubicBezTo>
                    <a:pt x="141" y="283"/>
                    <a:pt x="141" y="283"/>
                    <a:pt x="141" y="282"/>
                  </a:cubicBezTo>
                  <a:cubicBezTo>
                    <a:pt x="141" y="282"/>
                    <a:pt x="141" y="281"/>
                    <a:pt x="141" y="281"/>
                  </a:cubicBezTo>
                  <a:cubicBezTo>
                    <a:pt x="140" y="281"/>
                    <a:pt x="140" y="281"/>
                    <a:pt x="139" y="281"/>
                  </a:cubicBezTo>
                  <a:cubicBezTo>
                    <a:pt x="139" y="280"/>
                    <a:pt x="139" y="280"/>
                    <a:pt x="139" y="279"/>
                  </a:cubicBezTo>
                  <a:cubicBezTo>
                    <a:pt x="139" y="279"/>
                    <a:pt x="138" y="279"/>
                    <a:pt x="137" y="279"/>
                  </a:cubicBezTo>
                  <a:cubicBezTo>
                    <a:pt x="137" y="278"/>
                    <a:pt x="137" y="278"/>
                    <a:pt x="137" y="277"/>
                  </a:cubicBezTo>
                  <a:cubicBezTo>
                    <a:pt x="137" y="277"/>
                    <a:pt x="137" y="276"/>
                    <a:pt x="137" y="276"/>
                  </a:cubicBezTo>
                  <a:cubicBezTo>
                    <a:pt x="137" y="275"/>
                    <a:pt x="137" y="275"/>
                    <a:pt x="137" y="274"/>
                  </a:cubicBezTo>
                  <a:cubicBezTo>
                    <a:pt x="137" y="274"/>
                    <a:pt x="137" y="273"/>
                    <a:pt x="137" y="272"/>
                  </a:cubicBezTo>
                  <a:cubicBezTo>
                    <a:pt x="137" y="272"/>
                    <a:pt x="137" y="271"/>
                    <a:pt x="137" y="271"/>
                  </a:cubicBezTo>
                  <a:cubicBezTo>
                    <a:pt x="138" y="271"/>
                    <a:pt x="139" y="271"/>
                    <a:pt x="139" y="271"/>
                  </a:cubicBezTo>
                  <a:cubicBezTo>
                    <a:pt x="139" y="270"/>
                    <a:pt x="139" y="270"/>
                    <a:pt x="139" y="269"/>
                  </a:cubicBezTo>
                  <a:cubicBezTo>
                    <a:pt x="139" y="269"/>
                    <a:pt x="139" y="268"/>
                    <a:pt x="139" y="268"/>
                  </a:cubicBezTo>
                  <a:cubicBezTo>
                    <a:pt x="139" y="268"/>
                    <a:pt x="138" y="268"/>
                    <a:pt x="137" y="268"/>
                  </a:cubicBezTo>
                  <a:cubicBezTo>
                    <a:pt x="137" y="267"/>
                    <a:pt x="137" y="267"/>
                    <a:pt x="137" y="266"/>
                  </a:cubicBezTo>
                  <a:cubicBezTo>
                    <a:pt x="138" y="266"/>
                    <a:pt x="139" y="266"/>
                    <a:pt x="139" y="266"/>
                  </a:cubicBezTo>
                  <a:cubicBezTo>
                    <a:pt x="139" y="265"/>
                    <a:pt x="139" y="265"/>
                    <a:pt x="139" y="264"/>
                  </a:cubicBezTo>
                  <a:cubicBezTo>
                    <a:pt x="139" y="264"/>
                    <a:pt x="139" y="263"/>
                    <a:pt x="139" y="263"/>
                  </a:cubicBezTo>
                  <a:cubicBezTo>
                    <a:pt x="140" y="263"/>
                    <a:pt x="140" y="263"/>
                    <a:pt x="141" y="263"/>
                  </a:cubicBezTo>
                  <a:cubicBezTo>
                    <a:pt x="141" y="262"/>
                    <a:pt x="141" y="262"/>
                    <a:pt x="141" y="261"/>
                  </a:cubicBezTo>
                  <a:cubicBezTo>
                    <a:pt x="141" y="261"/>
                    <a:pt x="142" y="261"/>
                    <a:pt x="142" y="261"/>
                  </a:cubicBezTo>
                  <a:cubicBezTo>
                    <a:pt x="142" y="261"/>
                    <a:pt x="142" y="260"/>
                    <a:pt x="142" y="260"/>
                  </a:cubicBezTo>
                  <a:cubicBezTo>
                    <a:pt x="143" y="260"/>
                    <a:pt x="143" y="260"/>
                    <a:pt x="144" y="260"/>
                  </a:cubicBezTo>
                  <a:cubicBezTo>
                    <a:pt x="144" y="259"/>
                    <a:pt x="144" y="258"/>
                    <a:pt x="144" y="258"/>
                  </a:cubicBezTo>
                  <a:cubicBezTo>
                    <a:pt x="144" y="258"/>
                    <a:pt x="145" y="258"/>
                    <a:pt x="145" y="258"/>
                  </a:cubicBezTo>
                  <a:cubicBezTo>
                    <a:pt x="145" y="257"/>
                    <a:pt x="145" y="257"/>
                    <a:pt x="145" y="256"/>
                  </a:cubicBezTo>
                  <a:cubicBezTo>
                    <a:pt x="145" y="256"/>
                    <a:pt x="145" y="255"/>
                    <a:pt x="145" y="255"/>
                  </a:cubicBezTo>
                  <a:cubicBezTo>
                    <a:pt x="146" y="255"/>
                    <a:pt x="146" y="255"/>
                    <a:pt x="147" y="255"/>
                  </a:cubicBezTo>
                  <a:cubicBezTo>
                    <a:pt x="147" y="254"/>
                    <a:pt x="147" y="254"/>
                    <a:pt x="147" y="253"/>
                  </a:cubicBezTo>
                  <a:cubicBezTo>
                    <a:pt x="147" y="253"/>
                    <a:pt x="148" y="253"/>
                    <a:pt x="148" y="253"/>
                  </a:cubicBezTo>
                  <a:cubicBezTo>
                    <a:pt x="149" y="253"/>
                    <a:pt x="149" y="253"/>
                    <a:pt x="150" y="253"/>
                  </a:cubicBezTo>
                  <a:cubicBezTo>
                    <a:pt x="150" y="253"/>
                    <a:pt x="150" y="252"/>
                    <a:pt x="150" y="251"/>
                  </a:cubicBezTo>
                  <a:cubicBezTo>
                    <a:pt x="150" y="251"/>
                    <a:pt x="151" y="251"/>
                    <a:pt x="151" y="251"/>
                  </a:cubicBezTo>
                  <a:cubicBezTo>
                    <a:pt x="151" y="251"/>
                    <a:pt x="151" y="250"/>
                    <a:pt x="151" y="250"/>
                  </a:cubicBezTo>
                  <a:cubicBezTo>
                    <a:pt x="152" y="250"/>
                    <a:pt x="153" y="250"/>
                    <a:pt x="153" y="250"/>
                  </a:cubicBezTo>
                  <a:cubicBezTo>
                    <a:pt x="153" y="249"/>
                    <a:pt x="153" y="249"/>
                    <a:pt x="153" y="248"/>
                  </a:cubicBezTo>
                  <a:cubicBezTo>
                    <a:pt x="154" y="248"/>
                    <a:pt x="154" y="248"/>
                    <a:pt x="155" y="248"/>
                  </a:cubicBezTo>
                  <a:cubicBezTo>
                    <a:pt x="155" y="248"/>
                    <a:pt x="155" y="247"/>
                    <a:pt x="155" y="247"/>
                  </a:cubicBezTo>
                  <a:cubicBezTo>
                    <a:pt x="155" y="247"/>
                    <a:pt x="156" y="247"/>
                    <a:pt x="156" y="247"/>
                  </a:cubicBezTo>
                  <a:cubicBezTo>
                    <a:pt x="156" y="246"/>
                    <a:pt x="156" y="246"/>
                    <a:pt x="156" y="245"/>
                  </a:cubicBezTo>
                  <a:cubicBezTo>
                    <a:pt x="157" y="245"/>
                    <a:pt x="157" y="245"/>
                    <a:pt x="158" y="245"/>
                  </a:cubicBezTo>
                  <a:cubicBezTo>
                    <a:pt x="158" y="245"/>
                    <a:pt x="158" y="244"/>
                    <a:pt x="158" y="243"/>
                  </a:cubicBezTo>
                  <a:cubicBezTo>
                    <a:pt x="158" y="243"/>
                    <a:pt x="158" y="242"/>
                    <a:pt x="158" y="242"/>
                  </a:cubicBezTo>
                  <a:cubicBezTo>
                    <a:pt x="158" y="242"/>
                    <a:pt x="159" y="242"/>
                    <a:pt x="159" y="242"/>
                  </a:cubicBezTo>
                  <a:cubicBezTo>
                    <a:pt x="159" y="241"/>
                    <a:pt x="159" y="241"/>
                    <a:pt x="159" y="240"/>
                  </a:cubicBezTo>
                  <a:cubicBezTo>
                    <a:pt x="160" y="240"/>
                    <a:pt x="160" y="240"/>
                    <a:pt x="161" y="240"/>
                  </a:cubicBezTo>
                  <a:cubicBezTo>
                    <a:pt x="161" y="240"/>
                    <a:pt x="161" y="239"/>
                    <a:pt x="161" y="239"/>
                  </a:cubicBezTo>
                  <a:cubicBezTo>
                    <a:pt x="161" y="238"/>
                    <a:pt x="161" y="237"/>
                    <a:pt x="161" y="237"/>
                  </a:cubicBezTo>
                  <a:cubicBezTo>
                    <a:pt x="161" y="237"/>
                    <a:pt x="162" y="237"/>
                    <a:pt x="163" y="237"/>
                  </a:cubicBezTo>
                  <a:cubicBezTo>
                    <a:pt x="163" y="236"/>
                    <a:pt x="163" y="236"/>
                    <a:pt x="163" y="235"/>
                  </a:cubicBezTo>
                  <a:cubicBezTo>
                    <a:pt x="163" y="235"/>
                    <a:pt x="163" y="234"/>
                    <a:pt x="163" y="234"/>
                  </a:cubicBezTo>
                  <a:cubicBezTo>
                    <a:pt x="163" y="233"/>
                    <a:pt x="163" y="233"/>
                    <a:pt x="163" y="232"/>
                  </a:cubicBezTo>
                  <a:cubicBezTo>
                    <a:pt x="163" y="232"/>
                    <a:pt x="164" y="232"/>
                    <a:pt x="164" y="232"/>
                  </a:cubicBezTo>
                  <a:cubicBezTo>
                    <a:pt x="164" y="232"/>
                    <a:pt x="164" y="231"/>
                    <a:pt x="164" y="231"/>
                  </a:cubicBezTo>
                  <a:cubicBezTo>
                    <a:pt x="164" y="230"/>
                    <a:pt x="164" y="229"/>
                    <a:pt x="164" y="229"/>
                  </a:cubicBezTo>
                  <a:cubicBezTo>
                    <a:pt x="164" y="228"/>
                    <a:pt x="164" y="228"/>
                    <a:pt x="164" y="227"/>
                  </a:cubicBezTo>
                  <a:cubicBezTo>
                    <a:pt x="165" y="227"/>
                    <a:pt x="165" y="227"/>
                    <a:pt x="166" y="227"/>
                  </a:cubicBezTo>
                  <a:cubicBezTo>
                    <a:pt x="166" y="227"/>
                    <a:pt x="166" y="226"/>
                    <a:pt x="166" y="226"/>
                  </a:cubicBezTo>
                  <a:cubicBezTo>
                    <a:pt x="166" y="225"/>
                    <a:pt x="166" y="225"/>
                    <a:pt x="166" y="224"/>
                  </a:cubicBezTo>
                  <a:cubicBezTo>
                    <a:pt x="165" y="224"/>
                    <a:pt x="165" y="224"/>
                    <a:pt x="164" y="224"/>
                  </a:cubicBezTo>
                  <a:cubicBezTo>
                    <a:pt x="164" y="224"/>
                    <a:pt x="164" y="223"/>
                    <a:pt x="164" y="222"/>
                  </a:cubicBezTo>
                  <a:cubicBezTo>
                    <a:pt x="164" y="222"/>
                    <a:pt x="163" y="222"/>
                    <a:pt x="163" y="222"/>
                  </a:cubicBezTo>
                  <a:cubicBezTo>
                    <a:pt x="163" y="223"/>
                    <a:pt x="163" y="224"/>
                    <a:pt x="163" y="224"/>
                  </a:cubicBezTo>
                  <a:cubicBezTo>
                    <a:pt x="162" y="224"/>
                    <a:pt x="161" y="224"/>
                    <a:pt x="161" y="224"/>
                  </a:cubicBezTo>
                  <a:cubicBezTo>
                    <a:pt x="160" y="224"/>
                    <a:pt x="160" y="224"/>
                    <a:pt x="159" y="224"/>
                  </a:cubicBezTo>
                  <a:cubicBezTo>
                    <a:pt x="159" y="224"/>
                    <a:pt x="158" y="224"/>
                    <a:pt x="158" y="224"/>
                  </a:cubicBezTo>
                  <a:cubicBezTo>
                    <a:pt x="158" y="225"/>
                    <a:pt x="158" y="225"/>
                    <a:pt x="158" y="226"/>
                  </a:cubicBezTo>
                  <a:cubicBezTo>
                    <a:pt x="157" y="226"/>
                    <a:pt x="157" y="226"/>
                    <a:pt x="156" y="226"/>
                  </a:cubicBezTo>
                  <a:cubicBezTo>
                    <a:pt x="156" y="226"/>
                    <a:pt x="155" y="226"/>
                    <a:pt x="155" y="226"/>
                  </a:cubicBezTo>
                  <a:cubicBezTo>
                    <a:pt x="154" y="226"/>
                    <a:pt x="154" y="226"/>
                    <a:pt x="153" y="226"/>
                  </a:cubicBezTo>
                  <a:cubicBezTo>
                    <a:pt x="153" y="226"/>
                    <a:pt x="152" y="226"/>
                    <a:pt x="151" y="226"/>
                  </a:cubicBezTo>
                  <a:cubicBezTo>
                    <a:pt x="151" y="226"/>
                    <a:pt x="151" y="227"/>
                    <a:pt x="151" y="227"/>
                  </a:cubicBezTo>
                  <a:cubicBezTo>
                    <a:pt x="151" y="227"/>
                    <a:pt x="150" y="227"/>
                    <a:pt x="150" y="227"/>
                  </a:cubicBezTo>
                  <a:cubicBezTo>
                    <a:pt x="149" y="227"/>
                    <a:pt x="149" y="227"/>
                    <a:pt x="148" y="227"/>
                  </a:cubicBezTo>
                  <a:cubicBezTo>
                    <a:pt x="148" y="227"/>
                    <a:pt x="147" y="227"/>
                    <a:pt x="147" y="227"/>
                  </a:cubicBezTo>
                  <a:cubicBezTo>
                    <a:pt x="147" y="227"/>
                    <a:pt x="147" y="226"/>
                    <a:pt x="147" y="226"/>
                  </a:cubicBezTo>
                  <a:cubicBezTo>
                    <a:pt x="146" y="226"/>
                    <a:pt x="146" y="226"/>
                    <a:pt x="145" y="226"/>
                  </a:cubicBezTo>
                  <a:cubicBezTo>
                    <a:pt x="145" y="225"/>
                    <a:pt x="145" y="225"/>
                    <a:pt x="145" y="224"/>
                  </a:cubicBezTo>
                  <a:cubicBezTo>
                    <a:pt x="146" y="224"/>
                    <a:pt x="146" y="224"/>
                    <a:pt x="147" y="224"/>
                  </a:cubicBezTo>
                  <a:cubicBezTo>
                    <a:pt x="147" y="224"/>
                    <a:pt x="147" y="223"/>
                    <a:pt x="147" y="222"/>
                  </a:cubicBezTo>
                  <a:cubicBezTo>
                    <a:pt x="147" y="222"/>
                    <a:pt x="148" y="222"/>
                    <a:pt x="148" y="222"/>
                  </a:cubicBezTo>
                  <a:cubicBezTo>
                    <a:pt x="149" y="222"/>
                    <a:pt x="149" y="222"/>
                    <a:pt x="150" y="222"/>
                  </a:cubicBezTo>
                  <a:cubicBezTo>
                    <a:pt x="150" y="222"/>
                    <a:pt x="151" y="222"/>
                    <a:pt x="151" y="222"/>
                  </a:cubicBezTo>
                  <a:cubicBezTo>
                    <a:pt x="151" y="222"/>
                    <a:pt x="151" y="221"/>
                    <a:pt x="151" y="221"/>
                  </a:cubicBezTo>
                  <a:cubicBezTo>
                    <a:pt x="152" y="221"/>
                    <a:pt x="153" y="221"/>
                    <a:pt x="153" y="221"/>
                  </a:cubicBezTo>
                  <a:cubicBezTo>
                    <a:pt x="154" y="221"/>
                    <a:pt x="154" y="221"/>
                    <a:pt x="155" y="221"/>
                  </a:cubicBezTo>
                  <a:cubicBezTo>
                    <a:pt x="155" y="220"/>
                    <a:pt x="155" y="220"/>
                    <a:pt x="155" y="219"/>
                  </a:cubicBezTo>
                  <a:cubicBezTo>
                    <a:pt x="155" y="219"/>
                    <a:pt x="156" y="219"/>
                    <a:pt x="156" y="219"/>
                  </a:cubicBezTo>
                  <a:cubicBezTo>
                    <a:pt x="157" y="219"/>
                    <a:pt x="157" y="219"/>
                    <a:pt x="158" y="219"/>
                  </a:cubicBezTo>
                  <a:cubicBezTo>
                    <a:pt x="158" y="219"/>
                    <a:pt x="159" y="219"/>
                    <a:pt x="159" y="219"/>
                  </a:cubicBezTo>
                  <a:cubicBezTo>
                    <a:pt x="159" y="219"/>
                    <a:pt x="159" y="218"/>
                    <a:pt x="159" y="218"/>
                  </a:cubicBezTo>
                  <a:cubicBezTo>
                    <a:pt x="160" y="218"/>
                    <a:pt x="160" y="218"/>
                    <a:pt x="161" y="218"/>
                  </a:cubicBezTo>
                  <a:cubicBezTo>
                    <a:pt x="161" y="217"/>
                    <a:pt x="161" y="217"/>
                    <a:pt x="161" y="216"/>
                  </a:cubicBezTo>
                  <a:cubicBezTo>
                    <a:pt x="161" y="216"/>
                    <a:pt x="162" y="216"/>
                    <a:pt x="163" y="216"/>
                  </a:cubicBezTo>
                  <a:cubicBezTo>
                    <a:pt x="163" y="216"/>
                    <a:pt x="164" y="216"/>
                    <a:pt x="164" y="216"/>
                  </a:cubicBezTo>
                  <a:cubicBezTo>
                    <a:pt x="165" y="216"/>
                    <a:pt x="165" y="216"/>
                    <a:pt x="166" y="216"/>
                  </a:cubicBezTo>
                  <a:cubicBezTo>
                    <a:pt x="166" y="216"/>
                    <a:pt x="166" y="215"/>
                    <a:pt x="166" y="214"/>
                  </a:cubicBezTo>
                  <a:cubicBezTo>
                    <a:pt x="166" y="214"/>
                    <a:pt x="167" y="214"/>
                    <a:pt x="167" y="214"/>
                  </a:cubicBezTo>
                  <a:cubicBezTo>
                    <a:pt x="167" y="214"/>
                    <a:pt x="167" y="213"/>
                    <a:pt x="167" y="213"/>
                  </a:cubicBezTo>
                  <a:cubicBezTo>
                    <a:pt x="168" y="213"/>
                    <a:pt x="168" y="213"/>
                    <a:pt x="169" y="213"/>
                  </a:cubicBezTo>
                  <a:cubicBezTo>
                    <a:pt x="169" y="212"/>
                    <a:pt x="169" y="212"/>
                    <a:pt x="169" y="211"/>
                  </a:cubicBezTo>
                  <a:cubicBezTo>
                    <a:pt x="169" y="211"/>
                    <a:pt x="170" y="211"/>
                    <a:pt x="170" y="211"/>
                  </a:cubicBezTo>
                  <a:cubicBezTo>
                    <a:pt x="171" y="211"/>
                    <a:pt x="171" y="211"/>
                    <a:pt x="172" y="211"/>
                  </a:cubicBezTo>
                  <a:cubicBezTo>
                    <a:pt x="172" y="211"/>
                    <a:pt x="173" y="211"/>
                    <a:pt x="173" y="211"/>
                  </a:cubicBezTo>
                  <a:cubicBezTo>
                    <a:pt x="173" y="211"/>
                    <a:pt x="173" y="210"/>
                    <a:pt x="173" y="210"/>
                  </a:cubicBezTo>
                  <a:cubicBezTo>
                    <a:pt x="174" y="210"/>
                    <a:pt x="174" y="210"/>
                    <a:pt x="175" y="210"/>
                  </a:cubicBezTo>
                  <a:cubicBezTo>
                    <a:pt x="175" y="209"/>
                    <a:pt x="175" y="208"/>
                    <a:pt x="175" y="208"/>
                  </a:cubicBezTo>
                  <a:cubicBezTo>
                    <a:pt x="176" y="208"/>
                    <a:pt x="176" y="208"/>
                    <a:pt x="177" y="208"/>
                  </a:cubicBezTo>
                  <a:cubicBezTo>
                    <a:pt x="177" y="207"/>
                    <a:pt x="177" y="207"/>
                    <a:pt x="177" y="206"/>
                  </a:cubicBezTo>
                  <a:cubicBezTo>
                    <a:pt x="177" y="206"/>
                    <a:pt x="178" y="206"/>
                    <a:pt x="178" y="206"/>
                  </a:cubicBezTo>
                  <a:cubicBezTo>
                    <a:pt x="178" y="206"/>
                    <a:pt x="178" y="205"/>
                    <a:pt x="178" y="205"/>
                  </a:cubicBezTo>
                  <a:cubicBezTo>
                    <a:pt x="179" y="205"/>
                    <a:pt x="179" y="205"/>
                    <a:pt x="180" y="205"/>
                  </a:cubicBezTo>
                  <a:cubicBezTo>
                    <a:pt x="180" y="204"/>
                    <a:pt x="180" y="204"/>
                    <a:pt x="180" y="203"/>
                  </a:cubicBezTo>
                  <a:cubicBezTo>
                    <a:pt x="180" y="203"/>
                    <a:pt x="180" y="202"/>
                    <a:pt x="180" y="202"/>
                  </a:cubicBezTo>
                  <a:cubicBezTo>
                    <a:pt x="180" y="202"/>
                    <a:pt x="181" y="202"/>
                    <a:pt x="181" y="202"/>
                  </a:cubicBezTo>
                  <a:cubicBezTo>
                    <a:pt x="181" y="201"/>
                    <a:pt x="181" y="200"/>
                    <a:pt x="181" y="200"/>
                  </a:cubicBezTo>
                  <a:cubicBezTo>
                    <a:pt x="181" y="199"/>
                    <a:pt x="181" y="199"/>
                    <a:pt x="181" y="198"/>
                  </a:cubicBezTo>
                  <a:cubicBezTo>
                    <a:pt x="182" y="198"/>
                    <a:pt x="182" y="198"/>
                    <a:pt x="183" y="198"/>
                  </a:cubicBezTo>
                  <a:cubicBezTo>
                    <a:pt x="183" y="198"/>
                    <a:pt x="183" y="197"/>
                    <a:pt x="183" y="197"/>
                  </a:cubicBezTo>
                  <a:cubicBezTo>
                    <a:pt x="183" y="196"/>
                    <a:pt x="183" y="196"/>
                    <a:pt x="183" y="195"/>
                  </a:cubicBezTo>
                  <a:cubicBezTo>
                    <a:pt x="183" y="194"/>
                    <a:pt x="183" y="194"/>
                    <a:pt x="183" y="193"/>
                  </a:cubicBezTo>
                  <a:cubicBezTo>
                    <a:pt x="182" y="193"/>
                    <a:pt x="182" y="193"/>
                    <a:pt x="181" y="193"/>
                  </a:cubicBezTo>
                  <a:cubicBezTo>
                    <a:pt x="181" y="193"/>
                    <a:pt x="181" y="192"/>
                    <a:pt x="181" y="192"/>
                  </a:cubicBezTo>
                  <a:cubicBezTo>
                    <a:pt x="181" y="192"/>
                    <a:pt x="180" y="192"/>
                    <a:pt x="180" y="192"/>
                  </a:cubicBezTo>
                  <a:cubicBezTo>
                    <a:pt x="180" y="191"/>
                    <a:pt x="180" y="191"/>
                    <a:pt x="180" y="190"/>
                  </a:cubicBezTo>
                  <a:cubicBezTo>
                    <a:pt x="179" y="190"/>
                    <a:pt x="179" y="190"/>
                    <a:pt x="178" y="190"/>
                  </a:cubicBezTo>
                  <a:cubicBezTo>
                    <a:pt x="178" y="190"/>
                    <a:pt x="177" y="190"/>
                    <a:pt x="177" y="190"/>
                  </a:cubicBezTo>
                  <a:cubicBezTo>
                    <a:pt x="176" y="190"/>
                    <a:pt x="176" y="190"/>
                    <a:pt x="175" y="190"/>
                  </a:cubicBezTo>
                  <a:cubicBezTo>
                    <a:pt x="175" y="190"/>
                    <a:pt x="175" y="189"/>
                    <a:pt x="175" y="189"/>
                  </a:cubicBezTo>
                  <a:cubicBezTo>
                    <a:pt x="175" y="188"/>
                    <a:pt x="175" y="188"/>
                    <a:pt x="175" y="187"/>
                  </a:cubicBezTo>
                  <a:cubicBezTo>
                    <a:pt x="175" y="186"/>
                    <a:pt x="175" y="186"/>
                    <a:pt x="175" y="185"/>
                  </a:cubicBezTo>
                  <a:cubicBezTo>
                    <a:pt x="176" y="185"/>
                    <a:pt x="176" y="185"/>
                    <a:pt x="177" y="185"/>
                  </a:cubicBezTo>
                  <a:cubicBezTo>
                    <a:pt x="177" y="186"/>
                    <a:pt x="177" y="186"/>
                    <a:pt x="177" y="187"/>
                  </a:cubicBezTo>
                  <a:cubicBezTo>
                    <a:pt x="177" y="187"/>
                    <a:pt x="178" y="187"/>
                    <a:pt x="178" y="187"/>
                  </a:cubicBezTo>
                  <a:cubicBezTo>
                    <a:pt x="179" y="187"/>
                    <a:pt x="179" y="187"/>
                    <a:pt x="180" y="187"/>
                  </a:cubicBezTo>
                  <a:cubicBezTo>
                    <a:pt x="180" y="187"/>
                    <a:pt x="181" y="187"/>
                    <a:pt x="181" y="187"/>
                  </a:cubicBezTo>
                  <a:cubicBezTo>
                    <a:pt x="182" y="187"/>
                    <a:pt x="182" y="187"/>
                    <a:pt x="183" y="187"/>
                  </a:cubicBezTo>
                  <a:cubicBezTo>
                    <a:pt x="183" y="187"/>
                    <a:pt x="184" y="187"/>
                    <a:pt x="184" y="187"/>
                  </a:cubicBezTo>
                  <a:cubicBezTo>
                    <a:pt x="185" y="187"/>
                    <a:pt x="185" y="187"/>
                    <a:pt x="186" y="187"/>
                  </a:cubicBezTo>
                  <a:cubicBezTo>
                    <a:pt x="187" y="187"/>
                    <a:pt x="187" y="187"/>
                    <a:pt x="188" y="187"/>
                  </a:cubicBezTo>
                  <a:cubicBezTo>
                    <a:pt x="188" y="187"/>
                    <a:pt x="189" y="187"/>
                    <a:pt x="189" y="187"/>
                  </a:cubicBezTo>
                  <a:cubicBezTo>
                    <a:pt x="190" y="187"/>
                    <a:pt x="190" y="187"/>
                    <a:pt x="191" y="187"/>
                  </a:cubicBezTo>
                  <a:cubicBezTo>
                    <a:pt x="191" y="187"/>
                    <a:pt x="192" y="187"/>
                    <a:pt x="192" y="187"/>
                  </a:cubicBezTo>
                  <a:cubicBezTo>
                    <a:pt x="193" y="187"/>
                    <a:pt x="193" y="187"/>
                    <a:pt x="194" y="187"/>
                  </a:cubicBezTo>
                  <a:cubicBezTo>
                    <a:pt x="194" y="186"/>
                    <a:pt x="194" y="186"/>
                    <a:pt x="194" y="185"/>
                  </a:cubicBezTo>
                  <a:cubicBezTo>
                    <a:pt x="194" y="185"/>
                    <a:pt x="195" y="185"/>
                    <a:pt x="195" y="185"/>
                  </a:cubicBezTo>
                  <a:cubicBezTo>
                    <a:pt x="195" y="186"/>
                    <a:pt x="195" y="186"/>
                    <a:pt x="195" y="187"/>
                  </a:cubicBezTo>
                  <a:cubicBezTo>
                    <a:pt x="196" y="187"/>
                    <a:pt x="196" y="187"/>
                    <a:pt x="197" y="187"/>
                  </a:cubicBezTo>
                  <a:cubicBezTo>
                    <a:pt x="197" y="188"/>
                    <a:pt x="197" y="188"/>
                    <a:pt x="197" y="189"/>
                  </a:cubicBezTo>
                  <a:cubicBezTo>
                    <a:pt x="197" y="189"/>
                    <a:pt x="198" y="189"/>
                    <a:pt x="198" y="189"/>
                  </a:cubicBezTo>
                  <a:cubicBezTo>
                    <a:pt x="199" y="189"/>
                    <a:pt x="200" y="189"/>
                    <a:pt x="200" y="189"/>
                  </a:cubicBezTo>
                  <a:cubicBezTo>
                    <a:pt x="200" y="189"/>
                    <a:pt x="200" y="190"/>
                    <a:pt x="200" y="190"/>
                  </a:cubicBezTo>
                  <a:cubicBezTo>
                    <a:pt x="201" y="190"/>
                    <a:pt x="201" y="190"/>
                    <a:pt x="202" y="190"/>
                  </a:cubicBezTo>
                  <a:cubicBezTo>
                    <a:pt x="202" y="191"/>
                    <a:pt x="202" y="191"/>
                    <a:pt x="202" y="192"/>
                  </a:cubicBezTo>
                  <a:cubicBezTo>
                    <a:pt x="202" y="192"/>
                    <a:pt x="203" y="192"/>
                    <a:pt x="203" y="192"/>
                  </a:cubicBezTo>
                  <a:cubicBezTo>
                    <a:pt x="204" y="192"/>
                    <a:pt x="204" y="192"/>
                    <a:pt x="205" y="192"/>
                  </a:cubicBezTo>
                  <a:cubicBezTo>
                    <a:pt x="205" y="192"/>
                    <a:pt x="205" y="193"/>
                    <a:pt x="205" y="193"/>
                  </a:cubicBezTo>
                  <a:cubicBezTo>
                    <a:pt x="205" y="194"/>
                    <a:pt x="205" y="194"/>
                    <a:pt x="205" y="195"/>
                  </a:cubicBezTo>
                  <a:cubicBezTo>
                    <a:pt x="205" y="196"/>
                    <a:pt x="205" y="196"/>
                    <a:pt x="205" y="197"/>
                  </a:cubicBezTo>
                  <a:cubicBezTo>
                    <a:pt x="205" y="197"/>
                    <a:pt x="206" y="197"/>
                    <a:pt x="206" y="197"/>
                  </a:cubicBezTo>
                  <a:cubicBezTo>
                    <a:pt x="206" y="197"/>
                    <a:pt x="206" y="198"/>
                    <a:pt x="206" y="198"/>
                  </a:cubicBezTo>
                  <a:cubicBezTo>
                    <a:pt x="207" y="198"/>
                    <a:pt x="207" y="198"/>
                    <a:pt x="208" y="198"/>
                  </a:cubicBezTo>
                  <a:cubicBezTo>
                    <a:pt x="208" y="198"/>
                    <a:pt x="209" y="198"/>
                    <a:pt x="209" y="198"/>
                  </a:cubicBezTo>
                  <a:cubicBezTo>
                    <a:pt x="210" y="198"/>
                    <a:pt x="211" y="198"/>
                    <a:pt x="211" y="198"/>
                  </a:cubicBezTo>
                  <a:cubicBezTo>
                    <a:pt x="211" y="198"/>
                    <a:pt x="212" y="198"/>
                    <a:pt x="213" y="198"/>
                  </a:cubicBezTo>
                  <a:cubicBezTo>
                    <a:pt x="213" y="198"/>
                    <a:pt x="214" y="198"/>
                    <a:pt x="214" y="198"/>
                  </a:cubicBezTo>
                  <a:cubicBezTo>
                    <a:pt x="214" y="199"/>
                    <a:pt x="214" y="199"/>
                    <a:pt x="214" y="200"/>
                  </a:cubicBezTo>
                  <a:cubicBezTo>
                    <a:pt x="214" y="200"/>
                    <a:pt x="213" y="200"/>
                    <a:pt x="213" y="200"/>
                  </a:cubicBezTo>
                  <a:cubicBezTo>
                    <a:pt x="213" y="200"/>
                    <a:pt x="213" y="201"/>
                    <a:pt x="213" y="202"/>
                  </a:cubicBezTo>
                  <a:cubicBezTo>
                    <a:pt x="213" y="202"/>
                    <a:pt x="213" y="203"/>
                    <a:pt x="213" y="203"/>
                  </a:cubicBezTo>
                  <a:cubicBezTo>
                    <a:pt x="213" y="203"/>
                    <a:pt x="214" y="203"/>
                    <a:pt x="214" y="203"/>
                  </a:cubicBezTo>
                  <a:cubicBezTo>
                    <a:pt x="214" y="204"/>
                    <a:pt x="214" y="204"/>
                    <a:pt x="214" y="205"/>
                  </a:cubicBezTo>
                  <a:cubicBezTo>
                    <a:pt x="214" y="205"/>
                    <a:pt x="214" y="206"/>
                    <a:pt x="214" y="206"/>
                  </a:cubicBezTo>
                  <a:cubicBezTo>
                    <a:pt x="215" y="206"/>
                    <a:pt x="215" y="206"/>
                    <a:pt x="216" y="206"/>
                  </a:cubicBezTo>
                  <a:cubicBezTo>
                    <a:pt x="216" y="207"/>
                    <a:pt x="216" y="207"/>
                    <a:pt x="216" y="208"/>
                  </a:cubicBezTo>
                  <a:cubicBezTo>
                    <a:pt x="216" y="208"/>
                    <a:pt x="216" y="209"/>
                    <a:pt x="216" y="210"/>
                  </a:cubicBezTo>
                  <a:cubicBezTo>
                    <a:pt x="216" y="210"/>
                    <a:pt x="216" y="211"/>
                    <a:pt x="216" y="211"/>
                  </a:cubicBezTo>
                  <a:cubicBezTo>
                    <a:pt x="216" y="211"/>
                    <a:pt x="217" y="211"/>
                    <a:pt x="217" y="211"/>
                  </a:cubicBezTo>
                  <a:cubicBezTo>
                    <a:pt x="217" y="212"/>
                    <a:pt x="217" y="212"/>
                    <a:pt x="217" y="213"/>
                  </a:cubicBezTo>
                  <a:cubicBezTo>
                    <a:pt x="217" y="213"/>
                    <a:pt x="217" y="214"/>
                    <a:pt x="217" y="214"/>
                  </a:cubicBezTo>
                  <a:cubicBezTo>
                    <a:pt x="218" y="214"/>
                    <a:pt x="218" y="214"/>
                    <a:pt x="219" y="214"/>
                  </a:cubicBezTo>
                  <a:cubicBezTo>
                    <a:pt x="219" y="215"/>
                    <a:pt x="219" y="216"/>
                    <a:pt x="219" y="216"/>
                  </a:cubicBezTo>
                  <a:cubicBezTo>
                    <a:pt x="219" y="216"/>
                    <a:pt x="220" y="216"/>
                    <a:pt x="220" y="216"/>
                  </a:cubicBezTo>
                  <a:cubicBezTo>
                    <a:pt x="220" y="217"/>
                    <a:pt x="220" y="217"/>
                    <a:pt x="220" y="218"/>
                  </a:cubicBezTo>
                  <a:cubicBezTo>
                    <a:pt x="220" y="218"/>
                    <a:pt x="220" y="219"/>
                    <a:pt x="220" y="219"/>
                  </a:cubicBezTo>
                  <a:cubicBezTo>
                    <a:pt x="220" y="220"/>
                    <a:pt x="220" y="220"/>
                    <a:pt x="220" y="221"/>
                  </a:cubicBezTo>
                  <a:cubicBezTo>
                    <a:pt x="221" y="221"/>
                    <a:pt x="221" y="221"/>
                    <a:pt x="222" y="221"/>
                  </a:cubicBezTo>
                  <a:cubicBezTo>
                    <a:pt x="222" y="221"/>
                    <a:pt x="222" y="222"/>
                    <a:pt x="222" y="222"/>
                  </a:cubicBezTo>
                  <a:cubicBezTo>
                    <a:pt x="222" y="223"/>
                    <a:pt x="222" y="224"/>
                    <a:pt x="222" y="224"/>
                  </a:cubicBezTo>
                  <a:cubicBezTo>
                    <a:pt x="222" y="224"/>
                    <a:pt x="223" y="224"/>
                    <a:pt x="224" y="224"/>
                  </a:cubicBezTo>
                  <a:cubicBezTo>
                    <a:pt x="224" y="225"/>
                    <a:pt x="224" y="225"/>
                    <a:pt x="224" y="226"/>
                  </a:cubicBezTo>
                  <a:cubicBezTo>
                    <a:pt x="224" y="226"/>
                    <a:pt x="224" y="227"/>
                    <a:pt x="224" y="227"/>
                  </a:cubicBezTo>
                  <a:cubicBezTo>
                    <a:pt x="224" y="227"/>
                    <a:pt x="225" y="227"/>
                    <a:pt x="225" y="227"/>
                  </a:cubicBezTo>
                  <a:cubicBezTo>
                    <a:pt x="225" y="228"/>
                    <a:pt x="225" y="228"/>
                    <a:pt x="225" y="229"/>
                  </a:cubicBezTo>
                  <a:cubicBezTo>
                    <a:pt x="225" y="229"/>
                    <a:pt x="225" y="230"/>
                    <a:pt x="225" y="231"/>
                  </a:cubicBezTo>
                  <a:cubicBezTo>
                    <a:pt x="226" y="231"/>
                    <a:pt x="226" y="231"/>
                    <a:pt x="227" y="231"/>
                  </a:cubicBezTo>
                  <a:cubicBezTo>
                    <a:pt x="227" y="231"/>
                    <a:pt x="227" y="232"/>
                    <a:pt x="227" y="232"/>
                  </a:cubicBezTo>
                  <a:cubicBezTo>
                    <a:pt x="227" y="233"/>
                    <a:pt x="227" y="233"/>
                    <a:pt x="227" y="234"/>
                  </a:cubicBezTo>
                  <a:cubicBezTo>
                    <a:pt x="227" y="234"/>
                    <a:pt x="228" y="234"/>
                    <a:pt x="228" y="234"/>
                  </a:cubicBezTo>
                  <a:cubicBezTo>
                    <a:pt x="229" y="234"/>
                    <a:pt x="229" y="234"/>
                    <a:pt x="230" y="234"/>
                  </a:cubicBezTo>
                  <a:cubicBezTo>
                    <a:pt x="230" y="233"/>
                    <a:pt x="230" y="233"/>
                    <a:pt x="230" y="232"/>
                  </a:cubicBezTo>
                  <a:cubicBezTo>
                    <a:pt x="230" y="232"/>
                    <a:pt x="230" y="231"/>
                    <a:pt x="230" y="231"/>
                  </a:cubicBezTo>
                  <a:cubicBezTo>
                    <a:pt x="230" y="231"/>
                    <a:pt x="231" y="231"/>
                    <a:pt x="231" y="231"/>
                  </a:cubicBezTo>
                  <a:cubicBezTo>
                    <a:pt x="231" y="230"/>
                    <a:pt x="231" y="229"/>
                    <a:pt x="231" y="229"/>
                  </a:cubicBezTo>
                  <a:cubicBezTo>
                    <a:pt x="232" y="229"/>
                    <a:pt x="232" y="229"/>
                    <a:pt x="233" y="229"/>
                  </a:cubicBezTo>
                  <a:cubicBezTo>
                    <a:pt x="233" y="229"/>
                    <a:pt x="233" y="230"/>
                    <a:pt x="233" y="231"/>
                  </a:cubicBezTo>
                  <a:cubicBezTo>
                    <a:pt x="233" y="231"/>
                    <a:pt x="233" y="232"/>
                    <a:pt x="233" y="232"/>
                  </a:cubicBezTo>
                  <a:cubicBezTo>
                    <a:pt x="233" y="233"/>
                    <a:pt x="233" y="233"/>
                    <a:pt x="233" y="234"/>
                  </a:cubicBezTo>
                  <a:cubicBezTo>
                    <a:pt x="233" y="234"/>
                    <a:pt x="233" y="235"/>
                    <a:pt x="233" y="235"/>
                  </a:cubicBezTo>
                  <a:cubicBezTo>
                    <a:pt x="233" y="236"/>
                    <a:pt x="233" y="236"/>
                    <a:pt x="233" y="237"/>
                  </a:cubicBezTo>
                  <a:cubicBezTo>
                    <a:pt x="233" y="237"/>
                    <a:pt x="234" y="237"/>
                    <a:pt x="234" y="237"/>
                  </a:cubicBezTo>
                  <a:cubicBezTo>
                    <a:pt x="234" y="237"/>
                    <a:pt x="234" y="238"/>
                    <a:pt x="234" y="239"/>
                  </a:cubicBezTo>
                  <a:cubicBezTo>
                    <a:pt x="235" y="239"/>
                    <a:pt x="235" y="239"/>
                    <a:pt x="236" y="239"/>
                  </a:cubicBezTo>
                  <a:cubicBezTo>
                    <a:pt x="237" y="239"/>
                    <a:pt x="237" y="239"/>
                    <a:pt x="238" y="239"/>
                  </a:cubicBezTo>
                  <a:cubicBezTo>
                    <a:pt x="238" y="238"/>
                    <a:pt x="238" y="237"/>
                    <a:pt x="238" y="237"/>
                  </a:cubicBezTo>
                  <a:cubicBezTo>
                    <a:pt x="238" y="237"/>
                    <a:pt x="239" y="237"/>
                    <a:pt x="239" y="237"/>
                  </a:cubicBezTo>
                  <a:cubicBezTo>
                    <a:pt x="239" y="236"/>
                    <a:pt x="239" y="236"/>
                    <a:pt x="239" y="235"/>
                  </a:cubicBezTo>
                  <a:cubicBezTo>
                    <a:pt x="239" y="235"/>
                    <a:pt x="239" y="234"/>
                    <a:pt x="239" y="234"/>
                  </a:cubicBezTo>
                  <a:cubicBezTo>
                    <a:pt x="239" y="233"/>
                    <a:pt x="239" y="233"/>
                    <a:pt x="239" y="232"/>
                  </a:cubicBezTo>
                  <a:cubicBezTo>
                    <a:pt x="239" y="232"/>
                    <a:pt x="239" y="231"/>
                    <a:pt x="239" y="231"/>
                  </a:cubicBezTo>
                  <a:cubicBezTo>
                    <a:pt x="239" y="231"/>
                    <a:pt x="238" y="231"/>
                    <a:pt x="238" y="231"/>
                  </a:cubicBezTo>
                  <a:cubicBezTo>
                    <a:pt x="238" y="230"/>
                    <a:pt x="238" y="229"/>
                    <a:pt x="238" y="229"/>
                  </a:cubicBezTo>
                  <a:cubicBezTo>
                    <a:pt x="237" y="229"/>
                    <a:pt x="237" y="229"/>
                    <a:pt x="236" y="229"/>
                  </a:cubicBezTo>
                  <a:cubicBezTo>
                    <a:pt x="236" y="228"/>
                    <a:pt x="236" y="228"/>
                    <a:pt x="236" y="227"/>
                  </a:cubicBezTo>
                  <a:cubicBezTo>
                    <a:pt x="235" y="227"/>
                    <a:pt x="235" y="227"/>
                    <a:pt x="234" y="227"/>
                  </a:cubicBezTo>
                  <a:cubicBezTo>
                    <a:pt x="234" y="227"/>
                    <a:pt x="234" y="226"/>
                    <a:pt x="234" y="226"/>
                  </a:cubicBezTo>
                  <a:cubicBezTo>
                    <a:pt x="234" y="225"/>
                    <a:pt x="234" y="225"/>
                    <a:pt x="234" y="224"/>
                  </a:cubicBezTo>
                  <a:cubicBezTo>
                    <a:pt x="234" y="224"/>
                    <a:pt x="234" y="223"/>
                    <a:pt x="234" y="222"/>
                  </a:cubicBezTo>
                  <a:cubicBezTo>
                    <a:pt x="234" y="222"/>
                    <a:pt x="234" y="221"/>
                    <a:pt x="234" y="221"/>
                  </a:cubicBezTo>
                  <a:cubicBezTo>
                    <a:pt x="234" y="220"/>
                    <a:pt x="234" y="220"/>
                    <a:pt x="234" y="219"/>
                  </a:cubicBezTo>
                  <a:cubicBezTo>
                    <a:pt x="234" y="219"/>
                    <a:pt x="234" y="218"/>
                    <a:pt x="234" y="218"/>
                  </a:cubicBezTo>
                  <a:cubicBezTo>
                    <a:pt x="234" y="217"/>
                    <a:pt x="234" y="217"/>
                    <a:pt x="234" y="216"/>
                  </a:cubicBezTo>
                  <a:cubicBezTo>
                    <a:pt x="234" y="216"/>
                    <a:pt x="234" y="215"/>
                    <a:pt x="234" y="214"/>
                  </a:cubicBezTo>
                  <a:cubicBezTo>
                    <a:pt x="234" y="214"/>
                    <a:pt x="234" y="213"/>
                    <a:pt x="234" y="213"/>
                  </a:cubicBezTo>
                  <a:cubicBezTo>
                    <a:pt x="234" y="212"/>
                    <a:pt x="234" y="212"/>
                    <a:pt x="234" y="211"/>
                  </a:cubicBezTo>
                  <a:cubicBezTo>
                    <a:pt x="235" y="211"/>
                    <a:pt x="235" y="211"/>
                    <a:pt x="236" y="211"/>
                  </a:cubicBezTo>
                  <a:cubicBezTo>
                    <a:pt x="236" y="211"/>
                    <a:pt x="236" y="210"/>
                    <a:pt x="236" y="210"/>
                  </a:cubicBezTo>
                  <a:cubicBezTo>
                    <a:pt x="237" y="210"/>
                    <a:pt x="237" y="210"/>
                    <a:pt x="238" y="210"/>
                  </a:cubicBezTo>
                  <a:cubicBezTo>
                    <a:pt x="238" y="209"/>
                    <a:pt x="238" y="208"/>
                    <a:pt x="238" y="208"/>
                  </a:cubicBezTo>
                  <a:cubicBezTo>
                    <a:pt x="238" y="208"/>
                    <a:pt x="239" y="208"/>
                    <a:pt x="239" y="208"/>
                  </a:cubicBezTo>
                  <a:cubicBezTo>
                    <a:pt x="239" y="207"/>
                    <a:pt x="239" y="207"/>
                    <a:pt x="239" y="206"/>
                  </a:cubicBezTo>
                  <a:cubicBezTo>
                    <a:pt x="240" y="206"/>
                    <a:pt x="240" y="206"/>
                    <a:pt x="241" y="206"/>
                  </a:cubicBezTo>
                  <a:cubicBezTo>
                    <a:pt x="241" y="206"/>
                    <a:pt x="241" y="205"/>
                    <a:pt x="241" y="205"/>
                  </a:cubicBezTo>
                  <a:cubicBezTo>
                    <a:pt x="241" y="204"/>
                    <a:pt x="241" y="204"/>
                    <a:pt x="241" y="203"/>
                  </a:cubicBezTo>
                  <a:cubicBezTo>
                    <a:pt x="241" y="203"/>
                    <a:pt x="242" y="203"/>
                    <a:pt x="242" y="203"/>
                  </a:cubicBezTo>
                  <a:cubicBezTo>
                    <a:pt x="242" y="203"/>
                    <a:pt x="242" y="202"/>
                    <a:pt x="242" y="202"/>
                  </a:cubicBezTo>
                  <a:cubicBezTo>
                    <a:pt x="243" y="202"/>
                    <a:pt x="243" y="202"/>
                    <a:pt x="244" y="202"/>
                  </a:cubicBezTo>
                  <a:cubicBezTo>
                    <a:pt x="244" y="202"/>
                    <a:pt x="245" y="202"/>
                    <a:pt x="245" y="202"/>
                  </a:cubicBezTo>
                  <a:cubicBezTo>
                    <a:pt x="245" y="201"/>
                    <a:pt x="245" y="200"/>
                    <a:pt x="245" y="200"/>
                  </a:cubicBezTo>
                  <a:cubicBezTo>
                    <a:pt x="245" y="199"/>
                    <a:pt x="245" y="199"/>
                    <a:pt x="245" y="198"/>
                  </a:cubicBezTo>
                  <a:cubicBezTo>
                    <a:pt x="246" y="198"/>
                    <a:pt x="246" y="198"/>
                    <a:pt x="247" y="198"/>
                  </a:cubicBezTo>
                  <a:cubicBezTo>
                    <a:pt x="247" y="198"/>
                    <a:pt x="247" y="197"/>
                    <a:pt x="247" y="197"/>
                  </a:cubicBezTo>
                  <a:cubicBezTo>
                    <a:pt x="248" y="197"/>
                    <a:pt x="248" y="197"/>
                    <a:pt x="249" y="197"/>
                  </a:cubicBezTo>
                  <a:cubicBezTo>
                    <a:pt x="249" y="196"/>
                    <a:pt x="249" y="196"/>
                    <a:pt x="249" y="195"/>
                  </a:cubicBezTo>
                  <a:cubicBezTo>
                    <a:pt x="249" y="194"/>
                    <a:pt x="249" y="194"/>
                    <a:pt x="249" y="193"/>
                  </a:cubicBezTo>
                  <a:cubicBezTo>
                    <a:pt x="249" y="193"/>
                    <a:pt x="250" y="193"/>
                    <a:pt x="250" y="193"/>
                  </a:cubicBezTo>
                  <a:cubicBezTo>
                    <a:pt x="251" y="193"/>
                    <a:pt x="251" y="193"/>
                    <a:pt x="252" y="193"/>
                  </a:cubicBezTo>
                  <a:cubicBezTo>
                    <a:pt x="252" y="193"/>
                    <a:pt x="253" y="193"/>
                    <a:pt x="253" y="193"/>
                  </a:cubicBezTo>
                  <a:cubicBezTo>
                    <a:pt x="254" y="193"/>
                    <a:pt x="254" y="193"/>
                    <a:pt x="255" y="193"/>
                  </a:cubicBezTo>
                  <a:cubicBezTo>
                    <a:pt x="255" y="193"/>
                    <a:pt x="256" y="193"/>
                    <a:pt x="256" y="193"/>
                  </a:cubicBezTo>
                  <a:cubicBezTo>
                    <a:pt x="257" y="193"/>
                    <a:pt x="257" y="193"/>
                    <a:pt x="258" y="193"/>
                  </a:cubicBezTo>
                  <a:cubicBezTo>
                    <a:pt x="258" y="194"/>
                    <a:pt x="258" y="194"/>
                    <a:pt x="258" y="195"/>
                  </a:cubicBezTo>
                  <a:cubicBezTo>
                    <a:pt x="258" y="196"/>
                    <a:pt x="258" y="196"/>
                    <a:pt x="258" y="197"/>
                  </a:cubicBezTo>
                  <a:cubicBezTo>
                    <a:pt x="258" y="197"/>
                    <a:pt x="259" y="197"/>
                    <a:pt x="259" y="197"/>
                  </a:cubicBezTo>
                  <a:cubicBezTo>
                    <a:pt x="259" y="197"/>
                    <a:pt x="259" y="198"/>
                    <a:pt x="259" y="198"/>
                  </a:cubicBezTo>
                  <a:cubicBezTo>
                    <a:pt x="260" y="198"/>
                    <a:pt x="261" y="198"/>
                    <a:pt x="261" y="198"/>
                  </a:cubicBezTo>
                  <a:cubicBezTo>
                    <a:pt x="261" y="199"/>
                    <a:pt x="261" y="199"/>
                    <a:pt x="261" y="200"/>
                  </a:cubicBezTo>
                  <a:cubicBezTo>
                    <a:pt x="261" y="200"/>
                    <a:pt x="261" y="201"/>
                    <a:pt x="261" y="202"/>
                  </a:cubicBezTo>
                  <a:cubicBezTo>
                    <a:pt x="262" y="202"/>
                    <a:pt x="262" y="202"/>
                    <a:pt x="263" y="202"/>
                  </a:cubicBezTo>
                  <a:cubicBezTo>
                    <a:pt x="263" y="202"/>
                    <a:pt x="264" y="202"/>
                    <a:pt x="264" y="202"/>
                  </a:cubicBezTo>
                  <a:cubicBezTo>
                    <a:pt x="264" y="202"/>
                    <a:pt x="264" y="203"/>
                    <a:pt x="264" y="203"/>
                  </a:cubicBezTo>
                  <a:cubicBezTo>
                    <a:pt x="264" y="204"/>
                    <a:pt x="264" y="204"/>
                    <a:pt x="264" y="205"/>
                  </a:cubicBezTo>
                  <a:cubicBezTo>
                    <a:pt x="265" y="205"/>
                    <a:pt x="265" y="205"/>
                    <a:pt x="266" y="205"/>
                  </a:cubicBezTo>
                  <a:cubicBezTo>
                    <a:pt x="266" y="205"/>
                    <a:pt x="266" y="206"/>
                    <a:pt x="266" y="206"/>
                  </a:cubicBezTo>
                  <a:cubicBezTo>
                    <a:pt x="266" y="207"/>
                    <a:pt x="266" y="207"/>
                    <a:pt x="266" y="208"/>
                  </a:cubicBezTo>
                  <a:cubicBezTo>
                    <a:pt x="266" y="208"/>
                    <a:pt x="266" y="209"/>
                    <a:pt x="266" y="210"/>
                  </a:cubicBezTo>
                  <a:cubicBezTo>
                    <a:pt x="266" y="210"/>
                    <a:pt x="267" y="210"/>
                    <a:pt x="267" y="210"/>
                  </a:cubicBezTo>
                  <a:cubicBezTo>
                    <a:pt x="268" y="210"/>
                    <a:pt x="268" y="210"/>
                    <a:pt x="269" y="210"/>
                  </a:cubicBezTo>
                  <a:cubicBezTo>
                    <a:pt x="269" y="209"/>
                    <a:pt x="269" y="208"/>
                    <a:pt x="269" y="208"/>
                  </a:cubicBezTo>
                  <a:cubicBezTo>
                    <a:pt x="269" y="208"/>
                    <a:pt x="270" y="208"/>
                    <a:pt x="271" y="208"/>
                  </a:cubicBezTo>
                  <a:cubicBezTo>
                    <a:pt x="271" y="208"/>
                    <a:pt x="272" y="208"/>
                    <a:pt x="272" y="208"/>
                  </a:cubicBezTo>
                  <a:cubicBezTo>
                    <a:pt x="272" y="209"/>
                    <a:pt x="272" y="209"/>
                    <a:pt x="272" y="210"/>
                  </a:cubicBezTo>
                  <a:cubicBezTo>
                    <a:pt x="272" y="210"/>
                    <a:pt x="272" y="211"/>
                    <a:pt x="272" y="211"/>
                  </a:cubicBezTo>
                  <a:cubicBezTo>
                    <a:pt x="272" y="212"/>
                    <a:pt x="272" y="212"/>
                    <a:pt x="272" y="213"/>
                  </a:cubicBezTo>
                  <a:cubicBezTo>
                    <a:pt x="273" y="213"/>
                    <a:pt x="273" y="213"/>
                    <a:pt x="274" y="213"/>
                  </a:cubicBezTo>
                  <a:cubicBezTo>
                    <a:pt x="274" y="213"/>
                    <a:pt x="274" y="214"/>
                    <a:pt x="274" y="214"/>
                  </a:cubicBezTo>
                  <a:cubicBezTo>
                    <a:pt x="274" y="215"/>
                    <a:pt x="274" y="215"/>
                    <a:pt x="274" y="216"/>
                  </a:cubicBezTo>
                  <a:cubicBezTo>
                    <a:pt x="276" y="203"/>
                    <a:pt x="277" y="190"/>
                    <a:pt x="277" y="177"/>
                  </a:cubicBezTo>
                  <a:cubicBezTo>
                    <a:pt x="277" y="107"/>
                    <a:pt x="246" y="44"/>
                    <a:pt x="198" y="0"/>
                  </a:cubicBezTo>
                  <a:cubicBezTo>
                    <a:pt x="198" y="0"/>
                    <a:pt x="197" y="0"/>
                    <a:pt x="197" y="0"/>
                  </a:cubicBezTo>
                  <a:cubicBezTo>
                    <a:pt x="197" y="0"/>
                    <a:pt x="197" y="1"/>
                    <a:pt x="197" y="1"/>
                  </a:cubicBezTo>
                  <a:moveTo>
                    <a:pt x="119" y="129"/>
                  </a:moveTo>
                  <a:cubicBezTo>
                    <a:pt x="119" y="128"/>
                    <a:pt x="119" y="128"/>
                    <a:pt x="119" y="127"/>
                  </a:cubicBezTo>
                  <a:cubicBezTo>
                    <a:pt x="119" y="127"/>
                    <a:pt x="120" y="127"/>
                    <a:pt x="120" y="127"/>
                  </a:cubicBezTo>
                  <a:cubicBezTo>
                    <a:pt x="121" y="127"/>
                    <a:pt x="121" y="127"/>
                    <a:pt x="122" y="127"/>
                  </a:cubicBezTo>
                  <a:cubicBezTo>
                    <a:pt x="122" y="128"/>
                    <a:pt x="122" y="128"/>
                    <a:pt x="122" y="129"/>
                  </a:cubicBezTo>
                  <a:cubicBezTo>
                    <a:pt x="122" y="129"/>
                    <a:pt x="122" y="130"/>
                    <a:pt x="122" y="131"/>
                  </a:cubicBezTo>
                  <a:cubicBezTo>
                    <a:pt x="121" y="131"/>
                    <a:pt x="121" y="131"/>
                    <a:pt x="120" y="131"/>
                  </a:cubicBezTo>
                  <a:cubicBezTo>
                    <a:pt x="120" y="131"/>
                    <a:pt x="119" y="131"/>
                    <a:pt x="119" y="131"/>
                  </a:cubicBezTo>
                  <a:cubicBezTo>
                    <a:pt x="118" y="131"/>
                    <a:pt x="118" y="131"/>
                    <a:pt x="117" y="131"/>
                  </a:cubicBezTo>
                  <a:cubicBezTo>
                    <a:pt x="117" y="130"/>
                    <a:pt x="117" y="129"/>
                    <a:pt x="117" y="129"/>
                  </a:cubicBezTo>
                  <a:cubicBezTo>
                    <a:pt x="118" y="129"/>
                    <a:pt x="118" y="129"/>
                    <a:pt x="119" y="129"/>
                  </a:cubicBezTo>
                  <a:moveTo>
                    <a:pt x="106" y="60"/>
                  </a:moveTo>
                  <a:cubicBezTo>
                    <a:pt x="107" y="60"/>
                    <a:pt x="107" y="60"/>
                    <a:pt x="108" y="60"/>
                  </a:cubicBezTo>
                  <a:cubicBezTo>
                    <a:pt x="108" y="60"/>
                    <a:pt x="109" y="60"/>
                    <a:pt x="109" y="60"/>
                  </a:cubicBezTo>
                  <a:cubicBezTo>
                    <a:pt x="109" y="60"/>
                    <a:pt x="109" y="61"/>
                    <a:pt x="109" y="61"/>
                  </a:cubicBezTo>
                  <a:cubicBezTo>
                    <a:pt x="110" y="61"/>
                    <a:pt x="110" y="61"/>
                    <a:pt x="111" y="61"/>
                  </a:cubicBezTo>
                  <a:cubicBezTo>
                    <a:pt x="111" y="61"/>
                    <a:pt x="112" y="61"/>
                    <a:pt x="112" y="61"/>
                  </a:cubicBezTo>
                  <a:cubicBezTo>
                    <a:pt x="113" y="61"/>
                    <a:pt x="113" y="61"/>
                    <a:pt x="114" y="61"/>
                  </a:cubicBezTo>
                  <a:cubicBezTo>
                    <a:pt x="114" y="61"/>
                    <a:pt x="115" y="61"/>
                    <a:pt x="116" y="61"/>
                  </a:cubicBezTo>
                  <a:cubicBezTo>
                    <a:pt x="116" y="61"/>
                    <a:pt x="117" y="61"/>
                    <a:pt x="117" y="61"/>
                  </a:cubicBezTo>
                  <a:cubicBezTo>
                    <a:pt x="117" y="62"/>
                    <a:pt x="117" y="62"/>
                    <a:pt x="117" y="63"/>
                  </a:cubicBezTo>
                  <a:cubicBezTo>
                    <a:pt x="117" y="63"/>
                    <a:pt x="117" y="64"/>
                    <a:pt x="117" y="64"/>
                  </a:cubicBezTo>
                  <a:cubicBezTo>
                    <a:pt x="117" y="64"/>
                    <a:pt x="116" y="64"/>
                    <a:pt x="116" y="64"/>
                  </a:cubicBezTo>
                  <a:cubicBezTo>
                    <a:pt x="115" y="64"/>
                    <a:pt x="114" y="64"/>
                    <a:pt x="114" y="64"/>
                  </a:cubicBezTo>
                  <a:cubicBezTo>
                    <a:pt x="114" y="64"/>
                    <a:pt x="114" y="63"/>
                    <a:pt x="114" y="63"/>
                  </a:cubicBezTo>
                  <a:cubicBezTo>
                    <a:pt x="113" y="63"/>
                    <a:pt x="113" y="63"/>
                    <a:pt x="112" y="63"/>
                  </a:cubicBezTo>
                  <a:cubicBezTo>
                    <a:pt x="112" y="63"/>
                    <a:pt x="111" y="63"/>
                    <a:pt x="111" y="63"/>
                  </a:cubicBezTo>
                  <a:cubicBezTo>
                    <a:pt x="111" y="63"/>
                    <a:pt x="111" y="64"/>
                    <a:pt x="111" y="64"/>
                  </a:cubicBezTo>
                  <a:cubicBezTo>
                    <a:pt x="111" y="65"/>
                    <a:pt x="111" y="66"/>
                    <a:pt x="111" y="66"/>
                  </a:cubicBezTo>
                  <a:cubicBezTo>
                    <a:pt x="111" y="66"/>
                    <a:pt x="112" y="66"/>
                    <a:pt x="112" y="66"/>
                  </a:cubicBezTo>
                  <a:cubicBezTo>
                    <a:pt x="112" y="67"/>
                    <a:pt x="112" y="67"/>
                    <a:pt x="112" y="68"/>
                  </a:cubicBezTo>
                  <a:cubicBezTo>
                    <a:pt x="112" y="68"/>
                    <a:pt x="111" y="68"/>
                    <a:pt x="111" y="68"/>
                  </a:cubicBezTo>
                  <a:cubicBezTo>
                    <a:pt x="110" y="68"/>
                    <a:pt x="110" y="68"/>
                    <a:pt x="109" y="68"/>
                  </a:cubicBezTo>
                  <a:cubicBezTo>
                    <a:pt x="109" y="67"/>
                    <a:pt x="109" y="67"/>
                    <a:pt x="109" y="66"/>
                  </a:cubicBezTo>
                  <a:cubicBezTo>
                    <a:pt x="109" y="66"/>
                    <a:pt x="108" y="66"/>
                    <a:pt x="108" y="66"/>
                  </a:cubicBezTo>
                  <a:cubicBezTo>
                    <a:pt x="108" y="66"/>
                    <a:pt x="108" y="65"/>
                    <a:pt x="108" y="64"/>
                  </a:cubicBezTo>
                  <a:cubicBezTo>
                    <a:pt x="108" y="64"/>
                    <a:pt x="108" y="63"/>
                    <a:pt x="108" y="63"/>
                  </a:cubicBezTo>
                  <a:cubicBezTo>
                    <a:pt x="108" y="62"/>
                    <a:pt x="108" y="62"/>
                    <a:pt x="108" y="61"/>
                  </a:cubicBezTo>
                  <a:cubicBezTo>
                    <a:pt x="107" y="61"/>
                    <a:pt x="107" y="61"/>
                    <a:pt x="106" y="61"/>
                  </a:cubicBezTo>
                  <a:cubicBezTo>
                    <a:pt x="106" y="61"/>
                    <a:pt x="106" y="60"/>
                    <a:pt x="106" y="60"/>
                  </a:cubicBezTo>
                  <a:moveTo>
                    <a:pt x="103" y="142"/>
                  </a:moveTo>
                  <a:cubicBezTo>
                    <a:pt x="103" y="141"/>
                    <a:pt x="103" y="141"/>
                    <a:pt x="103" y="140"/>
                  </a:cubicBezTo>
                  <a:cubicBezTo>
                    <a:pt x="104" y="140"/>
                    <a:pt x="104" y="140"/>
                    <a:pt x="105" y="140"/>
                  </a:cubicBezTo>
                  <a:cubicBezTo>
                    <a:pt x="105" y="140"/>
                    <a:pt x="105" y="139"/>
                    <a:pt x="105" y="139"/>
                  </a:cubicBezTo>
                  <a:cubicBezTo>
                    <a:pt x="105" y="138"/>
                    <a:pt x="105" y="137"/>
                    <a:pt x="105" y="137"/>
                  </a:cubicBezTo>
                  <a:cubicBezTo>
                    <a:pt x="105" y="136"/>
                    <a:pt x="105" y="136"/>
                    <a:pt x="105" y="135"/>
                  </a:cubicBezTo>
                  <a:cubicBezTo>
                    <a:pt x="105" y="135"/>
                    <a:pt x="106" y="135"/>
                    <a:pt x="106" y="135"/>
                  </a:cubicBezTo>
                  <a:cubicBezTo>
                    <a:pt x="106" y="135"/>
                    <a:pt x="106" y="134"/>
                    <a:pt x="106" y="134"/>
                  </a:cubicBezTo>
                  <a:cubicBezTo>
                    <a:pt x="106" y="133"/>
                    <a:pt x="106" y="133"/>
                    <a:pt x="106" y="132"/>
                  </a:cubicBezTo>
                  <a:cubicBezTo>
                    <a:pt x="107" y="132"/>
                    <a:pt x="107" y="132"/>
                    <a:pt x="108" y="132"/>
                  </a:cubicBezTo>
                  <a:cubicBezTo>
                    <a:pt x="108" y="132"/>
                    <a:pt x="108" y="131"/>
                    <a:pt x="108" y="131"/>
                  </a:cubicBezTo>
                  <a:cubicBezTo>
                    <a:pt x="108" y="130"/>
                    <a:pt x="108" y="129"/>
                    <a:pt x="108" y="129"/>
                  </a:cubicBezTo>
                  <a:cubicBezTo>
                    <a:pt x="108" y="129"/>
                    <a:pt x="109" y="129"/>
                    <a:pt x="109" y="129"/>
                  </a:cubicBezTo>
                  <a:cubicBezTo>
                    <a:pt x="110" y="129"/>
                    <a:pt x="110" y="129"/>
                    <a:pt x="111" y="129"/>
                  </a:cubicBezTo>
                  <a:cubicBezTo>
                    <a:pt x="111" y="129"/>
                    <a:pt x="111" y="130"/>
                    <a:pt x="111" y="131"/>
                  </a:cubicBezTo>
                  <a:cubicBezTo>
                    <a:pt x="111" y="131"/>
                    <a:pt x="111" y="132"/>
                    <a:pt x="111" y="132"/>
                  </a:cubicBezTo>
                  <a:cubicBezTo>
                    <a:pt x="111" y="132"/>
                    <a:pt x="112" y="132"/>
                    <a:pt x="112" y="132"/>
                  </a:cubicBezTo>
                  <a:cubicBezTo>
                    <a:pt x="112" y="133"/>
                    <a:pt x="112" y="133"/>
                    <a:pt x="112" y="134"/>
                  </a:cubicBezTo>
                  <a:cubicBezTo>
                    <a:pt x="112" y="134"/>
                    <a:pt x="112" y="135"/>
                    <a:pt x="112" y="135"/>
                  </a:cubicBezTo>
                  <a:cubicBezTo>
                    <a:pt x="113" y="135"/>
                    <a:pt x="113" y="135"/>
                    <a:pt x="114" y="135"/>
                  </a:cubicBezTo>
                  <a:cubicBezTo>
                    <a:pt x="114" y="135"/>
                    <a:pt x="115" y="135"/>
                    <a:pt x="116" y="135"/>
                  </a:cubicBezTo>
                  <a:cubicBezTo>
                    <a:pt x="116" y="135"/>
                    <a:pt x="117" y="135"/>
                    <a:pt x="117" y="135"/>
                  </a:cubicBezTo>
                  <a:cubicBezTo>
                    <a:pt x="117" y="135"/>
                    <a:pt x="117" y="134"/>
                    <a:pt x="117" y="134"/>
                  </a:cubicBezTo>
                  <a:cubicBezTo>
                    <a:pt x="118" y="134"/>
                    <a:pt x="118" y="134"/>
                    <a:pt x="119" y="134"/>
                  </a:cubicBezTo>
                  <a:cubicBezTo>
                    <a:pt x="119" y="134"/>
                    <a:pt x="120" y="134"/>
                    <a:pt x="120" y="134"/>
                  </a:cubicBezTo>
                  <a:cubicBezTo>
                    <a:pt x="121" y="134"/>
                    <a:pt x="121" y="134"/>
                    <a:pt x="122" y="134"/>
                  </a:cubicBezTo>
                  <a:cubicBezTo>
                    <a:pt x="122" y="134"/>
                    <a:pt x="122" y="135"/>
                    <a:pt x="122" y="135"/>
                  </a:cubicBezTo>
                  <a:cubicBezTo>
                    <a:pt x="122" y="135"/>
                    <a:pt x="123" y="135"/>
                    <a:pt x="123" y="135"/>
                  </a:cubicBezTo>
                  <a:cubicBezTo>
                    <a:pt x="124" y="135"/>
                    <a:pt x="124" y="135"/>
                    <a:pt x="125" y="135"/>
                  </a:cubicBezTo>
                  <a:cubicBezTo>
                    <a:pt x="125" y="136"/>
                    <a:pt x="125" y="136"/>
                    <a:pt x="125" y="137"/>
                  </a:cubicBezTo>
                  <a:cubicBezTo>
                    <a:pt x="125" y="137"/>
                    <a:pt x="126" y="137"/>
                    <a:pt x="126" y="137"/>
                  </a:cubicBezTo>
                  <a:cubicBezTo>
                    <a:pt x="127" y="137"/>
                    <a:pt x="128" y="137"/>
                    <a:pt x="128" y="137"/>
                  </a:cubicBezTo>
                  <a:cubicBezTo>
                    <a:pt x="128" y="137"/>
                    <a:pt x="128" y="138"/>
                    <a:pt x="128" y="139"/>
                  </a:cubicBezTo>
                  <a:cubicBezTo>
                    <a:pt x="129" y="139"/>
                    <a:pt x="129" y="139"/>
                    <a:pt x="130" y="139"/>
                  </a:cubicBezTo>
                  <a:cubicBezTo>
                    <a:pt x="130" y="139"/>
                    <a:pt x="131" y="139"/>
                    <a:pt x="131" y="139"/>
                  </a:cubicBezTo>
                  <a:cubicBezTo>
                    <a:pt x="131" y="139"/>
                    <a:pt x="131" y="140"/>
                    <a:pt x="131" y="140"/>
                  </a:cubicBezTo>
                  <a:cubicBezTo>
                    <a:pt x="131" y="141"/>
                    <a:pt x="131" y="141"/>
                    <a:pt x="131" y="142"/>
                  </a:cubicBezTo>
                  <a:cubicBezTo>
                    <a:pt x="132" y="142"/>
                    <a:pt x="132" y="142"/>
                    <a:pt x="133" y="142"/>
                  </a:cubicBezTo>
                  <a:cubicBezTo>
                    <a:pt x="133" y="142"/>
                    <a:pt x="133" y="143"/>
                    <a:pt x="133" y="144"/>
                  </a:cubicBezTo>
                  <a:cubicBezTo>
                    <a:pt x="132" y="144"/>
                    <a:pt x="132" y="144"/>
                    <a:pt x="131" y="144"/>
                  </a:cubicBezTo>
                  <a:cubicBezTo>
                    <a:pt x="131" y="144"/>
                    <a:pt x="130" y="144"/>
                    <a:pt x="130" y="144"/>
                  </a:cubicBezTo>
                  <a:cubicBezTo>
                    <a:pt x="129" y="144"/>
                    <a:pt x="129" y="144"/>
                    <a:pt x="128" y="144"/>
                  </a:cubicBezTo>
                  <a:cubicBezTo>
                    <a:pt x="128" y="144"/>
                    <a:pt x="127" y="144"/>
                    <a:pt x="126" y="144"/>
                  </a:cubicBezTo>
                  <a:cubicBezTo>
                    <a:pt x="126" y="144"/>
                    <a:pt x="125" y="144"/>
                    <a:pt x="125" y="144"/>
                  </a:cubicBezTo>
                  <a:cubicBezTo>
                    <a:pt x="124" y="144"/>
                    <a:pt x="124" y="144"/>
                    <a:pt x="123" y="144"/>
                  </a:cubicBezTo>
                  <a:cubicBezTo>
                    <a:pt x="123" y="144"/>
                    <a:pt x="122" y="144"/>
                    <a:pt x="122" y="144"/>
                  </a:cubicBezTo>
                  <a:cubicBezTo>
                    <a:pt x="122" y="143"/>
                    <a:pt x="122" y="142"/>
                    <a:pt x="122" y="142"/>
                  </a:cubicBezTo>
                  <a:cubicBezTo>
                    <a:pt x="121" y="142"/>
                    <a:pt x="121" y="142"/>
                    <a:pt x="120" y="142"/>
                  </a:cubicBezTo>
                  <a:cubicBezTo>
                    <a:pt x="120" y="142"/>
                    <a:pt x="119" y="142"/>
                    <a:pt x="119" y="142"/>
                  </a:cubicBezTo>
                  <a:cubicBezTo>
                    <a:pt x="118" y="142"/>
                    <a:pt x="118" y="142"/>
                    <a:pt x="117" y="142"/>
                  </a:cubicBezTo>
                  <a:cubicBezTo>
                    <a:pt x="117" y="142"/>
                    <a:pt x="116" y="142"/>
                    <a:pt x="116" y="142"/>
                  </a:cubicBezTo>
                  <a:cubicBezTo>
                    <a:pt x="115" y="142"/>
                    <a:pt x="114" y="142"/>
                    <a:pt x="114" y="142"/>
                  </a:cubicBezTo>
                  <a:cubicBezTo>
                    <a:pt x="114" y="142"/>
                    <a:pt x="114" y="143"/>
                    <a:pt x="114" y="144"/>
                  </a:cubicBezTo>
                  <a:cubicBezTo>
                    <a:pt x="113" y="144"/>
                    <a:pt x="113" y="144"/>
                    <a:pt x="112" y="144"/>
                  </a:cubicBezTo>
                  <a:cubicBezTo>
                    <a:pt x="112" y="144"/>
                    <a:pt x="111" y="144"/>
                    <a:pt x="111" y="144"/>
                  </a:cubicBezTo>
                  <a:cubicBezTo>
                    <a:pt x="110" y="144"/>
                    <a:pt x="110" y="144"/>
                    <a:pt x="109" y="144"/>
                  </a:cubicBezTo>
                  <a:cubicBezTo>
                    <a:pt x="109" y="144"/>
                    <a:pt x="109" y="145"/>
                    <a:pt x="109" y="145"/>
                  </a:cubicBezTo>
                  <a:cubicBezTo>
                    <a:pt x="109" y="145"/>
                    <a:pt x="108" y="145"/>
                    <a:pt x="108" y="145"/>
                  </a:cubicBezTo>
                  <a:cubicBezTo>
                    <a:pt x="107" y="145"/>
                    <a:pt x="107" y="145"/>
                    <a:pt x="106" y="145"/>
                  </a:cubicBezTo>
                  <a:cubicBezTo>
                    <a:pt x="106" y="145"/>
                    <a:pt x="105" y="145"/>
                    <a:pt x="105" y="145"/>
                  </a:cubicBezTo>
                  <a:cubicBezTo>
                    <a:pt x="105" y="145"/>
                    <a:pt x="105" y="144"/>
                    <a:pt x="105" y="144"/>
                  </a:cubicBezTo>
                  <a:cubicBezTo>
                    <a:pt x="104" y="144"/>
                    <a:pt x="104" y="144"/>
                    <a:pt x="103" y="144"/>
                  </a:cubicBezTo>
                  <a:cubicBezTo>
                    <a:pt x="103" y="143"/>
                    <a:pt x="103" y="142"/>
                    <a:pt x="103" y="142"/>
                  </a:cubicBezTo>
                  <a:moveTo>
                    <a:pt x="90" y="84"/>
                  </a:moveTo>
                  <a:cubicBezTo>
                    <a:pt x="91" y="84"/>
                    <a:pt x="92" y="84"/>
                    <a:pt x="92" y="84"/>
                  </a:cubicBezTo>
                  <a:cubicBezTo>
                    <a:pt x="93" y="84"/>
                    <a:pt x="93" y="84"/>
                    <a:pt x="94" y="84"/>
                  </a:cubicBezTo>
                  <a:cubicBezTo>
                    <a:pt x="94" y="84"/>
                    <a:pt x="95" y="84"/>
                    <a:pt x="95" y="84"/>
                  </a:cubicBezTo>
                  <a:cubicBezTo>
                    <a:pt x="95" y="83"/>
                    <a:pt x="95" y="83"/>
                    <a:pt x="95" y="82"/>
                  </a:cubicBezTo>
                  <a:cubicBezTo>
                    <a:pt x="96" y="82"/>
                    <a:pt x="96" y="82"/>
                    <a:pt x="97" y="82"/>
                  </a:cubicBezTo>
                  <a:cubicBezTo>
                    <a:pt x="97" y="83"/>
                    <a:pt x="97" y="83"/>
                    <a:pt x="97" y="84"/>
                  </a:cubicBezTo>
                  <a:cubicBezTo>
                    <a:pt x="97" y="84"/>
                    <a:pt x="98" y="84"/>
                    <a:pt x="98" y="84"/>
                  </a:cubicBezTo>
                  <a:cubicBezTo>
                    <a:pt x="98" y="84"/>
                    <a:pt x="98" y="85"/>
                    <a:pt x="98" y="85"/>
                  </a:cubicBezTo>
                  <a:cubicBezTo>
                    <a:pt x="98" y="85"/>
                    <a:pt x="97" y="85"/>
                    <a:pt x="97" y="85"/>
                  </a:cubicBezTo>
                  <a:cubicBezTo>
                    <a:pt x="96" y="85"/>
                    <a:pt x="96" y="85"/>
                    <a:pt x="95" y="85"/>
                  </a:cubicBezTo>
                  <a:cubicBezTo>
                    <a:pt x="95" y="85"/>
                    <a:pt x="94" y="85"/>
                    <a:pt x="94" y="85"/>
                  </a:cubicBezTo>
                  <a:cubicBezTo>
                    <a:pt x="93" y="85"/>
                    <a:pt x="93" y="85"/>
                    <a:pt x="92" y="85"/>
                  </a:cubicBezTo>
                  <a:cubicBezTo>
                    <a:pt x="92" y="85"/>
                    <a:pt x="91" y="85"/>
                    <a:pt x="90" y="85"/>
                  </a:cubicBezTo>
                  <a:cubicBezTo>
                    <a:pt x="90" y="85"/>
                    <a:pt x="90" y="84"/>
                    <a:pt x="90" y="84"/>
                  </a:cubicBezTo>
                  <a:moveTo>
                    <a:pt x="90" y="92"/>
                  </a:moveTo>
                  <a:cubicBezTo>
                    <a:pt x="90" y="92"/>
                    <a:pt x="90" y="93"/>
                    <a:pt x="90" y="93"/>
                  </a:cubicBezTo>
                  <a:cubicBezTo>
                    <a:pt x="90" y="94"/>
                    <a:pt x="90" y="95"/>
                    <a:pt x="90" y="95"/>
                  </a:cubicBezTo>
                  <a:cubicBezTo>
                    <a:pt x="90" y="95"/>
                    <a:pt x="89" y="95"/>
                    <a:pt x="89" y="95"/>
                  </a:cubicBezTo>
                  <a:cubicBezTo>
                    <a:pt x="89" y="95"/>
                    <a:pt x="89" y="94"/>
                    <a:pt x="89" y="93"/>
                  </a:cubicBezTo>
                  <a:cubicBezTo>
                    <a:pt x="88" y="93"/>
                    <a:pt x="88" y="93"/>
                    <a:pt x="87" y="93"/>
                  </a:cubicBezTo>
                  <a:cubicBezTo>
                    <a:pt x="87" y="93"/>
                    <a:pt x="87" y="92"/>
                    <a:pt x="87" y="92"/>
                  </a:cubicBezTo>
                  <a:cubicBezTo>
                    <a:pt x="88" y="92"/>
                    <a:pt x="88" y="92"/>
                    <a:pt x="89" y="92"/>
                  </a:cubicBezTo>
                  <a:cubicBezTo>
                    <a:pt x="89" y="92"/>
                    <a:pt x="90" y="92"/>
                    <a:pt x="90" y="92"/>
                  </a:cubicBezTo>
                  <a:moveTo>
                    <a:pt x="70" y="105"/>
                  </a:moveTo>
                  <a:cubicBezTo>
                    <a:pt x="70" y="104"/>
                    <a:pt x="70" y="104"/>
                    <a:pt x="70" y="103"/>
                  </a:cubicBezTo>
                  <a:cubicBezTo>
                    <a:pt x="71" y="103"/>
                    <a:pt x="71" y="103"/>
                    <a:pt x="72" y="103"/>
                  </a:cubicBezTo>
                  <a:cubicBezTo>
                    <a:pt x="72" y="103"/>
                    <a:pt x="72" y="102"/>
                    <a:pt x="72" y="102"/>
                  </a:cubicBezTo>
                  <a:cubicBezTo>
                    <a:pt x="72" y="101"/>
                    <a:pt x="72" y="100"/>
                    <a:pt x="72" y="100"/>
                  </a:cubicBezTo>
                  <a:cubicBezTo>
                    <a:pt x="72" y="100"/>
                    <a:pt x="73" y="100"/>
                    <a:pt x="73" y="100"/>
                  </a:cubicBezTo>
                  <a:cubicBezTo>
                    <a:pt x="74" y="100"/>
                    <a:pt x="74" y="100"/>
                    <a:pt x="75" y="100"/>
                  </a:cubicBezTo>
                  <a:cubicBezTo>
                    <a:pt x="75" y="99"/>
                    <a:pt x="75" y="99"/>
                    <a:pt x="75" y="98"/>
                  </a:cubicBezTo>
                  <a:cubicBezTo>
                    <a:pt x="75" y="98"/>
                    <a:pt x="76" y="98"/>
                    <a:pt x="76" y="98"/>
                  </a:cubicBezTo>
                  <a:cubicBezTo>
                    <a:pt x="76" y="98"/>
                    <a:pt x="76" y="97"/>
                    <a:pt x="76" y="97"/>
                  </a:cubicBezTo>
                  <a:cubicBezTo>
                    <a:pt x="77" y="97"/>
                    <a:pt x="77" y="97"/>
                    <a:pt x="78" y="97"/>
                  </a:cubicBezTo>
                  <a:cubicBezTo>
                    <a:pt x="79" y="97"/>
                    <a:pt x="79" y="97"/>
                    <a:pt x="80" y="97"/>
                  </a:cubicBezTo>
                  <a:cubicBezTo>
                    <a:pt x="80" y="97"/>
                    <a:pt x="81" y="97"/>
                    <a:pt x="81" y="97"/>
                  </a:cubicBezTo>
                  <a:cubicBezTo>
                    <a:pt x="81" y="96"/>
                    <a:pt x="81" y="96"/>
                    <a:pt x="81" y="95"/>
                  </a:cubicBezTo>
                  <a:cubicBezTo>
                    <a:pt x="81" y="95"/>
                    <a:pt x="81" y="94"/>
                    <a:pt x="81" y="93"/>
                  </a:cubicBezTo>
                  <a:cubicBezTo>
                    <a:pt x="81" y="93"/>
                    <a:pt x="81" y="92"/>
                    <a:pt x="81" y="92"/>
                  </a:cubicBezTo>
                  <a:cubicBezTo>
                    <a:pt x="81" y="92"/>
                    <a:pt x="80" y="92"/>
                    <a:pt x="80" y="92"/>
                  </a:cubicBezTo>
                  <a:cubicBezTo>
                    <a:pt x="80" y="92"/>
                    <a:pt x="80" y="93"/>
                    <a:pt x="80" y="93"/>
                  </a:cubicBezTo>
                  <a:cubicBezTo>
                    <a:pt x="79" y="93"/>
                    <a:pt x="79" y="93"/>
                    <a:pt x="78" y="93"/>
                  </a:cubicBezTo>
                  <a:cubicBezTo>
                    <a:pt x="78" y="94"/>
                    <a:pt x="78" y="95"/>
                    <a:pt x="78" y="95"/>
                  </a:cubicBezTo>
                  <a:cubicBezTo>
                    <a:pt x="77" y="95"/>
                    <a:pt x="77" y="95"/>
                    <a:pt x="76" y="95"/>
                  </a:cubicBezTo>
                  <a:cubicBezTo>
                    <a:pt x="76" y="95"/>
                    <a:pt x="76" y="94"/>
                    <a:pt x="76" y="93"/>
                  </a:cubicBezTo>
                  <a:cubicBezTo>
                    <a:pt x="76" y="93"/>
                    <a:pt x="76" y="92"/>
                    <a:pt x="76" y="92"/>
                  </a:cubicBezTo>
                  <a:cubicBezTo>
                    <a:pt x="76" y="91"/>
                    <a:pt x="76" y="91"/>
                    <a:pt x="76" y="90"/>
                  </a:cubicBezTo>
                  <a:cubicBezTo>
                    <a:pt x="77" y="90"/>
                    <a:pt x="77" y="90"/>
                    <a:pt x="78" y="90"/>
                  </a:cubicBezTo>
                  <a:cubicBezTo>
                    <a:pt x="78" y="90"/>
                    <a:pt x="78" y="89"/>
                    <a:pt x="78" y="89"/>
                  </a:cubicBezTo>
                  <a:cubicBezTo>
                    <a:pt x="79" y="89"/>
                    <a:pt x="79" y="89"/>
                    <a:pt x="80" y="89"/>
                  </a:cubicBezTo>
                  <a:cubicBezTo>
                    <a:pt x="80" y="88"/>
                    <a:pt x="80" y="87"/>
                    <a:pt x="80" y="87"/>
                  </a:cubicBezTo>
                  <a:cubicBezTo>
                    <a:pt x="80" y="87"/>
                    <a:pt x="81" y="87"/>
                    <a:pt x="81" y="87"/>
                  </a:cubicBezTo>
                  <a:cubicBezTo>
                    <a:pt x="81" y="86"/>
                    <a:pt x="81" y="86"/>
                    <a:pt x="81" y="85"/>
                  </a:cubicBezTo>
                  <a:cubicBezTo>
                    <a:pt x="81" y="85"/>
                    <a:pt x="81" y="84"/>
                    <a:pt x="81" y="84"/>
                  </a:cubicBezTo>
                  <a:cubicBezTo>
                    <a:pt x="81" y="84"/>
                    <a:pt x="80" y="84"/>
                    <a:pt x="80" y="84"/>
                  </a:cubicBezTo>
                  <a:cubicBezTo>
                    <a:pt x="79" y="84"/>
                    <a:pt x="79" y="84"/>
                    <a:pt x="78" y="84"/>
                  </a:cubicBezTo>
                  <a:cubicBezTo>
                    <a:pt x="78" y="83"/>
                    <a:pt x="78" y="83"/>
                    <a:pt x="78" y="82"/>
                  </a:cubicBezTo>
                  <a:cubicBezTo>
                    <a:pt x="77" y="82"/>
                    <a:pt x="77" y="82"/>
                    <a:pt x="76" y="82"/>
                  </a:cubicBezTo>
                  <a:cubicBezTo>
                    <a:pt x="76" y="82"/>
                    <a:pt x="76" y="81"/>
                    <a:pt x="76" y="81"/>
                  </a:cubicBezTo>
                  <a:cubicBezTo>
                    <a:pt x="76" y="80"/>
                    <a:pt x="76" y="79"/>
                    <a:pt x="76" y="79"/>
                  </a:cubicBezTo>
                  <a:cubicBezTo>
                    <a:pt x="76" y="78"/>
                    <a:pt x="76" y="78"/>
                    <a:pt x="76" y="77"/>
                  </a:cubicBezTo>
                  <a:cubicBezTo>
                    <a:pt x="76" y="77"/>
                    <a:pt x="76" y="76"/>
                    <a:pt x="76" y="76"/>
                  </a:cubicBezTo>
                  <a:cubicBezTo>
                    <a:pt x="77" y="76"/>
                    <a:pt x="77" y="76"/>
                    <a:pt x="78" y="76"/>
                  </a:cubicBezTo>
                  <a:cubicBezTo>
                    <a:pt x="78" y="75"/>
                    <a:pt x="78" y="75"/>
                    <a:pt x="78" y="74"/>
                  </a:cubicBezTo>
                  <a:cubicBezTo>
                    <a:pt x="79" y="74"/>
                    <a:pt x="79" y="74"/>
                    <a:pt x="80" y="74"/>
                  </a:cubicBezTo>
                  <a:cubicBezTo>
                    <a:pt x="80" y="74"/>
                    <a:pt x="81" y="74"/>
                    <a:pt x="81" y="74"/>
                  </a:cubicBezTo>
                  <a:cubicBezTo>
                    <a:pt x="81" y="74"/>
                    <a:pt x="81" y="73"/>
                    <a:pt x="81" y="72"/>
                  </a:cubicBezTo>
                  <a:cubicBezTo>
                    <a:pt x="81" y="72"/>
                    <a:pt x="81" y="71"/>
                    <a:pt x="81" y="71"/>
                  </a:cubicBezTo>
                  <a:cubicBezTo>
                    <a:pt x="82" y="71"/>
                    <a:pt x="82" y="71"/>
                    <a:pt x="83" y="71"/>
                  </a:cubicBezTo>
                  <a:cubicBezTo>
                    <a:pt x="83" y="70"/>
                    <a:pt x="83" y="70"/>
                    <a:pt x="83" y="69"/>
                  </a:cubicBezTo>
                  <a:cubicBezTo>
                    <a:pt x="83" y="69"/>
                    <a:pt x="83" y="68"/>
                    <a:pt x="83" y="68"/>
                  </a:cubicBezTo>
                  <a:cubicBezTo>
                    <a:pt x="83" y="67"/>
                    <a:pt x="83" y="67"/>
                    <a:pt x="83" y="66"/>
                  </a:cubicBezTo>
                  <a:cubicBezTo>
                    <a:pt x="83" y="66"/>
                    <a:pt x="84" y="66"/>
                    <a:pt x="84" y="66"/>
                  </a:cubicBezTo>
                  <a:cubicBezTo>
                    <a:pt x="84" y="66"/>
                    <a:pt x="84" y="65"/>
                    <a:pt x="84" y="64"/>
                  </a:cubicBezTo>
                  <a:cubicBezTo>
                    <a:pt x="85" y="64"/>
                    <a:pt x="85" y="64"/>
                    <a:pt x="86" y="64"/>
                  </a:cubicBezTo>
                  <a:cubicBezTo>
                    <a:pt x="86" y="64"/>
                    <a:pt x="87" y="64"/>
                    <a:pt x="87" y="64"/>
                  </a:cubicBezTo>
                  <a:cubicBezTo>
                    <a:pt x="87" y="65"/>
                    <a:pt x="87" y="66"/>
                    <a:pt x="87" y="66"/>
                  </a:cubicBezTo>
                  <a:cubicBezTo>
                    <a:pt x="87" y="67"/>
                    <a:pt x="87" y="67"/>
                    <a:pt x="87" y="68"/>
                  </a:cubicBezTo>
                  <a:cubicBezTo>
                    <a:pt x="87" y="68"/>
                    <a:pt x="87" y="69"/>
                    <a:pt x="87" y="69"/>
                  </a:cubicBezTo>
                  <a:cubicBezTo>
                    <a:pt x="87" y="69"/>
                    <a:pt x="86" y="69"/>
                    <a:pt x="86" y="69"/>
                  </a:cubicBezTo>
                  <a:cubicBezTo>
                    <a:pt x="86" y="70"/>
                    <a:pt x="86" y="70"/>
                    <a:pt x="86" y="71"/>
                  </a:cubicBezTo>
                  <a:cubicBezTo>
                    <a:pt x="85" y="71"/>
                    <a:pt x="85" y="71"/>
                    <a:pt x="84" y="71"/>
                  </a:cubicBezTo>
                  <a:cubicBezTo>
                    <a:pt x="84" y="71"/>
                    <a:pt x="84" y="72"/>
                    <a:pt x="84" y="72"/>
                  </a:cubicBezTo>
                  <a:cubicBezTo>
                    <a:pt x="84" y="72"/>
                    <a:pt x="83" y="72"/>
                    <a:pt x="83" y="72"/>
                  </a:cubicBezTo>
                  <a:cubicBezTo>
                    <a:pt x="83" y="73"/>
                    <a:pt x="83" y="74"/>
                    <a:pt x="83" y="74"/>
                  </a:cubicBezTo>
                  <a:cubicBezTo>
                    <a:pt x="83" y="75"/>
                    <a:pt x="83" y="75"/>
                    <a:pt x="83" y="76"/>
                  </a:cubicBezTo>
                  <a:cubicBezTo>
                    <a:pt x="83" y="76"/>
                    <a:pt x="83" y="77"/>
                    <a:pt x="83" y="77"/>
                  </a:cubicBezTo>
                  <a:cubicBezTo>
                    <a:pt x="83" y="78"/>
                    <a:pt x="83" y="78"/>
                    <a:pt x="83" y="79"/>
                  </a:cubicBezTo>
                  <a:cubicBezTo>
                    <a:pt x="83" y="79"/>
                    <a:pt x="83" y="80"/>
                    <a:pt x="83" y="81"/>
                  </a:cubicBezTo>
                  <a:cubicBezTo>
                    <a:pt x="83" y="81"/>
                    <a:pt x="83" y="82"/>
                    <a:pt x="83" y="82"/>
                  </a:cubicBezTo>
                  <a:cubicBezTo>
                    <a:pt x="83" y="83"/>
                    <a:pt x="83" y="83"/>
                    <a:pt x="83" y="84"/>
                  </a:cubicBezTo>
                  <a:cubicBezTo>
                    <a:pt x="83" y="84"/>
                    <a:pt x="84" y="84"/>
                    <a:pt x="84" y="84"/>
                  </a:cubicBezTo>
                  <a:cubicBezTo>
                    <a:pt x="84" y="84"/>
                    <a:pt x="84" y="85"/>
                    <a:pt x="84" y="85"/>
                  </a:cubicBezTo>
                  <a:cubicBezTo>
                    <a:pt x="85" y="85"/>
                    <a:pt x="85" y="85"/>
                    <a:pt x="86" y="85"/>
                  </a:cubicBezTo>
                  <a:cubicBezTo>
                    <a:pt x="86" y="85"/>
                    <a:pt x="87" y="85"/>
                    <a:pt x="87" y="85"/>
                  </a:cubicBezTo>
                  <a:cubicBezTo>
                    <a:pt x="88" y="85"/>
                    <a:pt x="88" y="85"/>
                    <a:pt x="89" y="85"/>
                  </a:cubicBezTo>
                  <a:cubicBezTo>
                    <a:pt x="89" y="86"/>
                    <a:pt x="89" y="86"/>
                    <a:pt x="89" y="87"/>
                  </a:cubicBezTo>
                  <a:cubicBezTo>
                    <a:pt x="88" y="87"/>
                    <a:pt x="88" y="87"/>
                    <a:pt x="87" y="87"/>
                  </a:cubicBezTo>
                  <a:cubicBezTo>
                    <a:pt x="87" y="87"/>
                    <a:pt x="87" y="88"/>
                    <a:pt x="87" y="89"/>
                  </a:cubicBezTo>
                  <a:cubicBezTo>
                    <a:pt x="87" y="89"/>
                    <a:pt x="86" y="89"/>
                    <a:pt x="86" y="89"/>
                  </a:cubicBezTo>
                  <a:cubicBezTo>
                    <a:pt x="86" y="89"/>
                    <a:pt x="86" y="90"/>
                    <a:pt x="86" y="90"/>
                  </a:cubicBezTo>
                  <a:cubicBezTo>
                    <a:pt x="85" y="90"/>
                    <a:pt x="85" y="90"/>
                    <a:pt x="84" y="90"/>
                  </a:cubicBezTo>
                  <a:cubicBezTo>
                    <a:pt x="84" y="91"/>
                    <a:pt x="84" y="91"/>
                    <a:pt x="84" y="92"/>
                  </a:cubicBezTo>
                  <a:cubicBezTo>
                    <a:pt x="84" y="92"/>
                    <a:pt x="84" y="93"/>
                    <a:pt x="84" y="93"/>
                  </a:cubicBezTo>
                  <a:cubicBezTo>
                    <a:pt x="84" y="94"/>
                    <a:pt x="84" y="95"/>
                    <a:pt x="84" y="95"/>
                  </a:cubicBezTo>
                  <a:cubicBezTo>
                    <a:pt x="84" y="95"/>
                    <a:pt x="83" y="95"/>
                    <a:pt x="83" y="95"/>
                  </a:cubicBezTo>
                  <a:cubicBezTo>
                    <a:pt x="83" y="96"/>
                    <a:pt x="83" y="96"/>
                    <a:pt x="83" y="97"/>
                  </a:cubicBezTo>
                  <a:cubicBezTo>
                    <a:pt x="83" y="97"/>
                    <a:pt x="83" y="98"/>
                    <a:pt x="83" y="98"/>
                  </a:cubicBezTo>
                  <a:cubicBezTo>
                    <a:pt x="83" y="99"/>
                    <a:pt x="83" y="99"/>
                    <a:pt x="83" y="100"/>
                  </a:cubicBezTo>
                  <a:cubicBezTo>
                    <a:pt x="83" y="100"/>
                    <a:pt x="84" y="100"/>
                    <a:pt x="84" y="100"/>
                  </a:cubicBezTo>
                  <a:cubicBezTo>
                    <a:pt x="84" y="100"/>
                    <a:pt x="84" y="101"/>
                    <a:pt x="84" y="102"/>
                  </a:cubicBezTo>
                  <a:cubicBezTo>
                    <a:pt x="84" y="102"/>
                    <a:pt x="83" y="102"/>
                    <a:pt x="83" y="102"/>
                  </a:cubicBezTo>
                  <a:cubicBezTo>
                    <a:pt x="83" y="102"/>
                    <a:pt x="83" y="103"/>
                    <a:pt x="83" y="103"/>
                  </a:cubicBezTo>
                  <a:cubicBezTo>
                    <a:pt x="82" y="103"/>
                    <a:pt x="81" y="103"/>
                    <a:pt x="80" y="103"/>
                  </a:cubicBezTo>
                  <a:cubicBezTo>
                    <a:pt x="79" y="103"/>
                    <a:pt x="79" y="103"/>
                    <a:pt x="78" y="103"/>
                  </a:cubicBezTo>
                  <a:cubicBezTo>
                    <a:pt x="77" y="103"/>
                    <a:pt x="77" y="103"/>
                    <a:pt x="76" y="103"/>
                  </a:cubicBezTo>
                  <a:cubicBezTo>
                    <a:pt x="76" y="103"/>
                    <a:pt x="75" y="103"/>
                    <a:pt x="75" y="103"/>
                  </a:cubicBezTo>
                  <a:cubicBezTo>
                    <a:pt x="75" y="104"/>
                    <a:pt x="75" y="104"/>
                    <a:pt x="75" y="105"/>
                  </a:cubicBezTo>
                  <a:cubicBezTo>
                    <a:pt x="74" y="105"/>
                    <a:pt x="74" y="105"/>
                    <a:pt x="73" y="105"/>
                  </a:cubicBezTo>
                  <a:cubicBezTo>
                    <a:pt x="73" y="105"/>
                    <a:pt x="72" y="105"/>
                    <a:pt x="72" y="105"/>
                  </a:cubicBezTo>
                  <a:cubicBezTo>
                    <a:pt x="72" y="105"/>
                    <a:pt x="72" y="106"/>
                    <a:pt x="72" y="106"/>
                  </a:cubicBezTo>
                  <a:cubicBezTo>
                    <a:pt x="71" y="106"/>
                    <a:pt x="71" y="106"/>
                    <a:pt x="70" y="106"/>
                  </a:cubicBezTo>
                  <a:cubicBezTo>
                    <a:pt x="70" y="106"/>
                    <a:pt x="70" y="105"/>
                    <a:pt x="70" y="105"/>
                  </a:cubicBezTo>
                  <a:moveTo>
                    <a:pt x="69" y="103"/>
                  </a:moveTo>
                  <a:cubicBezTo>
                    <a:pt x="69" y="104"/>
                    <a:pt x="69" y="104"/>
                    <a:pt x="69" y="105"/>
                  </a:cubicBezTo>
                  <a:cubicBezTo>
                    <a:pt x="68" y="105"/>
                    <a:pt x="68" y="105"/>
                    <a:pt x="67" y="105"/>
                  </a:cubicBezTo>
                  <a:cubicBezTo>
                    <a:pt x="67" y="104"/>
                    <a:pt x="67" y="104"/>
                    <a:pt x="67" y="103"/>
                  </a:cubicBezTo>
                  <a:cubicBezTo>
                    <a:pt x="68" y="103"/>
                    <a:pt x="68" y="103"/>
                    <a:pt x="69" y="103"/>
                  </a:cubicBezTo>
                  <a:moveTo>
                    <a:pt x="62" y="92"/>
                  </a:moveTo>
                  <a:cubicBezTo>
                    <a:pt x="62" y="91"/>
                    <a:pt x="62" y="91"/>
                    <a:pt x="62" y="90"/>
                  </a:cubicBezTo>
                  <a:cubicBezTo>
                    <a:pt x="63" y="90"/>
                    <a:pt x="63" y="90"/>
                    <a:pt x="64" y="90"/>
                  </a:cubicBezTo>
                  <a:cubicBezTo>
                    <a:pt x="64" y="91"/>
                    <a:pt x="64" y="91"/>
                    <a:pt x="64" y="92"/>
                  </a:cubicBezTo>
                  <a:cubicBezTo>
                    <a:pt x="64" y="92"/>
                    <a:pt x="64" y="93"/>
                    <a:pt x="64" y="93"/>
                  </a:cubicBezTo>
                  <a:cubicBezTo>
                    <a:pt x="64" y="93"/>
                    <a:pt x="65" y="93"/>
                    <a:pt x="65" y="93"/>
                  </a:cubicBezTo>
                  <a:cubicBezTo>
                    <a:pt x="65" y="94"/>
                    <a:pt x="65" y="95"/>
                    <a:pt x="65" y="95"/>
                  </a:cubicBezTo>
                  <a:cubicBezTo>
                    <a:pt x="65" y="96"/>
                    <a:pt x="65" y="96"/>
                    <a:pt x="65" y="97"/>
                  </a:cubicBezTo>
                  <a:cubicBezTo>
                    <a:pt x="66" y="97"/>
                    <a:pt x="66" y="97"/>
                    <a:pt x="67" y="97"/>
                  </a:cubicBezTo>
                  <a:cubicBezTo>
                    <a:pt x="67" y="97"/>
                    <a:pt x="67" y="98"/>
                    <a:pt x="67" y="98"/>
                  </a:cubicBezTo>
                  <a:cubicBezTo>
                    <a:pt x="67" y="99"/>
                    <a:pt x="67" y="99"/>
                    <a:pt x="67" y="100"/>
                  </a:cubicBezTo>
                  <a:cubicBezTo>
                    <a:pt x="66" y="100"/>
                    <a:pt x="66" y="100"/>
                    <a:pt x="65" y="100"/>
                  </a:cubicBezTo>
                  <a:cubicBezTo>
                    <a:pt x="65" y="99"/>
                    <a:pt x="65" y="99"/>
                    <a:pt x="65" y="98"/>
                  </a:cubicBezTo>
                  <a:cubicBezTo>
                    <a:pt x="65" y="98"/>
                    <a:pt x="64" y="98"/>
                    <a:pt x="64" y="98"/>
                  </a:cubicBezTo>
                  <a:cubicBezTo>
                    <a:pt x="64" y="98"/>
                    <a:pt x="64" y="97"/>
                    <a:pt x="64" y="97"/>
                  </a:cubicBezTo>
                  <a:cubicBezTo>
                    <a:pt x="64" y="96"/>
                    <a:pt x="64" y="96"/>
                    <a:pt x="64" y="95"/>
                  </a:cubicBezTo>
                  <a:cubicBezTo>
                    <a:pt x="64" y="95"/>
                    <a:pt x="64" y="94"/>
                    <a:pt x="64" y="93"/>
                  </a:cubicBezTo>
                  <a:cubicBezTo>
                    <a:pt x="63" y="93"/>
                    <a:pt x="63" y="93"/>
                    <a:pt x="62" y="93"/>
                  </a:cubicBezTo>
                  <a:cubicBezTo>
                    <a:pt x="62" y="93"/>
                    <a:pt x="62" y="92"/>
                    <a:pt x="62" y="92"/>
                  </a:cubicBezTo>
                  <a:moveTo>
                    <a:pt x="120" y="164"/>
                  </a:moveTo>
                  <a:cubicBezTo>
                    <a:pt x="120" y="165"/>
                    <a:pt x="120" y="165"/>
                    <a:pt x="120" y="166"/>
                  </a:cubicBezTo>
                  <a:cubicBezTo>
                    <a:pt x="120" y="167"/>
                    <a:pt x="120" y="167"/>
                    <a:pt x="120" y="168"/>
                  </a:cubicBezTo>
                  <a:cubicBezTo>
                    <a:pt x="120" y="168"/>
                    <a:pt x="120" y="169"/>
                    <a:pt x="120" y="169"/>
                  </a:cubicBezTo>
                  <a:cubicBezTo>
                    <a:pt x="120" y="170"/>
                    <a:pt x="120" y="170"/>
                    <a:pt x="120" y="171"/>
                  </a:cubicBezTo>
                  <a:cubicBezTo>
                    <a:pt x="120" y="171"/>
                    <a:pt x="119" y="171"/>
                    <a:pt x="119" y="171"/>
                  </a:cubicBezTo>
                  <a:cubicBezTo>
                    <a:pt x="119" y="171"/>
                    <a:pt x="119" y="172"/>
                    <a:pt x="119" y="173"/>
                  </a:cubicBezTo>
                  <a:cubicBezTo>
                    <a:pt x="118" y="173"/>
                    <a:pt x="118" y="173"/>
                    <a:pt x="117" y="173"/>
                  </a:cubicBezTo>
                  <a:cubicBezTo>
                    <a:pt x="117" y="173"/>
                    <a:pt x="116" y="173"/>
                    <a:pt x="116" y="173"/>
                  </a:cubicBezTo>
                  <a:cubicBezTo>
                    <a:pt x="115" y="173"/>
                    <a:pt x="114" y="173"/>
                    <a:pt x="114" y="173"/>
                  </a:cubicBezTo>
                  <a:cubicBezTo>
                    <a:pt x="114" y="172"/>
                    <a:pt x="114" y="171"/>
                    <a:pt x="114" y="171"/>
                  </a:cubicBezTo>
                  <a:cubicBezTo>
                    <a:pt x="113" y="171"/>
                    <a:pt x="113" y="171"/>
                    <a:pt x="112" y="171"/>
                  </a:cubicBezTo>
                  <a:cubicBezTo>
                    <a:pt x="112" y="171"/>
                    <a:pt x="111" y="171"/>
                    <a:pt x="111" y="171"/>
                  </a:cubicBezTo>
                  <a:cubicBezTo>
                    <a:pt x="111" y="171"/>
                    <a:pt x="111" y="172"/>
                    <a:pt x="111" y="173"/>
                  </a:cubicBezTo>
                  <a:cubicBezTo>
                    <a:pt x="110" y="173"/>
                    <a:pt x="110" y="173"/>
                    <a:pt x="109" y="173"/>
                  </a:cubicBezTo>
                  <a:cubicBezTo>
                    <a:pt x="109" y="173"/>
                    <a:pt x="108" y="173"/>
                    <a:pt x="108" y="173"/>
                  </a:cubicBezTo>
                  <a:cubicBezTo>
                    <a:pt x="107" y="173"/>
                    <a:pt x="107" y="173"/>
                    <a:pt x="106" y="173"/>
                  </a:cubicBezTo>
                  <a:cubicBezTo>
                    <a:pt x="106" y="173"/>
                    <a:pt x="105" y="173"/>
                    <a:pt x="105" y="173"/>
                  </a:cubicBezTo>
                  <a:cubicBezTo>
                    <a:pt x="104" y="173"/>
                    <a:pt x="104" y="173"/>
                    <a:pt x="103" y="173"/>
                  </a:cubicBezTo>
                  <a:cubicBezTo>
                    <a:pt x="103" y="173"/>
                    <a:pt x="102" y="173"/>
                    <a:pt x="102" y="173"/>
                  </a:cubicBezTo>
                  <a:cubicBezTo>
                    <a:pt x="101" y="173"/>
                    <a:pt x="100" y="173"/>
                    <a:pt x="100" y="173"/>
                  </a:cubicBezTo>
                  <a:cubicBezTo>
                    <a:pt x="100" y="172"/>
                    <a:pt x="100" y="171"/>
                    <a:pt x="100" y="171"/>
                  </a:cubicBezTo>
                  <a:cubicBezTo>
                    <a:pt x="99" y="171"/>
                    <a:pt x="99" y="171"/>
                    <a:pt x="98" y="171"/>
                  </a:cubicBezTo>
                  <a:cubicBezTo>
                    <a:pt x="98" y="171"/>
                    <a:pt x="97" y="171"/>
                    <a:pt x="97" y="171"/>
                  </a:cubicBezTo>
                  <a:cubicBezTo>
                    <a:pt x="96" y="171"/>
                    <a:pt x="96" y="171"/>
                    <a:pt x="95" y="171"/>
                  </a:cubicBezTo>
                  <a:cubicBezTo>
                    <a:pt x="95" y="170"/>
                    <a:pt x="95" y="170"/>
                    <a:pt x="95" y="169"/>
                  </a:cubicBezTo>
                  <a:cubicBezTo>
                    <a:pt x="95" y="169"/>
                    <a:pt x="94" y="169"/>
                    <a:pt x="94" y="169"/>
                  </a:cubicBezTo>
                  <a:cubicBezTo>
                    <a:pt x="93" y="169"/>
                    <a:pt x="93" y="169"/>
                    <a:pt x="92" y="169"/>
                  </a:cubicBezTo>
                  <a:cubicBezTo>
                    <a:pt x="92" y="169"/>
                    <a:pt x="91" y="169"/>
                    <a:pt x="90" y="169"/>
                  </a:cubicBezTo>
                  <a:cubicBezTo>
                    <a:pt x="90" y="169"/>
                    <a:pt x="89" y="169"/>
                    <a:pt x="89" y="169"/>
                  </a:cubicBezTo>
                  <a:cubicBezTo>
                    <a:pt x="88" y="169"/>
                    <a:pt x="88" y="169"/>
                    <a:pt x="87" y="169"/>
                  </a:cubicBezTo>
                  <a:cubicBezTo>
                    <a:pt x="87" y="170"/>
                    <a:pt x="87" y="170"/>
                    <a:pt x="87" y="170"/>
                  </a:cubicBezTo>
                  <a:cubicBezTo>
                    <a:pt x="87" y="171"/>
                    <a:pt x="87" y="171"/>
                    <a:pt x="87" y="171"/>
                  </a:cubicBezTo>
                  <a:cubicBezTo>
                    <a:pt x="87" y="171"/>
                    <a:pt x="87" y="172"/>
                    <a:pt x="87" y="173"/>
                  </a:cubicBezTo>
                  <a:cubicBezTo>
                    <a:pt x="87" y="173"/>
                    <a:pt x="87" y="174"/>
                    <a:pt x="87" y="174"/>
                  </a:cubicBezTo>
                  <a:cubicBezTo>
                    <a:pt x="87" y="174"/>
                    <a:pt x="86" y="174"/>
                    <a:pt x="86" y="174"/>
                  </a:cubicBezTo>
                  <a:cubicBezTo>
                    <a:pt x="86" y="175"/>
                    <a:pt x="86" y="175"/>
                    <a:pt x="86" y="176"/>
                  </a:cubicBezTo>
                  <a:cubicBezTo>
                    <a:pt x="85" y="176"/>
                    <a:pt x="85" y="176"/>
                    <a:pt x="84" y="176"/>
                  </a:cubicBezTo>
                  <a:cubicBezTo>
                    <a:pt x="84" y="175"/>
                    <a:pt x="84" y="175"/>
                    <a:pt x="84" y="174"/>
                  </a:cubicBezTo>
                  <a:cubicBezTo>
                    <a:pt x="84" y="174"/>
                    <a:pt x="83" y="174"/>
                    <a:pt x="83" y="174"/>
                  </a:cubicBezTo>
                  <a:cubicBezTo>
                    <a:pt x="82" y="174"/>
                    <a:pt x="82" y="174"/>
                    <a:pt x="81" y="174"/>
                  </a:cubicBezTo>
                  <a:cubicBezTo>
                    <a:pt x="81" y="174"/>
                    <a:pt x="80" y="174"/>
                    <a:pt x="80" y="174"/>
                  </a:cubicBezTo>
                  <a:cubicBezTo>
                    <a:pt x="79" y="174"/>
                    <a:pt x="79" y="174"/>
                    <a:pt x="78" y="174"/>
                  </a:cubicBezTo>
                  <a:cubicBezTo>
                    <a:pt x="78" y="174"/>
                    <a:pt x="78" y="173"/>
                    <a:pt x="78" y="173"/>
                  </a:cubicBezTo>
                  <a:cubicBezTo>
                    <a:pt x="78" y="172"/>
                    <a:pt x="78" y="171"/>
                    <a:pt x="78" y="171"/>
                  </a:cubicBezTo>
                  <a:cubicBezTo>
                    <a:pt x="77" y="171"/>
                    <a:pt x="77" y="171"/>
                    <a:pt x="76" y="171"/>
                  </a:cubicBezTo>
                  <a:cubicBezTo>
                    <a:pt x="76" y="170"/>
                    <a:pt x="76" y="170"/>
                    <a:pt x="76" y="169"/>
                  </a:cubicBezTo>
                  <a:cubicBezTo>
                    <a:pt x="76" y="169"/>
                    <a:pt x="75" y="169"/>
                    <a:pt x="75" y="169"/>
                  </a:cubicBezTo>
                  <a:cubicBezTo>
                    <a:pt x="74" y="169"/>
                    <a:pt x="74" y="169"/>
                    <a:pt x="73" y="169"/>
                  </a:cubicBezTo>
                  <a:cubicBezTo>
                    <a:pt x="73" y="169"/>
                    <a:pt x="72" y="169"/>
                    <a:pt x="72" y="169"/>
                  </a:cubicBezTo>
                  <a:cubicBezTo>
                    <a:pt x="71" y="169"/>
                    <a:pt x="71" y="169"/>
                    <a:pt x="70" y="169"/>
                  </a:cubicBezTo>
                  <a:cubicBezTo>
                    <a:pt x="70" y="169"/>
                    <a:pt x="69" y="169"/>
                    <a:pt x="69" y="169"/>
                  </a:cubicBezTo>
                  <a:cubicBezTo>
                    <a:pt x="69" y="169"/>
                    <a:pt x="69" y="168"/>
                    <a:pt x="69" y="168"/>
                  </a:cubicBezTo>
                  <a:cubicBezTo>
                    <a:pt x="68" y="168"/>
                    <a:pt x="68" y="168"/>
                    <a:pt x="67" y="168"/>
                  </a:cubicBezTo>
                  <a:cubicBezTo>
                    <a:pt x="67" y="167"/>
                    <a:pt x="67" y="167"/>
                    <a:pt x="67" y="166"/>
                  </a:cubicBezTo>
                  <a:cubicBezTo>
                    <a:pt x="67" y="165"/>
                    <a:pt x="67" y="165"/>
                    <a:pt x="67" y="164"/>
                  </a:cubicBezTo>
                  <a:cubicBezTo>
                    <a:pt x="67" y="164"/>
                    <a:pt x="67" y="163"/>
                    <a:pt x="67" y="163"/>
                  </a:cubicBezTo>
                  <a:cubicBezTo>
                    <a:pt x="67" y="162"/>
                    <a:pt x="67" y="162"/>
                    <a:pt x="67" y="161"/>
                  </a:cubicBezTo>
                  <a:cubicBezTo>
                    <a:pt x="66" y="161"/>
                    <a:pt x="66" y="161"/>
                    <a:pt x="65" y="161"/>
                  </a:cubicBezTo>
                  <a:cubicBezTo>
                    <a:pt x="65" y="161"/>
                    <a:pt x="65" y="160"/>
                    <a:pt x="65" y="160"/>
                  </a:cubicBezTo>
                  <a:cubicBezTo>
                    <a:pt x="66" y="160"/>
                    <a:pt x="66" y="160"/>
                    <a:pt x="67" y="160"/>
                  </a:cubicBezTo>
                  <a:cubicBezTo>
                    <a:pt x="67" y="159"/>
                    <a:pt x="67" y="159"/>
                    <a:pt x="67" y="158"/>
                  </a:cubicBezTo>
                  <a:cubicBezTo>
                    <a:pt x="66" y="158"/>
                    <a:pt x="66" y="158"/>
                    <a:pt x="65" y="158"/>
                  </a:cubicBezTo>
                  <a:cubicBezTo>
                    <a:pt x="65" y="158"/>
                    <a:pt x="64" y="158"/>
                    <a:pt x="64" y="158"/>
                  </a:cubicBezTo>
                  <a:cubicBezTo>
                    <a:pt x="63" y="158"/>
                    <a:pt x="63" y="158"/>
                    <a:pt x="62" y="158"/>
                  </a:cubicBezTo>
                  <a:cubicBezTo>
                    <a:pt x="62" y="158"/>
                    <a:pt x="61" y="158"/>
                    <a:pt x="61" y="158"/>
                  </a:cubicBezTo>
                  <a:cubicBezTo>
                    <a:pt x="60" y="158"/>
                    <a:pt x="60" y="158"/>
                    <a:pt x="59" y="158"/>
                  </a:cubicBezTo>
                  <a:cubicBezTo>
                    <a:pt x="59" y="158"/>
                    <a:pt x="58" y="158"/>
                    <a:pt x="58" y="158"/>
                  </a:cubicBezTo>
                  <a:cubicBezTo>
                    <a:pt x="57" y="158"/>
                    <a:pt x="57" y="158"/>
                    <a:pt x="56" y="158"/>
                  </a:cubicBezTo>
                  <a:cubicBezTo>
                    <a:pt x="56" y="158"/>
                    <a:pt x="55" y="158"/>
                    <a:pt x="55" y="158"/>
                  </a:cubicBezTo>
                  <a:cubicBezTo>
                    <a:pt x="54" y="158"/>
                    <a:pt x="53" y="158"/>
                    <a:pt x="53" y="158"/>
                  </a:cubicBezTo>
                  <a:cubicBezTo>
                    <a:pt x="52" y="158"/>
                    <a:pt x="52" y="158"/>
                    <a:pt x="51" y="158"/>
                  </a:cubicBezTo>
                  <a:cubicBezTo>
                    <a:pt x="51" y="158"/>
                    <a:pt x="50" y="158"/>
                    <a:pt x="50" y="158"/>
                  </a:cubicBezTo>
                  <a:cubicBezTo>
                    <a:pt x="50" y="159"/>
                    <a:pt x="50" y="159"/>
                    <a:pt x="50" y="160"/>
                  </a:cubicBezTo>
                  <a:cubicBezTo>
                    <a:pt x="49" y="160"/>
                    <a:pt x="49" y="160"/>
                    <a:pt x="48" y="160"/>
                  </a:cubicBezTo>
                  <a:cubicBezTo>
                    <a:pt x="48" y="160"/>
                    <a:pt x="47" y="160"/>
                    <a:pt x="47" y="160"/>
                  </a:cubicBezTo>
                  <a:cubicBezTo>
                    <a:pt x="46" y="160"/>
                    <a:pt x="46" y="160"/>
                    <a:pt x="45" y="160"/>
                  </a:cubicBezTo>
                  <a:cubicBezTo>
                    <a:pt x="45" y="160"/>
                    <a:pt x="44" y="160"/>
                    <a:pt x="44" y="160"/>
                  </a:cubicBezTo>
                  <a:cubicBezTo>
                    <a:pt x="43" y="160"/>
                    <a:pt x="43" y="160"/>
                    <a:pt x="42" y="160"/>
                  </a:cubicBezTo>
                  <a:cubicBezTo>
                    <a:pt x="42" y="160"/>
                    <a:pt x="42" y="161"/>
                    <a:pt x="42" y="161"/>
                  </a:cubicBezTo>
                  <a:cubicBezTo>
                    <a:pt x="42" y="161"/>
                    <a:pt x="41" y="161"/>
                    <a:pt x="41" y="161"/>
                  </a:cubicBezTo>
                  <a:cubicBezTo>
                    <a:pt x="40" y="161"/>
                    <a:pt x="39" y="161"/>
                    <a:pt x="39" y="161"/>
                  </a:cubicBezTo>
                  <a:cubicBezTo>
                    <a:pt x="39" y="162"/>
                    <a:pt x="39" y="162"/>
                    <a:pt x="39" y="163"/>
                  </a:cubicBezTo>
                  <a:cubicBezTo>
                    <a:pt x="38" y="163"/>
                    <a:pt x="38" y="163"/>
                    <a:pt x="37" y="163"/>
                  </a:cubicBezTo>
                  <a:cubicBezTo>
                    <a:pt x="37" y="163"/>
                    <a:pt x="36" y="163"/>
                    <a:pt x="36" y="163"/>
                  </a:cubicBezTo>
                  <a:cubicBezTo>
                    <a:pt x="35" y="163"/>
                    <a:pt x="35" y="163"/>
                    <a:pt x="34" y="163"/>
                  </a:cubicBezTo>
                  <a:cubicBezTo>
                    <a:pt x="34" y="163"/>
                    <a:pt x="33" y="163"/>
                    <a:pt x="33" y="163"/>
                  </a:cubicBezTo>
                  <a:cubicBezTo>
                    <a:pt x="32" y="163"/>
                    <a:pt x="32" y="163"/>
                    <a:pt x="31" y="163"/>
                  </a:cubicBezTo>
                  <a:cubicBezTo>
                    <a:pt x="31" y="162"/>
                    <a:pt x="31" y="162"/>
                    <a:pt x="31" y="161"/>
                  </a:cubicBezTo>
                  <a:cubicBezTo>
                    <a:pt x="32" y="161"/>
                    <a:pt x="32" y="161"/>
                    <a:pt x="33" y="161"/>
                  </a:cubicBezTo>
                  <a:cubicBezTo>
                    <a:pt x="33" y="161"/>
                    <a:pt x="34" y="161"/>
                    <a:pt x="34" y="161"/>
                  </a:cubicBezTo>
                  <a:cubicBezTo>
                    <a:pt x="35" y="161"/>
                    <a:pt x="35" y="161"/>
                    <a:pt x="36" y="161"/>
                  </a:cubicBezTo>
                  <a:cubicBezTo>
                    <a:pt x="36" y="161"/>
                    <a:pt x="36" y="160"/>
                    <a:pt x="36" y="160"/>
                  </a:cubicBezTo>
                  <a:cubicBezTo>
                    <a:pt x="36" y="160"/>
                    <a:pt x="37" y="160"/>
                    <a:pt x="37" y="160"/>
                  </a:cubicBezTo>
                  <a:cubicBezTo>
                    <a:pt x="38" y="160"/>
                    <a:pt x="38" y="160"/>
                    <a:pt x="39" y="160"/>
                  </a:cubicBezTo>
                  <a:cubicBezTo>
                    <a:pt x="39" y="159"/>
                    <a:pt x="39" y="159"/>
                    <a:pt x="39" y="158"/>
                  </a:cubicBezTo>
                  <a:cubicBezTo>
                    <a:pt x="39" y="158"/>
                    <a:pt x="40" y="158"/>
                    <a:pt x="41" y="158"/>
                  </a:cubicBezTo>
                  <a:cubicBezTo>
                    <a:pt x="41" y="157"/>
                    <a:pt x="41" y="157"/>
                    <a:pt x="41" y="156"/>
                  </a:cubicBezTo>
                  <a:cubicBezTo>
                    <a:pt x="41" y="156"/>
                    <a:pt x="42" y="156"/>
                    <a:pt x="42" y="156"/>
                  </a:cubicBezTo>
                  <a:cubicBezTo>
                    <a:pt x="42" y="156"/>
                    <a:pt x="42" y="155"/>
                    <a:pt x="42" y="155"/>
                  </a:cubicBezTo>
                  <a:cubicBezTo>
                    <a:pt x="43" y="155"/>
                    <a:pt x="43" y="155"/>
                    <a:pt x="44" y="155"/>
                  </a:cubicBezTo>
                  <a:cubicBezTo>
                    <a:pt x="44" y="154"/>
                    <a:pt x="44" y="154"/>
                    <a:pt x="44" y="153"/>
                  </a:cubicBezTo>
                  <a:cubicBezTo>
                    <a:pt x="43" y="153"/>
                    <a:pt x="43" y="153"/>
                    <a:pt x="42" y="153"/>
                  </a:cubicBezTo>
                  <a:cubicBezTo>
                    <a:pt x="42" y="153"/>
                    <a:pt x="42" y="152"/>
                    <a:pt x="42" y="151"/>
                  </a:cubicBezTo>
                  <a:cubicBezTo>
                    <a:pt x="42" y="151"/>
                    <a:pt x="42" y="150"/>
                    <a:pt x="42" y="150"/>
                  </a:cubicBezTo>
                  <a:cubicBezTo>
                    <a:pt x="43" y="150"/>
                    <a:pt x="43" y="150"/>
                    <a:pt x="44" y="150"/>
                  </a:cubicBezTo>
                  <a:cubicBezTo>
                    <a:pt x="44" y="149"/>
                    <a:pt x="44" y="149"/>
                    <a:pt x="44" y="148"/>
                  </a:cubicBezTo>
                  <a:cubicBezTo>
                    <a:pt x="44" y="148"/>
                    <a:pt x="45" y="148"/>
                    <a:pt x="45" y="148"/>
                  </a:cubicBezTo>
                  <a:cubicBezTo>
                    <a:pt x="46" y="148"/>
                    <a:pt x="46" y="148"/>
                    <a:pt x="47" y="148"/>
                  </a:cubicBezTo>
                  <a:cubicBezTo>
                    <a:pt x="47" y="148"/>
                    <a:pt x="47" y="147"/>
                    <a:pt x="47" y="147"/>
                  </a:cubicBezTo>
                  <a:cubicBezTo>
                    <a:pt x="47" y="147"/>
                    <a:pt x="48" y="147"/>
                    <a:pt x="48" y="147"/>
                  </a:cubicBezTo>
                  <a:cubicBezTo>
                    <a:pt x="49" y="147"/>
                    <a:pt x="49" y="147"/>
                    <a:pt x="50" y="147"/>
                  </a:cubicBezTo>
                  <a:cubicBezTo>
                    <a:pt x="50" y="146"/>
                    <a:pt x="50" y="146"/>
                    <a:pt x="50" y="145"/>
                  </a:cubicBezTo>
                  <a:cubicBezTo>
                    <a:pt x="50" y="145"/>
                    <a:pt x="50" y="144"/>
                    <a:pt x="50" y="144"/>
                  </a:cubicBezTo>
                  <a:cubicBezTo>
                    <a:pt x="50" y="143"/>
                    <a:pt x="50" y="142"/>
                    <a:pt x="50" y="142"/>
                  </a:cubicBezTo>
                  <a:cubicBezTo>
                    <a:pt x="50" y="141"/>
                    <a:pt x="50" y="141"/>
                    <a:pt x="50" y="140"/>
                  </a:cubicBezTo>
                  <a:cubicBezTo>
                    <a:pt x="50" y="140"/>
                    <a:pt x="51" y="140"/>
                    <a:pt x="51" y="140"/>
                  </a:cubicBezTo>
                  <a:cubicBezTo>
                    <a:pt x="52" y="140"/>
                    <a:pt x="52" y="140"/>
                    <a:pt x="53" y="140"/>
                  </a:cubicBezTo>
                  <a:cubicBezTo>
                    <a:pt x="53" y="141"/>
                    <a:pt x="53" y="141"/>
                    <a:pt x="53" y="142"/>
                  </a:cubicBezTo>
                  <a:cubicBezTo>
                    <a:pt x="53" y="142"/>
                    <a:pt x="54" y="142"/>
                    <a:pt x="55" y="142"/>
                  </a:cubicBezTo>
                  <a:cubicBezTo>
                    <a:pt x="55" y="142"/>
                    <a:pt x="56" y="142"/>
                    <a:pt x="56" y="142"/>
                  </a:cubicBezTo>
                  <a:cubicBezTo>
                    <a:pt x="57" y="142"/>
                    <a:pt x="57" y="142"/>
                    <a:pt x="58" y="142"/>
                  </a:cubicBezTo>
                  <a:cubicBezTo>
                    <a:pt x="58" y="141"/>
                    <a:pt x="58" y="141"/>
                    <a:pt x="58" y="140"/>
                  </a:cubicBezTo>
                  <a:cubicBezTo>
                    <a:pt x="58" y="140"/>
                    <a:pt x="59" y="140"/>
                    <a:pt x="59" y="140"/>
                  </a:cubicBezTo>
                  <a:cubicBezTo>
                    <a:pt x="59" y="140"/>
                    <a:pt x="59" y="139"/>
                    <a:pt x="59" y="139"/>
                  </a:cubicBezTo>
                  <a:cubicBezTo>
                    <a:pt x="60" y="139"/>
                    <a:pt x="60" y="139"/>
                    <a:pt x="61" y="139"/>
                  </a:cubicBezTo>
                  <a:cubicBezTo>
                    <a:pt x="61" y="139"/>
                    <a:pt x="62" y="139"/>
                    <a:pt x="62" y="139"/>
                  </a:cubicBezTo>
                  <a:cubicBezTo>
                    <a:pt x="62" y="139"/>
                    <a:pt x="62" y="140"/>
                    <a:pt x="62" y="140"/>
                  </a:cubicBezTo>
                  <a:cubicBezTo>
                    <a:pt x="63" y="140"/>
                    <a:pt x="63" y="140"/>
                    <a:pt x="64" y="140"/>
                  </a:cubicBezTo>
                  <a:cubicBezTo>
                    <a:pt x="64" y="141"/>
                    <a:pt x="64" y="141"/>
                    <a:pt x="64" y="142"/>
                  </a:cubicBezTo>
                  <a:cubicBezTo>
                    <a:pt x="64" y="142"/>
                    <a:pt x="65" y="142"/>
                    <a:pt x="65" y="142"/>
                  </a:cubicBezTo>
                  <a:cubicBezTo>
                    <a:pt x="65" y="142"/>
                    <a:pt x="65" y="143"/>
                    <a:pt x="65" y="144"/>
                  </a:cubicBezTo>
                  <a:cubicBezTo>
                    <a:pt x="66" y="144"/>
                    <a:pt x="66" y="144"/>
                    <a:pt x="67" y="144"/>
                  </a:cubicBezTo>
                  <a:cubicBezTo>
                    <a:pt x="67" y="144"/>
                    <a:pt x="67" y="145"/>
                    <a:pt x="67" y="145"/>
                  </a:cubicBezTo>
                  <a:cubicBezTo>
                    <a:pt x="68" y="145"/>
                    <a:pt x="68" y="145"/>
                    <a:pt x="69" y="145"/>
                  </a:cubicBezTo>
                  <a:cubicBezTo>
                    <a:pt x="69" y="146"/>
                    <a:pt x="69" y="146"/>
                    <a:pt x="69" y="147"/>
                  </a:cubicBezTo>
                  <a:cubicBezTo>
                    <a:pt x="69" y="147"/>
                    <a:pt x="70" y="147"/>
                    <a:pt x="70" y="147"/>
                  </a:cubicBezTo>
                  <a:cubicBezTo>
                    <a:pt x="71" y="147"/>
                    <a:pt x="71" y="147"/>
                    <a:pt x="72" y="147"/>
                  </a:cubicBezTo>
                  <a:cubicBezTo>
                    <a:pt x="72" y="147"/>
                    <a:pt x="72" y="148"/>
                    <a:pt x="72" y="148"/>
                  </a:cubicBezTo>
                  <a:cubicBezTo>
                    <a:pt x="72" y="148"/>
                    <a:pt x="73" y="148"/>
                    <a:pt x="73" y="148"/>
                  </a:cubicBezTo>
                  <a:cubicBezTo>
                    <a:pt x="74" y="148"/>
                    <a:pt x="74" y="148"/>
                    <a:pt x="75" y="148"/>
                  </a:cubicBezTo>
                  <a:cubicBezTo>
                    <a:pt x="75" y="149"/>
                    <a:pt x="75" y="149"/>
                    <a:pt x="75" y="150"/>
                  </a:cubicBezTo>
                  <a:cubicBezTo>
                    <a:pt x="75" y="150"/>
                    <a:pt x="76" y="150"/>
                    <a:pt x="76" y="150"/>
                  </a:cubicBezTo>
                  <a:cubicBezTo>
                    <a:pt x="76" y="150"/>
                    <a:pt x="76" y="151"/>
                    <a:pt x="76" y="151"/>
                  </a:cubicBezTo>
                  <a:cubicBezTo>
                    <a:pt x="76" y="152"/>
                    <a:pt x="76" y="153"/>
                    <a:pt x="76" y="153"/>
                  </a:cubicBezTo>
                  <a:cubicBezTo>
                    <a:pt x="76" y="153"/>
                    <a:pt x="75" y="153"/>
                    <a:pt x="75" y="153"/>
                  </a:cubicBezTo>
                  <a:cubicBezTo>
                    <a:pt x="75" y="154"/>
                    <a:pt x="75" y="154"/>
                    <a:pt x="75" y="155"/>
                  </a:cubicBezTo>
                  <a:cubicBezTo>
                    <a:pt x="74" y="155"/>
                    <a:pt x="74" y="155"/>
                    <a:pt x="73" y="155"/>
                  </a:cubicBezTo>
                  <a:cubicBezTo>
                    <a:pt x="73" y="155"/>
                    <a:pt x="72" y="155"/>
                    <a:pt x="72" y="155"/>
                  </a:cubicBezTo>
                  <a:cubicBezTo>
                    <a:pt x="71" y="155"/>
                    <a:pt x="71" y="155"/>
                    <a:pt x="70" y="155"/>
                  </a:cubicBezTo>
                  <a:cubicBezTo>
                    <a:pt x="70" y="155"/>
                    <a:pt x="69" y="155"/>
                    <a:pt x="69" y="155"/>
                  </a:cubicBezTo>
                  <a:cubicBezTo>
                    <a:pt x="69" y="155"/>
                    <a:pt x="69" y="156"/>
                    <a:pt x="69" y="156"/>
                  </a:cubicBezTo>
                  <a:cubicBezTo>
                    <a:pt x="69" y="156"/>
                    <a:pt x="70" y="156"/>
                    <a:pt x="70" y="156"/>
                  </a:cubicBezTo>
                  <a:cubicBezTo>
                    <a:pt x="70" y="157"/>
                    <a:pt x="70" y="157"/>
                    <a:pt x="70" y="158"/>
                  </a:cubicBezTo>
                  <a:cubicBezTo>
                    <a:pt x="71" y="158"/>
                    <a:pt x="71" y="158"/>
                    <a:pt x="72" y="158"/>
                  </a:cubicBezTo>
                  <a:cubicBezTo>
                    <a:pt x="72" y="158"/>
                    <a:pt x="73" y="158"/>
                    <a:pt x="73" y="158"/>
                  </a:cubicBezTo>
                  <a:cubicBezTo>
                    <a:pt x="73" y="159"/>
                    <a:pt x="73" y="159"/>
                    <a:pt x="73" y="160"/>
                  </a:cubicBezTo>
                  <a:cubicBezTo>
                    <a:pt x="74" y="160"/>
                    <a:pt x="74" y="160"/>
                    <a:pt x="75" y="160"/>
                  </a:cubicBezTo>
                  <a:cubicBezTo>
                    <a:pt x="75" y="160"/>
                    <a:pt x="76" y="160"/>
                    <a:pt x="76" y="160"/>
                  </a:cubicBezTo>
                  <a:cubicBezTo>
                    <a:pt x="76" y="159"/>
                    <a:pt x="76" y="159"/>
                    <a:pt x="76" y="158"/>
                  </a:cubicBezTo>
                  <a:cubicBezTo>
                    <a:pt x="76" y="157"/>
                    <a:pt x="76" y="157"/>
                    <a:pt x="76" y="156"/>
                  </a:cubicBezTo>
                  <a:cubicBezTo>
                    <a:pt x="77" y="156"/>
                    <a:pt x="77" y="156"/>
                    <a:pt x="78" y="156"/>
                  </a:cubicBezTo>
                  <a:cubicBezTo>
                    <a:pt x="79" y="156"/>
                    <a:pt x="79" y="156"/>
                    <a:pt x="80" y="156"/>
                  </a:cubicBezTo>
                  <a:cubicBezTo>
                    <a:pt x="80" y="156"/>
                    <a:pt x="80" y="155"/>
                    <a:pt x="80" y="155"/>
                  </a:cubicBezTo>
                  <a:cubicBezTo>
                    <a:pt x="80" y="154"/>
                    <a:pt x="80" y="154"/>
                    <a:pt x="80" y="153"/>
                  </a:cubicBezTo>
                  <a:cubicBezTo>
                    <a:pt x="80" y="153"/>
                    <a:pt x="81" y="153"/>
                    <a:pt x="81" y="153"/>
                  </a:cubicBezTo>
                  <a:cubicBezTo>
                    <a:pt x="81" y="153"/>
                    <a:pt x="81" y="152"/>
                    <a:pt x="81" y="151"/>
                  </a:cubicBezTo>
                  <a:cubicBezTo>
                    <a:pt x="81" y="151"/>
                    <a:pt x="80" y="151"/>
                    <a:pt x="80" y="151"/>
                  </a:cubicBezTo>
                  <a:cubicBezTo>
                    <a:pt x="80" y="151"/>
                    <a:pt x="80" y="150"/>
                    <a:pt x="80" y="150"/>
                  </a:cubicBezTo>
                  <a:cubicBezTo>
                    <a:pt x="80" y="150"/>
                    <a:pt x="81" y="150"/>
                    <a:pt x="81" y="150"/>
                  </a:cubicBezTo>
                  <a:cubicBezTo>
                    <a:pt x="82" y="150"/>
                    <a:pt x="82" y="150"/>
                    <a:pt x="83" y="150"/>
                  </a:cubicBezTo>
                  <a:cubicBezTo>
                    <a:pt x="83" y="149"/>
                    <a:pt x="83" y="149"/>
                    <a:pt x="83" y="148"/>
                  </a:cubicBezTo>
                  <a:cubicBezTo>
                    <a:pt x="83" y="148"/>
                    <a:pt x="83" y="147"/>
                    <a:pt x="83" y="147"/>
                  </a:cubicBezTo>
                  <a:cubicBezTo>
                    <a:pt x="82" y="147"/>
                    <a:pt x="82" y="147"/>
                    <a:pt x="81" y="147"/>
                  </a:cubicBezTo>
                  <a:cubicBezTo>
                    <a:pt x="81" y="147"/>
                    <a:pt x="80" y="147"/>
                    <a:pt x="80" y="147"/>
                  </a:cubicBezTo>
                  <a:cubicBezTo>
                    <a:pt x="80" y="146"/>
                    <a:pt x="80" y="146"/>
                    <a:pt x="80" y="145"/>
                  </a:cubicBezTo>
                  <a:cubicBezTo>
                    <a:pt x="79" y="145"/>
                    <a:pt x="79" y="145"/>
                    <a:pt x="78" y="145"/>
                  </a:cubicBezTo>
                  <a:cubicBezTo>
                    <a:pt x="78" y="145"/>
                    <a:pt x="78" y="144"/>
                    <a:pt x="78" y="144"/>
                  </a:cubicBezTo>
                  <a:cubicBezTo>
                    <a:pt x="77" y="144"/>
                    <a:pt x="77" y="144"/>
                    <a:pt x="76" y="144"/>
                  </a:cubicBezTo>
                  <a:cubicBezTo>
                    <a:pt x="76" y="144"/>
                    <a:pt x="75" y="144"/>
                    <a:pt x="75" y="144"/>
                  </a:cubicBezTo>
                  <a:cubicBezTo>
                    <a:pt x="74" y="144"/>
                    <a:pt x="74" y="144"/>
                    <a:pt x="73" y="144"/>
                  </a:cubicBezTo>
                  <a:cubicBezTo>
                    <a:pt x="73" y="143"/>
                    <a:pt x="73" y="142"/>
                    <a:pt x="73" y="142"/>
                  </a:cubicBezTo>
                  <a:cubicBezTo>
                    <a:pt x="73" y="141"/>
                    <a:pt x="73" y="141"/>
                    <a:pt x="73" y="140"/>
                  </a:cubicBezTo>
                  <a:cubicBezTo>
                    <a:pt x="73" y="140"/>
                    <a:pt x="72" y="140"/>
                    <a:pt x="72" y="140"/>
                  </a:cubicBezTo>
                  <a:cubicBezTo>
                    <a:pt x="72" y="140"/>
                    <a:pt x="72" y="139"/>
                    <a:pt x="72" y="139"/>
                  </a:cubicBezTo>
                  <a:cubicBezTo>
                    <a:pt x="71" y="139"/>
                    <a:pt x="71" y="139"/>
                    <a:pt x="70" y="139"/>
                  </a:cubicBezTo>
                  <a:cubicBezTo>
                    <a:pt x="70" y="138"/>
                    <a:pt x="70" y="137"/>
                    <a:pt x="70" y="137"/>
                  </a:cubicBezTo>
                  <a:cubicBezTo>
                    <a:pt x="70" y="137"/>
                    <a:pt x="69" y="137"/>
                    <a:pt x="69" y="137"/>
                  </a:cubicBezTo>
                  <a:cubicBezTo>
                    <a:pt x="69" y="136"/>
                    <a:pt x="69" y="136"/>
                    <a:pt x="69" y="135"/>
                  </a:cubicBezTo>
                  <a:cubicBezTo>
                    <a:pt x="69" y="135"/>
                    <a:pt x="69" y="134"/>
                    <a:pt x="69" y="134"/>
                  </a:cubicBezTo>
                  <a:cubicBezTo>
                    <a:pt x="69" y="134"/>
                    <a:pt x="70" y="134"/>
                    <a:pt x="70" y="134"/>
                  </a:cubicBezTo>
                  <a:cubicBezTo>
                    <a:pt x="70" y="134"/>
                    <a:pt x="70" y="135"/>
                    <a:pt x="70" y="135"/>
                  </a:cubicBezTo>
                  <a:cubicBezTo>
                    <a:pt x="71" y="135"/>
                    <a:pt x="71" y="135"/>
                    <a:pt x="72" y="135"/>
                  </a:cubicBezTo>
                  <a:cubicBezTo>
                    <a:pt x="72" y="136"/>
                    <a:pt x="72" y="136"/>
                    <a:pt x="72" y="137"/>
                  </a:cubicBezTo>
                  <a:cubicBezTo>
                    <a:pt x="72" y="137"/>
                    <a:pt x="73" y="137"/>
                    <a:pt x="73" y="137"/>
                  </a:cubicBezTo>
                  <a:cubicBezTo>
                    <a:pt x="73" y="137"/>
                    <a:pt x="73" y="138"/>
                    <a:pt x="73" y="139"/>
                  </a:cubicBezTo>
                  <a:cubicBezTo>
                    <a:pt x="74" y="139"/>
                    <a:pt x="74" y="139"/>
                    <a:pt x="75" y="139"/>
                  </a:cubicBezTo>
                  <a:cubicBezTo>
                    <a:pt x="75" y="139"/>
                    <a:pt x="75" y="140"/>
                    <a:pt x="75" y="140"/>
                  </a:cubicBezTo>
                  <a:cubicBezTo>
                    <a:pt x="75" y="140"/>
                    <a:pt x="76" y="140"/>
                    <a:pt x="76" y="140"/>
                  </a:cubicBezTo>
                  <a:cubicBezTo>
                    <a:pt x="76" y="141"/>
                    <a:pt x="76" y="141"/>
                    <a:pt x="76" y="142"/>
                  </a:cubicBezTo>
                  <a:cubicBezTo>
                    <a:pt x="77" y="142"/>
                    <a:pt x="77" y="142"/>
                    <a:pt x="78" y="142"/>
                  </a:cubicBezTo>
                  <a:cubicBezTo>
                    <a:pt x="79" y="142"/>
                    <a:pt x="79" y="142"/>
                    <a:pt x="80" y="142"/>
                  </a:cubicBezTo>
                  <a:cubicBezTo>
                    <a:pt x="80" y="142"/>
                    <a:pt x="81" y="142"/>
                    <a:pt x="81" y="142"/>
                  </a:cubicBezTo>
                  <a:cubicBezTo>
                    <a:pt x="81" y="142"/>
                    <a:pt x="81" y="143"/>
                    <a:pt x="81" y="144"/>
                  </a:cubicBezTo>
                  <a:cubicBezTo>
                    <a:pt x="82" y="144"/>
                    <a:pt x="82" y="144"/>
                    <a:pt x="83" y="144"/>
                  </a:cubicBezTo>
                  <a:cubicBezTo>
                    <a:pt x="83" y="144"/>
                    <a:pt x="84" y="144"/>
                    <a:pt x="84" y="144"/>
                  </a:cubicBezTo>
                  <a:cubicBezTo>
                    <a:pt x="84" y="144"/>
                    <a:pt x="84" y="145"/>
                    <a:pt x="84" y="145"/>
                  </a:cubicBezTo>
                  <a:cubicBezTo>
                    <a:pt x="84" y="146"/>
                    <a:pt x="84" y="146"/>
                    <a:pt x="84" y="147"/>
                  </a:cubicBezTo>
                  <a:cubicBezTo>
                    <a:pt x="84" y="147"/>
                    <a:pt x="84" y="148"/>
                    <a:pt x="84" y="148"/>
                  </a:cubicBezTo>
                  <a:cubicBezTo>
                    <a:pt x="85" y="148"/>
                    <a:pt x="85" y="148"/>
                    <a:pt x="86" y="148"/>
                  </a:cubicBezTo>
                  <a:cubicBezTo>
                    <a:pt x="86" y="149"/>
                    <a:pt x="86" y="149"/>
                    <a:pt x="86" y="150"/>
                  </a:cubicBezTo>
                  <a:cubicBezTo>
                    <a:pt x="86" y="150"/>
                    <a:pt x="86" y="151"/>
                    <a:pt x="86" y="151"/>
                  </a:cubicBezTo>
                  <a:cubicBezTo>
                    <a:pt x="86" y="151"/>
                    <a:pt x="87" y="151"/>
                    <a:pt x="87" y="151"/>
                  </a:cubicBezTo>
                  <a:cubicBezTo>
                    <a:pt x="87" y="152"/>
                    <a:pt x="87" y="153"/>
                    <a:pt x="87" y="153"/>
                  </a:cubicBezTo>
                  <a:cubicBezTo>
                    <a:pt x="88" y="153"/>
                    <a:pt x="88" y="153"/>
                    <a:pt x="89" y="153"/>
                  </a:cubicBezTo>
                  <a:cubicBezTo>
                    <a:pt x="89" y="154"/>
                    <a:pt x="89" y="154"/>
                    <a:pt x="89" y="155"/>
                  </a:cubicBezTo>
                  <a:cubicBezTo>
                    <a:pt x="89" y="155"/>
                    <a:pt x="89" y="156"/>
                    <a:pt x="89" y="156"/>
                  </a:cubicBezTo>
                  <a:cubicBezTo>
                    <a:pt x="89" y="157"/>
                    <a:pt x="89" y="157"/>
                    <a:pt x="89" y="158"/>
                  </a:cubicBezTo>
                  <a:cubicBezTo>
                    <a:pt x="89" y="158"/>
                    <a:pt x="90" y="158"/>
                    <a:pt x="90" y="158"/>
                  </a:cubicBezTo>
                  <a:cubicBezTo>
                    <a:pt x="90" y="159"/>
                    <a:pt x="90" y="159"/>
                    <a:pt x="90" y="160"/>
                  </a:cubicBezTo>
                  <a:cubicBezTo>
                    <a:pt x="91" y="160"/>
                    <a:pt x="92" y="160"/>
                    <a:pt x="92" y="160"/>
                  </a:cubicBezTo>
                  <a:cubicBezTo>
                    <a:pt x="93" y="160"/>
                    <a:pt x="93" y="160"/>
                    <a:pt x="94" y="160"/>
                  </a:cubicBezTo>
                  <a:cubicBezTo>
                    <a:pt x="94" y="159"/>
                    <a:pt x="94" y="159"/>
                    <a:pt x="94" y="158"/>
                  </a:cubicBezTo>
                  <a:cubicBezTo>
                    <a:pt x="94" y="157"/>
                    <a:pt x="94" y="157"/>
                    <a:pt x="94" y="156"/>
                  </a:cubicBezTo>
                  <a:cubicBezTo>
                    <a:pt x="94" y="156"/>
                    <a:pt x="95" y="156"/>
                    <a:pt x="95" y="156"/>
                  </a:cubicBezTo>
                  <a:cubicBezTo>
                    <a:pt x="95" y="156"/>
                    <a:pt x="95" y="155"/>
                    <a:pt x="95" y="155"/>
                  </a:cubicBezTo>
                  <a:cubicBezTo>
                    <a:pt x="96" y="155"/>
                    <a:pt x="96" y="155"/>
                    <a:pt x="97" y="155"/>
                  </a:cubicBezTo>
                  <a:cubicBezTo>
                    <a:pt x="97" y="154"/>
                    <a:pt x="97" y="154"/>
                    <a:pt x="97" y="153"/>
                  </a:cubicBezTo>
                  <a:cubicBezTo>
                    <a:pt x="96" y="153"/>
                    <a:pt x="96" y="153"/>
                    <a:pt x="95" y="153"/>
                  </a:cubicBezTo>
                  <a:cubicBezTo>
                    <a:pt x="95" y="153"/>
                    <a:pt x="95" y="152"/>
                    <a:pt x="95" y="151"/>
                  </a:cubicBezTo>
                  <a:cubicBezTo>
                    <a:pt x="95" y="151"/>
                    <a:pt x="94" y="151"/>
                    <a:pt x="94" y="151"/>
                  </a:cubicBezTo>
                  <a:cubicBezTo>
                    <a:pt x="94" y="151"/>
                    <a:pt x="94" y="150"/>
                    <a:pt x="94" y="150"/>
                  </a:cubicBezTo>
                  <a:cubicBezTo>
                    <a:pt x="94" y="150"/>
                    <a:pt x="95" y="150"/>
                    <a:pt x="95" y="150"/>
                  </a:cubicBezTo>
                  <a:cubicBezTo>
                    <a:pt x="95" y="149"/>
                    <a:pt x="95" y="149"/>
                    <a:pt x="95" y="148"/>
                  </a:cubicBezTo>
                  <a:cubicBezTo>
                    <a:pt x="96" y="148"/>
                    <a:pt x="96" y="148"/>
                    <a:pt x="97" y="148"/>
                  </a:cubicBezTo>
                  <a:cubicBezTo>
                    <a:pt x="97" y="148"/>
                    <a:pt x="98" y="148"/>
                    <a:pt x="98" y="148"/>
                  </a:cubicBezTo>
                  <a:cubicBezTo>
                    <a:pt x="98" y="149"/>
                    <a:pt x="98" y="149"/>
                    <a:pt x="98" y="150"/>
                  </a:cubicBezTo>
                  <a:cubicBezTo>
                    <a:pt x="98" y="150"/>
                    <a:pt x="98" y="151"/>
                    <a:pt x="98" y="151"/>
                  </a:cubicBezTo>
                  <a:cubicBezTo>
                    <a:pt x="99" y="151"/>
                    <a:pt x="99" y="151"/>
                    <a:pt x="100" y="151"/>
                  </a:cubicBezTo>
                  <a:cubicBezTo>
                    <a:pt x="100" y="152"/>
                    <a:pt x="100" y="153"/>
                    <a:pt x="100" y="153"/>
                  </a:cubicBezTo>
                  <a:cubicBezTo>
                    <a:pt x="100" y="154"/>
                    <a:pt x="100" y="154"/>
                    <a:pt x="100" y="155"/>
                  </a:cubicBezTo>
                  <a:cubicBezTo>
                    <a:pt x="100" y="155"/>
                    <a:pt x="101" y="155"/>
                    <a:pt x="102" y="155"/>
                  </a:cubicBezTo>
                  <a:cubicBezTo>
                    <a:pt x="102" y="155"/>
                    <a:pt x="102" y="156"/>
                    <a:pt x="102" y="156"/>
                  </a:cubicBezTo>
                  <a:cubicBezTo>
                    <a:pt x="102" y="157"/>
                    <a:pt x="102" y="157"/>
                    <a:pt x="102" y="158"/>
                  </a:cubicBezTo>
                  <a:cubicBezTo>
                    <a:pt x="102" y="158"/>
                    <a:pt x="103" y="158"/>
                    <a:pt x="103" y="158"/>
                  </a:cubicBezTo>
                  <a:cubicBezTo>
                    <a:pt x="103" y="159"/>
                    <a:pt x="103" y="159"/>
                    <a:pt x="103" y="160"/>
                  </a:cubicBezTo>
                  <a:cubicBezTo>
                    <a:pt x="103" y="160"/>
                    <a:pt x="103" y="161"/>
                    <a:pt x="103" y="161"/>
                  </a:cubicBezTo>
                  <a:cubicBezTo>
                    <a:pt x="104" y="161"/>
                    <a:pt x="104" y="161"/>
                    <a:pt x="105" y="161"/>
                  </a:cubicBezTo>
                  <a:cubicBezTo>
                    <a:pt x="105" y="161"/>
                    <a:pt x="106" y="161"/>
                    <a:pt x="106" y="161"/>
                  </a:cubicBezTo>
                  <a:cubicBezTo>
                    <a:pt x="106" y="161"/>
                    <a:pt x="106" y="160"/>
                    <a:pt x="106" y="160"/>
                  </a:cubicBezTo>
                  <a:cubicBezTo>
                    <a:pt x="107" y="160"/>
                    <a:pt x="107" y="160"/>
                    <a:pt x="108" y="160"/>
                  </a:cubicBezTo>
                  <a:cubicBezTo>
                    <a:pt x="108" y="160"/>
                    <a:pt x="109" y="160"/>
                    <a:pt x="109" y="160"/>
                  </a:cubicBezTo>
                  <a:cubicBezTo>
                    <a:pt x="110" y="160"/>
                    <a:pt x="110" y="160"/>
                    <a:pt x="111" y="160"/>
                  </a:cubicBezTo>
                  <a:cubicBezTo>
                    <a:pt x="111" y="159"/>
                    <a:pt x="111" y="159"/>
                    <a:pt x="111" y="158"/>
                  </a:cubicBezTo>
                  <a:cubicBezTo>
                    <a:pt x="111" y="158"/>
                    <a:pt x="112" y="158"/>
                    <a:pt x="112" y="158"/>
                  </a:cubicBezTo>
                  <a:cubicBezTo>
                    <a:pt x="112" y="159"/>
                    <a:pt x="112" y="159"/>
                    <a:pt x="112" y="160"/>
                  </a:cubicBezTo>
                  <a:cubicBezTo>
                    <a:pt x="113" y="160"/>
                    <a:pt x="113" y="160"/>
                    <a:pt x="114" y="160"/>
                  </a:cubicBezTo>
                  <a:cubicBezTo>
                    <a:pt x="114" y="160"/>
                    <a:pt x="115" y="160"/>
                    <a:pt x="116" y="160"/>
                  </a:cubicBezTo>
                  <a:cubicBezTo>
                    <a:pt x="116" y="160"/>
                    <a:pt x="117" y="160"/>
                    <a:pt x="117" y="160"/>
                  </a:cubicBezTo>
                  <a:cubicBezTo>
                    <a:pt x="117" y="160"/>
                    <a:pt x="117" y="161"/>
                    <a:pt x="117" y="161"/>
                  </a:cubicBezTo>
                  <a:cubicBezTo>
                    <a:pt x="117" y="161"/>
                    <a:pt x="116" y="161"/>
                    <a:pt x="116" y="161"/>
                  </a:cubicBezTo>
                  <a:cubicBezTo>
                    <a:pt x="115" y="161"/>
                    <a:pt x="114" y="161"/>
                    <a:pt x="114" y="161"/>
                  </a:cubicBezTo>
                  <a:cubicBezTo>
                    <a:pt x="114" y="162"/>
                    <a:pt x="114" y="162"/>
                    <a:pt x="114" y="163"/>
                  </a:cubicBezTo>
                  <a:cubicBezTo>
                    <a:pt x="114" y="163"/>
                    <a:pt x="114" y="164"/>
                    <a:pt x="114" y="164"/>
                  </a:cubicBezTo>
                  <a:cubicBezTo>
                    <a:pt x="114" y="164"/>
                    <a:pt x="115" y="164"/>
                    <a:pt x="116" y="164"/>
                  </a:cubicBezTo>
                  <a:cubicBezTo>
                    <a:pt x="116" y="164"/>
                    <a:pt x="117" y="164"/>
                    <a:pt x="117" y="164"/>
                  </a:cubicBezTo>
                  <a:cubicBezTo>
                    <a:pt x="118" y="164"/>
                    <a:pt x="118" y="164"/>
                    <a:pt x="119" y="164"/>
                  </a:cubicBezTo>
                  <a:cubicBezTo>
                    <a:pt x="119" y="164"/>
                    <a:pt x="119" y="163"/>
                    <a:pt x="119" y="163"/>
                  </a:cubicBezTo>
                  <a:cubicBezTo>
                    <a:pt x="119" y="163"/>
                    <a:pt x="120" y="163"/>
                    <a:pt x="120" y="163"/>
                  </a:cubicBezTo>
                  <a:cubicBezTo>
                    <a:pt x="120" y="162"/>
                    <a:pt x="120" y="162"/>
                    <a:pt x="120" y="161"/>
                  </a:cubicBezTo>
                  <a:cubicBezTo>
                    <a:pt x="120" y="161"/>
                    <a:pt x="119" y="161"/>
                    <a:pt x="119" y="161"/>
                  </a:cubicBezTo>
                  <a:cubicBezTo>
                    <a:pt x="119" y="161"/>
                    <a:pt x="119" y="160"/>
                    <a:pt x="119" y="160"/>
                  </a:cubicBezTo>
                  <a:cubicBezTo>
                    <a:pt x="119" y="160"/>
                    <a:pt x="120" y="160"/>
                    <a:pt x="120" y="160"/>
                  </a:cubicBezTo>
                  <a:cubicBezTo>
                    <a:pt x="120" y="159"/>
                    <a:pt x="120" y="159"/>
                    <a:pt x="120" y="158"/>
                  </a:cubicBezTo>
                  <a:cubicBezTo>
                    <a:pt x="121" y="158"/>
                    <a:pt x="121" y="158"/>
                    <a:pt x="122" y="158"/>
                  </a:cubicBezTo>
                  <a:cubicBezTo>
                    <a:pt x="122" y="159"/>
                    <a:pt x="122" y="159"/>
                    <a:pt x="122" y="160"/>
                  </a:cubicBezTo>
                  <a:cubicBezTo>
                    <a:pt x="122" y="160"/>
                    <a:pt x="122" y="161"/>
                    <a:pt x="122" y="161"/>
                  </a:cubicBezTo>
                  <a:cubicBezTo>
                    <a:pt x="122" y="162"/>
                    <a:pt x="122" y="162"/>
                    <a:pt x="122" y="163"/>
                  </a:cubicBezTo>
                  <a:cubicBezTo>
                    <a:pt x="122" y="163"/>
                    <a:pt x="122" y="164"/>
                    <a:pt x="122" y="164"/>
                  </a:cubicBezTo>
                  <a:cubicBezTo>
                    <a:pt x="121" y="164"/>
                    <a:pt x="121" y="164"/>
                    <a:pt x="120" y="164"/>
                  </a:cubicBezTo>
                  <a:moveTo>
                    <a:pt x="145" y="221"/>
                  </a:moveTo>
                  <a:cubicBezTo>
                    <a:pt x="145" y="221"/>
                    <a:pt x="144" y="221"/>
                    <a:pt x="144" y="221"/>
                  </a:cubicBezTo>
                  <a:cubicBezTo>
                    <a:pt x="144" y="220"/>
                    <a:pt x="144" y="220"/>
                    <a:pt x="144" y="219"/>
                  </a:cubicBezTo>
                  <a:cubicBezTo>
                    <a:pt x="143" y="219"/>
                    <a:pt x="143" y="219"/>
                    <a:pt x="142" y="219"/>
                  </a:cubicBezTo>
                  <a:cubicBezTo>
                    <a:pt x="142" y="219"/>
                    <a:pt x="142" y="218"/>
                    <a:pt x="142" y="218"/>
                  </a:cubicBezTo>
                  <a:cubicBezTo>
                    <a:pt x="142" y="218"/>
                    <a:pt x="141" y="218"/>
                    <a:pt x="141" y="218"/>
                  </a:cubicBezTo>
                  <a:cubicBezTo>
                    <a:pt x="141" y="217"/>
                    <a:pt x="141" y="217"/>
                    <a:pt x="141" y="216"/>
                  </a:cubicBezTo>
                  <a:cubicBezTo>
                    <a:pt x="140" y="216"/>
                    <a:pt x="140" y="216"/>
                    <a:pt x="139" y="216"/>
                  </a:cubicBezTo>
                  <a:cubicBezTo>
                    <a:pt x="139" y="216"/>
                    <a:pt x="139" y="215"/>
                    <a:pt x="139" y="214"/>
                  </a:cubicBezTo>
                  <a:cubicBezTo>
                    <a:pt x="139" y="214"/>
                    <a:pt x="138" y="214"/>
                    <a:pt x="137" y="214"/>
                  </a:cubicBezTo>
                  <a:cubicBezTo>
                    <a:pt x="137" y="214"/>
                    <a:pt x="136" y="214"/>
                    <a:pt x="136" y="214"/>
                  </a:cubicBezTo>
                  <a:cubicBezTo>
                    <a:pt x="136" y="214"/>
                    <a:pt x="136" y="213"/>
                    <a:pt x="136" y="213"/>
                  </a:cubicBezTo>
                  <a:cubicBezTo>
                    <a:pt x="136" y="212"/>
                    <a:pt x="136" y="212"/>
                    <a:pt x="136" y="211"/>
                  </a:cubicBezTo>
                  <a:cubicBezTo>
                    <a:pt x="135" y="211"/>
                    <a:pt x="135" y="211"/>
                    <a:pt x="134" y="211"/>
                  </a:cubicBezTo>
                  <a:cubicBezTo>
                    <a:pt x="134" y="211"/>
                    <a:pt x="134" y="210"/>
                    <a:pt x="134" y="210"/>
                  </a:cubicBezTo>
                  <a:cubicBezTo>
                    <a:pt x="134" y="209"/>
                    <a:pt x="134" y="208"/>
                    <a:pt x="134" y="208"/>
                  </a:cubicBezTo>
                  <a:cubicBezTo>
                    <a:pt x="134" y="208"/>
                    <a:pt x="133" y="208"/>
                    <a:pt x="133" y="208"/>
                  </a:cubicBezTo>
                  <a:cubicBezTo>
                    <a:pt x="133" y="207"/>
                    <a:pt x="133" y="207"/>
                    <a:pt x="133" y="206"/>
                  </a:cubicBezTo>
                  <a:cubicBezTo>
                    <a:pt x="132" y="206"/>
                    <a:pt x="132" y="206"/>
                    <a:pt x="131" y="206"/>
                  </a:cubicBezTo>
                  <a:cubicBezTo>
                    <a:pt x="131" y="206"/>
                    <a:pt x="131" y="205"/>
                    <a:pt x="131" y="205"/>
                  </a:cubicBezTo>
                  <a:cubicBezTo>
                    <a:pt x="131" y="204"/>
                    <a:pt x="131" y="204"/>
                    <a:pt x="131" y="203"/>
                  </a:cubicBezTo>
                  <a:cubicBezTo>
                    <a:pt x="131" y="203"/>
                    <a:pt x="131" y="202"/>
                    <a:pt x="131" y="202"/>
                  </a:cubicBezTo>
                  <a:cubicBezTo>
                    <a:pt x="131" y="202"/>
                    <a:pt x="130" y="202"/>
                    <a:pt x="130" y="202"/>
                  </a:cubicBezTo>
                  <a:cubicBezTo>
                    <a:pt x="130" y="201"/>
                    <a:pt x="130" y="200"/>
                    <a:pt x="130" y="200"/>
                  </a:cubicBezTo>
                  <a:cubicBezTo>
                    <a:pt x="130" y="199"/>
                    <a:pt x="130" y="199"/>
                    <a:pt x="130" y="198"/>
                  </a:cubicBezTo>
                  <a:cubicBezTo>
                    <a:pt x="130" y="198"/>
                    <a:pt x="130" y="197"/>
                    <a:pt x="130" y="197"/>
                  </a:cubicBezTo>
                  <a:cubicBezTo>
                    <a:pt x="129" y="197"/>
                    <a:pt x="129" y="197"/>
                    <a:pt x="128" y="197"/>
                  </a:cubicBezTo>
                  <a:cubicBezTo>
                    <a:pt x="128" y="196"/>
                    <a:pt x="128" y="196"/>
                    <a:pt x="128" y="195"/>
                  </a:cubicBezTo>
                  <a:cubicBezTo>
                    <a:pt x="128" y="195"/>
                    <a:pt x="127" y="195"/>
                    <a:pt x="126" y="195"/>
                  </a:cubicBezTo>
                  <a:cubicBezTo>
                    <a:pt x="126" y="194"/>
                    <a:pt x="126" y="194"/>
                    <a:pt x="126" y="193"/>
                  </a:cubicBezTo>
                  <a:cubicBezTo>
                    <a:pt x="126" y="193"/>
                    <a:pt x="126" y="192"/>
                    <a:pt x="126" y="192"/>
                  </a:cubicBezTo>
                  <a:cubicBezTo>
                    <a:pt x="126" y="192"/>
                    <a:pt x="125" y="192"/>
                    <a:pt x="125" y="192"/>
                  </a:cubicBezTo>
                  <a:cubicBezTo>
                    <a:pt x="125" y="191"/>
                    <a:pt x="125" y="191"/>
                    <a:pt x="125" y="190"/>
                  </a:cubicBezTo>
                  <a:cubicBezTo>
                    <a:pt x="124" y="190"/>
                    <a:pt x="124" y="190"/>
                    <a:pt x="123" y="190"/>
                  </a:cubicBezTo>
                  <a:cubicBezTo>
                    <a:pt x="123" y="190"/>
                    <a:pt x="123" y="189"/>
                    <a:pt x="123" y="189"/>
                  </a:cubicBezTo>
                  <a:cubicBezTo>
                    <a:pt x="123" y="188"/>
                    <a:pt x="123" y="188"/>
                    <a:pt x="123" y="187"/>
                  </a:cubicBezTo>
                  <a:cubicBezTo>
                    <a:pt x="123" y="187"/>
                    <a:pt x="122" y="187"/>
                    <a:pt x="122" y="187"/>
                  </a:cubicBezTo>
                  <a:cubicBezTo>
                    <a:pt x="122" y="186"/>
                    <a:pt x="122" y="186"/>
                    <a:pt x="122" y="185"/>
                  </a:cubicBezTo>
                  <a:cubicBezTo>
                    <a:pt x="122" y="185"/>
                    <a:pt x="122" y="184"/>
                    <a:pt x="122" y="184"/>
                  </a:cubicBezTo>
                  <a:cubicBezTo>
                    <a:pt x="122" y="184"/>
                    <a:pt x="123" y="184"/>
                    <a:pt x="123" y="184"/>
                  </a:cubicBezTo>
                  <a:cubicBezTo>
                    <a:pt x="123" y="184"/>
                    <a:pt x="123" y="185"/>
                    <a:pt x="123" y="185"/>
                  </a:cubicBezTo>
                  <a:cubicBezTo>
                    <a:pt x="124" y="185"/>
                    <a:pt x="124" y="185"/>
                    <a:pt x="125" y="185"/>
                  </a:cubicBezTo>
                  <a:cubicBezTo>
                    <a:pt x="125" y="186"/>
                    <a:pt x="125" y="186"/>
                    <a:pt x="125" y="187"/>
                  </a:cubicBezTo>
                  <a:cubicBezTo>
                    <a:pt x="125" y="187"/>
                    <a:pt x="126" y="187"/>
                    <a:pt x="126" y="187"/>
                  </a:cubicBezTo>
                  <a:cubicBezTo>
                    <a:pt x="126" y="188"/>
                    <a:pt x="126" y="188"/>
                    <a:pt x="126" y="189"/>
                  </a:cubicBezTo>
                  <a:cubicBezTo>
                    <a:pt x="127" y="189"/>
                    <a:pt x="128" y="189"/>
                    <a:pt x="128" y="189"/>
                  </a:cubicBezTo>
                  <a:cubicBezTo>
                    <a:pt x="128" y="189"/>
                    <a:pt x="128" y="190"/>
                    <a:pt x="128" y="190"/>
                  </a:cubicBezTo>
                  <a:cubicBezTo>
                    <a:pt x="128" y="191"/>
                    <a:pt x="128" y="191"/>
                    <a:pt x="128" y="192"/>
                  </a:cubicBezTo>
                  <a:cubicBezTo>
                    <a:pt x="129" y="192"/>
                    <a:pt x="129" y="192"/>
                    <a:pt x="130" y="192"/>
                  </a:cubicBezTo>
                  <a:cubicBezTo>
                    <a:pt x="130" y="192"/>
                    <a:pt x="130" y="193"/>
                    <a:pt x="130" y="193"/>
                  </a:cubicBezTo>
                  <a:cubicBezTo>
                    <a:pt x="130" y="193"/>
                    <a:pt x="131" y="193"/>
                    <a:pt x="131" y="193"/>
                  </a:cubicBezTo>
                  <a:cubicBezTo>
                    <a:pt x="131" y="194"/>
                    <a:pt x="131" y="194"/>
                    <a:pt x="131" y="195"/>
                  </a:cubicBezTo>
                  <a:cubicBezTo>
                    <a:pt x="132" y="195"/>
                    <a:pt x="132" y="195"/>
                    <a:pt x="133" y="195"/>
                  </a:cubicBezTo>
                  <a:cubicBezTo>
                    <a:pt x="133" y="196"/>
                    <a:pt x="133" y="196"/>
                    <a:pt x="133" y="197"/>
                  </a:cubicBezTo>
                  <a:cubicBezTo>
                    <a:pt x="133" y="197"/>
                    <a:pt x="133" y="198"/>
                    <a:pt x="133" y="198"/>
                  </a:cubicBezTo>
                  <a:cubicBezTo>
                    <a:pt x="133" y="198"/>
                    <a:pt x="134" y="198"/>
                    <a:pt x="134" y="198"/>
                  </a:cubicBezTo>
                  <a:cubicBezTo>
                    <a:pt x="134" y="199"/>
                    <a:pt x="134" y="199"/>
                    <a:pt x="134" y="200"/>
                  </a:cubicBezTo>
                  <a:cubicBezTo>
                    <a:pt x="134" y="200"/>
                    <a:pt x="134" y="201"/>
                    <a:pt x="134" y="202"/>
                  </a:cubicBezTo>
                  <a:cubicBezTo>
                    <a:pt x="135" y="202"/>
                    <a:pt x="135" y="202"/>
                    <a:pt x="136" y="202"/>
                  </a:cubicBezTo>
                  <a:cubicBezTo>
                    <a:pt x="136" y="202"/>
                    <a:pt x="136" y="203"/>
                    <a:pt x="136" y="203"/>
                  </a:cubicBezTo>
                  <a:cubicBezTo>
                    <a:pt x="136" y="203"/>
                    <a:pt x="137" y="203"/>
                    <a:pt x="137" y="203"/>
                  </a:cubicBezTo>
                  <a:cubicBezTo>
                    <a:pt x="137" y="204"/>
                    <a:pt x="137" y="204"/>
                    <a:pt x="137" y="205"/>
                  </a:cubicBezTo>
                  <a:cubicBezTo>
                    <a:pt x="138" y="205"/>
                    <a:pt x="139" y="205"/>
                    <a:pt x="139" y="205"/>
                  </a:cubicBezTo>
                  <a:cubicBezTo>
                    <a:pt x="139" y="205"/>
                    <a:pt x="139" y="206"/>
                    <a:pt x="139" y="206"/>
                  </a:cubicBezTo>
                  <a:cubicBezTo>
                    <a:pt x="140" y="206"/>
                    <a:pt x="140" y="206"/>
                    <a:pt x="141" y="206"/>
                  </a:cubicBezTo>
                  <a:cubicBezTo>
                    <a:pt x="141" y="207"/>
                    <a:pt x="141" y="207"/>
                    <a:pt x="141" y="208"/>
                  </a:cubicBezTo>
                  <a:cubicBezTo>
                    <a:pt x="141" y="208"/>
                    <a:pt x="141" y="209"/>
                    <a:pt x="141" y="210"/>
                  </a:cubicBezTo>
                  <a:cubicBezTo>
                    <a:pt x="141" y="210"/>
                    <a:pt x="142" y="210"/>
                    <a:pt x="142" y="210"/>
                  </a:cubicBezTo>
                  <a:cubicBezTo>
                    <a:pt x="142" y="210"/>
                    <a:pt x="142" y="211"/>
                    <a:pt x="142" y="211"/>
                  </a:cubicBezTo>
                  <a:cubicBezTo>
                    <a:pt x="143" y="211"/>
                    <a:pt x="143" y="211"/>
                    <a:pt x="144" y="211"/>
                  </a:cubicBezTo>
                  <a:cubicBezTo>
                    <a:pt x="144" y="212"/>
                    <a:pt x="144" y="212"/>
                    <a:pt x="144" y="213"/>
                  </a:cubicBezTo>
                  <a:cubicBezTo>
                    <a:pt x="144" y="213"/>
                    <a:pt x="144" y="214"/>
                    <a:pt x="144" y="214"/>
                  </a:cubicBezTo>
                  <a:cubicBezTo>
                    <a:pt x="144" y="215"/>
                    <a:pt x="144" y="216"/>
                    <a:pt x="144" y="216"/>
                  </a:cubicBezTo>
                  <a:cubicBezTo>
                    <a:pt x="144" y="217"/>
                    <a:pt x="144" y="217"/>
                    <a:pt x="144" y="218"/>
                  </a:cubicBezTo>
                  <a:cubicBezTo>
                    <a:pt x="144" y="218"/>
                    <a:pt x="144" y="219"/>
                    <a:pt x="144" y="219"/>
                  </a:cubicBezTo>
                  <a:cubicBezTo>
                    <a:pt x="144" y="219"/>
                    <a:pt x="145" y="219"/>
                    <a:pt x="145" y="219"/>
                  </a:cubicBezTo>
                  <a:cubicBezTo>
                    <a:pt x="145" y="220"/>
                    <a:pt x="145" y="220"/>
                    <a:pt x="145" y="221"/>
                  </a:cubicBezTo>
                  <a:moveTo>
                    <a:pt x="173" y="184"/>
                  </a:moveTo>
                  <a:cubicBezTo>
                    <a:pt x="173" y="184"/>
                    <a:pt x="172" y="184"/>
                    <a:pt x="172" y="184"/>
                  </a:cubicBezTo>
                  <a:cubicBezTo>
                    <a:pt x="172" y="184"/>
                    <a:pt x="172" y="185"/>
                    <a:pt x="172" y="185"/>
                  </a:cubicBezTo>
                  <a:cubicBezTo>
                    <a:pt x="171" y="185"/>
                    <a:pt x="171" y="185"/>
                    <a:pt x="170" y="185"/>
                  </a:cubicBezTo>
                  <a:cubicBezTo>
                    <a:pt x="170" y="186"/>
                    <a:pt x="170" y="186"/>
                    <a:pt x="170" y="187"/>
                  </a:cubicBezTo>
                  <a:cubicBezTo>
                    <a:pt x="170" y="187"/>
                    <a:pt x="169" y="187"/>
                    <a:pt x="169" y="187"/>
                  </a:cubicBezTo>
                  <a:cubicBezTo>
                    <a:pt x="169" y="188"/>
                    <a:pt x="169" y="188"/>
                    <a:pt x="169" y="189"/>
                  </a:cubicBezTo>
                  <a:cubicBezTo>
                    <a:pt x="169" y="189"/>
                    <a:pt x="169" y="190"/>
                    <a:pt x="169" y="190"/>
                  </a:cubicBezTo>
                  <a:cubicBezTo>
                    <a:pt x="168" y="190"/>
                    <a:pt x="168" y="190"/>
                    <a:pt x="167" y="190"/>
                  </a:cubicBezTo>
                  <a:cubicBezTo>
                    <a:pt x="167" y="190"/>
                    <a:pt x="166" y="190"/>
                    <a:pt x="166" y="190"/>
                  </a:cubicBezTo>
                  <a:cubicBezTo>
                    <a:pt x="165" y="190"/>
                    <a:pt x="165" y="190"/>
                    <a:pt x="164" y="190"/>
                  </a:cubicBezTo>
                  <a:cubicBezTo>
                    <a:pt x="164" y="190"/>
                    <a:pt x="164" y="189"/>
                    <a:pt x="164" y="189"/>
                  </a:cubicBezTo>
                  <a:cubicBezTo>
                    <a:pt x="164" y="188"/>
                    <a:pt x="164" y="188"/>
                    <a:pt x="164" y="187"/>
                  </a:cubicBezTo>
                  <a:cubicBezTo>
                    <a:pt x="164" y="186"/>
                    <a:pt x="164" y="186"/>
                    <a:pt x="164" y="185"/>
                  </a:cubicBezTo>
                  <a:cubicBezTo>
                    <a:pt x="164" y="185"/>
                    <a:pt x="163" y="185"/>
                    <a:pt x="163" y="185"/>
                  </a:cubicBezTo>
                  <a:cubicBezTo>
                    <a:pt x="162" y="185"/>
                    <a:pt x="161" y="185"/>
                    <a:pt x="161" y="185"/>
                  </a:cubicBezTo>
                  <a:cubicBezTo>
                    <a:pt x="160" y="185"/>
                    <a:pt x="160" y="185"/>
                    <a:pt x="159" y="185"/>
                  </a:cubicBezTo>
                  <a:cubicBezTo>
                    <a:pt x="159" y="185"/>
                    <a:pt x="159" y="184"/>
                    <a:pt x="159" y="184"/>
                  </a:cubicBezTo>
                  <a:cubicBezTo>
                    <a:pt x="159" y="184"/>
                    <a:pt x="158" y="184"/>
                    <a:pt x="158" y="184"/>
                  </a:cubicBezTo>
                  <a:cubicBezTo>
                    <a:pt x="158" y="183"/>
                    <a:pt x="158" y="183"/>
                    <a:pt x="158" y="182"/>
                  </a:cubicBezTo>
                  <a:cubicBezTo>
                    <a:pt x="157" y="182"/>
                    <a:pt x="157" y="182"/>
                    <a:pt x="156" y="182"/>
                  </a:cubicBezTo>
                  <a:cubicBezTo>
                    <a:pt x="156" y="182"/>
                    <a:pt x="156" y="181"/>
                    <a:pt x="156" y="180"/>
                  </a:cubicBezTo>
                  <a:cubicBezTo>
                    <a:pt x="156" y="180"/>
                    <a:pt x="155" y="180"/>
                    <a:pt x="155" y="180"/>
                  </a:cubicBezTo>
                  <a:cubicBezTo>
                    <a:pt x="155" y="180"/>
                    <a:pt x="155" y="179"/>
                    <a:pt x="155" y="179"/>
                  </a:cubicBezTo>
                  <a:cubicBezTo>
                    <a:pt x="155" y="178"/>
                    <a:pt x="155" y="178"/>
                    <a:pt x="155" y="177"/>
                  </a:cubicBezTo>
                  <a:cubicBezTo>
                    <a:pt x="155" y="177"/>
                    <a:pt x="155" y="176"/>
                    <a:pt x="155" y="176"/>
                  </a:cubicBezTo>
                  <a:cubicBezTo>
                    <a:pt x="155" y="176"/>
                    <a:pt x="156" y="176"/>
                    <a:pt x="156" y="176"/>
                  </a:cubicBezTo>
                  <a:cubicBezTo>
                    <a:pt x="157" y="176"/>
                    <a:pt x="157" y="176"/>
                    <a:pt x="158" y="176"/>
                  </a:cubicBezTo>
                  <a:cubicBezTo>
                    <a:pt x="158" y="176"/>
                    <a:pt x="158" y="177"/>
                    <a:pt x="158" y="177"/>
                  </a:cubicBezTo>
                  <a:cubicBezTo>
                    <a:pt x="158" y="177"/>
                    <a:pt x="159" y="177"/>
                    <a:pt x="159" y="177"/>
                  </a:cubicBezTo>
                  <a:cubicBezTo>
                    <a:pt x="159" y="178"/>
                    <a:pt x="159" y="178"/>
                    <a:pt x="159" y="179"/>
                  </a:cubicBezTo>
                  <a:cubicBezTo>
                    <a:pt x="159" y="179"/>
                    <a:pt x="159" y="180"/>
                    <a:pt x="159" y="180"/>
                  </a:cubicBezTo>
                  <a:cubicBezTo>
                    <a:pt x="160" y="180"/>
                    <a:pt x="160" y="180"/>
                    <a:pt x="161" y="180"/>
                  </a:cubicBezTo>
                  <a:cubicBezTo>
                    <a:pt x="161" y="181"/>
                    <a:pt x="161" y="182"/>
                    <a:pt x="161" y="182"/>
                  </a:cubicBezTo>
                  <a:cubicBezTo>
                    <a:pt x="161" y="182"/>
                    <a:pt x="162" y="182"/>
                    <a:pt x="163" y="182"/>
                  </a:cubicBezTo>
                  <a:cubicBezTo>
                    <a:pt x="163" y="182"/>
                    <a:pt x="164" y="182"/>
                    <a:pt x="164" y="182"/>
                  </a:cubicBezTo>
                  <a:cubicBezTo>
                    <a:pt x="165" y="182"/>
                    <a:pt x="165" y="182"/>
                    <a:pt x="166" y="182"/>
                  </a:cubicBezTo>
                  <a:cubicBezTo>
                    <a:pt x="166" y="183"/>
                    <a:pt x="166" y="183"/>
                    <a:pt x="166" y="184"/>
                  </a:cubicBezTo>
                  <a:cubicBezTo>
                    <a:pt x="166" y="184"/>
                    <a:pt x="167" y="184"/>
                    <a:pt x="167" y="184"/>
                  </a:cubicBezTo>
                  <a:cubicBezTo>
                    <a:pt x="168" y="184"/>
                    <a:pt x="168" y="184"/>
                    <a:pt x="169" y="184"/>
                  </a:cubicBezTo>
                  <a:cubicBezTo>
                    <a:pt x="169" y="184"/>
                    <a:pt x="170" y="184"/>
                    <a:pt x="170" y="184"/>
                  </a:cubicBezTo>
                  <a:cubicBezTo>
                    <a:pt x="171" y="184"/>
                    <a:pt x="171" y="184"/>
                    <a:pt x="172" y="184"/>
                  </a:cubicBezTo>
                  <a:cubicBezTo>
                    <a:pt x="172" y="183"/>
                    <a:pt x="172" y="183"/>
                    <a:pt x="172" y="182"/>
                  </a:cubicBezTo>
                  <a:cubicBezTo>
                    <a:pt x="172" y="182"/>
                    <a:pt x="173" y="182"/>
                    <a:pt x="173" y="182"/>
                  </a:cubicBezTo>
                  <a:cubicBezTo>
                    <a:pt x="173" y="183"/>
                    <a:pt x="173" y="183"/>
                    <a:pt x="173" y="184"/>
                  </a:cubicBezTo>
                  <a:moveTo>
                    <a:pt x="173" y="34"/>
                  </a:moveTo>
                  <a:cubicBezTo>
                    <a:pt x="173" y="34"/>
                    <a:pt x="172" y="34"/>
                    <a:pt x="172" y="34"/>
                  </a:cubicBezTo>
                  <a:cubicBezTo>
                    <a:pt x="172" y="33"/>
                    <a:pt x="172" y="33"/>
                    <a:pt x="172" y="32"/>
                  </a:cubicBezTo>
                  <a:cubicBezTo>
                    <a:pt x="172" y="32"/>
                    <a:pt x="173" y="32"/>
                    <a:pt x="173" y="32"/>
                  </a:cubicBezTo>
                  <a:cubicBezTo>
                    <a:pt x="173" y="33"/>
                    <a:pt x="173" y="33"/>
                    <a:pt x="173" y="34"/>
                  </a:cubicBezTo>
                  <a:moveTo>
                    <a:pt x="178" y="42"/>
                  </a:moveTo>
                  <a:cubicBezTo>
                    <a:pt x="178" y="42"/>
                    <a:pt x="178" y="43"/>
                    <a:pt x="178" y="43"/>
                  </a:cubicBezTo>
                  <a:cubicBezTo>
                    <a:pt x="178" y="44"/>
                    <a:pt x="178" y="44"/>
                    <a:pt x="178" y="45"/>
                  </a:cubicBezTo>
                  <a:cubicBezTo>
                    <a:pt x="178" y="46"/>
                    <a:pt x="178" y="46"/>
                    <a:pt x="178" y="47"/>
                  </a:cubicBezTo>
                  <a:cubicBezTo>
                    <a:pt x="178" y="47"/>
                    <a:pt x="177" y="47"/>
                    <a:pt x="177" y="47"/>
                  </a:cubicBezTo>
                  <a:cubicBezTo>
                    <a:pt x="177" y="47"/>
                    <a:pt x="177" y="48"/>
                    <a:pt x="177" y="48"/>
                  </a:cubicBezTo>
                  <a:cubicBezTo>
                    <a:pt x="177" y="49"/>
                    <a:pt x="177" y="49"/>
                    <a:pt x="177" y="50"/>
                  </a:cubicBezTo>
                  <a:cubicBezTo>
                    <a:pt x="176" y="50"/>
                    <a:pt x="176" y="50"/>
                    <a:pt x="175" y="50"/>
                  </a:cubicBezTo>
                  <a:cubicBezTo>
                    <a:pt x="175" y="49"/>
                    <a:pt x="175" y="49"/>
                    <a:pt x="175" y="48"/>
                  </a:cubicBezTo>
                  <a:cubicBezTo>
                    <a:pt x="175" y="48"/>
                    <a:pt x="175" y="47"/>
                    <a:pt x="175" y="47"/>
                  </a:cubicBezTo>
                  <a:cubicBezTo>
                    <a:pt x="175" y="46"/>
                    <a:pt x="175" y="46"/>
                    <a:pt x="175" y="45"/>
                  </a:cubicBezTo>
                  <a:cubicBezTo>
                    <a:pt x="176" y="45"/>
                    <a:pt x="176" y="45"/>
                    <a:pt x="177" y="45"/>
                  </a:cubicBezTo>
                  <a:cubicBezTo>
                    <a:pt x="177" y="44"/>
                    <a:pt x="177" y="44"/>
                    <a:pt x="177" y="43"/>
                  </a:cubicBezTo>
                  <a:cubicBezTo>
                    <a:pt x="177" y="43"/>
                    <a:pt x="177" y="42"/>
                    <a:pt x="177" y="42"/>
                  </a:cubicBezTo>
                  <a:cubicBezTo>
                    <a:pt x="177" y="41"/>
                    <a:pt x="177" y="41"/>
                    <a:pt x="177" y="40"/>
                  </a:cubicBezTo>
                  <a:cubicBezTo>
                    <a:pt x="177" y="40"/>
                    <a:pt x="178" y="40"/>
                    <a:pt x="178" y="40"/>
                  </a:cubicBezTo>
                  <a:cubicBezTo>
                    <a:pt x="178" y="41"/>
                    <a:pt x="178" y="41"/>
                    <a:pt x="178" y="42"/>
                  </a:cubicBezTo>
                  <a:moveTo>
                    <a:pt x="186" y="24"/>
                  </a:moveTo>
                  <a:cubicBezTo>
                    <a:pt x="185" y="24"/>
                    <a:pt x="185" y="24"/>
                    <a:pt x="184" y="24"/>
                  </a:cubicBezTo>
                  <a:cubicBezTo>
                    <a:pt x="184" y="24"/>
                    <a:pt x="183" y="24"/>
                    <a:pt x="183" y="24"/>
                  </a:cubicBezTo>
                  <a:cubicBezTo>
                    <a:pt x="183" y="24"/>
                    <a:pt x="183" y="23"/>
                    <a:pt x="183" y="23"/>
                  </a:cubicBezTo>
                  <a:cubicBezTo>
                    <a:pt x="182" y="23"/>
                    <a:pt x="182" y="23"/>
                    <a:pt x="181" y="23"/>
                  </a:cubicBezTo>
                  <a:cubicBezTo>
                    <a:pt x="181" y="22"/>
                    <a:pt x="181" y="21"/>
                    <a:pt x="181" y="21"/>
                  </a:cubicBezTo>
                  <a:cubicBezTo>
                    <a:pt x="182" y="21"/>
                    <a:pt x="182" y="21"/>
                    <a:pt x="183" y="21"/>
                  </a:cubicBezTo>
                  <a:cubicBezTo>
                    <a:pt x="183" y="21"/>
                    <a:pt x="183" y="22"/>
                    <a:pt x="183" y="23"/>
                  </a:cubicBezTo>
                  <a:cubicBezTo>
                    <a:pt x="183" y="23"/>
                    <a:pt x="184" y="23"/>
                    <a:pt x="184" y="23"/>
                  </a:cubicBezTo>
                  <a:cubicBezTo>
                    <a:pt x="185" y="23"/>
                    <a:pt x="185" y="23"/>
                    <a:pt x="186" y="23"/>
                  </a:cubicBezTo>
                  <a:cubicBezTo>
                    <a:pt x="186" y="23"/>
                    <a:pt x="186" y="24"/>
                    <a:pt x="186" y="24"/>
                  </a:cubicBezTo>
                  <a:moveTo>
                    <a:pt x="222" y="200"/>
                  </a:moveTo>
                  <a:cubicBezTo>
                    <a:pt x="222" y="200"/>
                    <a:pt x="222" y="200"/>
                    <a:pt x="222" y="200"/>
                  </a:cubicBezTo>
                  <a:cubicBezTo>
                    <a:pt x="222" y="200"/>
                    <a:pt x="222" y="200"/>
                    <a:pt x="222" y="200"/>
                  </a:cubicBezTo>
                  <a:cubicBezTo>
                    <a:pt x="222" y="200"/>
                    <a:pt x="222" y="200"/>
                    <a:pt x="222" y="200"/>
                  </a:cubicBezTo>
                  <a:cubicBezTo>
                    <a:pt x="221" y="200"/>
                    <a:pt x="221" y="200"/>
                    <a:pt x="221" y="200"/>
                  </a:cubicBezTo>
                  <a:cubicBezTo>
                    <a:pt x="222" y="200"/>
                    <a:pt x="222" y="200"/>
                    <a:pt x="222" y="200"/>
                  </a:cubicBezTo>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5" name="Freeform 114"/>
            <p:cNvSpPr/>
            <p:nvPr/>
          </p:nvSpPr>
          <p:spPr bwMode="auto">
            <a:xfrm>
              <a:off x="4246" y="1383"/>
              <a:ext cx="34" cy="62"/>
            </a:xfrm>
            <a:custGeom>
              <a:avLst/>
              <a:gdLst>
                <a:gd name="T0" fmla="*/ 32 w 20"/>
                <a:gd name="T1" fmla="*/ 7 h 36"/>
                <a:gd name="T2" fmla="*/ 32 w 20"/>
                <a:gd name="T3" fmla="*/ 0 h 36"/>
                <a:gd name="T4" fmla="*/ 26 w 20"/>
                <a:gd name="T5" fmla="*/ 0 h 36"/>
                <a:gd name="T6" fmla="*/ 24 w 20"/>
                <a:gd name="T7" fmla="*/ 3 h 36"/>
                <a:gd name="T8" fmla="*/ 20 w 20"/>
                <a:gd name="T9" fmla="*/ 7 h 36"/>
                <a:gd name="T10" fmla="*/ 19 w 20"/>
                <a:gd name="T11" fmla="*/ 9 h 36"/>
                <a:gd name="T12" fmla="*/ 19 w 20"/>
                <a:gd name="T13" fmla="*/ 16 h 36"/>
                <a:gd name="T14" fmla="*/ 12 w 20"/>
                <a:gd name="T15" fmla="*/ 16 h 36"/>
                <a:gd name="T16" fmla="*/ 10 w 20"/>
                <a:gd name="T17" fmla="*/ 17 h 36"/>
                <a:gd name="T18" fmla="*/ 7 w 20"/>
                <a:gd name="T19" fmla="*/ 21 h 36"/>
                <a:gd name="T20" fmla="*/ 5 w 20"/>
                <a:gd name="T21" fmla="*/ 22 h 36"/>
                <a:gd name="T22" fmla="*/ 2 w 20"/>
                <a:gd name="T23" fmla="*/ 26 h 36"/>
                <a:gd name="T24" fmla="*/ 5 w 20"/>
                <a:gd name="T25" fmla="*/ 28 h 36"/>
                <a:gd name="T26" fmla="*/ 5 w 20"/>
                <a:gd name="T27" fmla="*/ 34 h 36"/>
                <a:gd name="T28" fmla="*/ 5 w 20"/>
                <a:gd name="T29" fmla="*/ 40 h 36"/>
                <a:gd name="T30" fmla="*/ 2 w 20"/>
                <a:gd name="T31" fmla="*/ 43 h 36"/>
                <a:gd name="T32" fmla="*/ 0 w 20"/>
                <a:gd name="T33" fmla="*/ 45 h 36"/>
                <a:gd name="T34" fmla="*/ 0 w 20"/>
                <a:gd name="T35" fmla="*/ 50 h 36"/>
                <a:gd name="T36" fmla="*/ 0 w 20"/>
                <a:gd name="T37" fmla="*/ 57 h 36"/>
                <a:gd name="T38" fmla="*/ 2 w 20"/>
                <a:gd name="T39" fmla="*/ 59 h 36"/>
                <a:gd name="T40" fmla="*/ 5 w 20"/>
                <a:gd name="T41" fmla="*/ 62 h 36"/>
                <a:gd name="T42" fmla="*/ 10 w 20"/>
                <a:gd name="T43" fmla="*/ 62 h 36"/>
                <a:gd name="T44" fmla="*/ 15 w 20"/>
                <a:gd name="T45" fmla="*/ 62 h 36"/>
                <a:gd name="T46" fmla="*/ 15 w 20"/>
                <a:gd name="T47" fmla="*/ 57 h 36"/>
                <a:gd name="T48" fmla="*/ 19 w 20"/>
                <a:gd name="T49" fmla="*/ 53 h 36"/>
                <a:gd name="T50" fmla="*/ 20 w 20"/>
                <a:gd name="T51" fmla="*/ 50 h 36"/>
                <a:gd name="T52" fmla="*/ 20 w 20"/>
                <a:gd name="T53" fmla="*/ 48 h 36"/>
                <a:gd name="T54" fmla="*/ 24 w 20"/>
                <a:gd name="T55" fmla="*/ 45 h 36"/>
                <a:gd name="T56" fmla="*/ 24 w 20"/>
                <a:gd name="T57" fmla="*/ 40 h 36"/>
                <a:gd name="T58" fmla="*/ 26 w 20"/>
                <a:gd name="T59" fmla="*/ 36 h 36"/>
                <a:gd name="T60" fmla="*/ 26 w 20"/>
                <a:gd name="T61" fmla="*/ 31 h 36"/>
                <a:gd name="T62" fmla="*/ 29 w 20"/>
                <a:gd name="T63" fmla="*/ 28 h 36"/>
                <a:gd name="T64" fmla="*/ 29 w 20"/>
                <a:gd name="T65" fmla="*/ 22 h 36"/>
                <a:gd name="T66" fmla="*/ 32 w 20"/>
                <a:gd name="T67" fmla="*/ 21 h 36"/>
                <a:gd name="T68" fmla="*/ 34 w 20"/>
                <a:gd name="T69" fmla="*/ 17 h 36"/>
                <a:gd name="T70" fmla="*/ 34 w 20"/>
                <a:gd name="T71" fmla="*/ 12 h 36"/>
                <a:gd name="T72" fmla="*/ 32 w 20"/>
                <a:gd name="T73" fmla="*/ 9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 h="36">
                  <a:moveTo>
                    <a:pt x="19" y="5"/>
                  </a:moveTo>
                  <a:cubicBezTo>
                    <a:pt x="19" y="5"/>
                    <a:pt x="19" y="4"/>
                    <a:pt x="19" y="4"/>
                  </a:cubicBezTo>
                  <a:cubicBezTo>
                    <a:pt x="19" y="3"/>
                    <a:pt x="19" y="2"/>
                    <a:pt x="19" y="2"/>
                  </a:cubicBezTo>
                  <a:cubicBezTo>
                    <a:pt x="19" y="1"/>
                    <a:pt x="19" y="1"/>
                    <a:pt x="19" y="0"/>
                  </a:cubicBezTo>
                  <a:cubicBezTo>
                    <a:pt x="18" y="0"/>
                    <a:pt x="17" y="0"/>
                    <a:pt x="17" y="0"/>
                  </a:cubicBezTo>
                  <a:cubicBezTo>
                    <a:pt x="16" y="0"/>
                    <a:pt x="16" y="0"/>
                    <a:pt x="15" y="0"/>
                  </a:cubicBezTo>
                  <a:cubicBezTo>
                    <a:pt x="15" y="0"/>
                    <a:pt x="14" y="0"/>
                    <a:pt x="14" y="0"/>
                  </a:cubicBezTo>
                  <a:cubicBezTo>
                    <a:pt x="14" y="1"/>
                    <a:pt x="14" y="1"/>
                    <a:pt x="14" y="2"/>
                  </a:cubicBezTo>
                  <a:cubicBezTo>
                    <a:pt x="14" y="2"/>
                    <a:pt x="14" y="3"/>
                    <a:pt x="14" y="4"/>
                  </a:cubicBezTo>
                  <a:cubicBezTo>
                    <a:pt x="13" y="4"/>
                    <a:pt x="13" y="4"/>
                    <a:pt x="12" y="4"/>
                  </a:cubicBezTo>
                  <a:cubicBezTo>
                    <a:pt x="12" y="4"/>
                    <a:pt x="12" y="5"/>
                    <a:pt x="12" y="5"/>
                  </a:cubicBezTo>
                  <a:cubicBezTo>
                    <a:pt x="12" y="5"/>
                    <a:pt x="11" y="5"/>
                    <a:pt x="11" y="5"/>
                  </a:cubicBezTo>
                  <a:cubicBezTo>
                    <a:pt x="11" y="6"/>
                    <a:pt x="11" y="6"/>
                    <a:pt x="11" y="7"/>
                  </a:cubicBezTo>
                  <a:cubicBezTo>
                    <a:pt x="11" y="7"/>
                    <a:pt x="11" y="8"/>
                    <a:pt x="11" y="9"/>
                  </a:cubicBezTo>
                  <a:cubicBezTo>
                    <a:pt x="10" y="9"/>
                    <a:pt x="10" y="9"/>
                    <a:pt x="9" y="9"/>
                  </a:cubicBezTo>
                  <a:cubicBezTo>
                    <a:pt x="9" y="9"/>
                    <a:pt x="8" y="9"/>
                    <a:pt x="7" y="9"/>
                  </a:cubicBezTo>
                  <a:cubicBezTo>
                    <a:pt x="7" y="9"/>
                    <a:pt x="7" y="10"/>
                    <a:pt x="7" y="10"/>
                  </a:cubicBezTo>
                  <a:cubicBezTo>
                    <a:pt x="7" y="10"/>
                    <a:pt x="6" y="10"/>
                    <a:pt x="6" y="10"/>
                  </a:cubicBezTo>
                  <a:cubicBezTo>
                    <a:pt x="5" y="10"/>
                    <a:pt x="5" y="10"/>
                    <a:pt x="4" y="10"/>
                  </a:cubicBezTo>
                  <a:cubicBezTo>
                    <a:pt x="4" y="11"/>
                    <a:pt x="4" y="11"/>
                    <a:pt x="4" y="12"/>
                  </a:cubicBezTo>
                  <a:cubicBezTo>
                    <a:pt x="4" y="12"/>
                    <a:pt x="3" y="12"/>
                    <a:pt x="3" y="12"/>
                  </a:cubicBezTo>
                  <a:cubicBezTo>
                    <a:pt x="3" y="12"/>
                    <a:pt x="3" y="13"/>
                    <a:pt x="3" y="13"/>
                  </a:cubicBezTo>
                  <a:cubicBezTo>
                    <a:pt x="3" y="14"/>
                    <a:pt x="3" y="14"/>
                    <a:pt x="3" y="15"/>
                  </a:cubicBezTo>
                  <a:cubicBezTo>
                    <a:pt x="2" y="15"/>
                    <a:pt x="2" y="15"/>
                    <a:pt x="1" y="15"/>
                  </a:cubicBezTo>
                  <a:cubicBezTo>
                    <a:pt x="1" y="15"/>
                    <a:pt x="1" y="16"/>
                    <a:pt x="1" y="16"/>
                  </a:cubicBezTo>
                  <a:cubicBezTo>
                    <a:pt x="2" y="16"/>
                    <a:pt x="2" y="16"/>
                    <a:pt x="3" y="16"/>
                  </a:cubicBezTo>
                  <a:cubicBezTo>
                    <a:pt x="3" y="17"/>
                    <a:pt x="3" y="18"/>
                    <a:pt x="3" y="18"/>
                  </a:cubicBezTo>
                  <a:cubicBezTo>
                    <a:pt x="3" y="19"/>
                    <a:pt x="3" y="19"/>
                    <a:pt x="3" y="20"/>
                  </a:cubicBezTo>
                  <a:cubicBezTo>
                    <a:pt x="3" y="20"/>
                    <a:pt x="3" y="21"/>
                    <a:pt x="3" y="21"/>
                  </a:cubicBezTo>
                  <a:cubicBezTo>
                    <a:pt x="3" y="22"/>
                    <a:pt x="3" y="22"/>
                    <a:pt x="3" y="23"/>
                  </a:cubicBezTo>
                  <a:cubicBezTo>
                    <a:pt x="2" y="23"/>
                    <a:pt x="2" y="23"/>
                    <a:pt x="1" y="23"/>
                  </a:cubicBezTo>
                  <a:cubicBezTo>
                    <a:pt x="1" y="24"/>
                    <a:pt x="1" y="24"/>
                    <a:pt x="1" y="25"/>
                  </a:cubicBezTo>
                  <a:cubicBezTo>
                    <a:pt x="1" y="25"/>
                    <a:pt x="0" y="25"/>
                    <a:pt x="0" y="25"/>
                  </a:cubicBezTo>
                  <a:cubicBezTo>
                    <a:pt x="0" y="25"/>
                    <a:pt x="0" y="26"/>
                    <a:pt x="0" y="26"/>
                  </a:cubicBezTo>
                  <a:cubicBezTo>
                    <a:pt x="0" y="27"/>
                    <a:pt x="0" y="27"/>
                    <a:pt x="0" y="28"/>
                  </a:cubicBezTo>
                  <a:cubicBezTo>
                    <a:pt x="0" y="28"/>
                    <a:pt x="0" y="29"/>
                    <a:pt x="0" y="29"/>
                  </a:cubicBezTo>
                  <a:cubicBezTo>
                    <a:pt x="0" y="30"/>
                    <a:pt x="0" y="30"/>
                    <a:pt x="0" y="31"/>
                  </a:cubicBezTo>
                  <a:cubicBezTo>
                    <a:pt x="0" y="32"/>
                    <a:pt x="0" y="32"/>
                    <a:pt x="0" y="33"/>
                  </a:cubicBezTo>
                  <a:cubicBezTo>
                    <a:pt x="0" y="33"/>
                    <a:pt x="1" y="33"/>
                    <a:pt x="1" y="33"/>
                  </a:cubicBezTo>
                  <a:cubicBezTo>
                    <a:pt x="1" y="33"/>
                    <a:pt x="1" y="34"/>
                    <a:pt x="1" y="34"/>
                  </a:cubicBezTo>
                  <a:cubicBezTo>
                    <a:pt x="1" y="35"/>
                    <a:pt x="1" y="35"/>
                    <a:pt x="1" y="36"/>
                  </a:cubicBezTo>
                  <a:cubicBezTo>
                    <a:pt x="2" y="36"/>
                    <a:pt x="2" y="36"/>
                    <a:pt x="3" y="36"/>
                  </a:cubicBezTo>
                  <a:cubicBezTo>
                    <a:pt x="3" y="36"/>
                    <a:pt x="4" y="36"/>
                    <a:pt x="4" y="36"/>
                  </a:cubicBezTo>
                  <a:cubicBezTo>
                    <a:pt x="5" y="36"/>
                    <a:pt x="5" y="36"/>
                    <a:pt x="6" y="36"/>
                  </a:cubicBezTo>
                  <a:cubicBezTo>
                    <a:pt x="6" y="36"/>
                    <a:pt x="7" y="36"/>
                    <a:pt x="7" y="36"/>
                  </a:cubicBezTo>
                  <a:cubicBezTo>
                    <a:pt x="8" y="36"/>
                    <a:pt x="9" y="36"/>
                    <a:pt x="9" y="36"/>
                  </a:cubicBezTo>
                  <a:cubicBezTo>
                    <a:pt x="9" y="35"/>
                    <a:pt x="9" y="35"/>
                    <a:pt x="9" y="34"/>
                  </a:cubicBezTo>
                  <a:cubicBezTo>
                    <a:pt x="9" y="34"/>
                    <a:pt x="9" y="33"/>
                    <a:pt x="9" y="33"/>
                  </a:cubicBezTo>
                  <a:cubicBezTo>
                    <a:pt x="10" y="33"/>
                    <a:pt x="10" y="33"/>
                    <a:pt x="11" y="33"/>
                  </a:cubicBezTo>
                  <a:cubicBezTo>
                    <a:pt x="11" y="32"/>
                    <a:pt x="11" y="32"/>
                    <a:pt x="11" y="31"/>
                  </a:cubicBezTo>
                  <a:cubicBezTo>
                    <a:pt x="11" y="30"/>
                    <a:pt x="11" y="30"/>
                    <a:pt x="11" y="29"/>
                  </a:cubicBezTo>
                  <a:cubicBezTo>
                    <a:pt x="11" y="29"/>
                    <a:pt x="12" y="29"/>
                    <a:pt x="12" y="29"/>
                  </a:cubicBezTo>
                  <a:cubicBezTo>
                    <a:pt x="12" y="29"/>
                    <a:pt x="12" y="29"/>
                    <a:pt x="12" y="29"/>
                  </a:cubicBezTo>
                  <a:cubicBezTo>
                    <a:pt x="12" y="28"/>
                    <a:pt x="12" y="28"/>
                    <a:pt x="12" y="28"/>
                  </a:cubicBezTo>
                  <a:cubicBezTo>
                    <a:pt x="12" y="27"/>
                    <a:pt x="12" y="27"/>
                    <a:pt x="12" y="26"/>
                  </a:cubicBezTo>
                  <a:cubicBezTo>
                    <a:pt x="13" y="26"/>
                    <a:pt x="13" y="26"/>
                    <a:pt x="14" y="26"/>
                  </a:cubicBezTo>
                  <a:cubicBezTo>
                    <a:pt x="14" y="26"/>
                    <a:pt x="14" y="25"/>
                    <a:pt x="14" y="25"/>
                  </a:cubicBezTo>
                  <a:cubicBezTo>
                    <a:pt x="14" y="24"/>
                    <a:pt x="14" y="24"/>
                    <a:pt x="14" y="23"/>
                  </a:cubicBezTo>
                  <a:cubicBezTo>
                    <a:pt x="14" y="22"/>
                    <a:pt x="14" y="22"/>
                    <a:pt x="14" y="21"/>
                  </a:cubicBezTo>
                  <a:cubicBezTo>
                    <a:pt x="14" y="21"/>
                    <a:pt x="15" y="21"/>
                    <a:pt x="15" y="21"/>
                  </a:cubicBezTo>
                  <a:cubicBezTo>
                    <a:pt x="15" y="21"/>
                    <a:pt x="15" y="20"/>
                    <a:pt x="15" y="20"/>
                  </a:cubicBezTo>
                  <a:cubicBezTo>
                    <a:pt x="15" y="19"/>
                    <a:pt x="15" y="19"/>
                    <a:pt x="15" y="18"/>
                  </a:cubicBezTo>
                  <a:cubicBezTo>
                    <a:pt x="16" y="18"/>
                    <a:pt x="16" y="18"/>
                    <a:pt x="17" y="18"/>
                  </a:cubicBezTo>
                  <a:cubicBezTo>
                    <a:pt x="17" y="18"/>
                    <a:pt x="17" y="17"/>
                    <a:pt x="17" y="16"/>
                  </a:cubicBezTo>
                  <a:cubicBezTo>
                    <a:pt x="17" y="16"/>
                    <a:pt x="17" y="15"/>
                    <a:pt x="17" y="15"/>
                  </a:cubicBezTo>
                  <a:cubicBezTo>
                    <a:pt x="17" y="14"/>
                    <a:pt x="17" y="14"/>
                    <a:pt x="17" y="13"/>
                  </a:cubicBezTo>
                  <a:cubicBezTo>
                    <a:pt x="17" y="13"/>
                    <a:pt x="17" y="12"/>
                    <a:pt x="17" y="12"/>
                  </a:cubicBezTo>
                  <a:cubicBezTo>
                    <a:pt x="17" y="12"/>
                    <a:pt x="18" y="12"/>
                    <a:pt x="19" y="12"/>
                  </a:cubicBezTo>
                  <a:cubicBezTo>
                    <a:pt x="19" y="11"/>
                    <a:pt x="19" y="11"/>
                    <a:pt x="19" y="10"/>
                  </a:cubicBezTo>
                  <a:cubicBezTo>
                    <a:pt x="19" y="10"/>
                    <a:pt x="20" y="10"/>
                    <a:pt x="20" y="10"/>
                  </a:cubicBezTo>
                  <a:cubicBezTo>
                    <a:pt x="20" y="10"/>
                    <a:pt x="20" y="9"/>
                    <a:pt x="20" y="9"/>
                  </a:cubicBezTo>
                  <a:cubicBezTo>
                    <a:pt x="20" y="8"/>
                    <a:pt x="20" y="7"/>
                    <a:pt x="20" y="7"/>
                  </a:cubicBezTo>
                  <a:cubicBezTo>
                    <a:pt x="20" y="7"/>
                    <a:pt x="19" y="7"/>
                    <a:pt x="19" y="7"/>
                  </a:cubicBezTo>
                  <a:cubicBezTo>
                    <a:pt x="19" y="6"/>
                    <a:pt x="19" y="6"/>
                    <a:pt x="19" y="5"/>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6" name="Freeform 115"/>
            <p:cNvSpPr/>
            <p:nvPr/>
          </p:nvSpPr>
          <p:spPr bwMode="auto">
            <a:xfrm>
              <a:off x="4303" y="1423"/>
              <a:ext cx="2" cy="3"/>
            </a:xfrm>
            <a:custGeom>
              <a:avLst/>
              <a:gdLst>
                <a:gd name="T0" fmla="*/ 0 w 1"/>
                <a:gd name="T1" fmla="*/ 3 h 2"/>
                <a:gd name="T2" fmla="*/ 2 w 1"/>
                <a:gd name="T3" fmla="*/ 3 h 2"/>
                <a:gd name="T4" fmla="*/ 2 w 1"/>
                <a:gd name="T5" fmla="*/ 0 h 2"/>
                <a:gd name="T6" fmla="*/ 0 w 1"/>
                <a:gd name="T7" fmla="*/ 0 h 2"/>
                <a:gd name="T8" fmla="*/ 0 w 1"/>
                <a:gd name="T9" fmla="*/ 3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cubicBezTo>
                    <a:pt x="0" y="2"/>
                    <a:pt x="1" y="2"/>
                    <a:pt x="1" y="2"/>
                  </a:cubicBezTo>
                  <a:cubicBezTo>
                    <a:pt x="1" y="1"/>
                    <a:pt x="1" y="1"/>
                    <a:pt x="1" y="0"/>
                  </a:cubicBezTo>
                  <a:cubicBezTo>
                    <a:pt x="1" y="0"/>
                    <a:pt x="0" y="0"/>
                    <a:pt x="0" y="0"/>
                  </a:cubicBezTo>
                  <a:cubicBezTo>
                    <a:pt x="0" y="1"/>
                    <a:pt x="0" y="1"/>
                    <a:pt x="0" y="2"/>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7" name="Freeform 116"/>
            <p:cNvSpPr/>
            <p:nvPr/>
          </p:nvSpPr>
          <p:spPr bwMode="auto">
            <a:xfrm>
              <a:off x="4291" y="1426"/>
              <a:ext cx="5" cy="5"/>
            </a:xfrm>
            <a:custGeom>
              <a:avLst/>
              <a:gdLst>
                <a:gd name="T0" fmla="*/ 0 w 3"/>
                <a:gd name="T1" fmla="*/ 0 h 3"/>
                <a:gd name="T2" fmla="*/ 0 w 3"/>
                <a:gd name="T3" fmla="*/ 2 h 3"/>
                <a:gd name="T4" fmla="*/ 0 w 3"/>
                <a:gd name="T5" fmla="*/ 5 h 3"/>
                <a:gd name="T6" fmla="*/ 3 w 3"/>
                <a:gd name="T7" fmla="*/ 5 h 3"/>
                <a:gd name="T8" fmla="*/ 5 w 3"/>
                <a:gd name="T9" fmla="*/ 5 h 3"/>
                <a:gd name="T10" fmla="*/ 5 w 3"/>
                <a:gd name="T11" fmla="*/ 2 h 3"/>
                <a:gd name="T12" fmla="*/ 5 w 3"/>
                <a:gd name="T13" fmla="*/ 0 h 3"/>
                <a:gd name="T14" fmla="*/ 3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0" y="0"/>
                  </a:moveTo>
                  <a:cubicBezTo>
                    <a:pt x="0" y="0"/>
                    <a:pt x="0" y="1"/>
                    <a:pt x="0" y="1"/>
                  </a:cubicBezTo>
                  <a:cubicBezTo>
                    <a:pt x="0" y="2"/>
                    <a:pt x="0" y="2"/>
                    <a:pt x="0" y="3"/>
                  </a:cubicBezTo>
                  <a:cubicBezTo>
                    <a:pt x="1" y="3"/>
                    <a:pt x="1" y="3"/>
                    <a:pt x="2" y="3"/>
                  </a:cubicBezTo>
                  <a:cubicBezTo>
                    <a:pt x="2" y="3"/>
                    <a:pt x="3" y="3"/>
                    <a:pt x="3" y="3"/>
                  </a:cubicBezTo>
                  <a:cubicBezTo>
                    <a:pt x="3" y="2"/>
                    <a:pt x="3" y="2"/>
                    <a:pt x="3" y="1"/>
                  </a:cubicBezTo>
                  <a:cubicBezTo>
                    <a:pt x="3" y="1"/>
                    <a:pt x="3" y="0"/>
                    <a:pt x="3" y="0"/>
                  </a:cubicBezTo>
                  <a:cubicBezTo>
                    <a:pt x="3" y="0"/>
                    <a:pt x="2" y="0"/>
                    <a:pt x="2" y="0"/>
                  </a:cubicBezTo>
                  <a:cubicBezTo>
                    <a:pt x="1" y="0"/>
                    <a:pt x="1" y="0"/>
                    <a:pt x="0" y="0"/>
                  </a:cubicBezTo>
                  <a:close/>
                </a:path>
              </a:pathLst>
            </a:custGeom>
            <a:solidFill>
              <a:srgbClr val="2FA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8" name="Freeform 117"/>
            <p:cNvSpPr>
              <a:spLocks noEditPoints="1"/>
            </p:cNvSpPr>
            <p:nvPr/>
          </p:nvSpPr>
          <p:spPr bwMode="auto">
            <a:xfrm>
              <a:off x="3885" y="1057"/>
              <a:ext cx="176" cy="47"/>
            </a:xfrm>
            <a:custGeom>
              <a:avLst/>
              <a:gdLst>
                <a:gd name="T0" fmla="*/ 159 w 101"/>
                <a:gd name="T1" fmla="*/ 0 h 27"/>
                <a:gd name="T2" fmla="*/ 0 w 101"/>
                <a:gd name="T3" fmla="*/ 0 h 27"/>
                <a:gd name="T4" fmla="*/ 0 w 101"/>
                <a:gd name="T5" fmla="*/ 47 h 27"/>
                <a:gd name="T6" fmla="*/ 167 w 101"/>
                <a:gd name="T7" fmla="*/ 47 h 27"/>
                <a:gd name="T8" fmla="*/ 167 w 101"/>
                <a:gd name="T9" fmla="*/ 45 h 27"/>
                <a:gd name="T10" fmla="*/ 167 w 101"/>
                <a:gd name="T11" fmla="*/ 42 h 27"/>
                <a:gd name="T12" fmla="*/ 169 w 101"/>
                <a:gd name="T13" fmla="*/ 42 h 27"/>
                <a:gd name="T14" fmla="*/ 173 w 101"/>
                <a:gd name="T15" fmla="*/ 42 h 27"/>
                <a:gd name="T16" fmla="*/ 174 w 101"/>
                <a:gd name="T17" fmla="*/ 42 h 27"/>
                <a:gd name="T18" fmla="*/ 174 w 101"/>
                <a:gd name="T19" fmla="*/ 40 h 27"/>
                <a:gd name="T20" fmla="*/ 176 w 101"/>
                <a:gd name="T21" fmla="*/ 40 h 27"/>
                <a:gd name="T22" fmla="*/ 176 w 101"/>
                <a:gd name="T23" fmla="*/ 35 h 27"/>
                <a:gd name="T24" fmla="*/ 174 w 101"/>
                <a:gd name="T25" fmla="*/ 35 h 27"/>
                <a:gd name="T26" fmla="*/ 174 w 101"/>
                <a:gd name="T27" fmla="*/ 37 h 27"/>
                <a:gd name="T28" fmla="*/ 173 w 101"/>
                <a:gd name="T29" fmla="*/ 37 h 27"/>
                <a:gd name="T30" fmla="*/ 169 w 101"/>
                <a:gd name="T31" fmla="*/ 37 h 27"/>
                <a:gd name="T32" fmla="*/ 169 w 101"/>
                <a:gd name="T33" fmla="*/ 40 h 27"/>
                <a:gd name="T34" fmla="*/ 164 w 101"/>
                <a:gd name="T35" fmla="*/ 40 h 27"/>
                <a:gd name="T36" fmla="*/ 160 w 101"/>
                <a:gd name="T37" fmla="*/ 40 h 27"/>
                <a:gd name="T38" fmla="*/ 160 w 101"/>
                <a:gd name="T39" fmla="*/ 37 h 27"/>
                <a:gd name="T40" fmla="*/ 160 w 101"/>
                <a:gd name="T41" fmla="*/ 35 h 27"/>
                <a:gd name="T42" fmla="*/ 164 w 101"/>
                <a:gd name="T43" fmla="*/ 35 h 27"/>
                <a:gd name="T44" fmla="*/ 164 w 101"/>
                <a:gd name="T45" fmla="*/ 31 h 27"/>
                <a:gd name="T46" fmla="*/ 164 w 101"/>
                <a:gd name="T47" fmla="*/ 28 h 27"/>
                <a:gd name="T48" fmla="*/ 160 w 101"/>
                <a:gd name="T49" fmla="*/ 28 h 27"/>
                <a:gd name="T50" fmla="*/ 160 w 101"/>
                <a:gd name="T51" fmla="*/ 26 h 27"/>
                <a:gd name="T52" fmla="*/ 160 w 101"/>
                <a:gd name="T53" fmla="*/ 26 h 27"/>
                <a:gd name="T54" fmla="*/ 160 w 101"/>
                <a:gd name="T55" fmla="*/ 26 h 27"/>
                <a:gd name="T56" fmla="*/ 159 w 101"/>
                <a:gd name="T57" fmla="*/ 26 h 27"/>
                <a:gd name="T58" fmla="*/ 159 w 101"/>
                <a:gd name="T59" fmla="*/ 28 h 27"/>
                <a:gd name="T60" fmla="*/ 155 w 101"/>
                <a:gd name="T61" fmla="*/ 28 h 27"/>
                <a:gd name="T62" fmla="*/ 153 w 101"/>
                <a:gd name="T63" fmla="*/ 28 h 27"/>
                <a:gd name="T64" fmla="*/ 150 w 101"/>
                <a:gd name="T65" fmla="*/ 28 h 27"/>
                <a:gd name="T66" fmla="*/ 148 w 101"/>
                <a:gd name="T67" fmla="*/ 28 h 27"/>
                <a:gd name="T68" fmla="*/ 145 w 101"/>
                <a:gd name="T69" fmla="*/ 28 h 27"/>
                <a:gd name="T70" fmla="*/ 143 w 101"/>
                <a:gd name="T71" fmla="*/ 28 h 27"/>
                <a:gd name="T72" fmla="*/ 143 w 101"/>
                <a:gd name="T73" fmla="*/ 26 h 27"/>
                <a:gd name="T74" fmla="*/ 143 w 101"/>
                <a:gd name="T75" fmla="*/ 23 h 27"/>
                <a:gd name="T76" fmla="*/ 145 w 101"/>
                <a:gd name="T77" fmla="*/ 23 h 27"/>
                <a:gd name="T78" fmla="*/ 145 w 101"/>
                <a:gd name="T79" fmla="*/ 21 h 27"/>
                <a:gd name="T80" fmla="*/ 145 w 101"/>
                <a:gd name="T81" fmla="*/ 17 h 27"/>
                <a:gd name="T82" fmla="*/ 145 w 101"/>
                <a:gd name="T83" fmla="*/ 14 h 27"/>
                <a:gd name="T84" fmla="*/ 145 w 101"/>
                <a:gd name="T85" fmla="*/ 12 h 27"/>
                <a:gd name="T86" fmla="*/ 148 w 101"/>
                <a:gd name="T87" fmla="*/ 12 h 27"/>
                <a:gd name="T88" fmla="*/ 150 w 101"/>
                <a:gd name="T89" fmla="*/ 12 h 27"/>
                <a:gd name="T90" fmla="*/ 150 w 101"/>
                <a:gd name="T91" fmla="*/ 9 h 27"/>
                <a:gd name="T92" fmla="*/ 153 w 101"/>
                <a:gd name="T93" fmla="*/ 9 h 27"/>
                <a:gd name="T94" fmla="*/ 153 w 101"/>
                <a:gd name="T95" fmla="*/ 7 h 27"/>
                <a:gd name="T96" fmla="*/ 155 w 101"/>
                <a:gd name="T97" fmla="*/ 7 h 27"/>
                <a:gd name="T98" fmla="*/ 159 w 101"/>
                <a:gd name="T99" fmla="*/ 7 h 27"/>
                <a:gd name="T100" fmla="*/ 160 w 101"/>
                <a:gd name="T101" fmla="*/ 7 h 27"/>
                <a:gd name="T102" fmla="*/ 160 w 101"/>
                <a:gd name="T103" fmla="*/ 3 h 27"/>
                <a:gd name="T104" fmla="*/ 159 w 101"/>
                <a:gd name="T105" fmla="*/ 3 h 27"/>
                <a:gd name="T106" fmla="*/ 159 w 101"/>
                <a:gd name="T107" fmla="*/ 0 h 27"/>
                <a:gd name="T108" fmla="*/ 176 w 101"/>
                <a:gd name="T109" fmla="*/ 0 h 27"/>
                <a:gd name="T110" fmla="*/ 174 w 101"/>
                <a:gd name="T111" fmla="*/ 0 h 27"/>
                <a:gd name="T112" fmla="*/ 174 w 101"/>
                <a:gd name="T113" fmla="*/ 3 h 27"/>
                <a:gd name="T114" fmla="*/ 176 w 101"/>
                <a:gd name="T115" fmla="*/ 3 h 27"/>
                <a:gd name="T116" fmla="*/ 176 w 101"/>
                <a:gd name="T117" fmla="*/ 0 h 2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1" h="27">
                  <a:moveTo>
                    <a:pt x="91" y="0"/>
                  </a:moveTo>
                  <a:cubicBezTo>
                    <a:pt x="0" y="0"/>
                    <a:pt x="0" y="0"/>
                    <a:pt x="0" y="0"/>
                  </a:cubicBezTo>
                  <a:cubicBezTo>
                    <a:pt x="0" y="27"/>
                    <a:pt x="0" y="27"/>
                    <a:pt x="0" y="27"/>
                  </a:cubicBezTo>
                  <a:cubicBezTo>
                    <a:pt x="96" y="27"/>
                    <a:pt x="96" y="27"/>
                    <a:pt x="96" y="27"/>
                  </a:cubicBezTo>
                  <a:cubicBezTo>
                    <a:pt x="96" y="27"/>
                    <a:pt x="96" y="27"/>
                    <a:pt x="96" y="26"/>
                  </a:cubicBezTo>
                  <a:cubicBezTo>
                    <a:pt x="96" y="26"/>
                    <a:pt x="96" y="25"/>
                    <a:pt x="96" y="24"/>
                  </a:cubicBezTo>
                  <a:cubicBezTo>
                    <a:pt x="96" y="24"/>
                    <a:pt x="97" y="24"/>
                    <a:pt x="97" y="24"/>
                  </a:cubicBezTo>
                  <a:cubicBezTo>
                    <a:pt x="98" y="24"/>
                    <a:pt x="98" y="24"/>
                    <a:pt x="99" y="24"/>
                  </a:cubicBezTo>
                  <a:cubicBezTo>
                    <a:pt x="99" y="24"/>
                    <a:pt x="100" y="24"/>
                    <a:pt x="100" y="24"/>
                  </a:cubicBezTo>
                  <a:cubicBezTo>
                    <a:pt x="100" y="24"/>
                    <a:pt x="100" y="23"/>
                    <a:pt x="100" y="23"/>
                  </a:cubicBezTo>
                  <a:cubicBezTo>
                    <a:pt x="101" y="23"/>
                    <a:pt x="101" y="23"/>
                    <a:pt x="101" y="23"/>
                  </a:cubicBezTo>
                  <a:cubicBezTo>
                    <a:pt x="101" y="20"/>
                    <a:pt x="101" y="20"/>
                    <a:pt x="101" y="20"/>
                  </a:cubicBezTo>
                  <a:cubicBezTo>
                    <a:pt x="101" y="20"/>
                    <a:pt x="101" y="20"/>
                    <a:pt x="100" y="20"/>
                  </a:cubicBezTo>
                  <a:cubicBezTo>
                    <a:pt x="100" y="20"/>
                    <a:pt x="100" y="21"/>
                    <a:pt x="100" y="21"/>
                  </a:cubicBezTo>
                  <a:cubicBezTo>
                    <a:pt x="100" y="21"/>
                    <a:pt x="99" y="21"/>
                    <a:pt x="99" y="21"/>
                  </a:cubicBezTo>
                  <a:cubicBezTo>
                    <a:pt x="98" y="21"/>
                    <a:pt x="98" y="21"/>
                    <a:pt x="97" y="21"/>
                  </a:cubicBezTo>
                  <a:cubicBezTo>
                    <a:pt x="97" y="22"/>
                    <a:pt x="97" y="22"/>
                    <a:pt x="97" y="23"/>
                  </a:cubicBezTo>
                  <a:cubicBezTo>
                    <a:pt x="96" y="23"/>
                    <a:pt x="95" y="23"/>
                    <a:pt x="94" y="23"/>
                  </a:cubicBezTo>
                  <a:cubicBezTo>
                    <a:pt x="94" y="23"/>
                    <a:pt x="93" y="23"/>
                    <a:pt x="92" y="23"/>
                  </a:cubicBezTo>
                  <a:cubicBezTo>
                    <a:pt x="92" y="22"/>
                    <a:pt x="92" y="22"/>
                    <a:pt x="92" y="21"/>
                  </a:cubicBezTo>
                  <a:cubicBezTo>
                    <a:pt x="92" y="21"/>
                    <a:pt x="92" y="20"/>
                    <a:pt x="92" y="20"/>
                  </a:cubicBezTo>
                  <a:cubicBezTo>
                    <a:pt x="93" y="20"/>
                    <a:pt x="94" y="20"/>
                    <a:pt x="94" y="20"/>
                  </a:cubicBezTo>
                  <a:cubicBezTo>
                    <a:pt x="94" y="19"/>
                    <a:pt x="94" y="19"/>
                    <a:pt x="94" y="18"/>
                  </a:cubicBezTo>
                  <a:cubicBezTo>
                    <a:pt x="94" y="18"/>
                    <a:pt x="94" y="17"/>
                    <a:pt x="94" y="16"/>
                  </a:cubicBezTo>
                  <a:cubicBezTo>
                    <a:pt x="94" y="16"/>
                    <a:pt x="93" y="16"/>
                    <a:pt x="92" y="16"/>
                  </a:cubicBezTo>
                  <a:cubicBezTo>
                    <a:pt x="92" y="16"/>
                    <a:pt x="92" y="15"/>
                    <a:pt x="92" y="15"/>
                  </a:cubicBezTo>
                  <a:cubicBezTo>
                    <a:pt x="92" y="15"/>
                    <a:pt x="92" y="15"/>
                    <a:pt x="92" y="15"/>
                  </a:cubicBezTo>
                  <a:cubicBezTo>
                    <a:pt x="92" y="15"/>
                    <a:pt x="92" y="15"/>
                    <a:pt x="92" y="15"/>
                  </a:cubicBezTo>
                  <a:cubicBezTo>
                    <a:pt x="92" y="15"/>
                    <a:pt x="91" y="15"/>
                    <a:pt x="91" y="15"/>
                  </a:cubicBezTo>
                  <a:cubicBezTo>
                    <a:pt x="91" y="15"/>
                    <a:pt x="91" y="16"/>
                    <a:pt x="91" y="16"/>
                  </a:cubicBezTo>
                  <a:cubicBezTo>
                    <a:pt x="90" y="16"/>
                    <a:pt x="90" y="16"/>
                    <a:pt x="89" y="16"/>
                  </a:cubicBezTo>
                  <a:cubicBezTo>
                    <a:pt x="89" y="16"/>
                    <a:pt x="88" y="16"/>
                    <a:pt x="88" y="16"/>
                  </a:cubicBezTo>
                  <a:cubicBezTo>
                    <a:pt x="87" y="16"/>
                    <a:pt x="87" y="16"/>
                    <a:pt x="86" y="16"/>
                  </a:cubicBezTo>
                  <a:cubicBezTo>
                    <a:pt x="86" y="16"/>
                    <a:pt x="85" y="16"/>
                    <a:pt x="85" y="16"/>
                  </a:cubicBezTo>
                  <a:cubicBezTo>
                    <a:pt x="84" y="16"/>
                    <a:pt x="84" y="16"/>
                    <a:pt x="83" y="16"/>
                  </a:cubicBezTo>
                  <a:cubicBezTo>
                    <a:pt x="83" y="16"/>
                    <a:pt x="82" y="16"/>
                    <a:pt x="82" y="16"/>
                  </a:cubicBezTo>
                  <a:cubicBezTo>
                    <a:pt x="82" y="16"/>
                    <a:pt x="82" y="15"/>
                    <a:pt x="82" y="15"/>
                  </a:cubicBezTo>
                  <a:cubicBezTo>
                    <a:pt x="82" y="14"/>
                    <a:pt x="82" y="14"/>
                    <a:pt x="82" y="13"/>
                  </a:cubicBezTo>
                  <a:cubicBezTo>
                    <a:pt x="82" y="13"/>
                    <a:pt x="83" y="13"/>
                    <a:pt x="83" y="13"/>
                  </a:cubicBezTo>
                  <a:cubicBezTo>
                    <a:pt x="83" y="13"/>
                    <a:pt x="83" y="12"/>
                    <a:pt x="83" y="12"/>
                  </a:cubicBezTo>
                  <a:cubicBezTo>
                    <a:pt x="83" y="11"/>
                    <a:pt x="83" y="10"/>
                    <a:pt x="83" y="10"/>
                  </a:cubicBezTo>
                  <a:cubicBezTo>
                    <a:pt x="83" y="9"/>
                    <a:pt x="83" y="9"/>
                    <a:pt x="83" y="8"/>
                  </a:cubicBezTo>
                  <a:cubicBezTo>
                    <a:pt x="83" y="8"/>
                    <a:pt x="83" y="7"/>
                    <a:pt x="83" y="7"/>
                  </a:cubicBezTo>
                  <a:cubicBezTo>
                    <a:pt x="84" y="7"/>
                    <a:pt x="84" y="7"/>
                    <a:pt x="85" y="7"/>
                  </a:cubicBezTo>
                  <a:cubicBezTo>
                    <a:pt x="85" y="7"/>
                    <a:pt x="86" y="7"/>
                    <a:pt x="86" y="7"/>
                  </a:cubicBezTo>
                  <a:cubicBezTo>
                    <a:pt x="86" y="6"/>
                    <a:pt x="86" y="6"/>
                    <a:pt x="86" y="5"/>
                  </a:cubicBezTo>
                  <a:cubicBezTo>
                    <a:pt x="87" y="5"/>
                    <a:pt x="87" y="5"/>
                    <a:pt x="88" y="5"/>
                  </a:cubicBezTo>
                  <a:cubicBezTo>
                    <a:pt x="88" y="5"/>
                    <a:pt x="88" y="4"/>
                    <a:pt x="88" y="4"/>
                  </a:cubicBezTo>
                  <a:cubicBezTo>
                    <a:pt x="88" y="4"/>
                    <a:pt x="89" y="4"/>
                    <a:pt x="89" y="4"/>
                  </a:cubicBezTo>
                  <a:cubicBezTo>
                    <a:pt x="90" y="4"/>
                    <a:pt x="90" y="4"/>
                    <a:pt x="91" y="4"/>
                  </a:cubicBezTo>
                  <a:cubicBezTo>
                    <a:pt x="91" y="4"/>
                    <a:pt x="92" y="4"/>
                    <a:pt x="92" y="4"/>
                  </a:cubicBezTo>
                  <a:cubicBezTo>
                    <a:pt x="92" y="3"/>
                    <a:pt x="92" y="2"/>
                    <a:pt x="92" y="2"/>
                  </a:cubicBezTo>
                  <a:cubicBezTo>
                    <a:pt x="92" y="2"/>
                    <a:pt x="91" y="2"/>
                    <a:pt x="91" y="2"/>
                  </a:cubicBezTo>
                  <a:cubicBezTo>
                    <a:pt x="91" y="1"/>
                    <a:pt x="91" y="1"/>
                    <a:pt x="91" y="0"/>
                  </a:cubicBezTo>
                  <a:moveTo>
                    <a:pt x="101" y="0"/>
                  </a:moveTo>
                  <a:cubicBezTo>
                    <a:pt x="100" y="0"/>
                    <a:pt x="100" y="0"/>
                    <a:pt x="100" y="0"/>
                  </a:cubicBezTo>
                  <a:cubicBezTo>
                    <a:pt x="100" y="1"/>
                    <a:pt x="100" y="1"/>
                    <a:pt x="100" y="2"/>
                  </a:cubicBezTo>
                  <a:cubicBezTo>
                    <a:pt x="101" y="2"/>
                    <a:pt x="101" y="2"/>
                    <a:pt x="101" y="2"/>
                  </a:cubicBezTo>
                  <a:cubicBezTo>
                    <a:pt x="101" y="0"/>
                    <a:pt x="101" y="0"/>
                    <a:pt x="101" y="0"/>
                  </a:cubicBezTo>
                </a:path>
              </a:pathLst>
            </a:custGeom>
            <a:solidFill>
              <a:srgbClr val="92E2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9" name="Freeform 118"/>
            <p:cNvSpPr/>
            <p:nvPr/>
          </p:nvSpPr>
          <p:spPr bwMode="auto">
            <a:xfrm>
              <a:off x="4045" y="1069"/>
              <a:ext cx="9" cy="14"/>
            </a:xfrm>
            <a:custGeom>
              <a:avLst/>
              <a:gdLst>
                <a:gd name="T0" fmla="*/ 7 w 5"/>
                <a:gd name="T1" fmla="*/ 0 h 8"/>
                <a:gd name="T2" fmla="*/ 4 w 5"/>
                <a:gd name="T3" fmla="*/ 0 h 8"/>
                <a:gd name="T4" fmla="*/ 4 w 5"/>
                <a:gd name="T5" fmla="*/ 2 h 8"/>
                <a:gd name="T6" fmla="*/ 4 w 5"/>
                <a:gd name="T7" fmla="*/ 2 h 8"/>
                <a:gd name="T8" fmla="*/ 4 w 5"/>
                <a:gd name="T9" fmla="*/ 2 h 8"/>
                <a:gd name="T10" fmla="*/ 0 w 5"/>
                <a:gd name="T11" fmla="*/ 2 h 8"/>
                <a:gd name="T12" fmla="*/ 0 w 5"/>
                <a:gd name="T13" fmla="*/ 5 h 8"/>
                <a:gd name="T14" fmla="*/ 0 w 5"/>
                <a:gd name="T15" fmla="*/ 9 h 8"/>
                <a:gd name="T16" fmla="*/ 0 w 5"/>
                <a:gd name="T17" fmla="*/ 11 h 8"/>
                <a:gd name="T18" fmla="*/ 0 w 5"/>
                <a:gd name="T19" fmla="*/ 14 h 8"/>
                <a:gd name="T20" fmla="*/ 0 w 5"/>
                <a:gd name="T21" fmla="*/ 14 h 8"/>
                <a:gd name="T22" fmla="*/ 0 w 5"/>
                <a:gd name="T23" fmla="*/ 14 h 8"/>
                <a:gd name="T24" fmla="*/ 0 w 5"/>
                <a:gd name="T25" fmla="*/ 14 h 8"/>
                <a:gd name="T26" fmla="*/ 0 w 5"/>
                <a:gd name="T27" fmla="*/ 14 h 8"/>
                <a:gd name="T28" fmla="*/ 4 w 5"/>
                <a:gd name="T29" fmla="*/ 14 h 8"/>
                <a:gd name="T30" fmla="*/ 4 w 5"/>
                <a:gd name="T31" fmla="*/ 11 h 8"/>
                <a:gd name="T32" fmla="*/ 4 w 5"/>
                <a:gd name="T33" fmla="*/ 9 h 8"/>
                <a:gd name="T34" fmla="*/ 4 w 5"/>
                <a:gd name="T35" fmla="*/ 5 h 8"/>
                <a:gd name="T36" fmla="*/ 4 w 5"/>
                <a:gd name="T37" fmla="*/ 5 h 8"/>
                <a:gd name="T38" fmla="*/ 4 w 5"/>
                <a:gd name="T39" fmla="*/ 5 h 8"/>
                <a:gd name="T40" fmla="*/ 7 w 5"/>
                <a:gd name="T41" fmla="*/ 5 h 8"/>
                <a:gd name="T42" fmla="*/ 9 w 5"/>
                <a:gd name="T43" fmla="*/ 5 h 8"/>
                <a:gd name="T44" fmla="*/ 9 w 5"/>
                <a:gd name="T45" fmla="*/ 2 h 8"/>
                <a:gd name="T46" fmla="*/ 7 w 5"/>
                <a:gd name="T47" fmla="*/ 2 h 8"/>
                <a:gd name="T48" fmla="*/ 7 w 5"/>
                <a:gd name="T49" fmla="*/ 0 h 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 h="8">
                  <a:moveTo>
                    <a:pt x="4" y="0"/>
                  </a:moveTo>
                  <a:cubicBezTo>
                    <a:pt x="3" y="0"/>
                    <a:pt x="3" y="0"/>
                    <a:pt x="2" y="0"/>
                  </a:cubicBezTo>
                  <a:cubicBezTo>
                    <a:pt x="2" y="0"/>
                    <a:pt x="2" y="1"/>
                    <a:pt x="2" y="1"/>
                  </a:cubicBezTo>
                  <a:cubicBezTo>
                    <a:pt x="2" y="1"/>
                    <a:pt x="2" y="1"/>
                    <a:pt x="2" y="1"/>
                  </a:cubicBezTo>
                  <a:cubicBezTo>
                    <a:pt x="2" y="1"/>
                    <a:pt x="2" y="1"/>
                    <a:pt x="2" y="1"/>
                  </a:cubicBezTo>
                  <a:cubicBezTo>
                    <a:pt x="2" y="1"/>
                    <a:pt x="1" y="1"/>
                    <a:pt x="0" y="1"/>
                  </a:cubicBezTo>
                  <a:cubicBezTo>
                    <a:pt x="0" y="2"/>
                    <a:pt x="0" y="2"/>
                    <a:pt x="0" y="3"/>
                  </a:cubicBezTo>
                  <a:cubicBezTo>
                    <a:pt x="0" y="3"/>
                    <a:pt x="0" y="4"/>
                    <a:pt x="0" y="5"/>
                  </a:cubicBezTo>
                  <a:cubicBezTo>
                    <a:pt x="0" y="5"/>
                    <a:pt x="0" y="6"/>
                    <a:pt x="0" y="6"/>
                  </a:cubicBezTo>
                  <a:cubicBezTo>
                    <a:pt x="0" y="7"/>
                    <a:pt x="0" y="7"/>
                    <a:pt x="0" y="8"/>
                  </a:cubicBezTo>
                  <a:cubicBezTo>
                    <a:pt x="0" y="8"/>
                    <a:pt x="0" y="8"/>
                    <a:pt x="0" y="8"/>
                  </a:cubicBezTo>
                  <a:cubicBezTo>
                    <a:pt x="0" y="8"/>
                    <a:pt x="0" y="8"/>
                    <a:pt x="0" y="8"/>
                  </a:cubicBezTo>
                  <a:cubicBezTo>
                    <a:pt x="0" y="8"/>
                    <a:pt x="0" y="8"/>
                    <a:pt x="0" y="8"/>
                  </a:cubicBezTo>
                  <a:cubicBezTo>
                    <a:pt x="0" y="8"/>
                    <a:pt x="0" y="8"/>
                    <a:pt x="0" y="8"/>
                  </a:cubicBezTo>
                  <a:cubicBezTo>
                    <a:pt x="1" y="8"/>
                    <a:pt x="2" y="8"/>
                    <a:pt x="2" y="8"/>
                  </a:cubicBezTo>
                  <a:cubicBezTo>
                    <a:pt x="2" y="7"/>
                    <a:pt x="2" y="7"/>
                    <a:pt x="2" y="6"/>
                  </a:cubicBezTo>
                  <a:cubicBezTo>
                    <a:pt x="2" y="6"/>
                    <a:pt x="2" y="5"/>
                    <a:pt x="2" y="5"/>
                  </a:cubicBezTo>
                  <a:cubicBezTo>
                    <a:pt x="2" y="4"/>
                    <a:pt x="2" y="3"/>
                    <a:pt x="2" y="3"/>
                  </a:cubicBezTo>
                  <a:cubicBezTo>
                    <a:pt x="2" y="3"/>
                    <a:pt x="2" y="3"/>
                    <a:pt x="2" y="3"/>
                  </a:cubicBezTo>
                  <a:cubicBezTo>
                    <a:pt x="2" y="3"/>
                    <a:pt x="2" y="3"/>
                    <a:pt x="2" y="3"/>
                  </a:cubicBezTo>
                  <a:cubicBezTo>
                    <a:pt x="3" y="3"/>
                    <a:pt x="3" y="3"/>
                    <a:pt x="4" y="3"/>
                  </a:cubicBezTo>
                  <a:cubicBezTo>
                    <a:pt x="4" y="3"/>
                    <a:pt x="5" y="3"/>
                    <a:pt x="5" y="3"/>
                  </a:cubicBezTo>
                  <a:cubicBezTo>
                    <a:pt x="5" y="2"/>
                    <a:pt x="5" y="2"/>
                    <a:pt x="5" y="1"/>
                  </a:cubicBezTo>
                  <a:cubicBezTo>
                    <a:pt x="5" y="1"/>
                    <a:pt x="4" y="1"/>
                    <a:pt x="4" y="1"/>
                  </a:cubicBezTo>
                  <a:cubicBezTo>
                    <a:pt x="4" y="1"/>
                    <a:pt x="4" y="0"/>
                    <a:pt x="4" y="0"/>
                  </a:cubicBezTo>
                </a:path>
              </a:pathLst>
            </a:custGeom>
            <a:solidFill>
              <a:srgbClr val="1B90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0" name="Freeform 119"/>
            <p:cNvSpPr>
              <a:spLocks noEditPoints="1"/>
            </p:cNvSpPr>
            <p:nvPr/>
          </p:nvSpPr>
          <p:spPr bwMode="auto">
            <a:xfrm>
              <a:off x="4028" y="1057"/>
              <a:ext cx="33" cy="47"/>
            </a:xfrm>
            <a:custGeom>
              <a:avLst/>
              <a:gdLst>
                <a:gd name="T0" fmla="*/ 31 w 19"/>
                <a:gd name="T1" fmla="*/ 40 h 27"/>
                <a:gd name="T2" fmla="*/ 30 w 19"/>
                <a:gd name="T3" fmla="*/ 42 h 27"/>
                <a:gd name="T4" fmla="*/ 24 w 19"/>
                <a:gd name="T5" fmla="*/ 42 h 27"/>
                <a:gd name="T6" fmla="*/ 24 w 19"/>
                <a:gd name="T7" fmla="*/ 47 h 27"/>
                <a:gd name="T8" fmla="*/ 33 w 19"/>
                <a:gd name="T9" fmla="*/ 40 h 27"/>
                <a:gd name="T10" fmla="*/ 16 w 19"/>
                <a:gd name="T11" fmla="*/ 0 h 27"/>
                <a:gd name="T12" fmla="*/ 17 w 19"/>
                <a:gd name="T13" fmla="*/ 3 h 27"/>
                <a:gd name="T14" fmla="*/ 16 w 19"/>
                <a:gd name="T15" fmla="*/ 7 h 27"/>
                <a:gd name="T16" fmla="*/ 10 w 19"/>
                <a:gd name="T17" fmla="*/ 7 h 27"/>
                <a:gd name="T18" fmla="*/ 7 w 19"/>
                <a:gd name="T19" fmla="*/ 9 h 27"/>
                <a:gd name="T20" fmla="*/ 5 w 19"/>
                <a:gd name="T21" fmla="*/ 12 h 27"/>
                <a:gd name="T22" fmla="*/ 2 w 19"/>
                <a:gd name="T23" fmla="*/ 14 h 27"/>
                <a:gd name="T24" fmla="*/ 2 w 19"/>
                <a:gd name="T25" fmla="*/ 21 h 27"/>
                <a:gd name="T26" fmla="*/ 0 w 19"/>
                <a:gd name="T27" fmla="*/ 23 h 27"/>
                <a:gd name="T28" fmla="*/ 0 w 19"/>
                <a:gd name="T29" fmla="*/ 28 h 27"/>
                <a:gd name="T30" fmla="*/ 5 w 19"/>
                <a:gd name="T31" fmla="*/ 28 h 27"/>
                <a:gd name="T32" fmla="*/ 10 w 19"/>
                <a:gd name="T33" fmla="*/ 28 h 27"/>
                <a:gd name="T34" fmla="*/ 16 w 19"/>
                <a:gd name="T35" fmla="*/ 28 h 27"/>
                <a:gd name="T36" fmla="*/ 17 w 19"/>
                <a:gd name="T37" fmla="*/ 26 h 27"/>
                <a:gd name="T38" fmla="*/ 17 w 19"/>
                <a:gd name="T39" fmla="*/ 23 h 27"/>
                <a:gd name="T40" fmla="*/ 17 w 19"/>
                <a:gd name="T41" fmla="*/ 17 h 27"/>
                <a:gd name="T42" fmla="*/ 17 w 19"/>
                <a:gd name="T43" fmla="*/ 14 h 27"/>
                <a:gd name="T44" fmla="*/ 21 w 19"/>
                <a:gd name="T45" fmla="*/ 14 h 27"/>
                <a:gd name="T46" fmla="*/ 21 w 19"/>
                <a:gd name="T47" fmla="*/ 12 h 27"/>
                <a:gd name="T48" fmla="*/ 24 w 19"/>
                <a:gd name="T49" fmla="*/ 14 h 27"/>
                <a:gd name="T50" fmla="*/ 26 w 19"/>
                <a:gd name="T51" fmla="*/ 17 h 27"/>
                <a:gd name="T52" fmla="*/ 24 w 19"/>
                <a:gd name="T53" fmla="*/ 17 h 27"/>
                <a:gd name="T54" fmla="*/ 21 w 19"/>
                <a:gd name="T55" fmla="*/ 17 h 27"/>
                <a:gd name="T56" fmla="*/ 21 w 19"/>
                <a:gd name="T57" fmla="*/ 23 h 27"/>
                <a:gd name="T58" fmla="*/ 21 w 19"/>
                <a:gd name="T59" fmla="*/ 26 h 27"/>
                <a:gd name="T60" fmla="*/ 17 w 19"/>
                <a:gd name="T61" fmla="*/ 26 h 27"/>
                <a:gd name="T62" fmla="*/ 21 w 19"/>
                <a:gd name="T63" fmla="*/ 28 h 27"/>
                <a:gd name="T64" fmla="*/ 21 w 19"/>
                <a:gd name="T65" fmla="*/ 35 h 27"/>
                <a:gd name="T66" fmla="*/ 17 w 19"/>
                <a:gd name="T67" fmla="*/ 37 h 27"/>
                <a:gd name="T68" fmla="*/ 21 w 19"/>
                <a:gd name="T69" fmla="*/ 40 h 27"/>
                <a:gd name="T70" fmla="*/ 26 w 19"/>
                <a:gd name="T71" fmla="*/ 37 h 27"/>
                <a:gd name="T72" fmla="*/ 31 w 19"/>
                <a:gd name="T73" fmla="*/ 37 h 27"/>
                <a:gd name="T74" fmla="*/ 33 w 19"/>
                <a:gd name="T75" fmla="*/ 35 h 27"/>
                <a:gd name="T76" fmla="*/ 31 w 19"/>
                <a:gd name="T77" fmla="*/ 3 h 2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 h="27">
                  <a:moveTo>
                    <a:pt x="19" y="23"/>
                  </a:moveTo>
                  <a:cubicBezTo>
                    <a:pt x="19" y="23"/>
                    <a:pt x="19" y="23"/>
                    <a:pt x="18" y="23"/>
                  </a:cubicBezTo>
                  <a:cubicBezTo>
                    <a:pt x="18" y="23"/>
                    <a:pt x="18" y="24"/>
                    <a:pt x="18" y="24"/>
                  </a:cubicBezTo>
                  <a:cubicBezTo>
                    <a:pt x="18" y="24"/>
                    <a:pt x="17" y="24"/>
                    <a:pt x="17" y="24"/>
                  </a:cubicBezTo>
                  <a:cubicBezTo>
                    <a:pt x="16" y="24"/>
                    <a:pt x="16" y="24"/>
                    <a:pt x="15" y="24"/>
                  </a:cubicBezTo>
                  <a:cubicBezTo>
                    <a:pt x="15" y="24"/>
                    <a:pt x="14" y="24"/>
                    <a:pt x="14" y="24"/>
                  </a:cubicBezTo>
                  <a:cubicBezTo>
                    <a:pt x="14" y="25"/>
                    <a:pt x="14" y="26"/>
                    <a:pt x="14" y="26"/>
                  </a:cubicBezTo>
                  <a:cubicBezTo>
                    <a:pt x="14" y="27"/>
                    <a:pt x="14" y="27"/>
                    <a:pt x="14" y="27"/>
                  </a:cubicBezTo>
                  <a:cubicBezTo>
                    <a:pt x="19" y="27"/>
                    <a:pt x="19" y="27"/>
                    <a:pt x="19" y="27"/>
                  </a:cubicBezTo>
                  <a:cubicBezTo>
                    <a:pt x="19" y="23"/>
                    <a:pt x="19" y="23"/>
                    <a:pt x="19" y="23"/>
                  </a:cubicBezTo>
                  <a:moveTo>
                    <a:pt x="18" y="0"/>
                  </a:moveTo>
                  <a:cubicBezTo>
                    <a:pt x="9" y="0"/>
                    <a:pt x="9" y="0"/>
                    <a:pt x="9" y="0"/>
                  </a:cubicBezTo>
                  <a:cubicBezTo>
                    <a:pt x="9" y="1"/>
                    <a:pt x="9" y="1"/>
                    <a:pt x="9" y="2"/>
                  </a:cubicBezTo>
                  <a:cubicBezTo>
                    <a:pt x="9" y="2"/>
                    <a:pt x="10" y="2"/>
                    <a:pt x="10" y="2"/>
                  </a:cubicBezTo>
                  <a:cubicBezTo>
                    <a:pt x="10" y="2"/>
                    <a:pt x="10" y="3"/>
                    <a:pt x="10" y="4"/>
                  </a:cubicBezTo>
                  <a:cubicBezTo>
                    <a:pt x="10" y="4"/>
                    <a:pt x="9" y="4"/>
                    <a:pt x="9" y="4"/>
                  </a:cubicBezTo>
                  <a:cubicBezTo>
                    <a:pt x="8" y="4"/>
                    <a:pt x="8" y="4"/>
                    <a:pt x="7" y="4"/>
                  </a:cubicBezTo>
                  <a:cubicBezTo>
                    <a:pt x="7" y="4"/>
                    <a:pt x="6" y="4"/>
                    <a:pt x="6" y="4"/>
                  </a:cubicBezTo>
                  <a:cubicBezTo>
                    <a:pt x="6" y="4"/>
                    <a:pt x="6" y="5"/>
                    <a:pt x="6" y="5"/>
                  </a:cubicBezTo>
                  <a:cubicBezTo>
                    <a:pt x="5" y="5"/>
                    <a:pt x="5" y="5"/>
                    <a:pt x="4" y="5"/>
                  </a:cubicBezTo>
                  <a:cubicBezTo>
                    <a:pt x="4" y="6"/>
                    <a:pt x="4" y="6"/>
                    <a:pt x="4" y="7"/>
                  </a:cubicBezTo>
                  <a:cubicBezTo>
                    <a:pt x="4" y="7"/>
                    <a:pt x="3" y="7"/>
                    <a:pt x="3" y="7"/>
                  </a:cubicBezTo>
                  <a:cubicBezTo>
                    <a:pt x="2" y="7"/>
                    <a:pt x="2" y="7"/>
                    <a:pt x="1" y="7"/>
                  </a:cubicBezTo>
                  <a:cubicBezTo>
                    <a:pt x="1" y="7"/>
                    <a:pt x="1" y="8"/>
                    <a:pt x="1" y="8"/>
                  </a:cubicBezTo>
                  <a:cubicBezTo>
                    <a:pt x="1" y="9"/>
                    <a:pt x="1" y="9"/>
                    <a:pt x="1" y="10"/>
                  </a:cubicBezTo>
                  <a:cubicBezTo>
                    <a:pt x="1" y="10"/>
                    <a:pt x="1" y="11"/>
                    <a:pt x="1" y="12"/>
                  </a:cubicBezTo>
                  <a:cubicBezTo>
                    <a:pt x="1" y="12"/>
                    <a:pt x="1" y="13"/>
                    <a:pt x="1" y="13"/>
                  </a:cubicBezTo>
                  <a:cubicBezTo>
                    <a:pt x="1" y="13"/>
                    <a:pt x="0" y="13"/>
                    <a:pt x="0" y="13"/>
                  </a:cubicBezTo>
                  <a:cubicBezTo>
                    <a:pt x="0" y="14"/>
                    <a:pt x="0" y="14"/>
                    <a:pt x="0" y="15"/>
                  </a:cubicBezTo>
                  <a:cubicBezTo>
                    <a:pt x="0" y="15"/>
                    <a:pt x="0" y="16"/>
                    <a:pt x="0" y="16"/>
                  </a:cubicBezTo>
                  <a:cubicBezTo>
                    <a:pt x="0" y="16"/>
                    <a:pt x="1" y="16"/>
                    <a:pt x="1" y="16"/>
                  </a:cubicBezTo>
                  <a:cubicBezTo>
                    <a:pt x="2" y="16"/>
                    <a:pt x="2" y="16"/>
                    <a:pt x="3" y="16"/>
                  </a:cubicBezTo>
                  <a:cubicBezTo>
                    <a:pt x="3" y="16"/>
                    <a:pt x="4" y="16"/>
                    <a:pt x="4" y="16"/>
                  </a:cubicBezTo>
                  <a:cubicBezTo>
                    <a:pt x="5" y="16"/>
                    <a:pt x="5" y="16"/>
                    <a:pt x="6" y="16"/>
                  </a:cubicBezTo>
                  <a:cubicBezTo>
                    <a:pt x="6" y="16"/>
                    <a:pt x="7" y="16"/>
                    <a:pt x="7" y="16"/>
                  </a:cubicBezTo>
                  <a:cubicBezTo>
                    <a:pt x="8" y="16"/>
                    <a:pt x="8" y="16"/>
                    <a:pt x="9" y="16"/>
                  </a:cubicBezTo>
                  <a:cubicBezTo>
                    <a:pt x="9" y="16"/>
                    <a:pt x="9" y="15"/>
                    <a:pt x="9" y="15"/>
                  </a:cubicBezTo>
                  <a:cubicBezTo>
                    <a:pt x="9" y="15"/>
                    <a:pt x="10" y="15"/>
                    <a:pt x="10" y="15"/>
                  </a:cubicBezTo>
                  <a:cubicBezTo>
                    <a:pt x="10" y="15"/>
                    <a:pt x="10" y="15"/>
                    <a:pt x="10" y="15"/>
                  </a:cubicBezTo>
                  <a:cubicBezTo>
                    <a:pt x="10" y="14"/>
                    <a:pt x="10" y="14"/>
                    <a:pt x="10" y="13"/>
                  </a:cubicBezTo>
                  <a:cubicBezTo>
                    <a:pt x="10" y="13"/>
                    <a:pt x="10" y="12"/>
                    <a:pt x="10" y="12"/>
                  </a:cubicBezTo>
                  <a:cubicBezTo>
                    <a:pt x="10" y="11"/>
                    <a:pt x="10" y="10"/>
                    <a:pt x="10" y="10"/>
                  </a:cubicBezTo>
                  <a:cubicBezTo>
                    <a:pt x="10" y="9"/>
                    <a:pt x="10" y="9"/>
                    <a:pt x="10" y="8"/>
                  </a:cubicBezTo>
                  <a:cubicBezTo>
                    <a:pt x="10" y="8"/>
                    <a:pt x="10" y="8"/>
                    <a:pt x="10" y="8"/>
                  </a:cubicBezTo>
                  <a:cubicBezTo>
                    <a:pt x="11" y="8"/>
                    <a:pt x="12" y="8"/>
                    <a:pt x="12" y="8"/>
                  </a:cubicBezTo>
                  <a:cubicBezTo>
                    <a:pt x="12" y="8"/>
                    <a:pt x="12" y="8"/>
                    <a:pt x="12" y="8"/>
                  </a:cubicBezTo>
                  <a:cubicBezTo>
                    <a:pt x="12" y="8"/>
                    <a:pt x="12" y="7"/>
                    <a:pt x="12" y="7"/>
                  </a:cubicBezTo>
                  <a:cubicBezTo>
                    <a:pt x="12" y="7"/>
                    <a:pt x="12" y="7"/>
                    <a:pt x="12" y="7"/>
                  </a:cubicBezTo>
                  <a:cubicBezTo>
                    <a:pt x="13" y="7"/>
                    <a:pt x="13" y="7"/>
                    <a:pt x="14" y="7"/>
                  </a:cubicBezTo>
                  <a:cubicBezTo>
                    <a:pt x="14" y="7"/>
                    <a:pt x="14" y="8"/>
                    <a:pt x="14" y="8"/>
                  </a:cubicBezTo>
                  <a:cubicBezTo>
                    <a:pt x="14" y="8"/>
                    <a:pt x="15" y="8"/>
                    <a:pt x="15" y="8"/>
                  </a:cubicBezTo>
                  <a:cubicBezTo>
                    <a:pt x="15" y="9"/>
                    <a:pt x="15" y="9"/>
                    <a:pt x="15" y="10"/>
                  </a:cubicBezTo>
                  <a:cubicBezTo>
                    <a:pt x="15" y="10"/>
                    <a:pt x="15" y="10"/>
                    <a:pt x="15" y="10"/>
                  </a:cubicBezTo>
                  <a:cubicBezTo>
                    <a:pt x="15" y="10"/>
                    <a:pt x="14" y="10"/>
                    <a:pt x="14" y="10"/>
                  </a:cubicBezTo>
                  <a:cubicBezTo>
                    <a:pt x="13" y="10"/>
                    <a:pt x="13" y="10"/>
                    <a:pt x="12" y="10"/>
                  </a:cubicBezTo>
                  <a:cubicBezTo>
                    <a:pt x="12" y="10"/>
                    <a:pt x="12" y="10"/>
                    <a:pt x="12" y="10"/>
                  </a:cubicBezTo>
                  <a:cubicBezTo>
                    <a:pt x="12" y="10"/>
                    <a:pt x="12" y="11"/>
                    <a:pt x="12" y="12"/>
                  </a:cubicBezTo>
                  <a:cubicBezTo>
                    <a:pt x="12" y="12"/>
                    <a:pt x="12" y="13"/>
                    <a:pt x="12" y="13"/>
                  </a:cubicBezTo>
                  <a:cubicBezTo>
                    <a:pt x="12" y="14"/>
                    <a:pt x="12" y="14"/>
                    <a:pt x="12" y="15"/>
                  </a:cubicBezTo>
                  <a:cubicBezTo>
                    <a:pt x="12" y="15"/>
                    <a:pt x="12" y="15"/>
                    <a:pt x="12" y="15"/>
                  </a:cubicBezTo>
                  <a:cubicBezTo>
                    <a:pt x="12" y="15"/>
                    <a:pt x="11" y="15"/>
                    <a:pt x="10" y="15"/>
                  </a:cubicBezTo>
                  <a:cubicBezTo>
                    <a:pt x="10" y="15"/>
                    <a:pt x="10" y="15"/>
                    <a:pt x="10" y="15"/>
                  </a:cubicBezTo>
                  <a:cubicBezTo>
                    <a:pt x="10" y="15"/>
                    <a:pt x="10" y="16"/>
                    <a:pt x="10" y="16"/>
                  </a:cubicBezTo>
                  <a:cubicBezTo>
                    <a:pt x="11" y="16"/>
                    <a:pt x="12" y="16"/>
                    <a:pt x="12" y="16"/>
                  </a:cubicBezTo>
                  <a:cubicBezTo>
                    <a:pt x="12" y="17"/>
                    <a:pt x="12" y="18"/>
                    <a:pt x="12" y="18"/>
                  </a:cubicBezTo>
                  <a:cubicBezTo>
                    <a:pt x="12" y="19"/>
                    <a:pt x="12" y="19"/>
                    <a:pt x="12" y="20"/>
                  </a:cubicBezTo>
                  <a:cubicBezTo>
                    <a:pt x="12" y="20"/>
                    <a:pt x="11" y="20"/>
                    <a:pt x="10" y="20"/>
                  </a:cubicBezTo>
                  <a:cubicBezTo>
                    <a:pt x="10" y="20"/>
                    <a:pt x="10" y="21"/>
                    <a:pt x="10" y="21"/>
                  </a:cubicBezTo>
                  <a:cubicBezTo>
                    <a:pt x="10" y="22"/>
                    <a:pt x="10" y="22"/>
                    <a:pt x="10" y="23"/>
                  </a:cubicBezTo>
                  <a:cubicBezTo>
                    <a:pt x="11" y="23"/>
                    <a:pt x="12" y="23"/>
                    <a:pt x="12" y="23"/>
                  </a:cubicBezTo>
                  <a:cubicBezTo>
                    <a:pt x="13" y="23"/>
                    <a:pt x="14" y="23"/>
                    <a:pt x="15" y="23"/>
                  </a:cubicBezTo>
                  <a:cubicBezTo>
                    <a:pt x="15" y="22"/>
                    <a:pt x="15" y="22"/>
                    <a:pt x="15" y="21"/>
                  </a:cubicBezTo>
                  <a:cubicBezTo>
                    <a:pt x="16" y="21"/>
                    <a:pt x="16" y="21"/>
                    <a:pt x="17" y="21"/>
                  </a:cubicBezTo>
                  <a:cubicBezTo>
                    <a:pt x="17" y="21"/>
                    <a:pt x="18" y="21"/>
                    <a:pt x="18" y="21"/>
                  </a:cubicBezTo>
                  <a:cubicBezTo>
                    <a:pt x="18" y="21"/>
                    <a:pt x="18" y="20"/>
                    <a:pt x="18" y="20"/>
                  </a:cubicBezTo>
                  <a:cubicBezTo>
                    <a:pt x="19" y="20"/>
                    <a:pt x="19" y="20"/>
                    <a:pt x="19" y="20"/>
                  </a:cubicBezTo>
                  <a:cubicBezTo>
                    <a:pt x="19" y="2"/>
                    <a:pt x="19" y="2"/>
                    <a:pt x="19" y="2"/>
                  </a:cubicBezTo>
                  <a:cubicBezTo>
                    <a:pt x="19" y="2"/>
                    <a:pt x="19" y="2"/>
                    <a:pt x="18" y="2"/>
                  </a:cubicBezTo>
                  <a:cubicBezTo>
                    <a:pt x="18" y="1"/>
                    <a:pt x="18" y="1"/>
                    <a:pt x="18" y="0"/>
                  </a:cubicBezTo>
                </a:path>
              </a:pathLst>
            </a:custGeom>
            <a:solidFill>
              <a:srgbClr val="1B90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1" name="Freeform 120"/>
            <p:cNvSpPr>
              <a:spLocks noEditPoints="1"/>
            </p:cNvSpPr>
            <p:nvPr/>
          </p:nvSpPr>
          <p:spPr bwMode="auto">
            <a:xfrm>
              <a:off x="3655" y="1057"/>
              <a:ext cx="129" cy="47"/>
            </a:xfrm>
            <a:custGeom>
              <a:avLst/>
              <a:gdLst>
                <a:gd name="T0" fmla="*/ 14 w 74"/>
                <a:gd name="T1" fmla="*/ 0 h 27"/>
                <a:gd name="T2" fmla="*/ 14 w 74"/>
                <a:gd name="T3" fmla="*/ 0 h 27"/>
                <a:gd name="T4" fmla="*/ 0 w 74"/>
                <a:gd name="T5" fmla="*/ 47 h 27"/>
                <a:gd name="T6" fmla="*/ 0 w 74"/>
                <a:gd name="T7" fmla="*/ 47 h 27"/>
                <a:gd name="T8" fmla="*/ 14 w 74"/>
                <a:gd name="T9" fmla="*/ 0 h 27"/>
                <a:gd name="T10" fmla="*/ 129 w 74"/>
                <a:gd name="T11" fmla="*/ 0 h 27"/>
                <a:gd name="T12" fmla="*/ 127 w 74"/>
                <a:gd name="T13" fmla="*/ 0 h 27"/>
                <a:gd name="T14" fmla="*/ 127 w 74"/>
                <a:gd name="T15" fmla="*/ 3 h 27"/>
                <a:gd name="T16" fmla="*/ 124 w 74"/>
                <a:gd name="T17" fmla="*/ 3 h 27"/>
                <a:gd name="T18" fmla="*/ 124 w 74"/>
                <a:gd name="T19" fmla="*/ 7 h 27"/>
                <a:gd name="T20" fmla="*/ 122 w 74"/>
                <a:gd name="T21" fmla="*/ 7 h 27"/>
                <a:gd name="T22" fmla="*/ 122 w 74"/>
                <a:gd name="T23" fmla="*/ 9 h 27"/>
                <a:gd name="T24" fmla="*/ 124 w 74"/>
                <a:gd name="T25" fmla="*/ 9 h 27"/>
                <a:gd name="T26" fmla="*/ 127 w 74"/>
                <a:gd name="T27" fmla="*/ 9 h 27"/>
                <a:gd name="T28" fmla="*/ 129 w 74"/>
                <a:gd name="T29" fmla="*/ 9 h 27"/>
                <a:gd name="T30" fmla="*/ 129 w 74"/>
                <a:gd name="T31" fmla="*/ 7 h 27"/>
                <a:gd name="T32" fmla="*/ 129 w 74"/>
                <a:gd name="T33" fmla="*/ 3 h 27"/>
                <a:gd name="T34" fmla="*/ 129 w 74"/>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4" h="27">
                  <a:moveTo>
                    <a:pt x="8" y="0"/>
                  </a:moveTo>
                  <a:cubicBezTo>
                    <a:pt x="8" y="0"/>
                    <a:pt x="8" y="0"/>
                    <a:pt x="8" y="0"/>
                  </a:cubicBezTo>
                  <a:cubicBezTo>
                    <a:pt x="5" y="9"/>
                    <a:pt x="2" y="18"/>
                    <a:pt x="0" y="27"/>
                  </a:cubicBezTo>
                  <a:cubicBezTo>
                    <a:pt x="0" y="27"/>
                    <a:pt x="0" y="27"/>
                    <a:pt x="0" y="27"/>
                  </a:cubicBezTo>
                  <a:cubicBezTo>
                    <a:pt x="2" y="18"/>
                    <a:pt x="5" y="9"/>
                    <a:pt x="8" y="0"/>
                  </a:cubicBezTo>
                  <a:moveTo>
                    <a:pt x="74" y="0"/>
                  </a:moveTo>
                  <a:cubicBezTo>
                    <a:pt x="73" y="0"/>
                    <a:pt x="73" y="0"/>
                    <a:pt x="73" y="0"/>
                  </a:cubicBezTo>
                  <a:cubicBezTo>
                    <a:pt x="73" y="1"/>
                    <a:pt x="73" y="1"/>
                    <a:pt x="73" y="2"/>
                  </a:cubicBezTo>
                  <a:cubicBezTo>
                    <a:pt x="72" y="2"/>
                    <a:pt x="72" y="2"/>
                    <a:pt x="71" y="2"/>
                  </a:cubicBezTo>
                  <a:cubicBezTo>
                    <a:pt x="71" y="2"/>
                    <a:pt x="71" y="3"/>
                    <a:pt x="71" y="4"/>
                  </a:cubicBezTo>
                  <a:cubicBezTo>
                    <a:pt x="71" y="4"/>
                    <a:pt x="70" y="4"/>
                    <a:pt x="70" y="4"/>
                  </a:cubicBezTo>
                  <a:cubicBezTo>
                    <a:pt x="70" y="4"/>
                    <a:pt x="70" y="5"/>
                    <a:pt x="70" y="5"/>
                  </a:cubicBezTo>
                  <a:cubicBezTo>
                    <a:pt x="70" y="5"/>
                    <a:pt x="71" y="5"/>
                    <a:pt x="71" y="5"/>
                  </a:cubicBezTo>
                  <a:cubicBezTo>
                    <a:pt x="72" y="5"/>
                    <a:pt x="72" y="5"/>
                    <a:pt x="73" y="5"/>
                  </a:cubicBezTo>
                  <a:cubicBezTo>
                    <a:pt x="73" y="5"/>
                    <a:pt x="74" y="5"/>
                    <a:pt x="74" y="5"/>
                  </a:cubicBezTo>
                  <a:cubicBezTo>
                    <a:pt x="74" y="5"/>
                    <a:pt x="74" y="4"/>
                    <a:pt x="74" y="4"/>
                  </a:cubicBezTo>
                  <a:cubicBezTo>
                    <a:pt x="74" y="3"/>
                    <a:pt x="74" y="2"/>
                    <a:pt x="74" y="2"/>
                  </a:cubicBezTo>
                  <a:cubicBezTo>
                    <a:pt x="74" y="1"/>
                    <a:pt x="74" y="1"/>
                    <a:pt x="74" y="0"/>
                  </a:cubicBezTo>
                </a:path>
              </a:pathLst>
            </a:custGeom>
            <a:solidFill>
              <a:srgbClr val="92E2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2" name="Freeform 121"/>
            <p:cNvSpPr/>
            <p:nvPr/>
          </p:nvSpPr>
          <p:spPr bwMode="auto">
            <a:xfrm>
              <a:off x="3655" y="1057"/>
              <a:ext cx="171" cy="47"/>
            </a:xfrm>
            <a:custGeom>
              <a:avLst/>
              <a:gdLst>
                <a:gd name="T0" fmla="*/ 171 w 98"/>
                <a:gd name="T1" fmla="*/ 0 h 27"/>
                <a:gd name="T2" fmla="*/ 129 w 98"/>
                <a:gd name="T3" fmla="*/ 0 h 27"/>
                <a:gd name="T4" fmla="*/ 129 w 98"/>
                <a:gd name="T5" fmla="*/ 3 h 27"/>
                <a:gd name="T6" fmla="*/ 129 w 98"/>
                <a:gd name="T7" fmla="*/ 7 h 27"/>
                <a:gd name="T8" fmla="*/ 129 w 98"/>
                <a:gd name="T9" fmla="*/ 9 h 27"/>
                <a:gd name="T10" fmla="*/ 127 w 98"/>
                <a:gd name="T11" fmla="*/ 9 h 27"/>
                <a:gd name="T12" fmla="*/ 124 w 98"/>
                <a:gd name="T13" fmla="*/ 9 h 27"/>
                <a:gd name="T14" fmla="*/ 122 w 98"/>
                <a:gd name="T15" fmla="*/ 9 h 27"/>
                <a:gd name="T16" fmla="*/ 122 w 98"/>
                <a:gd name="T17" fmla="*/ 7 h 27"/>
                <a:gd name="T18" fmla="*/ 124 w 98"/>
                <a:gd name="T19" fmla="*/ 7 h 27"/>
                <a:gd name="T20" fmla="*/ 124 w 98"/>
                <a:gd name="T21" fmla="*/ 3 h 27"/>
                <a:gd name="T22" fmla="*/ 127 w 98"/>
                <a:gd name="T23" fmla="*/ 3 h 27"/>
                <a:gd name="T24" fmla="*/ 127 w 98"/>
                <a:gd name="T25" fmla="*/ 0 h 27"/>
                <a:gd name="T26" fmla="*/ 14 w 98"/>
                <a:gd name="T27" fmla="*/ 0 h 27"/>
                <a:gd name="T28" fmla="*/ 0 w 98"/>
                <a:gd name="T29" fmla="*/ 47 h 27"/>
                <a:gd name="T30" fmla="*/ 171 w 98"/>
                <a:gd name="T31" fmla="*/ 47 h 27"/>
                <a:gd name="T32" fmla="*/ 171 w 98"/>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8" h="27">
                  <a:moveTo>
                    <a:pt x="98" y="0"/>
                  </a:moveTo>
                  <a:cubicBezTo>
                    <a:pt x="74" y="0"/>
                    <a:pt x="74" y="0"/>
                    <a:pt x="74" y="0"/>
                  </a:cubicBezTo>
                  <a:cubicBezTo>
                    <a:pt x="74" y="1"/>
                    <a:pt x="74" y="1"/>
                    <a:pt x="74" y="2"/>
                  </a:cubicBezTo>
                  <a:cubicBezTo>
                    <a:pt x="74" y="2"/>
                    <a:pt x="74" y="3"/>
                    <a:pt x="74" y="4"/>
                  </a:cubicBezTo>
                  <a:cubicBezTo>
                    <a:pt x="74" y="4"/>
                    <a:pt x="74" y="5"/>
                    <a:pt x="74" y="5"/>
                  </a:cubicBezTo>
                  <a:cubicBezTo>
                    <a:pt x="74" y="5"/>
                    <a:pt x="73" y="5"/>
                    <a:pt x="73" y="5"/>
                  </a:cubicBezTo>
                  <a:cubicBezTo>
                    <a:pt x="72" y="5"/>
                    <a:pt x="72" y="5"/>
                    <a:pt x="71" y="5"/>
                  </a:cubicBezTo>
                  <a:cubicBezTo>
                    <a:pt x="71" y="5"/>
                    <a:pt x="70" y="5"/>
                    <a:pt x="70" y="5"/>
                  </a:cubicBezTo>
                  <a:cubicBezTo>
                    <a:pt x="70" y="5"/>
                    <a:pt x="70" y="4"/>
                    <a:pt x="70" y="4"/>
                  </a:cubicBezTo>
                  <a:cubicBezTo>
                    <a:pt x="70" y="4"/>
                    <a:pt x="71" y="4"/>
                    <a:pt x="71" y="4"/>
                  </a:cubicBezTo>
                  <a:cubicBezTo>
                    <a:pt x="71" y="3"/>
                    <a:pt x="71" y="2"/>
                    <a:pt x="71" y="2"/>
                  </a:cubicBezTo>
                  <a:cubicBezTo>
                    <a:pt x="72" y="2"/>
                    <a:pt x="72" y="2"/>
                    <a:pt x="73" y="2"/>
                  </a:cubicBezTo>
                  <a:cubicBezTo>
                    <a:pt x="73" y="1"/>
                    <a:pt x="73" y="1"/>
                    <a:pt x="73" y="0"/>
                  </a:cubicBezTo>
                  <a:cubicBezTo>
                    <a:pt x="8" y="0"/>
                    <a:pt x="8" y="0"/>
                    <a:pt x="8" y="0"/>
                  </a:cubicBezTo>
                  <a:cubicBezTo>
                    <a:pt x="5" y="9"/>
                    <a:pt x="2" y="18"/>
                    <a:pt x="0" y="27"/>
                  </a:cubicBezTo>
                  <a:cubicBezTo>
                    <a:pt x="98" y="27"/>
                    <a:pt x="98" y="27"/>
                    <a:pt x="98" y="27"/>
                  </a:cubicBezTo>
                  <a:cubicBezTo>
                    <a:pt x="98" y="0"/>
                    <a:pt x="98" y="0"/>
                    <a:pt x="98" y="0"/>
                  </a:cubicBezTo>
                </a:path>
              </a:pathLst>
            </a:custGeom>
            <a:solidFill>
              <a:srgbClr val="1B90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123" name="Group 122"/>
          <p:cNvGrpSpPr/>
          <p:nvPr/>
        </p:nvGrpSpPr>
        <p:grpSpPr bwMode="auto">
          <a:xfrm>
            <a:off x="4751917" y="2980266"/>
            <a:ext cx="1606549" cy="99483"/>
            <a:chOff x="2247" y="1292"/>
            <a:chExt cx="759" cy="47"/>
          </a:xfrm>
        </p:grpSpPr>
        <p:sp>
          <p:nvSpPr>
            <p:cNvPr id="124" name="Rectangle 123"/>
            <p:cNvSpPr>
              <a:spLocks noChangeArrowheads="1"/>
            </p:cNvSpPr>
            <p:nvPr/>
          </p:nvSpPr>
          <p:spPr bwMode="auto">
            <a:xfrm>
              <a:off x="2828" y="1292"/>
              <a:ext cx="178"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25" name="Rectangle 124"/>
            <p:cNvSpPr>
              <a:spLocks noChangeArrowheads="1"/>
            </p:cNvSpPr>
            <p:nvPr/>
          </p:nvSpPr>
          <p:spPr bwMode="auto">
            <a:xfrm>
              <a:off x="2247" y="1292"/>
              <a:ext cx="524" cy="47"/>
            </a:xfrm>
            <a:prstGeom prst="rect">
              <a:avLst/>
            </a:prstGeom>
            <a:solidFill>
              <a:srgbClr val="B9EDF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126" name="Group 125"/>
          <p:cNvGrpSpPr/>
          <p:nvPr/>
        </p:nvGrpSpPr>
        <p:grpSpPr bwMode="auto">
          <a:xfrm>
            <a:off x="6616700" y="3477683"/>
            <a:ext cx="4584700" cy="296333"/>
            <a:chOff x="3128" y="1527"/>
            <a:chExt cx="2166" cy="140"/>
          </a:xfrm>
        </p:grpSpPr>
        <p:sp>
          <p:nvSpPr>
            <p:cNvPr id="127" name="Rectangle 126"/>
            <p:cNvSpPr>
              <a:spLocks noChangeArrowheads="1"/>
            </p:cNvSpPr>
            <p:nvPr/>
          </p:nvSpPr>
          <p:spPr bwMode="auto">
            <a:xfrm>
              <a:off x="3128" y="1527"/>
              <a:ext cx="176" cy="47"/>
            </a:xfrm>
            <a:prstGeom prst="rect">
              <a:avLst/>
            </a:prstGeom>
            <a:solidFill>
              <a:srgbClr val="92E2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28" name="Freeform 127"/>
            <p:cNvSpPr/>
            <p:nvPr/>
          </p:nvSpPr>
          <p:spPr bwMode="auto">
            <a:xfrm>
              <a:off x="3470" y="1620"/>
              <a:ext cx="524" cy="47"/>
            </a:xfrm>
            <a:custGeom>
              <a:avLst/>
              <a:gdLst>
                <a:gd name="T0" fmla="*/ 451 w 301"/>
                <a:gd name="T1" fmla="*/ 0 h 27"/>
                <a:gd name="T2" fmla="*/ 0 w 301"/>
                <a:gd name="T3" fmla="*/ 0 h 27"/>
                <a:gd name="T4" fmla="*/ 0 w 301"/>
                <a:gd name="T5" fmla="*/ 47 h 27"/>
                <a:gd name="T6" fmla="*/ 524 w 301"/>
                <a:gd name="T7" fmla="*/ 47 h 27"/>
                <a:gd name="T8" fmla="*/ 524 w 301"/>
                <a:gd name="T9" fmla="*/ 44 h 27"/>
                <a:gd name="T10" fmla="*/ 451 w 301"/>
                <a:gd name="T11" fmla="*/ 0 h 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1" h="27">
                  <a:moveTo>
                    <a:pt x="259" y="0"/>
                  </a:moveTo>
                  <a:cubicBezTo>
                    <a:pt x="0" y="0"/>
                    <a:pt x="0" y="0"/>
                    <a:pt x="0" y="0"/>
                  </a:cubicBezTo>
                  <a:cubicBezTo>
                    <a:pt x="0" y="27"/>
                    <a:pt x="0" y="27"/>
                    <a:pt x="0" y="27"/>
                  </a:cubicBezTo>
                  <a:cubicBezTo>
                    <a:pt x="301" y="27"/>
                    <a:pt x="301" y="27"/>
                    <a:pt x="301" y="27"/>
                  </a:cubicBezTo>
                  <a:cubicBezTo>
                    <a:pt x="301" y="25"/>
                    <a:pt x="301" y="25"/>
                    <a:pt x="301" y="25"/>
                  </a:cubicBezTo>
                  <a:cubicBezTo>
                    <a:pt x="286" y="18"/>
                    <a:pt x="272" y="10"/>
                    <a:pt x="259" y="0"/>
                  </a:cubicBezTo>
                </a:path>
              </a:pathLst>
            </a:custGeom>
            <a:solidFill>
              <a:srgbClr val="92E2E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29" name="Rectangle 128"/>
            <p:cNvSpPr>
              <a:spLocks noChangeArrowheads="1"/>
            </p:cNvSpPr>
            <p:nvPr/>
          </p:nvSpPr>
          <p:spPr bwMode="auto">
            <a:xfrm>
              <a:off x="4535" y="1619"/>
              <a:ext cx="177"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30" name="Rectangle 129"/>
            <p:cNvSpPr>
              <a:spLocks noChangeArrowheads="1"/>
            </p:cNvSpPr>
            <p:nvPr/>
          </p:nvSpPr>
          <p:spPr bwMode="auto">
            <a:xfrm>
              <a:off x="4770" y="1619"/>
              <a:ext cx="524" cy="47"/>
            </a:xfrm>
            <a:prstGeom prst="rect">
              <a:avLst/>
            </a:prstGeom>
            <a:solidFill>
              <a:srgbClr val="51D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131" name="Group 130"/>
          <p:cNvGrpSpPr/>
          <p:nvPr/>
        </p:nvGrpSpPr>
        <p:grpSpPr bwMode="auto">
          <a:xfrm>
            <a:off x="7272866" y="1557866"/>
            <a:ext cx="2586567" cy="2370667"/>
            <a:chOff x="3438" y="620"/>
            <a:chExt cx="1222" cy="1120"/>
          </a:xfrm>
        </p:grpSpPr>
        <p:grpSp>
          <p:nvGrpSpPr>
            <p:cNvPr id="132" name="Group 131"/>
            <p:cNvGrpSpPr/>
            <p:nvPr/>
          </p:nvGrpSpPr>
          <p:grpSpPr bwMode="auto">
            <a:xfrm>
              <a:off x="3514" y="620"/>
              <a:ext cx="1146" cy="676"/>
              <a:chOff x="3514" y="620"/>
              <a:chExt cx="1146" cy="676"/>
            </a:xfrm>
          </p:grpSpPr>
          <p:sp>
            <p:nvSpPr>
              <p:cNvPr id="136" name="Freeform 132"/>
              <p:cNvSpPr/>
              <p:nvPr/>
            </p:nvSpPr>
            <p:spPr bwMode="auto">
              <a:xfrm>
                <a:off x="3514" y="620"/>
                <a:ext cx="1102" cy="561"/>
              </a:xfrm>
              <a:custGeom>
                <a:avLst/>
                <a:gdLst>
                  <a:gd name="T0" fmla="*/ 1050 w 633"/>
                  <a:gd name="T1" fmla="*/ 542 h 322"/>
                  <a:gd name="T2" fmla="*/ 1048 w 633"/>
                  <a:gd name="T3" fmla="*/ 495 h 322"/>
                  <a:gd name="T4" fmla="*/ 1003 w 633"/>
                  <a:gd name="T5" fmla="*/ 329 h 322"/>
                  <a:gd name="T6" fmla="*/ 975 w 633"/>
                  <a:gd name="T7" fmla="*/ 277 h 322"/>
                  <a:gd name="T8" fmla="*/ 973 w 633"/>
                  <a:gd name="T9" fmla="*/ 275 h 322"/>
                  <a:gd name="T10" fmla="*/ 973 w 633"/>
                  <a:gd name="T11" fmla="*/ 275 h 322"/>
                  <a:gd name="T12" fmla="*/ 959 w 633"/>
                  <a:gd name="T13" fmla="*/ 256 h 322"/>
                  <a:gd name="T14" fmla="*/ 923 w 633"/>
                  <a:gd name="T15" fmla="*/ 207 h 322"/>
                  <a:gd name="T16" fmla="*/ 853 w 633"/>
                  <a:gd name="T17" fmla="*/ 139 h 322"/>
                  <a:gd name="T18" fmla="*/ 700 w 633"/>
                  <a:gd name="T19" fmla="*/ 54 h 322"/>
                  <a:gd name="T20" fmla="*/ 684 w 633"/>
                  <a:gd name="T21" fmla="*/ 49 h 322"/>
                  <a:gd name="T22" fmla="*/ 595 w 633"/>
                  <a:gd name="T23" fmla="*/ 28 h 322"/>
                  <a:gd name="T24" fmla="*/ 541 w 633"/>
                  <a:gd name="T25" fmla="*/ 23 h 322"/>
                  <a:gd name="T26" fmla="*/ 487 w 633"/>
                  <a:gd name="T27" fmla="*/ 24 h 322"/>
                  <a:gd name="T28" fmla="*/ 416 w 633"/>
                  <a:gd name="T29" fmla="*/ 33 h 322"/>
                  <a:gd name="T30" fmla="*/ 317 w 633"/>
                  <a:gd name="T31" fmla="*/ 64 h 322"/>
                  <a:gd name="T32" fmla="*/ 256 w 633"/>
                  <a:gd name="T33" fmla="*/ 94 h 322"/>
                  <a:gd name="T34" fmla="*/ 202 w 633"/>
                  <a:gd name="T35" fmla="*/ 129 h 322"/>
                  <a:gd name="T36" fmla="*/ 56 w 633"/>
                  <a:gd name="T37" fmla="*/ 291 h 322"/>
                  <a:gd name="T38" fmla="*/ 10 w 633"/>
                  <a:gd name="T39" fmla="*/ 387 h 322"/>
                  <a:gd name="T40" fmla="*/ 0 w 633"/>
                  <a:gd name="T41" fmla="*/ 425 h 322"/>
                  <a:gd name="T42" fmla="*/ 10 w 633"/>
                  <a:gd name="T43" fmla="*/ 387 h 322"/>
                  <a:gd name="T44" fmla="*/ 50 w 633"/>
                  <a:gd name="T45" fmla="*/ 287 h 322"/>
                  <a:gd name="T46" fmla="*/ 193 w 633"/>
                  <a:gd name="T47" fmla="*/ 118 h 322"/>
                  <a:gd name="T48" fmla="*/ 233 w 633"/>
                  <a:gd name="T49" fmla="*/ 91 h 322"/>
                  <a:gd name="T50" fmla="*/ 279 w 633"/>
                  <a:gd name="T51" fmla="*/ 64 h 322"/>
                  <a:gd name="T52" fmla="*/ 376 w 633"/>
                  <a:gd name="T53" fmla="*/ 24 h 322"/>
                  <a:gd name="T54" fmla="*/ 449 w 633"/>
                  <a:gd name="T55" fmla="*/ 7 h 322"/>
                  <a:gd name="T56" fmla="*/ 524 w 633"/>
                  <a:gd name="T57" fmla="*/ 0 h 322"/>
                  <a:gd name="T58" fmla="*/ 561 w 633"/>
                  <a:gd name="T59" fmla="*/ 0 h 322"/>
                  <a:gd name="T60" fmla="*/ 674 w 633"/>
                  <a:gd name="T61" fmla="*/ 17 h 322"/>
                  <a:gd name="T62" fmla="*/ 702 w 633"/>
                  <a:gd name="T63" fmla="*/ 24 h 322"/>
                  <a:gd name="T64" fmla="*/ 745 w 633"/>
                  <a:gd name="T65" fmla="*/ 40 h 322"/>
                  <a:gd name="T66" fmla="*/ 928 w 633"/>
                  <a:gd name="T67" fmla="*/ 157 h 322"/>
                  <a:gd name="T68" fmla="*/ 975 w 633"/>
                  <a:gd name="T69" fmla="*/ 207 h 322"/>
                  <a:gd name="T70" fmla="*/ 1003 w 633"/>
                  <a:gd name="T71" fmla="*/ 246 h 322"/>
                  <a:gd name="T72" fmla="*/ 1011 w 633"/>
                  <a:gd name="T73" fmla="*/ 260 h 322"/>
                  <a:gd name="T74" fmla="*/ 1079 w 633"/>
                  <a:gd name="T75" fmla="*/ 409 h 322"/>
                  <a:gd name="T76" fmla="*/ 1100 w 633"/>
                  <a:gd name="T77" fmla="*/ 519 h 322"/>
                  <a:gd name="T78" fmla="*/ 1102 w 633"/>
                  <a:gd name="T79" fmla="*/ 559 h 32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3" h="322">
                    <a:moveTo>
                      <a:pt x="603" y="322"/>
                    </a:moveTo>
                    <a:cubicBezTo>
                      <a:pt x="603" y="322"/>
                      <a:pt x="603" y="318"/>
                      <a:pt x="603" y="311"/>
                    </a:cubicBezTo>
                    <a:cubicBezTo>
                      <a:pt x="603" y="308"/>
                      <a:pt x="603" y="305"/>
                      <a:pt x="603" y="300"/>
                    </a:cubicBezTo>
                    <a:cubicBezTo>
                      <a:pt x="603" y="295"/>
                      <a:pt x="602" y="290"/>
                      <a:pt x="602" y="284"/>
                    </a:cubicBezTo>
                    <a:cubicBezTo>
                      <a:pt x="601" y="272"/>
                      <a:pt x="598" y="258"/>
                      <a:pt x="594" y="242"/>
                    </a:cubicBezTo>
                    <a:cubicBezTo>
                      <a:pt x="590" y="226"/>
                      <a:pt x="584" y="208"/>
                      <a:pt x="576" y="189"/>
                    </a:cubicBezTo>
                    <a:cubicBezTo>
                      <a:pt x="571" y="180"/>
                      <a:pt x="566" y="171"/>
                      <a:pt x="561" y="161"/>
                    </a:cubicBezTo>
                    <a:cubicBezTo>
                      <a:pt x="560" y="159"/>
                      <a:pt x="560" y="159"/>
                      <a:pt x="560" y="159"/>
                    </a:cubicBezTo>
                    <a:cubicBezTo>
                      <a:pt x="559" y="159"/>
                      <a:pt x="559" y="159"/>
                      <a:pt x="559" y="159"/>
                    </a:cubicBezTo>
                    <a:cubicBezTo>
                      <a:pt x="559" y="158"/>
                      <a:pt x="559" y="158"/>
                      <a:pt x="559" y="158"/>
                    </a:cubicBezTo>
                    <a:cubicBezTo>
                      <a:pt x="559" y="158"/>
                      <a:pt x="559" y="158"/>
                      <a:pt x="559" y="158"/>
                    </a:cubicBezTo>
                    <a:cubicBezTo>
                      <a:pt x="559" y="158"/>
                      <a:pt x="559" y="159"/>
                      <a:pt x="559" y="158"/>
                    </a:cubicBezTo>
                    <a:cubicBezTo>
                      <a:pt x="556" y="155"/>
                      <a:pt x="556" y="155"/>
                      <a:pt x="556" y="155"/>
                    </a:cubicBezTo>
                    <a:cubicBezTo>
                      <a:pt x="555" y="152"/>
                      <a:pt x="553" y="150"/>
                      <a:pt x="551" y="147"/>
                    </a:cubicBezTo>
                    <a:cubicBezTo>
                      <a:pt x="548" y="142"/>
                      <a:pt x="545" y="137"/>
                      <a:pt x="541" y="132"/>
                    </a:cubicBezTo>
                    <a:cubicBezTo>
                      <a:pt x="537" y="128"/>
                      <a:pt x="534" y="123"/>
                      <a:pt x="530" y="119"/>
                    </a:cubicBezTo>
                    <a:cubicBezTo>
                      <a:pt x="526" y="115"/>
                      <a:pt x="522" y="110"/>
                      <a:pt x="518" y="105"/>
                    </a:cubicBezTo>
                    <a:cubicBezTo>
                      <a:pt x="509" y="97"/>
                      <a:pt x="500" y="88"/>
                      <a:pt x="490" y="80"/>
                    </a:cubicBezTo>
                    <a:cubicBezTo>
                      <a:pt x="470" y="63"/>
                      <a:pt x="446" y="50"/>
                      <a:pt x="422" y="39"/>
                    </a:cubicBezTo>
                    <a:cubicBezTo>
                      <a:pt x="415" y="36"/>
                      <a:pt x="409" y="34"/>
                      <a:pt x="402" y="31"/>
                    </a:cubicBezTo>
                    <a:cubicBezTo>
                      <a:pt x="401" y="31"/>
                      <a:pt x="399" y="30"/>
                      <a:pt x="398" y="30"/>
                    </a:cubicBezTo>
                    <a:cubicBezTo>
                      <a:pt x="393" y="28"/>
                      <a:pt x="393" y="28"/>
                      <a:pt x="393" y="28"/>
                    </a:cubicBezTo>
                    <a:cubicBezTo>
                      <a:pt x="383" y="25"/>
                      <a:pt x="383" y="25"/>
                      <a:pt x="383" y="25"/>
                    </a:cubicBezTo>
                    <a:cubicBezTo>
                      <a:pt x="370" y="21"/>
                      <a:pt x="356" y="19"/>
                      <a:pt x="342" y="16"/>
                    </a:cubicBezTo>
                    <a:cubicBezTo>
                      <a:pt x="335" y="15"/>
                      <a:pt x="328" y="15"/>
                      <a:pt x="321" y="14"/>
                    </a:cubicBezTo>
                    <a:cubicBezTo>
                      <a:pt x="311" y="13"/>
                      <a:pt x="311" y="13"/>
                      <a:pt x="311" y="13"/>
                    </a:cubicBezTo>
                    <a:cubicBezTo>
                      <a:pt x="301" y="14"/>
                      <a:pt x="301" y="14"/>
                      <a:pt x="301" y="14"/>
                    </a:cubicBezTo>
                    <a:cubicBezTo>
                      <a:pt x="294" y="14"/>
                      <a:pt x="287" y="13"/>
                      <a:pt x="280" y="14"/>
                    </a:cubicBezTo>
                    <a:cubicBezTo>
                      <a:pt x="273" y="15"/>
                      <a:pt x="266" y="15"/>
                      <a:pt x="259" y="16"/>
                    </a:cubicBezTo>
                    <a:cubicBezTo>
                      <a:pt x="253" y="16"/>
                      <a:pt x="246" y="18"/>
                      <a:pt x="239" y="19"/>
                    </a:cubicBezTo>
                    <a:cubicBezTo>
                      <a:pt x="233" y="21"/>
                      <a:pt x="226" y="22"/>
                      <a:pt x="219" y="24"/>
                    </a:cubicBezTo>
                    <a:cubicBezTo>
                      <a:pt x="207" y="28"/>
                      <a:pt x="194" y="31"/>
                      <a:pt x="182" y="37"/>
                    </a:cubicBezTo>
                    <a:cubicBezTo>
                      <a:pt x="176" y="39"/>
                      <a:pt x="170" y="42"/>
                      <a:pt x="164" y="45"/>
                    </a:cubicBezTo>
                    <a:cubicBezTo>
                      <a:pt x="158" y="48"/>
                      <a:pt x="152" y="51"/>
                      <a:pt x="147" y="54"/>
                    </a:cubicBezTo>
                    <a:cubicBezTo>
                      <a:pt x="141" y="57"/>
                      <a:pt x="136" y="60"/>
                      <a:pt x="131" y="63"/>
                    </a:cubicBezTo>
                    <a:cubicBezTo>
                      <a:pt x="125" y="67"/>
                      <a:pt x="120" y="70"/>
                      <a:pt x="116" y="74"/>
                    </a:cubicBezTo>
                    <a:cubicBezTo>
                      <a:pt x="96" y="88"/>
                      <a:pt x="79" y="104"/>
                      <a:pt x="65" y="120"/>
                    </a:cubicBezTo>
                    <a:cubicBezTo>
                      <a:pt x="52" y="136"/>
                      <a:pt x="41" y="152"/>
                      <a:pt x="32" y="167"/>
                    </a:cubicBezTo>
                    <a:cubicBezTo>
                      <a:pt x="23" y="182"/>
                      <a:pt x="17" y="195"/>
                      <a:pt x="12" y="207"/>
                    </a:cubicBezTo>
                    <a:cubicBezTo>
                      <a:pt x="10" y="213"/>
                      <a:pt x="8" y="218"/>
                      <a:pt x="6" y="222"/>
                    </a:cubicBezTo>
                    <a:cubicBezTo>
                      <a:pt x="5" y="227"/>
                      <a:pt x="3" y="231"/>
                      <a:pt x="2" y="234"/>
                    </a:cubicBezTo>
                    <a:cubicBezTo>
                      <a:pt x="1" y="240"/>
                      <a:pt x="0" y="244"/>
                      <a:pt x="0" y="244"/>
                    </a:cubicBezTo>
                    <a:cubicBezTo>
                      <a:pt x="0" y="244"/>
                      <a:pt x="0" y="240"/>
                      <a:pt x="2" y="234"/>
                    </a:cubicBezTo>
                    <a:cubicBezTo>
                      <a:pt x="3" y="231"/>
                      <a:pt x="4" y="227"/>
                      <a:pt x="6" y="222"/>
                    </a:cubicBezTo>
                    <a:cubicBezTo>
                      <a:pt x="7" y="218"/>
                      <a:pt x="9" y="212"/>
                      <a:pt x="11" y="206"/>
                    </a:cubicBezTo>
                    <a:cubicBezTo>
                      <a:pt x="15" y="195"/>
                      <a:pt x="21" y="181"/>
                      <a:pt x="29" y="165"/>
                    </a:cubicBezTo>
                    <a:cubicBezTo>
                      <a:pt x="38" y="150"/>
                      <a:pt x="48" y="134"/>
                      <a:pt x="62" y="117"/>
                    </a:cubicBezTo>
                    <a:cubicBezTo>
                      <a:pt x="76" y="100"/>
                      <a:pt x="92" y="84"/>
                      <a:pt x="111" y="68"/>
                    </a:cubicBezTo>
                    <a:cubicBezTo>
                      <a:pt x="116" y="64"/>
                      <a:pt x="121" y="61"/>
                      <a:pt x="127" y="57"/>
                    </a:cubicBezTo>
                    <a:cubicBezTo>
                      <a:pt x="129" y="55"/>
                      <a:pt x="132" y="53"/>
                      <a:pt x="134" y="52"/>
                    </a:cubicBezTo>
                    <a:cubicBezTo>
                      <a:pt x="137" y="50"/>
                      <a:pt x="140" y="48"/>
                      <a:pt x="143" y="47"/>
                    </a:cubicBezTo>
                    <a:cubicBezTo>
                      <a:pt x="148" y="44"/>
                      <a:pt x="154" y="40"/>
                      <a:pt x="160" y="37"/>
                    </a:cubicBezTo>
                    <a:cubicBezTo>
                      <a:pt x="166" y="34"/>
                      <a:pt x="172" y="31"/>
                      <a:pt x="178" y="28"/>
                    </a:cubicBezTo>
                    <a:cubicBezTo>
                      <a:pt x="190" y="22"/>
                      <a:pt x="203" y="18"/>
                      <a:pt x="216" y="14"/>
                    </a:cubicBezTo>
                    <a:cubicBezTo>
                      <a:pt x="223" y="11"/>
                      <a:pt x="230" y="10"/>
                      <a:pt x="237" y="8"/>
                    </a:cubicBezTo>
                    <a:cubicBezTo>
                      <a:pt x="244" y="7"/>
                      <a:pt x="251" y="5"/>
                      <a:pt x="258" y="4"/>
                    </a:cubicBezTo>
                    <a:cubicBezTo>
                      <a:pt x="265" y="3"/>
                      <a:pt x="272" y="2"/>
                      <a:pt x="279" y="1"/>
                    </a:cubicBezTo>
                    <a:cubicBezTo>
                      <a:pt x="286" y="1"/>
                      <a:pt x="293" y="1"/>
                      <a:pt x="301" y="0"/>
                    </a:cubicBezTo>
                    <a:cubicBezTo>
                      <a:pt x="311" y="0"/>
                      <a:pt x="311" y="0"/>
                      <a:pt x="311" y="0"/>
                    </a:cubicBezTo>
                    <a:cubicBezTo>
                      <a:pt x="322" y="0"/>
                      <a:pt x="322" y="0"/>
                      <a:pt x="322" y="0"/>
                    </a:cubicBezTo>
                    <a:cubicBezTo>
                      <a:pt x="330" y="1"/>
                      <a:pt x="337" y="1"/>
                      <a:pt x="344" y="2"/>
                    </a:cubicBezTo>
                    <a:cubicBezTo>
                      <a:pt x="358" y="4"/>
                      <a:pt x="373" y="6"/>
                      <a:pt x="387" y="10"/>
                    </a:cubicBezTo>
                    <a:cubicBezTo>
                      <a:pt x="397" y="12"/>
                      <a:pt x="397" y="12"/>
                      <a:pt x="397" y="12"/>
                    </a:cubicBezTo>
                    <a:cubicBezTo>
                      <a:pt x="403" y="14"/>
                      <a:pt x="403" y="14"/>
                      <a:pt x="403" y="14"/>
                    </a:cubicBezTo>
                    <a:cubicBezTo>
                      <a:pt x="404" y="14"/>
                      <a:pt x="406" y="15"/>
                      <a:pt x="408" y="16"/>
                    </a:cubicBezTo>
                    <a:cubicBezTo>
                      <a:pt x="415" y="18"/>
                      <a:pt x="421" y="20"/>
                      <a:pt x="428" y="23"/>
                    </a:cubicBezTo>
                    <a:cubicBezTo>
                      <a:pt x="455" y="34"/>
                      <a:pt x="480" y="47"/>
                      <a:pt x="502" y="64"/>
                    </a:cubicBezTo>
                    <a:cubicBezTo>
                      <a:pt x="513" y="72"/>
                      <a:pt x="523" y="81"/>
                      <a:pt x="533" y="90"/>
                    </a:cubicBezTo>
                    <a:cubicBezTo>
                      <a:pt x="538" y="95"/>
                      <a:pt x="542" y="100"/>
                      <a:pt x="547" y="105"/>
                    </a:cubicBezTo>
                    <a:cubicBezTo>
                      <a:pt x="551" y="110"/>
                      <a:pt x="555" y="114"/>
                      <a:pt x="560" y="119"/>
                    </a:cubicBezTo>
                    <a:cubicBezTo>
                      <a:pt x="563" y="124"/>
                      <a:pt x="567" y="129"/>
                      <a:pt x="570" y="134"/>
                    </a:cubicBezTo>
                    <a:cubicBezTo>
                      <a:pt x="572" y="136"/>
                      <a:pt x="574" y="139"/>
                      <a:pt x="576" y="141"/>
                    </a:cubicBezTo>
                    <a:cubicBezTo>
                      <a:pt x="578" y="144"/>
                      <a:pt x="578" y="144"/>
                      <a:pt x="578" y="144"/>
                    </a:cubicBezTo>
                    <a:cubicBezTo>
                      <a:pt x="581" y="149"/>
                      <a:pt x="581" y="149"/>
                      <a:pt x="581" y="149"/>
                    </a:cubicBezTo>
                    <a:cubicBezTo>
                      <a:pt x="587" y="159"/>
                      <a:pt x="593" y="169"/>
                      <a:pt x="598" y="179"/>
                    </a:cubicBezTo>
                    <a:cubicBezTo>
                      <a:pt x="608" y="198"/>
                      <a:pt x="615" y="218"/>
                      <a:pt x="620" y="235"/>
                    </a:cubicBezTo>
                    <a:cubicBezTo>
                      <a:pt x="625" y="252"/>
                      <a:pt x="628" y="268"/>
                      <a:pt x="630" y="281"/>
                    </a:cubicBezTo>
                    <a:cubicBezTo>
                      <a:pt x="631" y="287"/>
                      <a:pt x="631" y="293"/>
                      <a:pt x="632" y="298"/>
                    </a:cubicBezTo>
                    <a:cubicBezTo>
                      <a:pt x="632" y="303"/>
                      <a:pt x="632" y="308"/>
                      <a:pt x="633" y="311"/>
                    </a:cubicBezTo>
                    <a:cubicBezTo>
                      <a:pt x="633" y="318"/>
                      <a:pt x="633" y="321"/>
                      <a:pt x="633" y="321"/>
                    </a:cubicBezTo>
                    <a:lnTo>
                      <a:pt x="603" y="3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37" name="Freeform 133"/>
              <p:cNvSpPr/>
              <p:nvPr/>
            </p:nvSpPr>
            <p:spPr bwMode="auto">
              <a:xfrm>
                <a:off x="4526" y="1127"/>
                <a:ext cx="134" cy="169"/>
              </a:xfrm>
              <a:custGeom>
                <a:avLst/>
                <a:gdLst>
                  <a:gd name="T0" fmla="*/ 52 w 134"/>
                  <a:gd name="T1" fmla="*/ 169 h 169"/>
                  <a:gd name="T2" fmla="*/ 134 w 134"/>
                  <a:gd name="T3" fmla="*/ 12 h 169"/>
                  <a:gd name="T4" fmla="*/ 62 w 134"/>
                  <a:gd name="T5" fmla="*/ 43 h 169"/>
                  <a:gd name="T6" fmla="*/ 0 w 134"/>
                  <a:gd name="T7" fmla="*/ 0 h 169"/>
                  <a:gd name="T8" fmla="*/ 52 w 134"/>
                  <a:gd name="T9" fmla="*/ 169 h 1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4" h="169">
                    <a:moveTo>
                      <a:pt x="52" y="169"/>
                    </a:moveTo>
                    <a:lnTo>
                      <a:pt x="134" y="12"/>
                    </a:lnTo>
                    <a:lnTo>
                      <a:pt x="62" y="43"/>
                    </a:lnTo>
                    <a:lnTo>
                      <a:pt x="0" y="0"/>
                    </a:lnTo>
                    <a:lnTo>
                      <a:pt x="52" y="16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133" name="Group 134"/>
            <p:cNvGrpSpPr/>
            <p:nvPr/>
          </p:nvGrpSpPr>
          <p:grpSpPr bwMode="auto">
            <a:xfrm>
              <a:off x="3438" y="1080"/>
              <a:ext cx="1154" cy="660"/>
              <a:chOff x="3438" y="1080"/>
              <a:chExt cx="1154" cy="660"/>
            </a:xfrm>
          </p:grpSpPr>
          <p:sp>
            <p:nvSpPr>
              <p:cNvPr id="134" name="Freeform 135"/>
              <p:cNvSpPr/>
              <p:nvPr/>
            </p:nvSpPr>
            <p:spPr bwMode="auto">
              <a:xfrm>
                <a:off x="3479" y="1195"/>
                <a:ext cx="1113" cy="545"/>
              </a:xfrm>
              <a:custGeom>
                <a:avLst/>
                <a:gdLst>
                  <a:gd name="T0" fmla="*/ 52 w 639"/>
                  <a:gd name="T1" fmla="*/ 17 h 313"/>
                  <a:gd name="T2" fmla="*/ 56 w 639"/>
                  <a:gd name="T3" fmla="*/ 66 h 313"/>
                  <a:gd name="T4" fmla="*/ 108 w 639"/>
                  <a:gd name="T5" fmla="*/ 233 h 313"/>
                  <a:gd name="T6" fmla="*/ 146 w 639"/>
                  <a:gd name="T7" fmla="*/ 294 h 313"/>
                  <a:gd name="T8" fmla="*/ 146 w 639"/>
                  <a:gd name="T9" fmla="*/ 296 h 313"/>
                  <a:gd name="T10" fmla="*/ 148 w 639"/>
                  <a:gd name="T11" fmla="*/ 296 h 313"/>
                  <a:gd name="T12" fmla="*/ 155 w 639"/>
                  <a:gd name="T13" fmla="*/ 306 h 313"/>
                  <a:gd name="T14" fmla="*/ 195 w 639"/>
                  <a:gd name="T15" fmla="*/ 355 h 313"/>
                  <a:gd name="T16" fmla="*/ 244 w 639"/>
                  <a:gd name="T17" fmla="*/ 399 h 313"/>
                  <a:gd name="T18" fmla="*/ 270 w 639"/>
                  <a:gd name="T19" fmla="*/ 420 h 313"/>
                  <a:gd name="T20" fmla="*/ 329 w 639"/>
                  <a:gd name="T21" fmla="*/ 456 h 313"/>
                  <a:gd name="T22" fmla="*/ 362 w 639"/>
                  <a:gd name="T23" fmla="*/ 472 h 313"/>
                  <a:gd name="T24" fmla="*/ 538 w 639"/>
                  <a:gd name="T25" fmla="*/ 519 h 313"/>
                  <a:gd name="T26" fmla="*/ 594 w 639"/>
                  <a:gd name="T27" fmla="*/ 521 h 313"/>
                  <a:gd name="T28" fmla="*/ 650 w 639"/>
                  <a:gd name="T29" fmla="*/ 515 h 313"/>
                  <a:gd name="T30" fmla="*/ 820 w 639"/>
                  <a:gd name="T31" fmla="*/ 463 h 313"/>
                  <a:gd name="T32" fmla="*/ 845 w 639"/>
                  <a:gd name="T33" fmla="*/ 451 h 313"/>
                  <a:gd name="T34" fmla="*/ 880 w 639"/>
                  <a:gd name="T35" fmla="*/ 428 h 313"/>
                  <a:gd name="T36" fmla="*/ 934 w 639"/>
                  <a:gd name="T37" fmla="*/ 388 h 313"/>
                  <a:gd name="T38" fmla="*/ 1068 w 639"/>
                  <a:gd name="T39" fmla="*/ 211 h 313"/>
                  <a:gd name="T40" fmla="*/ 1104 w 639"/>
                  <a:gd name="T41" fmla="*/ 110 h 313"/>
                  <a:gd name="T42" fmla="*/ 1113 w 639"/>
                  <a:gd name="T43" fmla="*/ 70 h 313"/>
                  <a:gd name="T44" fmla="*/ 1106 w 639"/>
                  <a:gd name="T45" fmla="*/ 110 h 313"/>
                  <a:gd name="T46" fmla="*/ 1071 w 639"/>
                  <a:gd name="T47" fmla="*/ 214 h 313"/>
                  <a:gd name="T48" fmla="*/ 941 w 639"/>
                  <a:gd name="T49" fmla="*/ 397 h 313"/>
                  <a:gd name="T50" fmla="*/ 859 w 639"/>
                  <a:gd name="T51" fmla="*/ 460 h 313"/>
                  <a:gd name="T52" fmla="*/ 845 w 639"/>
                  <a:gd name="T53" fmla="*/ 468 h 313"/>
                  <a:gd name="T54" fmla="*/ 690 w 639"/>
                  <a:gd name="T55" fmla="*/ 529 h 313"/>
                  <a:gd name="T56" fmla="*/ 615 w 639"/>
                  <a:gd name="T57" fmla="*/ 542 h 313"/>
                  <a:gd name="T58" fmla="*/ 575 w 639"/>
                  <a:gd name="T59" fmla="*/ 543 h 313"/>
                  <a:gd name="T60" fmla="*/ 385 w 639"/>
                  <a:gd name="T61" fmla="*/ 515 h 313"/>
                  <a:gd name="T62" fmla="*/ 331 w 639"/>
                  <a:gd name="T63" fmla="*/ 495 h 313"/>
                  <a:gd name="T64" fmla="*/ 282 w 639"/>
                  <a:gd name="T65" fmla="*/ 468 h 313"/>
                  <a:gd name="T66" fmla="*/ 235 w 639"/>
                  <a:gd name="T67" fmla="*/ 439 h 313"/>
                  <a:gd name="T68" fmla="*/ 193 w 639"/>
                  <a:gd name="T69" fmla="*/ 406 h 313"/>
                  <a:gd name="T70" fmla="*/ 145 w 639"/>
                  <a:gd name="T71" fmla="*/ 355 h 313"/>
                  <a:gd name="T72" fmla="*/ 118 w 639"/>
                  <a:gd name="T73" fmla="*/ 326 h 313"/>
                  <a:gd name="T74" fmla="*/ 113 w 639"/>
                  <a:gd name="T75" fmla="*/ 320 h 313"/>
                  <a:gd name="T76" fmla="*/ 103 w 639"/>
                  <a:gd name="T77" fmla="*/ 305 h 313"/>
                  <a:gd name="T78" fmla="*/ 28 w 639"/>
                  <a:gd name="T79" fmla="*/ 155 h 313"/>
                  <a:gd name="T80" fmla="*/ 3 w 639"/>
                  <a:gd name="T81" fmla="*/ 44 h 313"/>
                  <a:gd name="T82" fmla="*/ 0 w 639"/>
                  <a:gd name="T83" fmla="*/ 2 h 31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9" h="313">
                    <a:moveTo>
                      <a:pt x="29" y="0"/>
                    </a:moveTo>
                    <a:cubicBezTo>
                      <a:pt x="29" y="0"/>
                      <a:pt x="29" y="4"/>
                      <a:pt x="30" y="10"/>
                    </a:cubicBezTo>
                    <a:cubicBezTo>
                      <a:pt x="30" y="14"/>
                      <a:pt x="30" y="18"/>
                      <a:pt x="30" y="22"/>
                    </a:cubicBezTo>
                    <a:cubicBezTo>
                      <a:pt x="31" y="27"/>
                      <a:pt x="31" y="32"/>
                      <a:pt x="32" y="38"/>
                    </a:cubicBezTo>
                    <a:cubicBezTo>
                      <a:pt x="34" y="50"/>
                      <a:pt x="37" y="65"/>
                      <a:pt x="41" y="81"/>
                    </a:cubicBezTo>
                    <a:cubicBezTo>
                      <a:pt x="46" y="97"/>
                      <a:pt x="53" y="115"/>
                      <a:pt x="62" y="134"/>
                    </a:cubicBezTo>
                    <a:cubicBezTo>
                      <a:pt x="67" y="143"/>
                      <a:pt x="73" y="153"/>
                      <a:pt x="79" y="162"/>
                    </a:cubicBezTo>
                    <a:cubicBezTo>
                      <a:pt x="80" y="164"/>
                      <a:pt x="82" y="167"/>
                      <a:pt x="84" y="169"/>
                    </a:cubicBezTo>
                    <a:cubicBezTo>
                      <a:pt x="84" y="170"/>
                      <a:pt x="84" y="170"/>
                      <a:pt x="84" y="170"/>
                    </a:cubicBezTo>
                    <a:cubicBezTo>
                      <a:pt x="84" y="169"/>
                      <a:pt x="84" y="170"/>
                      <a:pt x="84" y="170"/>
                    </a:cubicBezTo>
                    <a:cubicBezTo>
                      <a:pt x="84" y="170"/>
                      <a:pt x="84" y="170"/>
                      <a:pt x="84" y="170"/>
                    </a:cubicBezTo>
                    <a:cubicBezTo>
                      <a:pt x="85" y="170"/>
                      <a:pt x="85" y="170"/>
                      <a:pt x="85" y="170"/>
                    </a:cubicBezTo>
                    <a:cubicBezTo>
                      <a:pt x="86" y="172"/>
                      <a:pt x="86" y="172"/>
                      <a:pt x="86" y="172"/>
                    </a:cubicBezTo>
                    <a:cubicBezTo>
                      <a:pt x="89" y="176"/>
                      <a:pt x="89" y="176"/>
                      <a:pt x="89" y="176"/>
                    </a:cubicBezTo>
                    <a:cubicBezTo>
                      <a:pt x="93" y="180"/>
                      <a:pt x="96" y="185"/>
                      <a:pt x="100" y="190"/>
                    </a:cubicBezTo>
                    <a:cubicBezTo>
                      <a:pt x="104" y="195"/>
                      <a:pt x="108" y="199"/>
                      <a:pt x="112" y="204"/>
                    </a:cubicBezTo>
                    <a:cubicBezTo>
                      <a:pt x="117" y="208"/>
                      <a:pt x="121" y="213"/>
                      <a:pt x="125" y="217"/>
                    </a:cubicBezTo>
                    <a:cubicBezTo>
                      <a:pt x="130" y="221"/>
                      <a:pt x="135" y="225"/>
                      <a:pt x="140" y="229"/>
                    </a:cubicBezTo>
                    <a:cubicBezTo>
                      <a:pt x="142" y="231"/>
                      <a:pt x="145" y="234"/>
                      <a:pt x="147" y="236"/>
                    </a:cubicBezTo>
                    <a:cubicBezTo>
                      <a:pt x="150" y="238"/>
                      <a:pt x="153" y="239"/>
                      <a:pt x="155" y="241"/>
                    </a:cubicBezTo>
                    <a:cubicBezTo>
                      <a:pt x="161" y="245"/>
                      <a:pt x="166" y="249"/>
                      <a:pt x="172" y="253"/>
                    </a:cubicBezTo>
                    <a:cubicBezTo>
                      <a:pt x="178" y="256"/>
                      <a:pt x="183" y="259"/>
                      <a:pt x="189" y="262"/>
                    </a:cubicBezTo>
                    <a:cubicBezTo>
                      <a:pt x="192" y="264"/>
                      <a:pt x="195" y="266"/>
                      <a:pt x="198" y="267"/>
                    </a:cubicBezTo>
                    <a:cubicBezTo>
                      <a:pt x="208" y="271"/>
                      <a:pt x="208" y="271"/>
                      <a:pt x="208" y="271"/>
                    </a:cubicBezTo>
                    <a:cubicBezTo>
                      <a:pt x="214" y="274"/>
                      <a:pt x="220" y="277"/>
                      <a:pt x="227" y="280"/>
                    </a:cubicBezTo>
                    <a:cubicBezTo>
                      <a:pt x="253" y="289"/>
                      <a:pt x="281" y="295"/>
                      <a:pt x="309" y="298"/>
                    </a:cubicBezTo>
                    <a:cubicBezTo>
                      <a:pt x="316" y="298"/>
                      <a:pt x="323" y="298"/>
                      <a:pt x="330" y="298"/>
                    </a:cubicBezTo>
                    <a:cubicBezTo>
                      <a:pt x="334" y="298"/>
                      <a:pt x="337" y="299"/>
                      <a:pt x="341" y="299"/>
                    </a:cubicBezTo>
                    <a:cubicBezTo>
                      <a:pt x="352" y="298"/>
                      <a:pt x="352" y="298"/>
                      <a:pt x="352" y="298"/>
                    </a:cubicBezTo>
                    <a:cubicBezTo>
                      <a:pt x="359" y="297"/>
                      <a:pt x="366" y="297"/>
                      <a:pt x="373" y="296"/>
                    </a:cubicBezTo>
                    <a:cubicBezTo>
                      <a:pt x="380" y="295"/>
                      <a:pt x="387" y="294"/>
                      <a:pt x="393" y="293"/>
                    </a:cubicBezTo>
                    <a:cubicBezTo>
                      <a:pt x="421" y="287"/>
                      <a:pt x="447" y="278"/>
                      <a:pt x="471" y="266"/>
                    </a:cubicBezTo>
                    <a:cubicBezTo>
                      <a:pt x="474" y="264"/>
                      <a:pt x="477" y="263"/>
                      <a:pt x="480" y="261"/>
                    </a:cubicBezTo>
                    <a:cubicBezTo>
                      <a:pt x="485" y="259"/>
                      <a:pt x="485" y="259"/>
                      <a:pt x="485" y="259"/>
                    </a:cubicBezTo>
                    <a:cubicBezTo>
                      <a:pt x="489" y="256"/>
                      <a:pt x="489" y="256"/>
                      <a:pt x="489" y="256"/>
                    </a:cubicBezTo>
                    <a:cubicBezTo>
                      <a:pt x="494" y="253"/>
                      <a:pt x="500" y="249"/>
                      <a:pt x="505" y="246"/>
                    </a:cubicBezTo>
                    <a:cubicBezTo>
                      <a:pt x="511" y="243"/>
                      <a:pt x="516" y="239"/>
                      <a:pt x="521" y="235"/>
                    </a:cubicBezTo>
                    <a:cubicBezTo>
                      <a:pt x="526" y="231"/>
                      <a:pt x="531" y="227"/>
                      <a:pt x="536" y="223"/>
                    </a:cubicBezTo>
                    <a:cubicBezTo>
                      <a:pt x="554" y="207"/>
                      <a:pt x="570" y="189"/>
                      <a:pt x="583" y="172"/>
                    </a:cubicBezTo>
                    <a:cubicBezTo>
                      <a:pt x="595" y="155"/>
                      <a:pt x="605" y="137"/>
                      <a:pt x="613" y="121"/>
                    </a:cubicBezTo>
                    <a:cubicBezTo>
                      <a:pt x="621" y="106"/>
                      <a:pt x="626" y="91"/>
                      <a:pt x="629" y="79"/>
                    </a:cubicBezTo>
                    <a:cubicBezTo>
                      <a:pt x="631" y="73"/>
                      <a:pt x="633" y="67"/>
                      <a:pt x="634" y="63"/>
                    </a:cubicBezTo>
                    <a:cubicBezTo>
                      <a:pt x="635" y="58"/>
                      <a:pt x="636" y="54"/>
                      <a:pt x="637" y="50"/>
                    </a:cubicBezTo>
                    <a:cubicBezTo>
                      <a:pt x="638" y="44"/>
                      <a:pt x="639" y="40"/>
                      <a:pt x="639" y="40"/>
                    </a:cubicBezTo>
                    <a:cubicBezTo>
                      <a:pt x="639" y="40"/>
                      <a:pt x="638" y="44"/>
                      <a:pt x="637" y="50"/>
                    </a:cubicBezTo>
                    <a:cubicBezTo>
                      <a:pt x="637" y="54"/>
                      <a:pt x="636" y="58"/>
                      <a:pt x="635" y="63"/>
                    </a:cubicBezTo>
                    <a:cubicBezTo>
                      <a:pt x="634" y="68"/>
                      <a:pt x="632" y="73"/>
                      <a:pt x="631" y="79"/>
                    </a:cubicBezTo>
                    <a:cubicBezTo>
                      <a:pt x="627" y="92"/>
                      <a:pt x="623" y="106"/>
                      <a:pt x="615" y="123"/>
                    </a:cubicBezTo>
                    <a:cubicBezTo>
                      <a:pt x="608" y="139"/>
                      <a:pt x="599" y="157"/>
                      <a:pt x="586" y="175"/>
                    </a:cubicBezTo>
                    <a:cubicBezTo>
                      <a:pt x="574" y="193"/>
                      <a:pt x="559" y="211"/>
                      <a:pt x="540" y="228"/>
                    </a:cubicBezTo>
                    <a:cubicBezTo>
                      <a:pt x="530" y="237"/>
                      <a:pt x="521" y="245"/>
                      <a:pt x="510" y="253"/>
                    </a:cubicBezTo>
                    <a:cubicBezTo>
                      <a:pt x="504" y="256"/>
                      <a:pt x="499" y="260"/>
                      <a:pt x="493" y="264"/>
                    </a:cubicBezTo>
                    <a:cubicBezTo>
                      <a:pt x="489" y="267"/>
                      <a:pt x="489" y="267"/>
                      <a:pt x="489" y="267"/>
                    </a:cubicBezTo>
                    <a:cubicBezTo>
                      <a:pt x="485" y="269"/>
                      <a:pt x="485" y="269"/>
                      <a:pt x="485" y="269"/>
                    </a:cubicBezTo>
                    <a:cubicBezTo>
                      <a:pt x="481" y="271"/>
                      <a:pt x="478" y="272"/>
                      <a:pt x="475" y="274"/>
                    </a:cubicBezTo>
                    <a:cubicBezTo>
                      <a:pt x="451" y="288"/>
                      <a:pt x="424" y="297"/>
                      <a:pt x="396" y="304"/>
                    </a:cubicBezTo>
                    <a:cubicBezTo>
                      <a:pt x="389" y="306"/>
                      <a:pt x="382" y="307"/>
                      <a:pt x="374" y="309"/>
                    </a:cubicBezTo>
                    <a:cubicBezTo>
                      <a:pt x="367" y="310"/>
                      <a:pt x="360" y="310"/>
                      <a:pt x="353" y="311"/>
                    </a:cubicBezTo>
                    <a:cubicBezTo>
                      <a:pt x="342" y="312"/>
                      <a:pt x="342" y="312"/>
                      <a:pt x="342" y="312"/>
                    </a:cubicBezTo>
                    <a:cubicBezTo>
                      <a:pt x="338" y="313"/>
                      <a:pt x="334" y="312"/>
                      <a:pt x="330" y="312"/>
                    </a:cubicBezTo>
                    <a:cubicBezTo>
                      <a:pt x="323" y="312"/>
                      <a:pt x="316" y="313"/>
                      <a:pt x="308" y="312"/>
                    </a:cubicBezTo>
                    <a:cubicBezTo>
                      <a:pt x="278" y="311"/>
                      <a:pt x="249" y="305"/>
                      <a:pt x="221" y="296"/>
                    </a:cubicBezTo>
                    <a:cubicBezTo>
                      <a:pt x="214" y="294"/>
                      <a:pt x="207" y="291"/>
                      <a:pt x="201" y="288"/>
                    </a:cubicBezTo>
                    <a:cubicBezTo>
                      <a:pt x="190" y="284"/>
                      <a:pt x="190" y="284"/>
                      <a:pt x="190" y="284"/>
                    </a:cubicBezTo>
                    <a:cubicBezTo>
                      <a:pt x="187" y="283"/>
                      <a:pt x="184" y="281"/>
                      <a:pt x="181" y="279"/>
                    </a:cubicBezTo>
                    <a:cubicBezTo>
                      <a:pt x="174" y="276"/>
                      <a:pt x="168" y="273"/>
                      <a:pt x="162" y="269"/>
                    </a:cubicBezTo>
                    <a:cubicBezTo>
                      <a:pt x="156" y="265"/>
                      <a:pt x="150" y="262"/>
                      <a:pt x="144" y="258"/>
                    </a:cubicBezTo>
                    <a:cubicBezTo>
                      <a:pt x="141" y="256"/>
                      <a:pt x="138" y="254"/>
                      <a:pt x="135" y="252"/>
                    </a:cubicBezTo>
                    <a:cubicBezTo>
                      <a:pt x="132" y="250"/>
                      <a:pt x="130" y="248"/>
                      <a:pt x="127" y="246"/>
                    </a:cubicBezTo>
                    <a:cubicBezTo>
                      <a:pt x="122" y="241"/>
                      <a:pt x="116" y="237"/>
                      <a:pt x="111" y="233"/>
                    </a:cubicBezTo>
                    <a:cubicBezTo>
                      <a:pt x="106" y="228"/>
                      <a:pt x="101" y="223"/>
                      <a:pt x="96" y="219"/>
                    </a:cubicBezTo>
                    <a:cubicBezTo>
                      <a:pt x="91" y="214"/>
                      <a:pt x="86" y="209"/>
                      <a:pt x="83" y="204"/>
                    </a:cubicBezTo>
                    <a:cubicBezTo>
                      <a:pt x="79" y="200"/>
                      <a:pt x="75" y="195"/>
                      <a:pt x="71" y="190"/>
                    </a:cubicBezTo>
                    <a:cubicBezTo>
                      <a:pt x="68" y="187"/>
                      <a:pt x="68" y="187"/>
                      <a:pt x="68" y="187"/>
                    </a:cubicBezTo>
                    <a:cubicBezTo>
                      <a:pt x="66" y="185"/>
                      <a:pt x="66" y="185"/>
                      <a:pt x="66" y="185"/>
                    </a:cubicBezTo>
                    <a:cubicBezTo>
                      <a:pt x="65" y="184"/>
                      <a:pt x="65" y="184"/>
                      <a:pt x="65" y="184"/>
                    </a:cubicBezTo>
                    <a:cubicBezTo>
                      <a:pt x="65" y="183"/>
                      <a:pt x="65" y="183"/>
                      <a:pt x="65" y="183"/>
                    </a:cubicBezTo>
                    <a:cubicBezTo>
                      <a:pt x="63" y="180"/>
                      <a:pt x="61" y="178"/>
                      <a:pt x="59" y="175"/>
                    </a:cubicBezTo>
                    <a:cubicBezTo>
                      <a:pt x="52" y="165"/>
                      <a:pt x="46" y="155"/>
                      <a:pt x="40" y="146"/>
                    </a:cubicBezTo>
                    <a:cubicBezTo>
                      <a:pt x="29" y="126"/>
                      <a:pt x="22" y="106"/>
                      <a:pt x="16" y="89"/>
                    </a:cubicBezTo>
                    <a:cubicBezTo>
                      <a:pt x="10" y="71"/>
                      <a:pt x="6" y="56"/>
                      <a:pt x="4" y="43"/>
                    </a:cubicBezTo>
                    <a:cubicBezTo>
                      <a:pt x="3" y="36"/>
                      <a:pt x="2" y="30"/>
                      <a:pt x="2" y="25"/>
                    </a:cubicBezTo>
                    <a:cubicBezTo>
                      <a:pt x="1" y="20"/>
                      <a:pt x="1" y="15"/>
                      <a:pt x="0" y="12"/>
                    </a:cubicBezTo>
                    <a:cubicBezTo>
                      <a:pt x="0" y="5"/>
                      <a:pt x="0" y="1"/>
                      <a:pt x="0" y="1"/>
                    </a:cubicBez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35" name="Freeform 136"/>
              <p:cNvSpPr/>
              <p:nvPr/>
            </p:nvSpPr>
            <p:spPr bwMode="auto">
              <a:xfrm>
                <a:off x="3438" y="1080"/>
                <a:ext cx="132" cy="167"/>
              </a:xfrm>
              <a:custGeom>
                <a:avLst/>
                <a:gdLst>
                  <a:gd name="T0" fmla="*/ 76 w 132"/>
                  <a:gd name="T1" fmla="*/ 0 h 167"/>
                  <a:gd name="T2" fmla="*/ 0 w 132"/>
                  <a:gd name="T3" fmla="*/ 160 h 167"/>
                  <a:gd name="T4" fmla="*/ 68 w 132"/>
                  <a:gd name="T5" fmla="*/ 125 h 167"/>
                  <a:gd name="T6" fmla="*/ 132 w 132"/>
                  <a:gd name="T7" fmla="*/ 167 h 167"/>
                  <a:gd name="T8" fmla="*/ 76 w 132"/>
                  <a:gd name="T9" fmla="*/ 0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67">
                    <a:moveTo>
                      <a:pt x="76" y="0"/>
                    </a:moveTo>
                    <a:lnTo>
                      <a:pt x="0" y="160"/>
                    </a:lnTo>
                    <a:lnTo>
                      <a:pt x="68" y="125"/>
                    </a:lnTo>
                    <a:lnTo>
                      <a:pt x="132" y="167"/>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grpSp>
        <p:nvGrpSpPr>
          <p:cNvPr id="138" name="Group 137"/>
          <p:cNvGrpSpPr/>
          <p:nvPr/>
        </p:nvGrpSpPr>
        <p:grpSpPr bwMode="auto">
          <a:xfrm>
            <a:off x="6081183" y="2736850"/>
            <a:ext cx="1236133" cy="675217"/>
            <a:chOff x="2875" y="1177"/>
            <a:chExt cx="584" cy="319"/>
          </a:xfrm>
        </p:grpSpPr>
        <p:sp>
          <p:nvSpPr>
            <p:cNvPr id="139" name="Freeform 138"/>
            <p:cNvSpPr/>
            <p:nvPr/>
          </p:nvSpPr>
          <p:spPr bwMode="auto">
            <a:xfrm>
              <a:off x="2875" y="1177"/>
              <a:ext cx="443" cy="319"/>
            </a:xfrm>
            <a:custGeom>
              <a:avLst/>
              <a:gdLst>
                <a:gd name="T0" fmla="*/ 443 w 254"/>
                <a:gd name="T1" fmla="*/ 64 h 183"/>
                <a:gd name="T2" fmla="*/ 431 w 254"/>
                <a:gd name="T3" fmla="*/ 51 h 183"/>
                <a:gd name="T4" fmla="*/ 403 w 254"/>
                <a:gd name="T5" fmla="*/ 24 h 183"/>
                <a:gd name="T6" fmla="*/ 366 w 254"/>
                <a:gd name="T7" fmla="*/ 7 h 183"/>
                <a:gd name="T8" fmla="*/ 324 w 254"/>
                <a:gd name="T9" fmla="*/ 0 h 183"/>
                <a:gd name="T10" fmla="*/ 281 w 254"/>
                <a:gd name="T11" fmla="*/ 5 h 183"/>
                <a:gd name="T12" fmla="*/ 242 w 254"/>
                <a:gd name="T13" fmla="*/ 21 h 183"/>
                <a:gd name="T14" fmla="*/ 211 w 254"/>
                <a:gd name="T15" fmla="*/ 47 h 183"/>
                <a:gd name="T16" fmla="*/ 199 w 254"/>
                <a:gd name="T17" fmla="*/ 61 h 183"/>
                <a:gd name="T18" fmla="*/ 190 w 254"/>
                <a:gd name="T19" fmla="*/ 77 h 183"/>
                <a:gd name="T20" fmla="*/ 185 w 254"/>
                <a:gd name="T21" fmla="*/ 84 h 183"/>
                <a:gd name="T22" fmla="*/ 169 w 254"/>
                <a:gd name="T23" fmla="*/ 82 h 183"/>
                <a:gd name="T24" fmla="*/ 82 w 254"/>
                <a:gd name="T25" fmla="*/ 139 h 183"/>
                <a:gd name="T26" fmla="*/ 5 w 254"/>
                <a:gd name="T27" fmla="*/ 199 h 183"/>
                <a:gd name="T28" fmla="*/ 0 w 254"/>
                <a:gd name="T29" fmla="*/ 228 h 183"/>
                <a:gd name="T30" fmla="*/ 91 w 254"/>
                <a:gd name="T31" fmla="*/ 319 h 183"/>
                <a:gd name="T32" fmla="*/ 101 w 254"/>
                <a:gd name="T33" fmla="*/ 317 h 183"/>
                <a:gd name="T34" fmla="*/ 112 w 254"/>
                <a:gd name="T35" fmla="*/ 319 h 183"/>
                <a:gd name="T36" fmla="*/ 190 w 254"/>
                <a:gd name="T37" fmla="*/ 319 h 183"/>
                <a:gd name="T38" fmla="*/ 443 w 254"/>
                <a:gd name="T39" fmla="*/ 66 h 183"/>
                <a:gd name="T40" fmla="*/ 443 w 254"/>
                <a:gd name="T41" fmla="*/ 64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54" h="183">
                  <a:moveTo>
                    <a:pt x="254" y="37"/>
                  </a:moveTo>
                  <a:cubicBezTo>
                    <a:pt x="252" y="35"/>
                    <a:pt x="250" y="32"/>
                    <a:pt x="247" y="29"/>
                  </a:cubicBezTo>
                  <a:cubicBezTo>
                    <a:pt x="243" y="24"/>
                    <a:pt x="237" y="19"/>
                    <a:pt x="231" y="14"/>
                  </a:cubicBezTo>
                  <a:cubicBezTo>
                    <a:pt x="225" y="10"/>
                    <a:pt x="218" y="7"/>
                    <a:pt x="210" y="4"/>
                  </a:cubicBezTo>
                  <a:cubicBezTo>
                    <a:pt x="202" y="1"/>
                    <a:pt x="193" y="0"/>
                    <a:pt x="186" y="0"/>
                  </a:cubicBezTo>
                  <a:cubicBezTo>
                    <a:pt x="177" y="0"/>
                    <a:pt x="169" y="1"/>
                    <a:pt x="161" y="3"/>
                  </a:cubicBezTo>
                  <a:cubicBezTo>
                    <a:pt x="153" y="5"/>
                    <a:pt x="145" y="8"/>
                    <a:pt x="139" y="12"/>
                  </a:cubicBezTo>
                  <a:cubicBezTo>
                    <a:pt x="132" y="17"/>
                    <a:pt x="126" y="22"/>
                    <a:pt x="121" y="27"/>
                  </a:cubicBezTo>
                  <a:cubicBezTo>
                    <a:pt x="118" y="30"/>
                    <a:pt x="116" y="32"/>
                    <a:pt x="114" y="35"/>
                  </a:cubicBezTo>
                  <a:cubicBezTo>
                    <a:pt x="112" y="38"/>
                    <a:pt x="110" y="41"/>
                    <a:pt x="109" y="44"/>
                  </a:cubicBezTo>
                  <a:cubicBezTo>
                    <a:pt x="108" y="45"/>
                    <a:pt x="107" y="47"/>
                    <a:pt x="106" y="48"/>
                  </a:cubicBezTo>
                  <a:cubicBezTo>
                    <a:pt x="103" y="48"/>
                    <a:pt x="100" y="47"/>
                    <a:pt x="97" y="47"/>
                  </a:cubicBezTo>
                  <a:cubicBezTo>
                    <a:pt x="74" y="47"/>
                    <a:pt x="55" y="61"/>
                    <a:pt x="47" y="80"/>
                  </a:cubicBezTo>
                  <a:cubicBezTo>
                    <a:pt x="26" y="82"/>
                    <a:pt x="9" y="96"/>
                    <a:pt x="3" y="114"/>
                  </a:cubicBezTo>
                  <a:cubicBezTo>
                    <a:pt x="1" y="120"/>
                    <a:pt x="0" y="125"/>
                    <a:pt x="0" y="131"/>
                  </a:cubicBezTo>
                  <a:cubicBezTo>
                    <a:pt x="0" y="160"/>
                    <a:pt x="23" y="183"/>
                    <a:pt x="52" y="183"/>
                  </a:cubicBezTo>
                  <a:cubicBezTo>
                    <a:pt x="54" y="183"/>
                    <a:pt x="56" y="182"/>
                    <a:pt x="58" y="182"/>
                  </a:cubicBezTo>
                  <a:cubicBezTo>
                    <a:pt x="60" y="182"/>
                    <a:pt x="62" y="183"/>
                    <a:pt x="64" y="183"/>
                  </a:cubicBezTo>
                  <a:cubicBezTo>
                    <a:pt x="109" y="183"/>
                    <a:pt x="109" y="183"/>
                    <a:pt x="109" y="183"/>
                  </a:cubicBezTo>
                  <a:cubicBezTo>
                    <a:pt x="254" y="38"/>
                    <a:pt x="254" y="38"/>
                    <a:pt x="254" y="38"/>
                  </a:cubicBezTo>
                  <a:lnTo>
                    <a:pt x="254" y="37"/>
                  </a:lnTo>
                  <a:close/>
                </a:path>
              </a:pathLst>
            </a:custGeom>
            <a:solidFill>
              <a:srgbClr val="FFF1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40" name="Freeform 139"/>
            <p:cNvSpPr/>
            <p:nvPr/>
          </p:nvSpPr>
          <p:spPr bwMode="auto">
            <a:xfrm>
              <a:off x="3065" y="1242"/>
              <a:ext cx="394" cy="252"/>
            </a:xfrm>
            <a:custGeom>
              <a:avLst/>
              <a:gdLst>
                <a:gd name="T0" fmla="*/ 392 w 226"/>
                <a:gd name="T1" fmla="*/ 132 h 145"/>
                <a:gd name="T2" fmla="*/ 274 w 226"/>
                <a:gd name="T3" fmla="*/ 14 h 145"/>
                <a:gd name="T4" fmla="*/ 262 w 226"/>
                <a:gd name="T5" fmla="*/ 16 h 145"/>
                <a:gd name="T6" fmla="*/ 260 w 226"/>
                <a:gd name="T7" fmla="*/ 14 h 145"/>
                <a:gd name="T8" fmla="*/ 253 w 226"/>
                <a:gd name="T9" fmla="*/ 0 h 145"/>
                <a:gd name="T10" fmla="*/ 0 w 226"/>
                <a:gd name="T11" fmla="*/ 252 h 145"/>
                <a:gd name="T12" fmla="*/ 277 w 226"/>
                <a:gd name="T13" fmla="*/ 252 h 145"/>
                <a:gd name="T14" fmla="*/ 286 w 226"/>
                <a:gd name="T15" fmla="*/ 250 h 145"/>
                <a:gd name="T16" fmla="*/ 394 w 226"/>
                <a:gd name="T17" fmla="*/ 134 h 145"/>
                <a:gd name="T18" fmla="*/ 392 w 226"/>
                <a:gd name="T19" fmla="*/ 132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6" h="145">
                  <a:moveTo>
                    <a:pt x="225" y="76"/>
                  </a:moveTo>
                  <a:cubicBezTo>
                    <a:pt x="225" y="39"/>
                    <a:pt x="195" y="8"/>
                    <a:pt x="157" y="8"/>
                  </a:cubicBezTo>
                  <a:cubicBezTo>
                    <a:pt x="155" y="8"/>
                    <a:pt x="152" y="9"/>
                    <a:pt x="150" y="9"/>
                  </a:cubicBezTo>
                  <a:cubicBezTo>
                    <a:pt x="150" y="8"/>
                    <a:pt x="150" y="8"/>
                    <a:pt x="149" y="8"/>
                  </a:cubicBezTo>
                  <a:cubicBezTo>
                    <a:pt x="148" y="5"/>
                    <a:pt x="147" y="3"/>
                    <a:pt x="145" y="0"/>
                  </a:cubicBezTo>
                  <a:cubicBezTo>
                    <a:pt x="0" y="145"/>
                    <a:pt x="0" y="145"/>
                    <a:pt x="0" y="145"/>
                  </a:cubicBezTo>
                  <a:cubicBezTo>
                    <a:pt x="159" y="145"/>
                    <a:pt x="159" y="145"/>
                    <a:pt x="159" y="145"/>
                  </a:cubicBezTo>
                  <a:cubicBezTo>
                    <a:pt x="161" y="145"/>
                    <a:pt x="162" y="145"/>
                    <a:pt x="164" y="144"/>
                  </a:cubicBezTo>
                  <a:cubicBezTo>
                    <a:pt x="198" y="141"/>
                    <a:pt x="226" y="112"/>
                    <a:pt x="226" y="77"/>
                  </a:cubicBezTo>
                  <a:lnTo>
                    <a:pt x="225" y="76"/>
                  </a:lnTo>
                  <a:close/>
                </a:path>
              </a:pathLst>
            </a:custGeom>
            <a:solidFill>
              <a:srgbClr val="FFD5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141" name="Group 140"/>
          <p:cNvGrpSpPr/>
          <p:nvPr/>
        </p:nvGrpSpPr>
        <p:grpSpPr bwMode="auto">
          <a:xfrm>
            <a:off x="7272866" y="1813983"/>
            <a:ext cx="1612900" cy="878417"/>
            <a:chOff x="3438" y="741"/>
            <a:chExt cx="762" cy="415"/>
          </a:xfrm>
        </p:grpSpPr>
        <p:grpSp>
          <p:nvGrpSpPr>
            <p:cNvPr id="142" name="Group 141"/>
            <p:cNvGrpSpPr/>
            <p:nvPr/>
          </p:nvGrpSpPr>
          <p:grpSpPr bwMode="auto">
            <a:xfrm>
              <a:off x="3438" y="741"/>
              <a:ext cx="762" cy="415"/>
              <a:chOff x="3438" y="741"/>
              <a:chExt cx="762" cy="415"/>
            </a:xfrm>
          </p:grpSpPr>
          <p:sp>
            <p:nvSpPr>
              <p:cNvPr id="144" name="Freeform 142"/>
              <p:cNvSpPr/>
              <p:nvPr/>
            </p:nvSpPr>
            <p:spPr bwMode="auto">
              <a:xfrm>
                <a:off x="3438" y="741"/>
                <a:ext cx="754" cy="259"/>
              </a:xfrm>
              <a:custGeom>
                <a:avLst/>
                <a:gdLst>
                  <a:gd name="T0" fmla="*/ 656 w 433"/>
                  <a:gd name="T1" fmla="*/ 183 h 149"/>
                  <a:gd name="T2" fmla="*/ 542 w 433"/>
                  <a:gd name="T3" fmla="*/ 110 h 149"/>
                  <a:gd name="T4" fmla="*/ 519 w 433"/>
                  <a:gd name="T5" fmla="*/ 111 h 149"/>
                  <a:gd name="T6" fmla="*/ 514 w 433"/>
                  <a:gd name="T7" fmla="*/ 99 h 149"/>
                  <a:gd name="T8" fmla="*/ 502 w 433"/>
                  <a:gd name="T9" fmla="*/ 80 h 149"/>
                  <a:gd name="T10" fmla="*/ 486 w 433"/>
                  <a:gd name="T11" fmla="*/ 63 h 149"/>
                  <a:gd name="T12" fmla="*/ 446 w 433"/>
                  <a:gd name="T13" fmla="*/ 30 h 149"/>
                  <a:gd name="T14" fmla="*/ 395 w 433"/>
                  <a:gd name="T15" fmla="*/ 7 h 149"/>
                  <a:gd name="T16" fmla="*/ 338 w 433"/>
                  <a:gd name="T17" fmla="*/ 0 h 149"/>
                  <a:gd name="T18" fmla="*/ 284 w 433"/>
                  <a:gd name="T19" fmla="*/ 9 h 149"/>
                  <a:gd name="T20" fmla="*/ 235 w 433"/>
                  <a:gd name="T21" fmla="*/ 33 h 149"/>
                  <a:gd name="T22" fmla="*/ 199 w 433"/>
                  <a:gd name="T23" fmla="*/ 68 h 149"/>
                  <a:gd name="T24" fmla="*/ 185 w 433"/>
                  <a:gd name="T25" fmla="*/ 85 h 149"/>
                  <a:gd name="T26" fmla="*/ 172 w 433"/>
                  <a:gd name="T27" fmla="*/ 104 h 149"/>
                  <a:gd name="T28" fmla="*/ 171 w 433"/>
                  <a:gd name="T29" fmla="*/ 108 h 149"/>
                  <a:gd name="T30" fmla="*/ 155 w 433"/>
                  <a:gd name="T31" fmla="*/ 106 h 149"/>
                  <a:gd name="T32" fmla="*/ 0 w 433"/>
                  <a:gd name="T33" fmla="*/ 259 h 149"/>
                  <a:gd name="T34" fmla="*/ 754 w 433"/>
                  <a:gd name="T35" fmla="*/ 259 h 149"/>
                  <a:gd name="T36" fmla="*/ 656 w 433"/>
                  <a:gd name="T37" fmla="*/ 183 h 1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33" h="149">
                    <a:moveTo>
                      <a:pt x="377" y="105"/>
                    </a:moveTo>
                    <a:cubicBezTo>
                      <a:pt x="366" y="80"/>
                      <a:pt x="340" y="63"/>
                      <a:pt x="311" y="63"/>
                    </a:cubicBezTo>
                    <a:cubicBezTo>
                      <a:pt x="307" y="63"/>
                      <a:pt x="302" y="63"/>
                      <a:pt x="298" y="64"/>
                    </a:cubicBezTo>
                    <a:cubicBezTo>
                      <a:pt x="297" y="62"/>
                      <a:pt x="296" y="59"/>
                      <a:pt x="295" y="57"/>
                    </a:cubicBezTo>
                    <a:cubicBezTo>
                      <a:pt x="293" y="54"/>
                      <a:pt x="291" y="50"/>
                      <a:pt x="288" y="46"/>
                    </a:cubicBezTo>
                    <a:cubicBezTo>
                      <a:pt x="285" y="43"/>
                      <a:pt x="283" y="39"/>
                      <a:pt x="279" y="36"/>
                    </a:cubicBezTo>
                    <a:cubicBezTo>
                      <a:pt x="273" y="28"/>
                      <a:pt x="265" y="22"/>
                      <a:pt x="256" y="17"/>
                    </a:cubicBezTo>
                    <a:cubicBezTo>
                      <a:pt x="247" y="11"/>
                      <a:pt x="237" y="7"/>
                      <a:pt x="227" y="4"/>
                    </a:cubicBezTo>
                    <a:cubicBezTo>
                      <a:pt x="216" y="1"/>
                      <a:pt x="206" y="0"/>
                      <a:pt x="194" y="0"/>
                    </a:cubicBezTo>
                    <a:cubicBezTo>
                      <a:pt x="184" y="0"/>
                      <a:pt x="173" y="2"/>
                      <a:pt x="163" y="5"/>
                    </a:cubicBezTo>
                    <a:cubicBezTo>
                      <a:pt x="153" y="9"/>
                      <a:pt x="143" y="13"/>
                      <a:pt x="135" y="19"/>
                    </a:cubicBezTo>
                    <a:cubicBezTo>
                      <a:pt x="127" y="25"/>
                      <a:pt x="119" y="31"/>
                      <a:pt x="114" y="39"/>
                    </a:cubicBezTo>
                    <a:cubicBezTo>
                      <a:pt x="110" y="42"/>
                      <a:pt x="108" y="46"/>
                      <a:pt x="106" y="49"/>
                    </a:cubicBezTo>
                    <a:cubicBezTo>
                      <a:pt x="103" y="53"/>
                      <a:pt x="101" y="57"/>
                      <a:pt x="99" y="60"/>
                    </a:cubicBezTo>
                    <a:cubicBezTo>
                      <a:pt x="99" y="61"/>
                      <a:pt x="99" y="61"/>
                      <a:pt x="98" y="62"/>
                    </a:cubicBezTo>
                    <a:cubicBezTo>
                      <a:pt x="95" y="61"/>
                      <a:pt x="92" y="61"/>
                      <a:pt x="89" y="61"/>
                    </a:cubicBezTo>
                    <a:cubicBezTo>
                      <a:pt x="40" y="61"/>
                      <a:pt x="1" y="100"/>
                      <a:pt x="0" y="149"/>
                    </a:cubicBezTo>
                    <a:cubicBezTo>
                      <a:pt x="433" y="149"/>
                      <a:pt x="433" y="149"/>
                      <a:pt x="433" y="149"/>
                    </a:cubicBezTo>
                    <a:cubicBezTo>
                      <a:pt x="425" y="125"/>
                      <a:pt x="403" y="107"/>
                      <a:pt x="377" y="10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45" name="Freeform 143"/>
              <p:cNvSpPr/>
              <p:nvPr/>
            </p:nvSpPr>
            <p:spPr bwMode="auto">
              <a:xfrm>
                <a:off x="3438" y="998"/>
                <a:ext cx="762" cy="158"/>
              </a:xfrm>
              <a:custGeom>
                <a:avLst/>
                <a:gdLst>
                  <a:gd name="T0" fmla="*/ 0 w 438"/>
                  <a:gd name="T1" fmla="*/ 0 h 91"/>
                  <a:gd name="T2" fmla="*/ 0 w 438"/>
                  <a:gd name="T3" fmla="*/ 2 h 91"/>
                  <a:gd name="T4" fmla="*/ 141 w 438"/>
                  <a:gd name="T5" fmla="*/ 156 h 91"/>
                  <a:gd name="T6" fmla="*/ 150 w 438"/>
                  <a:gd name="T7" fmla="*/ 158 h 91"/>
                  <a:gd name="T8" fmla="*/ 616 w 438"/>
                  <a:gd name="T9" fmla="*/ 158 h 91"/>
                  <a:gd name="T10" fmla="*/ 628 w 438"/>
                  <a:gd name="T11" fmla="*/ 156 h 91"/>
                  <a:gd name="T12" fmla="*/ 644 w 438"/>
                  <a:gd name="T13" fmla="*/ 158 h 91"/>
                  <a:gd name="T14" fmla="*/ 762 w 438"/>
                  <a:gd name="T15" fmla="*/ 40 h 91"/>
                  <a:gd name="T16" fmla="*/ 753 w 438"/>
                  <a:gd name="T17" fmla="*/ 0 h 91"/>
                  <a:gd name="T18" fmla="*/ 0 w 438"/>
                  <a:gd name="T19" fmla="*/ 0 h 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8" h="91">
                    <a:moveTo>
                      <a:pt x="0" y="0"/>
                    </a:moveTo>
                    <a:cubicBezTo>
                      <a:pt x="0" y="0"/>
                      <a:pt x="0" y="1"/>
                      <a:pt x="0" y="1"/>
                    </a:cubicBezTo>
                    <a:cubicBezTo>
                      <a:pt x="0" y="48"/>
                      <a:pt x="35" y="86"/>
                      <a:pt x="81" y="90"/>
                    </a:cubicBezTo>
                    <a:cubicBezTo>
                      <a:pt x="83" y="90"/>
                      <a:pt x="85" y="91"/>
                      <a:pt x="86" y="91"/>
                    </a:cubicBezTo>
                    <a:cubicBezTo>
                      <a:pt x="354" y="91"/>
                      <a:pt x="354" y="91"/>
                      <a:pt x="354" y="91"/>
                    </a:cubicBezTo>
                    <a:cubicBezTo>
                      <a:pt x="357" y="91"/>
                      <a:pt x="359" y="90"/>
                      <a:pt x="361" y="90"/>
                    </a:cubicBezTo>
                    <a:cubicBezTo>
                      <a:pt x="364" y="90"/>
                      <a:pt x="367" y="91"/>
                      <a:pt x="370" y="91"/>
                    </a:cubicBezTo>
                    <a:cubicBezTo>
                      <a:pt x="407" y="91"/>
                      <a:pt x="438" y="60"/>
                      <a:pt x="438" y="23"/>
                    </a:cubicBezTo>
                    <a:cubicBezTo>
                      <a:pt x="438" y="15"/>
                      <a:pt x="436" y="7"/>
                      <a:pt x="433" y="0"/>
                    </a:cubicBezTo>
                    <a:lnTo>
                      <a:pt x="0" y="0"/>
                    </a:ln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sp>
          <p:nvSpPr>
            <p:cNvPr id="143" name="Freeform 144"/>
            <p:cNvSpPr>
              <a:spLocks noEditPoints="1"/>
            </p:cNvSpPr>
            <p:nvPr/>
          </p:nvSpPr>
          <p:spPr bwMode="auto">
            <a:xfrm>
              <a:off x="3657" y="845"/>
              <a:ext cx="206" cy="205"/>
            </a:xfrm>
            <a:custGeom>
              <a:avLst/>
              <a:gdLst>
                <a:gd name="T0" fmla="*/ 103 w 118"/>
                <a:gd name="T1" fmla="*/ 50 h 118"/>
                <a:gd name="T2" fmla="*/ 124 w 118"/>
                <a:gd name="T3" fmla="*/ 56 h 118"/>
                <a:gd name="T4" fmla="*/ 140 w 118"/>
                <a:gd name="T5" fmla="*/ 66 h 118"/>
                <a:gd name="T6" fmla="*/ 150 w 118"/>
                <a:gd name="T7" fmla="*/ 82 h 118"/>
                <a:gd name="T8" fmla="*/ 155 w 118"/>
                <a:gd name="T9" fmla="*/ 103 h 118"/>
                <a:gd name="T10" fmla="*/ 155 w 118"/>
                <a:gd name="T11" fmla="*/ 134 h 118"/>
                <a:gd name="T12" fmla="*/ 180 w 118"/>
                <a:gd name="T13" fmla="*/ 134 h 118"/>
                <a:gd name="T14" fmla="*/ 185 w 118"/>
                <a:gd name="T15" fmla="*/ 103 h 118"/>
                <a:gd name="T16" fmla="*/ 180 w 118"/>
                <a:gd name="T17" fmla="*/ 69 h 118"/>
                <a:gd name="T18" fmla="*/ 162 w 118"/>
                <a:gd name="T19" fmla="*/ 43 h 118"/>
                <a:gd name="T20" fmla="*/ 136 w 118"/>
                <a:gd name="T21" fmla="*/ 26 h 118"/>
                <a:gd name="T22" fmla="*/ 103 w 118"/>
                <a:gd name="T23" fmla="*/ 19 h 118"/>
                <a:gd name="T24" fmla="*/ 72 w 118"/>
                <a:gd name="T25" fmla="*/ 26 h 118"/>
                <a:gd name="T26" fmla="*/ 45 w 118"/>
                <a:gd name="T27" fmla="*/ 43 h 118"/>
                <a:gd name="T28" fmla="*/ 28 w 118"/>
                <a:gd name="T29" fmla="*/ 69 h 118"/>
                <a:gd name="T30" fmla="*/ 21 w 118"/>
                <a:gd name="T31" fmla="*/ 103 h 118"/>
                <a:gd name="T32" fmla="*/ 28 w 118"/>
                <a:gd name="T33" fmla="*/ 134 h 118"/>
                <a:gd name="T34" fmla="*/ 45 w 118"/>
                <a:gd name="T35" fmla="*/ 160 h 118"/>
                <a:gd name="T36" fmla="*/ 72 w 118"/>
                <a:gd name="T37" fmla="*/ 177 h 118"/>
                <a:gd name="T38" fmla="*/ 103 w 118"/>
                <a:gd name="T39" fmla="*/ 184 h 118"/>
                <a:gd name="T40" fmla="*/ 136 w 118"/>
                <a:gd name="T41" fmla="*/ 179 h 118"/>
                <a:gd name="T42" fmla="*/ 143 w 118"/>
                <a:gd name="T43" fmla="*/ 196 h 118"/>
                <a:gd name="T44" fmla="*/ 103 w 118"/>
                <a:gd name="T45" fmla="*/ 205 h 118"/>
                <a:gd name="T46" fmla="*/ 63 w 118"/>
                <a:gd name="T47" fmla="*/ 196 h 118"/>
                <a:gd name="T48" fmla="*/ 30 w 118"/>
                <a:gd name="T49" fmla="*/ 175 h 118"/>
                <a:gd name="T50" fmla="*/ 9 w 118"/>
                <a:gd name="T51" fmla="*/ 142 h 118"/>
                <a:gd name="T52" fmla="*/ 0 w 118"/>
                <a:gd name="T53" fmla="*/ 103 h 118"/>
                <a:gd name="T54" fmla="*/ 9 w 118"/>
                <a:gd name="T55" fmla="*/ 63 h 118"/>
                <a:gd name="T56" fmla="*/ 30 w 118"/>
                <a:gd name="T57" fmla="*/ 30 h 118"/>
                <a:gd name="T58" fmla="*/ 63 w 118"/>
                <a:gd name="T59" fmla="*/ 7 h 118"/>
                <a:gd name="T60" fmla="*/ 103 w 118"/>
                <a:gd name="T61" fmla="*/ 0 h 118"/>
                <a:gd name="T62" fmla="*/ 143 w 118"/>
                <a:gd name="T63" fmla="*/ 7 h 118"/>
                <a:gd name="T64" fmla="*/ 176 w 118"/>
                <a:gd name="T65" fmla="*/ 30 h 118"/>
                <a:gd name="T66" fmla="*/ 199 w 118"/>
                <a:gd name="T67" fmla="*/ 63 h 118"/>
                <a:gd name="T68" fmla="*/ 206 w 118"/>
                <a:gd name="T69" fmla="*/ 103 h 118"/>
                <a:gd name="T70" fmla="*/ 192 w 118"/>
                <a:gd name="T71" fmla="*/ 153 h 118"/>
                <a:gd name="T72" fmla="*/ 185 w 118"/>
                <a:gd name="T73" fmla="*/ 153 h 118"/>
                <a:gd name="T74" fmla="*/ 168 w 118"/>
                <a:gd name="T75" fmla="*/ 153 h 118"/>
                <a:gd name="T76" fmla="*/ 155 w 118"/>
                <a:gd name="T77" fmla="*/ 153 h 118"/>
                <a:gd name="T78" fmla="*/ 134 w 118"/>
                <a:gd name="T79" fmla="*/ 153 h 118"/>
                <a:gd name="T80" fmla="*/ 134 w 118"/>
                <a:gd name="T81" fmla="*/ 142 h 118"/>
                <a:gd name="T82" fmla="*/ 103 w 118"/>
                <a:gd name="T83" fmla="*/ 153 h 118"/>
                <a:gd name="T84" fmla="*/ 84 w 118"/>
                <a:gd name="T85" fmla="*/ 149 h 118"/>
                <a:gd name="T86" fmla="*/ 66 w 118"/>
                <a:gd name="T87" fmla="*/ 139 h 118"/>
                <a:gd name="T88" fmla="*/ 56 w 118"/>
                <a:gd name="T89" fmla="*/ 122 h 118"/>
                <a:gd name="T90" fmla="*/ 52 w 118"/>
                <a:gd name="T91" fmla="*/ 103 h 118"/>
                <a:gd name="T92" fmla="*/ 56 w 118"/>
                <a:gd name="T93" fmla="*/ 82 h 118"/>
                <a:gd name="T94" fmla="*/ 66 w 118"/>
                <a:gd name="T95" fmla="*/ 66 h 118"/>
                <a:gd name="T96" fmla="*/ 84 w 118"/>
                <a:gd name="T97" fmla="*/ 56 h 118"/>
                <a:gd name="T98" fmla="*/ 103 w 118"/>
                <a:gd name="T99" fmla="*/ 50 h 118"/>
                <a:gd name="T100" fmla="*/ 134 w 118"/>
                <a:gd name="T101" fmla="*/ 103 h 118"/>
                <a:gd name="T102" fmla="*/ 126 w 118"/>
                <a:gd name="T103" fmla="*/ 80 h 118"/>
                <a:gd name="T104" fmla="*/ 103 w 118"/>
                <a:gd name="T105" fmla="*/ 71 h 118"/>
                <a:gd name="T106" fmla="*/ 82 w 118"/>
                <a:gd name="T107" fmla="*/ 80 h 118"/>
                <a:gd name="T108" fmla="*/ 73 w 118"/>
                <a:gd name="T109" fmla="*/ 103 h 118"/>
                <a:gd name="T110" fmla="*/ 82 w 118"/>
                <a:gd name="T111" fmla="*/ 123 h 118"/>
                <a:gd name="T112" fmla="*/ 103 w 118"/>
                <a:gd name="T113" fmla="*/ 134 h 118"/>
                <a:gd name="T114" fmla="*/ 126 w 118"/>
                <a:gd name="T115" fmla="*/ 123 h 118"/>
                <a:gd name="T116" fmla="*/ 134 w 118"/>
                <a:gd name="T117" fmla="*/ 103 h 1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8" h="118">
                  <a:moveTo>
                    <a:pt x="59" y="29"/>
                  </a:moveTo>
                  <a:cubicBezTo>
                    <a:pt x="63" y="29"/>
                    <a:pt x="67" y="30"/>
                    <a:pt x="71" y="32"/>
                  </a:cubicBezTo>
                  <a:cubicBezTo>
                    <a:pt x="74" y="33"/>
                    <a:pt x="77" y="35"/>
                    <a:pt x="80" y="38"/>
                  </a:cubicBezTo>
                  <a:cubicBezTo>
                    <a:pt x="83" y="41"/>
                    <a:pt x="85" y="44"/>
                    <a:pt x="86" y="47"/>
                  </a:cubicBezTo>
                  <a:cubicBezTo>
                    <a:pt x="88" y="51"/>
                    <a:pt x="89" y="55"/>
                    <a:pt x="89" y="59"/>
                  </a:cubicBezTo>
                  <a:cubicBezTo>
                    <a:pt x="89" y="77"/>
                    <a:pt x="89" y="77"/>
                    <a:pt x="89" y="77"/>
                  </a:cubicBezTo>
                  <a:cubicBezTo>
                    <a:pt x="103" y="77"/>
                    <a:pt x="103" y="77"/>
                    <a:pt x="103" y="77"/>
                  </a:cubicBezTo>
                  <a:cubicBezTo>
                    <a:pt x="105" y="71"/>
                    <a:pt x="106" y="65"/>
                    <a:pt x="106" y="59"/>
                  </a:cubicBezTo>
                  <a:cubicBezTo>
                    <a:pt x="106" y="52"/>
                    <a:pt x="105" y="46"/>
                    <a:pt x="103" y="40"/>
                  </a:cubicBezTo>
                  <a:cubicBezTo>
                    <a:pt x="100" y="35"/>
                    <a:pt x="97" y="30"/>
                    <a:pt x="93" y="25"/>
                  </a:cubicBezTo>
                  <a:cubicBezTo>
                    <a:pt x="88" y="21"/>
                    <a:pt x="83" y="18"/>
                    <a:pt x="78" y="15"/>
                  </a:cubicBezTo>
                  <a:cubicBezTo>
                    <a:pt x="72" y="13"/>
                    <a:pt x="66" y="11"/>
                    <a:pt x="59" y="11"/>
                  </a:cubicBezTo>
                  <a:cubicBezTo>
                    <a:pt x="53" y="11"/>
                    <a:pt x="47" y="13"/>
                    <a:pt x="41" y="15"/>
                  </a:cubicBezTo>
                  <a:cubicBezTo>
                    <a:pt x="35" y="18"/>
                    <a:pt x="30" y="21"/>
                    <a:pt x="26" y="25"/>
                  </a:cubicBezTo>
                  <a:cubicBezTo>
                    <a:pt x="22" y="30"/>
                    <a:pt x="18" y="35"/>
                    <a:pt x="16" y="40"/>
                  </a:cubicBezTo>
                  <a:cubicBezTo>
                    <a:pt x="13" y="46"/>
                    <a:pt x="12" y="52"/>
                    <a:pt x="12" y="59"/>
                  </a:cubicBezTo>
                  <a:cubicBezTo>
                    <a:pt x="12" y="65"/>
                    <a:pt x="13" y="71"/>
                    <a:pt x="16" y="77"/>
                  </a:cubicBezTo>
                  <a:cubicBezTo>
                    <a:pt x="18" y="83"/>
                    <a:pt x="22" y="88"/>
                    <a:pt x="26" y="92"/>
                  </a:cubicBezTo>
                  <a:cubicBezTo>
                    <a:pt x="30" y="97"/>
                    <a:pt x="35" y="100"/>
                    <a:pt x="41" y="102"/>
                  </a:cubicBezTo>
                  <a:cubicBezTo>
                    <a:pt x="47" y="105"/>
                    <a:pt x="53" y="106"/>
                    <a:pt x="59" y="106"/>
                  </a:cubicBezTo>
                  <a:cubicBezTo>
                    <a:pt x="65" y="106"/>
                    <a:pt x="71" y="105"/>
                    <a:pt x="78" y="103"/>
                  </a:cubicBezTo>
                  <a:cubicBezTo>
                    <a:pt x="82" y="113"/>
                    <a:pt x="82" y="113"/>
                    <a:pt x="82" y="113"/>
                  </a:cubicBezTo>
                  <a:cubicBezTo>
                    <a:pt x="75" y="116"/>
                    <a:pt x="67" y="118"/>
                    <a:pt x="59" y="118"/>
                  </a:cubicBezTo>
                  <a:cubicBezTo>
                    <a:pt x="51" y="118"/>
                    <a:pt x="43" y="116"/>
                    <a:pt x="36" y="113"/>
                  </a:cubicBezTo>
                  <a:cubicBezTo>
                    <a:pt x="29" y="110"/>
                    <a:pt x="23" y="106"/>
                    <a:pt x="17" y="101"/>
                  </a:cubicBezTo>
                  <a:cubicBezTo>
                    <a:pt x="12" y="95"/>
                    <a:pt x="8" y="89"/>
                    <a:pt x="5" y="82"/>
                  </a:cubicBezTo>
                  <a:cubicBezTo>
                    <a:pt x="2" y="75"/>
                    <a:pt x="0" y="67"/>
                    <a:pt x="0" y="59"/>
                  </a:cubicBezTo>
                  <a:cubicBezTo>
                    <a:pt x="0" y="51"/>
                    <a:pt x="2" y="43"/>
                    <a:pt x="5" y="36"/>
                  </a:cubicBezTo>
                  <a:cubicBezTo>
                    <a:pt x="8" y="29"/>
                    <a:pt x="12" y="22"/>
                    <a:pt x="17" y="17"/>
                  </a:cubicBezTo>
                  <a:cubicBezTo>
                    <a:pt x="23" y="12"/>
                    <a:pt x="29" y="7"/>
                    <a:pt x="36" y="4"/>
                  </a:cubicBezTo>
                  <a:cubicBezTo>
                    <a:pt x="43" y="1"/>
                    <a:pt x="51" y="0"/>
                    <a:pt x="59" y="0"/>
                  </a:cubicBezTo>
                  <a:cubicBezTo>
                    <a:pt x="67" y="0"/>
                    <a:pt x="75" y="1"/>
                    <a:pt x="82" y="4"/>
                  </a:cubicBezTo>
                  <a:cubicBezTo>
                    <a:pt x="89" y="7"/>
                    <a:pt x="96" y="12"/>
                    <a:pt x="101" y="17"/>
                  </a:cubicBezTo>
                  <a:cubicBezTo>
                    <a:pt x="106" y="22"/>
                    <a:pt x="110" y="29"/>
                    <a:pt x="114" y="36"/>
                  </a:cubicBezTo>
                  <a:cubicBezTo>
                    <a:pt x="117" y="43"/>
                    <a:pt x="118" y="51"/>
                    <a:pt x="118" y="59"/>
                  </a:cubicBezTo>
                  <a:cubicBezTo>
                    <a:pt x="118" y="70"/>
                    <a:pt x="116" y="80"/>
                    <a:pt x="110" y="88"/>
                  </a:cubicBezTo>
                  <a:cubicBezTo>
                    <a:pt x="106" y="88"/>
                    <a:pt x="106" y="88"/>
                    <a:pt x="106" y="88"/>
                  </a:cubicBezTo>
                  <a:cubicBezTo>
                    <a:pt x="96" y="88"/>
                    <a:pt x="96" y="88"/>
                    <a:pt x="96" y="88"/>
                  </a:cubicBezTo>
                  <a:cubicBezTo>
                    <a:pt x="89" y="88"/>
                    <a:pt x="89" y="88"/>
                    <a:pt x="89" y="88"/>
                  </a:cubicBezTo>
                  <a:cubicBezTo>
                    <a:pt x="77" y="88"/>
                    <a:pt x="77" y="88"/>
                    <a:pt x="77" y="88"/>
                  </a:cubicBezTo>
                  <a:cubicBezTo>
                    <a:pt x="77" y="82"/>
                    <a:pt x="77" y="82"/>
                    <a:pt x="77" y="82"/>
                  </a:cubicBezTo>
                  <a:cubicBezTo>
                    <a:pt x="72" y="86"/>
                    <a:pt x="66" y="88"/>
                    <a:pt x="59" y="88"/>
                  </a:cubicBezTo>
                  <a:cubicBezTo>
                    <a:pt x="55" y="88"/>
                    <a:pt x="51" y="88"/>
                    <a:pt x="48" y="86"/>
                  </a:cubicBezTo>
                  <a:cubicBezTo>
                    <a:pt x="44" y="84"/>
                    <a:pt x="41" y="82"/>
                    <a:pt x="38" y="80"/>
                  </a:cubicBezTo>
                  <a:cubicBezTo>
                    <a:pt x="36" y="77"/>
                    <a:pt x="34" y="74"/>
                    <a:pt x="32" y="70"/>
                  </a:cubicBezTo>
                  <a:cubicBezTo>
                    <a:pt x="30" y="67"/>
                    <a:pt x="30" y="63"/>
                    <a:pt x="30" y="59"/>
                  </a:cubicBezTo>
                  <a:cubicBezTo>
                    <a:pt x="30" y="55"/>
                    <a:pt x="30" y="51"/>
                    <a:pt x="32" y="47"/>
                  </a:cubicBezTo>
                  <a:cubicBezTo>
                    <a:pt x="34" y="44"/>
                    <a:pt x="36" y="41"/>
                    <a:pt x="38" y="38"/>
                  </a:cubicBezTo>
                  <a:cubicBezTo>
                    <a:pt x="41" y="35"/>
                    <a:pt x="44" y="33"/>
                    <a:pt x="48" y="32"/>
                  </a:cubicBezTo>
                  <a:cubicBezTo>
                    <a:pt x="51" y="30"/>
                    <a:pt x="55" y="29"/>
                    <a:pt x="59" y="29"/>
                  </a:cubicBezTo>
                  <a:close/>
                  <a:moveTo>
                    <a:pt x="77" y="59"/>
                  </a:moveTo>
                  <a:cubicBezTo>
                    <a:pt x="77" y="54"/>
                    <a:pt x="75" y="50"/>
                    <a:pt x="72" y="46"/>
                  </a:cubicBezTo>
                  <a:cubicBezTo>
                    <a:pt x="68" y="43"/>
                    <a:pt x="64" y="41"/>
                    <a:pt x="59" y="41"/>
                  </a:cubicBezTo>
                  <a:cubicBezTo>
                    <a:pt x="54" y="41"/>
                    <a:pt x="50" y="43"/>
                    <a:pt x="47" y="46"/>
                  </a:cubicBezTo>
                  <a:cubicBezTo>
                    <a:pt x="43" y="50"/>
                    <a:pt x="42" y="54"/>
                    <a:pt x="42" y="59"/>
                  </a:cubicBezTo>
                  <a:cubicBezTo>
                    <a:pt x="42" y="64"/>
                    <a:pt x="43" y="68"/>
                    <a:pt x="47" y="71"/>
                  </a:cubicBezTo>
                  <a:cubicBezTo>
                    <a:pt x="50" y="75"/>
                    <a:pt x="54" y="77"/>
                    <a:pt x="59" y="77"/>
                  </a:cubicBezTo>
                  <a:cubicBezTo>
                    <a:pt x="64" y="77"/>
                    <a:pt x="68" y="75"/>
                    <a:pt x="72" y="71"/>
                  </a:cubicBezTo>
                  <a:cubicBezTo>
                    <a:pt x="75" y="68"/>
                    <a:pt x="77" y="64"/>
                    <a:pt x="77" y="59"/>
                  </a:cubicBezTo>
                  <a:close/>
                </a:path>
              </a:pathLst>
            </a:custGeom>
            <a:solidFill>
              <a:srgbClr val="26C6D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pic>
        <p:nvPicPr>
          <p:cNvPr id="146" name="Picture 145" descr="未标题-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65166" y="1945216"/>
            <a:ext cx="2150533" cy="2969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7" name="Group 146"/>
          <p:cNvGrpSpPr/>
          <p:nvPr/>
        </p:nvGrpSpPr>
        <p:grpSpPr bwMode="auto">
          <a:xfrm>
            <a:off x="10509250" y="3583517"/>
            <a:ext cx="1043516" cy="2783417"/>
            <a:chOff x="2468" y="1211"/>
            <a:chExt cx="412" cy="1099"/>
          </a:xfrm>
        </p:grpSpPr>
        <p:sp>
          <p:nvSpPr>
            <p:cNvPr id="148" name="Rectangle 147"/>
            <p:cNvSpPr>
              <a:spLocks noChangeArrowheads="1"/>
            </p:cNvSpPr>
            <p:nvPr/>
          </p:nvSpPr>
          <p:spPr bwMode="auto">
            <a:xfrm>
              <a:off x="2705" y="1943"/>
              <a:ext cx="121" cy="367"/>
            </a:xfrm>
            <a:prstGeom prst="rect">
              <a:avLst/>
            </a:prstGeom>
            <a:solidFill>
              <a:srgbClr val="008C8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49" name="Rectangle 148"/>
            <p:cNvSpPr>
              <a:spLocks noChangeArrowheads="1"/>
            </p:cNvSpPr>
            <p:nvPr/>
          </p:nvSpPr>
          <p:spPr bwMode="auto">
            <a:xfrm>
              <a:off x="2582" y="1943"/>
              <a:ext cx="123" cy="367"/>
            </a:xfrm>
            <a:prstGeom prst="rect">
              <a:avLst/>
            </a:prstGeom>
            <a:solidFill>
              <a:srgbClr val="00A7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50" name="Freeform 149"/>
            <p:cNvSpPr/>
            <p:nvPr/>
          </p:nvSpPr>
          <p:spPr bwMode="auto">
            <a:xfrm>
              <a:off x="2468" y="1211"/>
              <a:ext cx="412" cy="644"/>
            </a:xfrm>
            <a:custGeom>
              <a:avLst/>
              <a:gdLst>
                <a:gd name="T0" fmla="*/ 371 w 310"/>
                <a:gd name="T1" fmla="*/ 353 h 484"/>
                <a:gd name="T2" fmla="*/ 371 w 310"/>
                <a:gd name="T3" fmla="*/ 353 h 484"/>
                <a:gd name="T4" fmla="*/ 346 w 310"/>
                <a:gd name="T5" fmla="*/ 367 h 484"/>
                <a:gd name="T6" fmla="*/ 346 w 310"/>
                <a:gd name="T7" fmla="*/ 442 h 484"/>
                <a:gd name="T8" fmla="*/ 328 w 310"/>
                <a:gd name="T9" fmla="*/ 442 h 484"/>
                <a:gd name="T10" fmla="*/ 328 w 310"/>
                <a:gd name="T11" fmla="*/ 347 h 484"/>
                <a:gd name="T12" fmla="*/ 302 w 310"/>
                <a:gd name="T13" fmla="*/ 298 h 484"/>
                <a:gd name="T14" fmla="*/ 262 w 310"/>
                <a:gd name="T15" fmla="*/ 319 h 484"/>
                <a:gd name="T16" fmla="*/ 262 w 310"/>
                <a:gd name="T17" fmla="*/ 442 h 484"/>
                <a:gd name="T18" fmla="*/ 245 w 310"/>
                <a:gd name="T19" fmla="*/ 442 h 484"/>
                <a:gd name="T20" fmla="*/ 245 w 310"/>
                <a:gd name="T21" fmla="*/ 243 h 484"/>
                <a:gd name="T22" fmla="*/ 219 w 310"/>
                <a:gd name="T23" fmla="*/ 192 h 484"/>
                <a:gd name="T24" fmla="*/ 178 w 310"/>
                <a:gd name="T25" fmla="*/ 212 h 484"/>
                <a:gd name="T26" fmla="*/ 178 w 310"/>
                <a:gd name="T27" fmla="*/ 442 h 484"/>
                <a:gd name="T28" fmla="*/ 162 w 310"/>
                <a:gd name="T29" fmla="*/ 442 h 484"/>
                <a:gd name="T30" fmla="*/ 162 w 310"/>
                <a:gd name="T31" fmla="*/ 33 h 484"/>
                <a:gd name="T32" fmla="*/ 129 w 310"/>
                <a:gd name="T33" fmla="*/ 0 h 484"/>
                <a:gd name="T34" fmla="*/ 96 w 310"/>
                <a:gd name="T35" fmla="*/ 33 h 484"/>
                <a:gd name="T36" fmla="*/ 96 w 310"/>
                <a:gd name="T37" fmla="*/ 442 h 484"/>
                <a:gd name="T38" fmla="*/ 96 w 310"/>
                <a:gd name="T39" fmla="*/ 511 h 484"/>
                <a:gd name="T40" fmla="*/ 92 w 310"/>
                <a:gd name="T41" fmla="*/ 432 h 484"/>
                <a:gd name="T42" fmla="*/ 17 w 310"/>
                <a:gd name="T43" fmla="*/ 507 h 484"/>
                <a:gd name="T44" fmla="*/ 17 w 310"/>
                <a:gd name="T45" fmla="*/ 567 h 484"/>
                <a:gd name="T46" fmla="*/ 101 w 310"/>
                <a:gd name="T47" fmla="*/ 641 h 484"/>
                <a:gd name="T48" fmla="*/ 101 w 310"/>
                <a:gd name="T49" fmla="*/ 640 h 484"/>
                <a:gd name="T50" fmla="*/ 112 w 310"/>
                <a:gd name="T51" fmla="*/ 644 h 484"/>
                <a:gd name="T52" fmla="*/ 328 w 310"/>
                <a:gd name="T53" fmla="*/ 644 h 484"/>
                <a:gd name="T54" fmla="*/ 412 w 310"/>
                <a:gd name="T55" fmla="*/ 560 h 484"/>
                <a:gd name="T56" fmla="*/ 412 w 310"/>
                <a:gd name="T57" fmla="*/ 442 h 484"/>
                <a:gd name="T58" fmla="*/ 412 w 310"/>
                <a:gd name="T59" fmla="*/ 419 h 484"/>
                <a:gd name="T60" fmla="*/ 371 w 310"/>
                <a:gd name="T61" fmla="*/ 353 h 4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10" h="484">
                  <a:moveTo>
                    <a:pt x="279" y="265"/>
                  </a:moveTo>
                  <a:cubicBezTo>
                    <a:pt x="279" y="265"/>
                    <a:pt x="279" y="265"/>
                    <a:pt x="279" y="265"/>
                  </a:cubicBezTo>
                  <a:cubicBezTo>
                    <a:pt x="270" y="260"/>
                    <a:pt x="260" y="267"/>
                    <a:pt x="260" y="276"/>
                  </a:cubicBezTo>
                  <a:cubicBezTo>
                    <a:pt x="260" y="332"/>
                    <a:pt x="260" y="332"/>
                    <a:pt x="260" y="332"/>
                  </a:cubicBezTo>
                  <a:cubicBezTo>
                    <a:pt x="247" y="332"/>
                    <a:pt x="247" y="332"/>
                    <a:pt x="247" y="332"/>
                  </a:cubicBezTo>
                  <a:cubicBezTo>
                    <a:pt x="247" y="261"/>
                    <a:pt x="247" y="261"/>
                    <a:pt x="247" y="261"/>
                  </a:cubicBezTo>
                  <a:cubicBezTo>
                    <a:pt x="247" y="246"/>
                    <a:pt x="240" y="232"/>
                    <a:pt x="227" y="224"/>
                  </a:cubicBezTo>
                  <a:cubicBezTo>
                    <a:pt x="214" y="216"/>
                    <a:pt x="197" y="225"/>
                    <a:pt x="197" y="240"/>
                  </a:cubicBezTo>
                  <a:cubicBezTo>
                    <a:pt x="197" y="332"/>
                    <a:pt x="197" y="332"/>
                    <a:pt x="197" y="332"/>
                  </a:cubicBezTo>
                  <a:cubicBezTo>
                    <a:pt x="184" y="332"/>
                    <a:pt x="184" y="332"/>
                    <a:pt x="184" y="332"/>
                  </a:cubicBezTo>
                  <a:cubicBezTo>
                    <a:pt x="184" y="183"/>
                    <a:pt x="184" y="183"/>
                    <a:pt x="184" y="183"/>
                  </a:cubicBezTo>
                  <a:cubicBezTo>
                    <a:pt x="184" y="168"/>
                    <a:pt x="177" y="153"/>
                    <a:pt x="165" y="144"/>
                  </a:cubicBezTo>
                  <a:cubicBezTo>
                    <a:pt x="153" y="134"/>
                    <a:pt x="134" y="143"/>
                    <a:pt x="134" y="159"/>
                  </a:cubicBezTo>
                  <a:cubicBezTo>
                    <a:pt x="134" y="332"/>
                    <a:pt x="134" y="332"/>
                    <a:pt x="134" y="332"/>
                  </a:cubicBezTo>
                  <a:cubicBezTo>
                    <a:pt x="122" y="332"/>
                    <a:pt x="122" y="332"/>
                    <a:pt x="122" y="332"/>
                  </a:cubicBezTo>
                  <a:cubicBezTo>
                    <a:pt x="122" y="25"/>
                    <a:pt x="122" y="25"/>
                    <a:pt x="122" y="25"/>
                  </a:cubicBezTo>
                  <a:cubicBezTo>
                    <a:pt x="122" y="11"/>
                    <a:pt x="111" y="0"/>
                    <a:pt x="97" y="0"/>
                  </a:cubicBezTo>
                  <a:cubicBezTo>
                    <a:pt x="83" y="0"/>
                    <a:pt x="72" y="11"/>
                    <a:pt x="72" y="25"/>
                  </a:cubicBezTo>
                  <a:cubicBezTo>
                    <a:pt x="72" y="332"/>
                    <a:pt x="72" y="332"/>
                    <a:pt x="72" y="332"/>
                  </a:cubicBezTo>
                  <a:cubicBezTo>
                    <a:pt x="72" y="384"/>
                    <a:pt x="72" y="384"/>
                    <a:pt x="72" y="384"/>
                  </a:cubicBezTo>
                  <a:cubicBezTo>
                    <a:pt x="69" y="325"/>
                    <a:pt x="69" y="325"/>
                    <a:pt x="69" y="325"/>
                  </a:cubicBezTo>
                  <a:cubicBezTo>
                    <a:pt x="13" y="381"/>
                    <a:pt x="13" y="381"/>
                    <a:pt x="13" y="381"/>
                  </a:cubicBezTo>
                  <a:cubicBezTo>
                    <a:pt x="0" y="394"/>
                    <a:pt x="0" y="413"/>
                    <a:pt x="13" y="426"/>
                  </a:cubicBezTo>
                  <a:cubicBezTo>
                    <a:pt x="76" y="482"/>
                    <a:pt x="76" y="482"/>
                    <a:pt x="76" y="482"/>
                  </a:cubicBezTo>
                  <a:cubicBezTo>
                    <a:pt x="76" y="481"/>
                    <a:pt x="76" y="481"/>
                    <a:pt x="76" y="481"/>
                  </a:cubicBezTo>
                  <a:cubicBezTo>
                    <a:pt x="78" y="483"/>
                    <a:pt x="81" y="484"/>
                    <a:pt x="84" y="484"/>
                  </a:cubicBezTo>
                  <a:cubicBezTo>
                    <a:pt x="247" y="484"/>
                    <a:pt x="247" y="484"/>
                    <a:pt x="247" y="484"/>
                  </a:cubicBezTo>
                  <a:cubicBezTo>
                    <a:pt x="282" y="484"/>
                    <a:pt x="310" y="455"/>
                    <a:pt x="310" y="421"/>
                  </a:cubicBezTo>
                  <a:cubicBezTo>
                    <a:pt x="310" y="332"/>
                    <a:pt x="310" y="332"/>
                    <a:pt x="310" y="332"/>
                  </a:cubicBezTo>
                  <a:cubicBezTo>
                    <a:pt x="310" y="315"/>
                    <a:pt x="310" y="315"/>
                    <a:pt x="310" y="315"/>
                  </a:cubicBezTo>
                  <a:cubicBezTo>
                    <a:pt x="310" y="294"/>
                    <a:pt x="298" y="274"/>
                    <a:pt x="279" y="265"/>
                  </a:cubicBezTo>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1" name="Freeform 150"/>
            <p:cNvSpPr/>
            <p:nvPr/>
          </p:nvSpPr>
          <p:spPr bwMode="auto">
            <a:xfrm>
              <a:off x="2572" y="1231"/>
              <a:ext cx="50" cy="25"/>
            </a:xfrm>
            <a:custGeom>
              <a:avLst/>
              <a:gdLst>
                <a:gd name="T0" fmla="*/ 25 w 38"/>
                <a:gd name="T1" fmla="*/ 0 h 19"/>
                <a:gd name="T2" fmla="*/ 0 w 38"/>
                <a:gd name="T3" fmla="*/ 25 h 19"/>
                <a:gd name="T4" fmla="*/ 50 w 38"/>
                <a:gd name="T5" fmla="*/ 25 h 19"/>
                <a:gd name="T6" fmla="*/ 25 w 38"/>
                <a:gd name="T7" fmla="*/ 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8" h="19">
                  <a:moveTo>
                    <a:pt x="19" y="0"/>
                  </a:moveTo>
                  <a:cubicBezTo>
                    <a:pt x="8" y="0"/>
                    <a:pt x="0" y="9"/>
                    <a:pt x="0" y="19"/>
                  </a:cubicBezTo>
                  <a:cubicBezTo>
                    <a:pt x="38" y="19"/>
                    <a:pt x="38" y="19"/>
                    <a:pt x="38" y="19"/>
                  </a:cubicBezTo>
                  <a:cubicBezTo>
                    <a:pt x="38" y="9"/>
                    <a:pt x="29" y="0"/>
                    <a:pt x="19" y="0"/>
                  </a:cubicBezTo>
                </a:path>
              </a:pathLst>
            </a:custGeom>
            <a:solidFill>
              <a:srgbClr val="FCD3C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2" name="Freeform 151"/>
            <p:cNvSpPr>
              <a:spLocks noEditPoints="1"/>
            </p:cNvSpPr>
            <p:nvPr/>
          </p:nvSpPr>
          <p:spPr bwMode="auto">
            <a:xfrm>
              <a:off x="2572" y="1231"/>
              <a:ext cx="50" cy="25"/>
            </a:xfrm>
            <a:custGeom>
              <a:avLst/>
              <a:gdLst>
                <a:gd name="T0" fmla="*/ 0 w 38"/>
                <a:gd name="T1" fmla="*/ 24 h 19"/>
                <a:gd name="T2" fmla="*/ 0 w 38"/>
                <a:gd name="T3" fmla="*/ 25 h 19"/>
                <a:gd name="T4" fmla="*/ 0 w 38"/>
                <a:gd name="T5" fmla="*/ 25 h 19"/>
                <a:gd name="T6" fmla="*/ 0 w 38"/>
                <a:gd name="T7" fmla="*/ 24 h 19"/>
                <a:gd name="T8" fmla="*/ 25 w 38"/>
                <a:gd name="T9" fmla="*/ 0 h 19"/>
                <a:gd name="T10" fmla="*/ 0 w 38"/>
                <a:gd name="T11" fmla="*/ 21 h 19"/>
                <a:gd name="T12" fmla="*/ 50 w 38"/>
                <a:gd name="T13" fmla="*/ 21 h 19"/>
                <a:gd name="T14" fmla="*/ 25 w 38"/>
                <a:gd name="T15" fmla="*/ 0 h 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 h="19">
                  <a:moveTo>
                    <a:pt x="0" y="18"/>
                  </a:moveTo>
                  <a:cubicBezTo>
                    <a:pt x="0" y="19"/>
                    <a:pt x="0" y="19"/>
                    <a:pt x="0" y="19"/>
                  </a:cubicBezTo>
                  <a:cubicBezTo>
                    <a:pt x="0" y="19"/>
                    <a:pt x="0" y="19"/>
                    <a:pt x="0" y="19"/>
                  </a:cubicBezTo>
                  <a:cubicBezTo>
                    <a:pt x="0" y="18"/>
                    <a:pt x="0" y="18"/>
                    <a:pt x="0" y="18"/>
                  </a:cubicBezTo>
                  <a:moveTo>
                    <a:pt x="19" y="0"/>
                  </a:moveTo>
                  <a:cubicBezTo>
                    <a:pt x="10" y="0"/>
                    <a:pt x="2" y="7"/>
                    <a:pt x="0" y="16"/>
                  </a:cubicBezTo>
                  <a:cubicBezTo>
                    <a:pt x="38" y="16"/>
                    <a:pt x="38" y="16"/>
                    <a:pt x="38" y="16"/>
                  </a:cubicBezTo>
                  <a:cubicBezTo>
                    <a:pt x="36" y="7"/>
                    <a:pt x="28" y="0"/>
                    <a:pt x="19" y="0"/>
                  </a:cubicBezTo>
                </a:path>
              </a:pathLst>
            </a:custGeom>
            <a:solidFill>
              <a:srgbClr val="D0DDD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3" name="Freeform 152"/>
            <p:cNvSpPr>
              <a:spLocks noEditPoints="1"/>
            </p:cNvSpPr>
            <p:nvPr/>
          </p:nvSpPr>
          <p:spPr bwMode="auto">
            <a:xfrm>
              <a:off x="2572" y="1252"/>
              <a:ext cx="50" cy="9"/>
            </a:xfrm>
            <a:custGeom>
              <a:avLst/>
              <a:gdLst>
                <a:gd name="T0" fmla="*/ 0 w 38"/>
                <a:gd name="T1" fmla="*/ 0 h 7"/>
                <a:gd name="T2" fmla="*/ 0 w 38"/>
                <a:gd name="T3" fmla="*/ 0 h 7"/>
                <a:gd name="T4" fmla="*/ 0 w 38"/>
                <a:gd name="T5" fmla="*/ 3 h 7"/>
                <a:gd name="T6" fmla="*/ 0 w 38"/>
                <a:gd name="T7" fmla="*/ 0 h 7"/>
                <a:gd name="T8" fmla="*/ 50 w 38"/>
                <a:gd name="T9" fmla="*/ 0 h 7"/>
                <a:gd name="T10" fmla="*/ 50 w 38"/>
                <a:gd name="T11" fmla="*/ 0 h 7"/>
                <a:gd name="T12" fmla="*/ 50 w 38"/>
                <a:gd name="T13" fmla="*/ 4 h 7"/>
                <a:gd name="T14" fmla="*/ 0 w 38"/>
                <a:gd name="T15" fmla="*/ 4 h 7"/>
                <a:gd name="T16" fmla="*/ 0 w 38"/>
                <a:gd name="T17" fmla="*/ 4 h 7"/>
                <a:gd name="T18" fmla="*/ 0 w 38"/>
                <a:gd name="T19" fmla="*/ 9 h 7"/>
                <a:gd name="T20" fmla="*/ 50 w 38"/>
                <a:gd name="T21" fmla="*/ 9 h 7"/>
                <a:gd name="T22" fmla="*/ 50 w 38"/>
                <a:gd name="T23" fmla="*/ 0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 h="7">
                  <a:moveTo>
                    <a:pt x="0" y="0"/>
                  </a:moveTo>
                  <a:cubicBezTo>
                    <a:pt x="0" y="0"/>
                    <a:pt x="0" y="0"/>
                    <a:pt x="0" y="0"/>
                  </a:cubicBezTo>
                  <a:cubicBezTo>
                    <a:pt x="0" y="2"/>
                    <a:pt x="0" y="2"/>
                    <a:pt x="0" y="2"/>
                  </a:cubicBezTo>
                  <a:cubicBezTo>
                    <a:pt x="0" y="1"/>
                    <a:pt x="0" y="1"/>
                    <a:pt x="0" y="0"/>
                  </a:cubicBezTo>
                  <a:moveTo>
                    <a:pt x="38" y="0"/>
                  </a:moveTo>
                  <a:cubicBezTo>
                    <a:pt x="38" y="0"/>
                    <a:pt x="38" y="0"/>
                    <a:pt x="38" y="0"/>
                  </a:cubicBezTo>
                  <a:cubicBezTo>
                    <a:pt x="38" y="1"/>
                    <a:pt x="38" y="2"/>
                    <a:pt x="38" y="3"/>
                  </a:cubicBezTo>
                  <a:cubicBezTo>
                    <a:pt x="0" y="3"/>
                    <a:pt x="0" y="3"/>
                    <a:pt x="0" y="3"/>
                  </a:cubicBezTo>
                  <a:cubicBezTo>
                    <a:pt x="0" y="3"/>
                    <a:pt x="0" y="3"/>
                    <a:pt x="0" y="3"/>
                  </a:cubicBezTo>
                  <a:cubicBezTo>
                    <a:pt x="0" y="7"/>
                    <a:pt x="0" y="7"/>
                    <a:pt x="0" y="7"/>
                  </a:cubicBezTo>
                  <a:cubicBezTo>
                    <a:pt x="38" y="7"/>
                    <a:pt x="38" y="7"/>
                    <a:pt x="38" y="7"/>
                  </a:cubicBezTo>
                  <a:cubicBezTo>
                    <a:pt x="38" y="0"/>
                    <a:pt x="38" y="0"/>
                    <a:pt x="38" y="0"/>
                  </a:cubicBezTo>
                </a:path>
              </a:pathLst>
            </a:custGeom>
            <a:solidFill>
              <a:srgbClr val="D0C8B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4" name="Freeform 153"/>
            <p:cNvSpPr/>
            <p:nvPr/>
          </p:nvSpPr>
          <p:spPr bwMode="auto">
            <a:xfrm>
              <a:off x="2572" y="1252"/>
              <a:ext cx="50" cy="4"/>
            </a:xfrm>
            <a:custGeom>
              <a:avLst/>
              <a:gdLst>
                <a:gd name="T0" fmla="*/ 50 w 38"/>
                <a:gd name="T1" fmla="*/ 0 h 3"/>
                <a:gd name="T2" fmla="*/ 0 w 38"/>
                <a:gd name="T3" fmla="*/ 0 h 3"/>
                <a:gd name="T4" fmla="*/ 0 w 38"/>
                <a:gd name="T5" fmla="*/ 3 h 3"/>
                <a:gd name="T6" fmla="*/ 0 w 38"/>
                <a:gd name="T7" fmla="*/ 4 h 3"/>
                <a:gd name="T8" fmla="*/ 50 w 38"/>
                <a:gd name="T9" fmla="*/ 4 h 3"/>
                <a:gd name="T10" fmla="*/ 50 w 38"/>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 h="3">
                  <a:moveTo>
                    <a:pt x="38" y="0"/>
                  </a:moveTo>
                  <a:cubicBezTo>
                    <a:pt x="0" y="0"/>
                    <a:pt x="0" y="0"/>
                    <a:pt x="0" y="0"/>
                  </a:cubicBezTo>
                  <a:cubicBezTo>
                    <a:pt x="0" y="1"/>
                    <a:pt x="0" y="1"/>
                    <a:pt x="0" y="2"/>
                  </a:cubicBezTo>
                  <a:cubicBezTo>
                    <a:pt x="0" y="3"/>
                    <a:pt x="0" y="3"/>
                    <a:pt x="0" y="3"/>
                  </a:cubicBezTo>
                  <a:cubicBezTo>
                    <a:pt x="38" y="3"/>
                    <a:pt x="38" y="3"/>
                    <a:pt x="38" y="3"/>
                  </a:cubicBezTo>
                  <a:cubicBezTo>
                    <a:pt x="38" y="2"/>
                    <a:pt x="38" y="1"/>
                    <a:pt x="38" y="0"/>
                  </a:cubicBezTo>
                </a:path>
              </a:pathLst>
            </a:custGeom>
            <a:solidFill>
              <a:srgbClr val="CECBC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55" name="Rectangle 154"/>
            <p:cNvSpPr>
              <a:spLocks noChangeArrowheads="1"/>
            </p:cNvSpPr>
            <p:nvPr/>
          </p:nvSpPr>
          <p:spPr bwMode="auto">
            <a:xfrm>
              <a:off x="2705" y="1855"/>
              <a:ext cx="93" cy="88"/>
            </a:xfrm>
            <a:prstGeom prst="rect">
              <a:avLst/>
            </a:prstGeom>
            <a:solidFill>
              <a:srgbClr val="F5A4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56" name="Rectangle 155"/>
            <p:cNvSpPr>
              <a:spLocks noChangeArrowheads="1"/>
            </p:cNvSpPr>
            <p:nvPr/>
          </p:nvSpPr>
          <p:spPr bwMode="auto">
            <a:xfrm>
              <a:off x="2610" y="1855"/>
              <a:ext cx="95" cy="88"/>
            </a:xfrm>
            <a:prstGeom prst="rect">
              <a:avLst/>
            </a:prstGeom>
            <a:solidFill>
              <a:srgbClr val="FFCCB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grpSp>
        <p:nvGrpSpPr>
          <p:cNvPr id="157" name="Group 156"/>
          <p:cNvGrpSpPr/>
          <p:nvPr/>
        </p:nvGrpSpPr>
        <p:grpSpPr bwMode="auto">
          <a:xfrm>
            <a:off x="6553200" y="2656416"/>
            <a:ext cx="4559300" cy="4176184"/>
            <a:chOff x="658" y="294"/>
            <a:chExt cx="1973" cy="1807"/>
          </a:xfrm>
        </p:grpSpPr>
        <p:sp>
          <p:nvSpPr>
            <p:cNvPr id="158" name="Oval 157"/>
            <p:cNvSpPr>
              <a:spLocks noChangeArrowheads="1"/>
            </p:cNvSpPr>
            <p:nvPr/>
          </p:nvSpPr>
          <p:spPr bwMode="auto">
            <a:xfrm>
              <a:off x="2037" y="355"/>
              <a:ext cx="499" cy="499"/>
            </a:xfrm>
            <a:prstGeom prst="ellipse">
              <a:avLst/>
            </a:prstGeom>
            <a:solidFill>
              <a:schemeClr val="accent1">
                <a:alpha val="20000"/>
              </a:schemeClr>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59" name="Freeform 158"/>
            <p:cNvSpPr/>
            <p:nvPr/>
          </p:nvSpPr>
          <p:spPr bwMode="auto">
            <a:xfrm>
              <a:off x="1586" y="771"/>
              <a:ext cx="216" cy="116"/>
            </a:xfrm>
            <a:custGeom>
              <a:avLst/>
              <a:gdLst>
                <a:gd name="T0" fmla="*/ 205 w 163"/>
                <a:gd name="T1" fmla="*/ 103 h 87"/>
                <a:gd name="T2" fmla="*/ 205 w 163"/>
                <a:gd name="T3" fmla="*/ 103 h 87"/>
                <a:gd name="T4" fmla="*/ 183 w 163"/>
                <a:gd name="T5" fmla="*/ 116 h 87"/>
                <a:gd name="T6" fmla="*/ 0 w 163"/>
                <a:gd name="T7" fmla="*/ 59 h 87"/>
                <a:gd name="T8" fmla="*/ 49 w 163"/>
                <a:gd name="T9" fmla="*/ 0 h 87"/>
                <a:gd name="T10" fmla="*/ 183 w 163"/>
                <a:gd name="T11" fmla="*/ 61 h 87"/>
                <a:gd name="T12" fmla="*/ 205 w 163"/>
                <a:gd name="T13" fmla="*/ 103 h 8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3" h="87">
                  <a:moveTo>
                    <a:pt x="155" y="77"/>
                  </a:moveTo>
                  <a:cubicBezTo>
                    <a:pt x="155" y="77"/>
                    <a:pt x="155" y="77"/>
                    <a:pt x="155" y="77"/>
                  </a:cubicBezTo>
                  <a:cubicBezTo>
                    <a:pt x="151" y="83"/>
                    <a:pt x="145" y="87"/>
                    <a:pt x="138" y="87"/>
                  </a:cubicBezTo>
                  <a:cubicBezTo>
                    <a:pt x="0" y="44"/>
                    <a:pt x="0" y="44"/>
                    <a:pt x="0" y="44"/>
                  </a:cubicBezTo>
                  <a:cubicBezTo>
                    <a:pt x="37" y="0"/>
                    <a:pt x="37" y="0"/>
                    <a:pt x="37" y="0"/>
                  </a:cubicBezTo>
                  <a:cubicBezTo>
                    <a:pt x="138" y="46"/>
                    <a:pt x="138" y="46"/>
                    <a:pt x="138" y="46"/>
                  </a:cubicBezTo>
                  <a:cubicBezTo>
                    <a:pt x="154" y="46"/>
                    <a:pt x="163" y="63"/>
                    <a:pt x="155" y="77"/>
                  </a:cubicBezTo>
                  <a:close/>
                </a:path>
              </a:pathLst>
            </a:custGeom>
            <a:solidFill>
              <a:srgbClr val="F5A48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0" name="Freeform 159"/>
            <p:cNvSpPr/>
            <p:nvPr/>
          </p:nvSpPr>
          <p:spPr bwMode="auto">
            <a:xfrm>
              <a:off x="1639" y="749"/>
              <a:ext cx="210" cy="79"/>
            </a:xfrm>
            <a:custGeom>
              <a:avLst/>
              <a:gdLst>
                <a:gd name="T0" fmla="*/ 206 w 158"/>
                <a:gd name="T1" fmla="*/ 37 h 59"/>
                <a:gd name="T2" fmla="*/ 206 w 158"/>
                <a:gd name="T3" fmla="*/ 37 h 59"/>
                <a:gd name="T4" fmla="*/ 191 w 158"/>
                <a:gd name="T5" fmla="*/ 58 h 59"/>
                <a:gd name="T6" fmla="*/ 0 w 158"/>
                <a:gd name="T7" fmla="*/ 79 h 59"/>
                <a:gd name="T8" fmla="*/ 23 w 158"/>
                <a:gd name="T9" fmla="*/ 5 h 59"/>
                <a:gd name="T10" fmla="*/ 169 w 158"/>
                <a:gd name="T11" fmla="*/ 8 h 59"/>
                <a:gd name="T12" fmla="*/ 206 w 158"/>
                <a:gd name="T13" fmla="*/ 37 h 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8" h="59">
                  <a:moveTo>
                    <a:pt x="155" y="28"/>
                  </a:moveTo>
                  <a:cubicBezTo>
                    <a:pt x="155" y="28"/>
                    <a:pt x="155" y="28"/>
                    <a:pt x="155" y="28"/>
                  </a:cubicBezTo>
                  <a:cubicBezTo>
                    <a:pt x="154" y="34"/>
                    <a:pt x="150" y="40"/>
                    <a:pt x="144" y="43"/>
                  </a:cubicBezTo>
                  <a:cubicBezTo>
                    <a:pt x="0" y="59"/>
                    <a:pt x="0" y="59"/>
                    <a:pt x="0" y="59"/>
                  </a:cubicBezTo>
                  <a:cubicBezTo>
                    <a:pt x="17" y="4"/>
                    <a:pt x="17" y="4"/>
                    <a:pt x="17" y="4"/>
                  </a:cubicBezTo>
                  <a:cubicBezTo>
                    <a:pt x="127" y="6"/>
                    <a:pt x="127" y="6"/>
                    <a:pt x="127" y="6"/>
                  </a:cubicBezTo>
                  <a:cubicBezTo>
                    <a:pt x="142" y="0"/>
                    <a:pt x="158" y="12"/>
                    <a:pt x="155" y="28"/>
                  </a:cubicBezTo>
                  <a:close/>
                </a:path>
              </a:pathLst>
            </a:custGeom>
            <a:solidFill>
              <a:srgbClr val="F5A48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1" name="Freeform 160"/>
            <p:cNvSpPr/>
            <p:nvPr/>
          </p:nvSpPr>
          <p:spPr bwMode="auto">
            <a:xfrm>
              <a:off x="1721" y="693"/>
              <a:ext cx="384" cy="259"/>
            </a:xfrm>
            <a:custGeom>
              <a:avLst/>
              <a:gdLst>
                <a:gd name="T0" fmla="*/ 35 w 682"/>
                <a:gd name="T1" fmla="*/ 259 h 460"/>
                <a:gd name="T2" fmla="*/ 0 w 682"/>
                <a:gd name="T3" fmla="*/ 194 h 460"/>
                <a:gd name="T4" fmla="*/ 348 w 682"/>
                <a:gd name="T5" fmla="*/ 0 h 460"/>
                <a:gd name="T6" fmla="*/ 384 w 682"/>
                <a:gd name="T7" fmla="*/ 65 h 460"/>
                <a:gd name="T8" fmla="*/ 35 w 682"/>
                <a:gd name="T9" fmla="*/ 259 h 4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2" h="460">
                  <a:moveTo>
                    <a:pt x="63" y="460"/>
                  </a:moveTo>
                  <a:lnTo>
                    <a:pt x="0" y="345"/>
                  </a:lnTo>
                  <a:lnTo>
                    <a:pt x="618" y="0"/>
                  </a:lnTo>
                  <a:lnTo>
                    <a:pt x="682" y="115"/>
                  </a:lnTo>
                  <a:lnTo>
                    <a:pt x="63" y="460"/>
                  </a:lnTo>
                  <a:close/>
                </a:path>
              </a:pathLst>
            </a:custGeom>
            <a:solidFill>
              <a:srgbClr val="5A6C7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2" name="Freeform 161"/>
            <p:cNvSpPr/>
            <p:nvPr/>
          </p:nvSpPr>
          <p:spPr bwMode="auto">
            <a:xfrm>
              <a:off x="1721" y="693"/>
              <a:ext cx="384" cy="259"/>
            </a:xfrm>
            <a:custGeom>
              <a:avLst/>
              <a:gdLst>
                <a:gd name="T0" fmla="*/ 35 w 682"/>
                <a:gd name="T1" fmla="*/ 259 h 460"/>
                <a:gd name="T2" fmla="*/ 0 w 682"/>
                <a:gd name="T3" fmla="*/ 194 h 460"/>
                <a:gd name="T4" fmla="*/ 348 w 682"/>
                <a:gd name="T5" fmla="*/ 0 h 460"/>
                <a:gd name="T6" fmla="*/ 384 w 682"/>
                <a:gd name="T7" fmla="*/ 65 h 460"/>
                <a:gd name="T8" fmla="*/ 35 w 682"/>
                <a:gd name="T9" fmla="*/ 259 h 4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2" h="460">
                  <a:moveTo>
                    <a:pt x="63" y="460"/>
                  </a:moveTo>
                  <a:lnTo>
                    <a:pt x="0" y="345"/>
                  </a:lnTo>
                  <a:lnTo>
                    <a:pt x="618" y="0"/>
                  </a:lnTo>
                  <a:lnTo>
                    <a:pt x="682" y="115"/>
                  </a:lnTo>
                  <a:lnTo>
                    <a:pt x="63" y="4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3" name="Freeform 162"/>
            <p:cNvSpPr/>
            <p:nvPr/>
          </p:nvSpPr>
          <p:spPr bwMode="auto">
            <a:xfrm>
              <a:off x="1721" y="693"/>
              <a:ext cx="368" cy="227"/>
            </a:xfrm>
            <a:custGeom>
              <a:avLst/>
              <a:gdLst>
                <a:gd name="T0" fmla="*/ 17 w 652"/>
                <a:gd name="T1" fmla="*/ 227 h 404"/>
                <a:gd name="T2" fmla="*/ 0 w 652"/>
                <a:gd name="T3" fmla="*/ 194 h 404"/>
                <a:gd name="T4" fmla="*/ 349 w 652"/>
                <a:gd name="T5" fmla="*/ 0 h 404"/>
                <a:gd name="T6" fmla="*/ 368 w 652"/>
                <a:gd name="T7" fmla="*/ 33 h 404"/>
                <a:gd name="T8" fmla="*/ 17 w 652"/>
                <a:gd name="T9" fmla="*/ 227 h 4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2" h="404">
                  <a:moveTo>
                    <a:pt x="30" y="404"/>
                  </a:moveTo>
                  <a:lnTo>
                    <a:pt x="0" y="345"/>
                  </a:lnTo>
                  <a:lnTo>
                    <a:pt x="618" y="0"/>
                  </a:lnTo>
                  <a:lnTo>
                    <a:pt x="652" y="59"/>
                  </a:lnTo>
                  <a:lnTo>
                    <a:pt x="30" y="404"/>
                  </a:lnTo>
                  <a:close/>
                </a:path>
              </a:pathLst>
            </a:custGeom>
            <a:solidFill>
              <a:srgbClr val="5A6C7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4" name="Freeform 163"/>
            <p:cNvSpPr/>
            <p:nvPr/>
          </p:nvSpPr>
          <p:spPr bwMode="auto">
            <a:xfrm>
              <a:off x="1721" y="693"/>
              <a:ext cx="368" cy="227"/>
            </a:xfrm>
            <a:custGeom>
              <a:avLst/>
              <a:gdLst>
                <a:gd name="T0" fmla="*/ 17 w 652"/>
                <a:gd name="T1" fmla="*/ 227 h 404"/>
                <a:gd name="T2" fmla="*/ 0 w 652"/>
                <a:gd name="T3" fmla="*/ 194 h 404"/>
                <a:gd name="T4" fmla="*/ 349 w 652"/>
                <a:gd name="T5" fmla="*/ 0 h 404"/>
                <a:gd name="T6" fmla="*/ 368 w 652"/>
                <a:gd name="T7" fmla="*/ 33 h 404"/>
                <a:gd name="T8" fmla="*/ 17 w 652"/>
                <a:gd name="T9" fmla="*/ 227 h 4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2" h="404">
                  <a:moveTo>
                    <a:pt x="30" y="404"/>
                  </a:moveTo>
                  <a:lnTo>
                    <a:pt x="0" y="345"/>
                  </a:lnTo>
                  <a:lnTo>
                    <a:pt x="618" y="0"/>
                  </a:lnTo>
                  <a:lnTo>
                    <a:pt x="652" y="59"/>
                  </a:lnTo>
                  <a:lnTo>
                    <a:pt x="30" y="4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5" name="Freeform 164"/>
            <p:cNvSpPr/>
            <p:nvPr/>
          </p:nvSpPr>
          <p:spPr bwMode="auto">
            <a:xfrm>
              <a:off x="2056" y="693"/>
              <a:ext cx="49" cy="81"/>
            </a:xfrm>
            <a:custGeom>
              <a:avLst/>
              <a:gdLst>
                <a:gd name="T0" fmla="*/ 13 w 37"/>
                <a:gd name="T1" fmla="*/ 0 h 61"/>
                <a:gd name="T2" fmla="*/ 32 w 37"/>
                <a:gd name="T3" fmla="*/ 33 h 61"/>
                <a:gd name="T4" fmla="*/ 0 w 37"/>
                <a:gd name="T5" fmla="*/ 49 h 61"/>
                <a:gd name="T6" fmla="*/ 21 w 37"/>
                <a:gd name="T7" fmla="*/ 81 h 61"/>
                <a:gd name="T8" fmla="*/ 49 w 37"/>
                <a:gd name="T9" fmla="*/ 65 h 61"/>
                <a:gd name="T10" fmla="*/ 13 w 37"/>
                <a:gd name="T11" fmla="*/ 0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 h="61">
                  <a:moveTo>
                    <a:pt x="10" y="0"/>
                  </a:moveTo>
                  <a:cubicBezTo>
                    <a:pt x="24" y="25"/>
                    <a:pt x="24" y="25"/>
                    <a:pt x="24" y="25"/>
                  </a:cubicBezTo>
                  <a:cubicBezTo>
                    <a:pt x="0" y="37"/>
                    <a:pt x="0" y="37"/>
                    <a:pt x="0" y="37"/>
                  </a:cubicBezTo>
                  <a:cubicBezTo>
                    <a:pt x="5" y="46"/>
                    <a:pt x="11" y="53"/>
                    <a:pt x="16" y="61"/>
                  </a:cubicBezTo>
                  <a:cubicBezTo>
                    <a:pt x="37" y="49"/>
                    <a:pt x="37" y="49"/>
                    <a:pt x="37" y="49"/>
                  </a:cubicBezTo>
                  <a:cubicBezTo>
                    <a:pt x="10" y="0"/>
                    <a:pt x="10" y="0"/>
                    <a:pt x="10" y="0"/>
                  </a:cubicBezTo>
                </a:path>
              </a:pathLst>
            </a:custGeom>
            <a:solidFill>
              <a:srgbClr val="7FAAB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6" name="Freeform 165"/>
            <p:cNvSpPr/>
            <p:nvPr/>
          </p:nvSpPr>
          <p:spPr bwMode="auto">
            <a:xfrm>
              <a:off x="2041" y="693"/>
              <a:ext cx="48" cy="49"/>
            </a:xfrm>
            <a:custGeom>
              <a:avLst/>
              <a:gdLst>
                <a:gd name="T0" fmla="*/ 29 w 36"/>
                <a:gd name="T1" fmla="*/ 0 h 37"/>
                <a:gd name="T2" fmla="*/ 0 w 36"/>
                <a:gd name="T3" fmla="*/ 16 h 37"/>
                <a:gd name="T4" fmla="*/ 13 w 36"/>
                <a:gd name="T5" fmla="*/ 44 h 37"/>
                <a:gd name="T6" fmla="*/ 16 w 36"/>
                <a:gd name="T7" fmla="*/ 49 h 37"/>
                <a:gd name="T8" fmla="*/ 48 w 36"/>
                <a:gd name="T9" fmla="*/ 33 h 37"/>
                <a:gd name="T10" fmla="*/ 29 w 36"/>
                <a:gd name="T11" fmla="*/ 0 h 3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 h="37">
                  <a:moveTo>
                    <a:pt x="22" y="0"/>
                  </a:moveTo>
                  <a:cubicBezTo>
                    <a:pt x="0" y="12"/>
                    <a:pt x="0" y="12"/>
                    <a:pt x="0" y="12"/>
                  </a:cubicBezTo>
                  <a:cubicBezTo>
                    <a:pt x="3" y="19"/>
                    <a:pt x="6" y="26"/>
                    <a:pt x="10" y="33"/>
                  </a:cubicBezTo>
                  <a:cubicBezTo>
                    <a:pt x="11" y="34"/>
                    <a:pt x="12" y="36"/>
                    <a:pt x="12" y="37"/>
                  </a:cubicBezTo>
                  <a:cubicBezTo>
                    <a:pt x="36" y="25"/>
                    <a:pt x="36" y="25"/>
                    <a:pt x="36" y="25"/>
                  </a:cubicBezTo>
                  <a:cubicBezTo>
                    <a:pt x="22" y="0"/>
                    <a:pt x="22" y="0"/>
                    <a:pt x="22" y="0"/>
                  </a:cubicBezTo>
                </a:path>
              </a:pathLst>
            </a:custGeom>
            <a:solidFill>
              <a:srgbClr val="7FAAB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7" name="Freeform 166"/>
            <p:cNvSpPr>
              <a:spLocks noEditPoints="1"/>
            </p:cNvSpPr>
            <p:nvPr/>
          </p:nvSpPr>
          <p:spPr bwMode="auto">
            <a:xfrm>
              <a:off x="1942" y="294"/>
              <a:ext cx="689" cy="624"/>
            </a:xfrm>
            <a:custGeom>
              <a:avLst/>
              <a:gdLst>
                <a:gd name="T0" fmla="*/ 262 w 518"/>
                <a:gd name="T1" fmla="*/ 601 h 469"/>
                <a:gd name="T2" fmla="*/ 81 w 518"/>
                <a:gd name="T3" fmla="*/ 459 h 469"/>
                <a:gd name="T4" fmla="*/ 198 w 518"/>
                <a:gd name="T5" fmla="*/ 49 h 469"/>
                <a:gd name="T6" fmla="*/ 427 w 518"/>
                <a:gd name="T7" fmla="*/ 23 h 469"/>
                <a:gd name="T8" fmla="*/ 608 w 518"/>
                <a:gd name="T9" fmla="*/ 165 h 469"/>
                <a:gd name="T10" fmla="*/ 491 w 518"/>
                <a:gd name="T11" fmla="*/ 575 h 469"/>
                <a:gd name="T12" fmla="*/ 262 w 518"/>
                <a:gd name="T13" fmla="*/ 601 h 469"/>
                <a:gd name="T14" fmla="*/ 408 w 518"/>
                <a:gd name="T15" fmla="*/ 89 h 469"/>
                <a:gd name="T16" fmla="*/ 231 w 518"/>
                <a:gd name="T17" fmla="*/ 109 h 469"/>
                <a:gd name="T18" fmla="*/ 142 w 518"/>
                <a:gd name="T19" fmla="*/ 424 h 469"/>
                <a:gd name="T20" fmla="*/ 281 w 518"/>
                <a:gd name="T21" fmla="*/ 535 h 469"/>
                <a:gd name="T22" fmla="*/ 458 w 518"/>
                <a:gd name="T23" fmla="*/ 515 h 469"/>
                <a:gd name="T24" fmla="*/ 548 w 518"/>
                <a:gd name="T25" fmla="*/ 200 h 469"/>
                <a:gd name="T26" fmla="*/ 408 w 518"/>
                <a:gd name="T27" fmla="*/ 89 h 4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18" h="469">
                  <a:moveTo>
                    <a:pt x="197" y="452"/>
                  </a:moveTo>
                  <a:cubicBezTo>
                    <a:pt x="139" y="436"/>
                    <a:pt x="91" y="397"/>
                    <a:pt x="61" y="345"/>
                  </a:cubicBezTo>
                  <a:cubicBezTo>
                    <a:pt x="0" y="235"/>
                    <a:pt x="40" y="97"/>
                    <a:pt x="149" y="37"/>
                  </a:cubicBezTo>
                  <a:cubicBezTo>
                    <a:pt x="202" y="7"/>
                    <a:pt x="263" y="0"/>
                    <a:pt x="321" y="17"/>
                  </a:cubicBezTo>
                  <a:cubicBezTo>
                    <a:pt x="379" y="33"/>
                    <a:pt x="428" y="71"/>
                    <a:pt x="457" y="124"/>
                  </a:cubicBezTo>
                  <a:cubicBezTo>
                    <a:pt x="518" y="234"/>
                    <a:pt x="478" y="372"/>
                    <a:pt x="369" y="432"/>
                  </a:cubicBezTo>
                  <a:cubicBezTo>
                    <a:pt x="316" y="462"/>
                    <a:pt x="255" y="469"/>
                    <a:pt x="197" y="452"/>
                  </a:cubicBezTo>
                  <a:close/>
                  <a:moveTo>
                    <a:pt x="307" y="67"/>
                  </a:moveTo>
                  <a:cubicBezTo>
                    <a:pt x="262" y="54"/>
                    <a:pt x="215" y="59"/>
                    <a:pt x="174" y="82"/>
                  </a:cubicBezTo>
                  <a:cubicBezTo>
                    <a:pt x="90" y="129"/>
                    <a:pt x="60" y="235"/>
                    <a:pt x="107" y="319"/>
                  </a:cubicBezTo>
                  <a:cubicBezTo>
                    <a:pt x="129" y="360"/>
                    <a:pt x="166" y="390"/>
                    <a:pt x="211" y="402"/>
                  </a:cubicBezTo>
                  <a:cubicBezTo>
                    <a:pt x="256" y="415"/>
                    <a:pt x="303" y="410"/>
                    <a:pt x="344" y="387"/>
                  </a:cubicBezTo>
                  <a:cubicBezTo>
                    <a:pt x="428" y="340"/>
                    <a:pt x="458" y="234"/>
                    <a:pt x="412" y="150"/>
                  </a:cubicBezTo>
                  <a:cubicBezTo>
                    <a:pt x="389" y="109"/>
                    <a:pt x="352" y="79"/>
                    <a:pt x="307" y="67"/>
                  </a:cubicBezTo>
                  <a:close/>
                </a:path>
              </a:pathLst>
            </a:custGeom>
            <a:solidFill>
              <a:srgbClr val="5A6C7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8" name="Freeform 167"/>
            <p:cNvSpPr/>
            <p:nvPr/>
          </p:nvSpPr>
          <p:spPr bwMode="auto">
            <a:xfrm>
              <a:off x="1611" y="735"/>
              <a:ext cx="352" cy="245"/>
            </a:xfrm>
            <a:custGeom>
              <a:avLst/>
              <a:gdLst>
                <a:gd name="T0" fmla="*/ 320 w 265"/>
                <a:gd name="T1" fmla="*/ 0 h 184"/>
                <a:gd name="T2" fmla="*/ 43 w 265"/>
                <a:gd name="T3" fmla="*/ 156 h 184"/>
                <a:gd name="T4" fmla="*/ 17 w 265"/>
                <a:gd name="T5" fmla="*/ 244 h 184"/>
                <a:gd name="T6" fmla="*/ 19 w 265"/>
                <a:gd name="T7" fmla="*/ 245 h 184"/>
                <a:gd name="T8" fmla="*/ 352 w 265"/>
                <a:gd name="T9" fmla="*/ 59 h 184"/>
                <a:gd name="T10" fmla="*/ 320 w 265"/>
                <a:gd name="T11" fmla="*/ 0 h 1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 h="184">
                  <a:moveTo>
                    <a:pt x="241" y="0"/>
                  </a:moveTo>
                  <a:cubicBezTo>
                    <a:pt x="32" y="117"/>
                    <a:pt x="32" y="117"/>
                    <a:pt x="32" y="117"/>
                  </a:cubicBezTo>
                  <a:cubicBezTo>
                    <a:pt x="9" y="130"/>
                    <a:pt x="0" y="159"/>
                    <a:pt x="13" y="183"/>
                  </a:cubicBezTo>
                  <a:cubicBezTo>
                    <a:pt x="14" y="184"/>
                    <a:pt x="14" y="184"/>
                    <a:pt x="14" y="184"/>
                  </a:cubicBezTo>
                  <a:cubicBezTo>
                    <a:pt x="265" y="44"/>
                    <a:pt x="265" y="44"/>
                    <a:pt x="265" y="44"/>
                  </a:cubicBezTo>
                  <a:lnTo>
                    <a:pt x="241" y="0"/>
                  </a:lnTo>
                  <a:close/>
                </a:path>
              </a:pathLst>
            </a:custGeom>
            <a:solidFill>
              <a:srgbClr val="FF6E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69" name="Freeform 168"/>
            <p:cNvSpPr/>
            <p:nvPr/>
          </p:nvSpPr>
          <p:spPr bwMode="auto">
            <a:xfrm>
              <a:off x="1630" y="793"/>
              <a:ext cx="367" cy="231"/>
            </a:xfrm>
            <a:custGeom>
              <a:avLst/>
              <a:gdLst>
                <a:gd name="T0" fmla="*/ 334 w 276"/>
                <a:gd name="T1" fmla="*/ 0 h 173"/>
                <a:gd name="T2" fmla="*/ 0 w 276"/>
                <a:gd name="T3" fmla="*/ 187 h 173"/>
                <a:gd name="T4" fmla="*/ 1 w 276"/>
                <a:gd name="T5" fmla="*/ 188 h 173"/>
                <a:gd name="T6" fmla="*/ 89 w 276"/>
                <a:gd name="T7" fmla="*/ 214 h 173"/>
                <a:gd name="T8" fmla="*/ 367 w 276"/>
                <a:gd name="T9" fmla="*/ 59 h 173"/>
                <a:gd name="T10" fmla="*/ 334 w 276"/>
                <a:gd name="T11" fmla="*/ 0 h 1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6" h="173">
                  <a:moveTo>
                    <a:pt x="251" y="0"/>
                  </a:moveTo>
                  <a:cubicBezTo>
                    <a:pt x="0" y="140"/>
                    <a:pt x="0" y="140"/>
                    <a:pt x="0" y="140"/>
                  </a:cubicBezTo>
                  <a:cubicBezTo>
                    <a:pt x="1" y="141"/>
                    <a:pt x="1" y="141"/>
                    <a:pt x="1" y="141"/>
                  </a:cubicBezTo>
                  <a:cubicBezTo>
                    <a:pt x="14" y="165"/>
                    <a:pt x="43" y="173"/>
                    <a:pt x="67" y="160"/>
                  </a:cubicBezTo>
                  <a:cubicBezTo>
                    <a:pt x="276" y="44"/>
                    <a:pt x="276" y="44"/>
                    <a:pt x="276" y="44"/>
                  </a:cubicBezTo>
                  <a:lnTo>
                    <a:pt x="251" y="0"/>
                  </a:lnTo>
                  <a:close/>
                </a:path>
              </a:pathLst>
            </a:custGeom>
            <a:solidFill>
              <a:srgbClr val="DD2C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0" name="Freeform 169"/>
            <p:cNvSpPr/>
            <p:nvPr/>
          </p:nvSpPr>
          <p:spPr bwMode="auto">
            <a:xfrm>
              <a:off x="1399" y="683"/>
              <a:ext cx="528" cy="556"/>
            </a:xfrm>
            <a:custGeom>
              <a:avLst/>
              <a:gdLst>
                <a:gd name="T0" fmla="*/ 152 w 397"/>
                <a:gd name="T1" fmla="*/ 556 h 418"/>
                <a:gd name="T2" fmla="*/ 436 w 397"/>
                <a:gd name="T3" fmla="*/ 370 h 418"/>
                <a:gd name="T4" fmla="*/ 511 w 397"/>
                <a:gd name="T5" fmla="*/ 262 h 418"/>
                <a:gd name="T6" fmla="*/ 484 w 397"/>
                <a:gd name="T7" fmla="*/ 193 h 418"/>
                <a:gd name="T8" fmla="*/ 484 w 397"/>
                <a:gd name="T9" fmla="*/ 193 h 418"/>
                <a:gd name="T10" fmla="*/ 438 w 397"/>
                <a:gd name="T11" fmla="*/ 209 h 418"/>
                <a:gd name="T12" fmla="*/ 380 w 397"/>
                <a:gd name="T13" fmla="*/ 283 h 418"/>
                <a:gd name="T14" fmla="*/ 283 w 397"/>
                <a:gd name="T15" fmla="*/ 307 h 418"/>
                <a:gd name="T16" fmla="*/ 239 w 397"/>
                <a:gd name="T17" fmla="*/ 213 h 418"/>
                <a:gd name="T18" fmla="*/ 253 w 397"/>
                <a:gd name="T19" fmla="*/ 164 h 418"/>
                <a:gd name="T20" fmla="*/ 456 w 397"/>
                <a:gd name="T21" fmla="*/ 77 h 418"/>
                <a:gd name="T22" fmla="*/ 479 w 397"/>
                <a:gd name="T23" fmla="*/ 37 h 418"/>
                <a:gd name="T24" fmla="*/ 428 w 397"/>
                <a:gd name="T25" fmla="*/ 8 h 418"/>
                <a:gd name="T26" fmla="*/ 192 w 397"/>
                <a:gd name="T27" fmla="*/ 100 h 418"/>
                <a:gd name="T28" fmla="*/ 0 w 397"/>
                <a:gd name="T29" fmla="*/ 414 h 418"/>
                <a:gd name="T30" fmla="*/ 152 w 397"/>
                <a:gd name="T31" fmla="*/ 556 h 4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97" h="418">
                  <a:moveTo>
                    <a:pt x="114" y="418"/>
                  </a:moveTo>
                  <a:cubicBezTo>
                    <a:pt x="328" y="278"/>
                    <a:pt x="328" y="278"/>
                    <a:pt x="328" y="278"/>
                  </a:cubicBezTo>
                  <a:cubicBezTo>
                    <a:pt x="384" y="197"/>
                    <a:pt x="384" y="197"/>
                    <a:pt x="384" y="197"/>
                  </a:cubicBezTo>
                  <a:cubicBezTo>
                    <a:pt x="397" y="177"/>
                    <a:pt x="387" y="150"/>
                    <a:pt x="364" y="145"/>
                  </a:cubicBezTo>
                  <a:cubicBezTo>
                    <a:pt x="364" y="145"/>
                    <a:pt x="364" y="145"/>
                    <a:pt x="364" y="145"/>
                  </a:cubicBezTo>
                  <a:cubicBezTo>
                    <a:pt x="351" y="141"/>
                    <a:pt x="337" y="146"/>
                    <a:pt x="329" y="157"/>
                  </a:cubicBezTo>
                  <a:cubicBezTo>
                    <a:pt x="286" y="213"/>
                    <a:pt x="286" y="213"/>
                    <a:pt x="286" y="213"/>
                  </a:cubicBezTo>
                  <a:cubicBezTo>
                    <a:pt x="269" y="235"/>
                    <a:pt x="239" y="242"/>
                    <a:pt x="213" y="231"/>
                  </a:cubicBezTo>
                  <a:cubicBezTo>
                    <a:pt x="186" y="218"/>
                    <a:pt x="172" y="189"/>
                    <a:pt x="180" y="160"/>
                  </a:cubicBezTo>
                  <a:cubicBezTo>
                    <a:pt x="190" y="123"/>
                    <a:pt x="190" y="123"/>
                    <a:pt x="190" y="123"/>
                  </a:cubicBezTo>
                  <a:cubicBezTo>
                    <a:pt x="343" y="58"/>
                    <a:pt x="343" y="58"/>
                    <a:pt x="343" y="58"/>
                  </a:cubicBezTo>
                  <a:cubicBezTo>
                    <a:pt x="355" y="53"/>
                    <a:pt x="362" y="41"/>
                    <a:pt x="360" y="28"/>
                  </a:cubicBezTo>
                  <a:cubicBezTo>
                    <a:pt x="357" y="10"/>
                    <a:pt x="339" y="0"/>
                    <a:pt x="322" y="6"/>
                  </a:cubicBezTo>
                  <a:cubicBezTo>
                    <a:pt x="144" y="75"/>
                    <a:pt x="144" y="75"/>
                    <a:pt x="144" y="75"/>
                  </a:cubicBezTo>
                  <a:cubicBezTo>
                    <a:pt x="0" y="311"/>
                    <a:pt x="0" y="311"/>
                    <a:pt x="0" y="311"/>
                  </a:cubicBezTo>
                  <a:lnTo>
                    <a:pt x="114" y="418"/>
                  </a:lnTo>
                  <a:close/>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1" name="Freeform 170"/>
            <p:cNvSpPr/>
            <p:nvPr/>
          </p:nvSpPr>
          <p:spPr bwMode="auto">
            <a:xfrm>
              <a:off x="1780" y="871"/>
              <a:ext cx="147" cy="182"/>
            </a:xfrm>
            <a:custGeom>
              <a:avLst/>
              <a:gdLst>
                <a:gd name="T0" fmla="*/ 57 w 111"/>
                <a:gd name="T1" fmla="*/ 21 h 137"/>
                <a:gd name="T2" fmla="*/ 103 w 111"/>
                <a:gd name="T3" fmla="*/ 5 h 137"/>
                <a:gd name="T4" fmla="*/ 103 w 111"/>
                <a:gd name="T5" fmla="*/ 5 h 137"/>
                <a:gd name="T6" fmla="*/ 130 w 111"/>
                <a:gd name="T7" fmla="*/ 74 h 137"/>
                <a:gd name="T8" fmla="*/ 56 w 111"/>
                <a:gd name="T9" fmla="*/ 182 h 137"/>
                <a:gd name="T10" fmla="*/ 0 w 111"/>
                <a:gd name="T11" fmla="*/ 96 h 137"/>
                <a:gd name="T12" fmla="*/ 57 w 111"/>
                <a:gd name="T13" fmla="*/ 21 h 1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 h="137">
                  <a:moveTo>
                    <a:pt x="43" y="16"/>
                  </a:moveTo>
                  <a:cubicBezTo>
                    <a:pt x="51" y="5"/>
                    <a:pt x="65" y="0"/>
                    <a:pt x="78" y="4"/>
                  </a:cubicBezTo>
                  <a:cubicBezTo>
                    <a:pt x="78" y="4"/>
                    <a:pt x="78" y="4"/>
                    <a:pt x="78" y="4"/>
                  </a:cubicBezTo>
                  <a:cubicBezTo>
                    <a:pt x="101" y="9"/>
                    <a:pt x="111" y="36"/>
                    <a:pt x="98" y="56"/>
                  </a:cubicBezTo>
                  <a:cubicBezTo>
                    <a:pt x="42" y="137"/>
                    <a:pt x="42" y="137"/>
                    <a:pt x="42" y="137"/>
                  </a:cubicBezTo>
                  <a:cubicBezTo>
                    <a:pt x="0" y="72"/>
                    <a:pt x="0" y="72"/>
                    <a:pt x="0" y="72"/>
                  </a:cubicBezTo>
                  <a:lnTo>
                    <a:pt x="43" y="16"/>
                  </a:lnTo>
                  <a:close/>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2" name="Freeform 171"/>
            <p:cNvSpPr/>
            <p:nvPr/>
          </p:nvSpPr>
          <p:spPr bwMode="auto">
            <a:xfrm>
              <a:off x="1359" y="1097"/>
              <a:ext cx="192" cy="195"/>
            </a:xfrm>
            <a:custGeom>
              <a:avLst/>
              <a:gdLst>
                <a:gd name="T0" fmla="*/ 192 w 340"/>
                <a:gd name="T1" fmla="*/ 142 h 347"/>
                <a:gd name="T2" fmla="*/ 141 w 340"/>
                <a:gd name="T3" fmla="*/ 195 h 347"/>
                <a:gd name="T4" fmla="*/ 137 w 340"/>
                <a:gd name="T5" fmla="*/ 191 h 347"/>
                <a:gd name="T6" fmla="*/ 0 w 340"/>
                <a:gd name="T7" fmla="*/ 71 h 347"/>
                <a:gd name="T8" fmla="*/ 40 w 340"/>
                <a:gd name="T9" fmla="*/ 0 h 347"/>
                <a:gd name="T10" fmla="*/ 192 w 340"/>
                <a:gd name="T11" fmla="*/ 142 h 3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347">
                  <a:moveTo>
                    <a:pt x="340" y="253"/>
                  </a:moveTo>
                  <a:lnTo>
                    <a:pt x="250" y="347"/>
                  </a:lnTo>
                  <a:lnTo>
                    <a:pt x="243" y="340"/>
                  </a:lnTo>
                  <a:lnTo>
                    <a:pt x="0" y="127"/>
                  </a:lnTo>
                  <a:lnTo>
                    <a:pt x="71" y="0"/>
                  </a:lnTo>
                  <a:lnTo>
                    <a:pt x="340" y="253"/>
                  </a:lnTo>
                  <a:close/>
                </a:path>
              </a:pathLst>
            </a:custGeom>
            <a:solidFill>
              <a:srgbClr val="FFCC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3" name="Freeform 172"/>
            <p:cNvSpPr/>
            <p:nvPr/>
          </p:nvSpPr>
          <p:spPr bwMode="auto">
            <a:xfrm>
              <a:off x="1427" y="1097"/>
              <a:ext cx="341" cy="195"/>
            </a:xfrm>
            <a:custGeom>
              <a:avLst/>
              <a:gdLst>
                <a:gd name="T0" fmla="*/ 130 w 604"/>
                <a:gd name="T1" fmla="*/ 138 h 347"/>
                <a:gd name="T2" fmla="*/ 341 w 604"/>
                <a:gd name="T3" fmla="*/ 0 h 347"/>
                <a:gd name="T4" fmla="*/ 0 w 604"/>
                <a:gd name="T5" fmla="*/ 130 h 347"/>
                <a:gd name="T6" fmla="*/ 73 w 604"/>
                <a:gd name="T7" fmla="*/ 195 h 347"/>
                <a:gd name="T8" fmla="*/ 130 w 604"/>
                <a:gd name="T9" fmla="*/ 138 h 3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4" h="347">
                  <a:moveTo>
                    <a:pt x="231" y="246"/>
                  </a:moveTo>
                  <a:lnTo>
                    <a:pt x="604" y="0"/>
                  </a:lnTo>
                  <a:lnTo>
                    <a:pt x="0" y="231"/>
                  </a:lnTo>
                  <a:lnTo>
                    <a:pt x="129" y="347"/>
                  </a:lnTo>
                  <a:lnTo>
                    <a:pt x="231" y="246"/>
                  </a:lnTo>
                  <a:close/>
                </a:path>
              </a:pathLst>
            </a:custGeom>
            <a:solidFill>
              <a:srgbClr val="F5A48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4" name="Freeform 173"/>
            <p:cNvSpPr/>
            <p:nvPr/>
          </p:nvSpPr>
          <p:spPr bwMode="auto">
            <a:xfrm>
              <a:off x="1399" y="1227"/>
              <a:ext cx="129" cy="121"/>
            </a:xfrm>
            <a:custGeom>
              <a:avLst/>
              <a:gdLst>
                <a:gd name="T0" fmla="*/ 93 w 229"/>
                <a:gd name="T1" fmla="*/ 121 h 215"/>
                <a:gd name="T2" fmla="*/ 0 w 229"/>
                <a:gd name="T3" fmla="*/ 43 h 215"/>
                <a:gd name="T4" fmla="*/ 36 w 229"/>
                <a:gd name="T5" fmla="*/ 0 h 215"/>
                <a:gd name="T6" fmla="*/ 129 w 229"/>
                <a:gd name="T7" fmla="*/ 79 h 215"/>
                <a:gd name="T8" fmla="*/ 93 w 229"/>
                <a:gd name="T9" fmla="*/ 121 h 2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9" h="215">
                  <a:moveTo>
                    <a:pt x="165" y="215"/>
                  </a:moveTo>
                  <a:lnTo>
                    <a:pt x="0" y="76"/>
                  </a:lnTo>
                  <a:lnTo>
                    <a:pt x="64" y="0"/>
                  </a:lnTo>
                  <a:lnTo>
                    <a:pt x="229" y="140"/>
                  </a:lnTo>
                  <a:lnTo>
                    <a:pt x="165" y="215"/>
                  </a:lnTo>
                  <a:close/>
                </a:path>
              </a:pathLst>
            </a:custGeom>
            <a:solidFill>
              <a:srgbClr val="D6D6D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5" name="Freeform 174"/>
            <p:cNvSpPr/>
            <p:nvPr/>
          </p:nvSpPr>
          <p:spPr bwMode="auto">
            <a:xfrm>
              <a:off x="1306" y="1149"/>
              <a:ext cx="129" cy="121"/>
            </a:xfrm>
            <a:custGeom>
              <a:avLst/>
              <a:gdLst>
                <a:gd name="T0" fmla="*/ 93 w 229"/>
                <a:gd name="T1" fmla="*/ 121 h 215"/>
                <a:gd name="T2" fmla="*/ 0 w 229"/>
                <a:gd name="T3" fmla="*/ 43 h 215"/>
                <a:gd name="T4" fmla="*/ 35 w 229"/>
                <a:gd name="T5" fmla="*/ 0 h 215"/>
                <a:gd name="T6" fmla="*/ 129 w 229"/>
                <a:gd name="T7" fmla="*/ 78 h 215"/>
                <a:gd name="T8" fmla="*/ 93 w 229"/>
                <a:gd name="T9" fmla="*/ 121 h 2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9" h="215">
                  <a:moveTo>
                    <a:pt x="165" y="215"/>
                  </a:moveTo>
                  <a:lnTo>
                    <a:pt x="0" y="76"/>
                  </a:lnTo>
                  <a:lnTo>
                    <a:pt x="63" y="0"/>
                  </a:lnTo>
                  <a:lnTo>
                    <a:pt x="229" y="139"/>
                  </a:lnTo>
                  <a:lnTo>
                    <a:pt x="165" y="2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6" name="Freeform 175"/>
            <p:cNvSpPr/>
            <p:nvPr/>
          </p:nvSpPr>
          <p:spPr bwMode="auto">
            <a:xfrm>
              <a:off x="816" y="1171"/>
              <a:ext cx="692" cy="699"/>
            </a:xfrm>
            <a:custGeom>
              <a:avLst/>
              <a:gdLst>
                <a:gd name="T0" fmla="*/ 475 w 1229"/>
                <a:gd name="T1" fmla="*/ 0 h 1240"/>
                <a:gd name="T2" fmla="*/ 0 w 1229"/>
                <a:gd name="T3" fmla="*/ 699 h 1240"/>
                <a:gd name="T4" fmla="*/ 692 w 1229"/>
                <a:gd name="T5" fmla="*/ 185 h 1240"/>
                <a:gd name="T6" fmla="*/ 475 w 1229"/>
                <a:gd name="T7" fmla="*/ 0 h 1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9" h="1240">
                  <a:moveTo>
                    <a:pt x="844" y="0"/>
                  </a:moveTo>
                  <a:lnTo>
                    <a:pt x="0" y="1240"/>
                  </a:lnTo>
                  <a:lnTo>
                    <a:pt x="1229" y="328"/>
                  </a:lnTo>
                  <a:lnTo>
                    <a:pt x="844" y="0"/>
                  </a:lnTo>
                  <a:close/>
                </a:path>
              </a:pathLst>
            </a:custGeom>
            <a:solidFill>
              <a:srgbClr val="00A79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77" name="Freeform 176"/>
            <p:cNvSpPr/>
            <p:nvPr/>
          </p:nvSpPr>
          <p:spPr bwMode="auto">
            <a:xfrm>
              <a:off x="658" y="1356"/>
              <a:ext cx="877" cy="745"/>
            </a:xfrm>
            <a:custGeom>
              <a:avLst/>
              <a:gdLst>
                <a:gd name="T0" fmla="*/ 158 w 1557"/>
                <a:gd name="T1" fmla="*/ 514 h 1323"/>
                <a:gd name="T2" fmla="*/ 0 w 1557"/>
                <a:gd name="T3" fmla="*/ 745 h 1323"/>
                <a:gd name="T4" fmla="*/ 389 w 1557"/>
                <a:gd name="T5" fmla="*/ 733 h 1323"/>
                <a:gd name="T6" fmla="*/ 877 w 1557"/>
                <a:gd name="T7" fmla="*/ 23 h 1323"/>
                <a:gd name="T8" fmla="*/ 851 w 1557"/>
                <a:gd name="T9" fmla="*/ 0 h 1323"/>
                <a:gd name="T10" fmla="*/ 158 w 1557"/>
                <a:gd name="T11" fmla="*/ 514 h 13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7" h="1323">
                  <a:moveTo>
                    <a:pt x="281" y="912"/>
                  </a:moveTo>
                  <a:lnTo>
                    <a:pt x="0" y="1323"/>
                  </a:lnTo>
                  <a:lnTo>
                    <a:pt x="690" y="1302"/>
                  </a:lnTo>
                  <a:lnTo>
                    <a:pt x="1557" y="41"/>
                  </a:lnTo>
                  <a:lnTo>
                    <a:pt x="1510" y="0"/>
                  </a:lnTo>
                  <a:lnTo>
                    <a:pt x="281" y="912"/>
                  </a:lnTo>
                  <a:close/>
                </a:path>
              </a:pathLst>
            </a:custGeom>
            <a:solidFill>
              <a:srgbClr val="008C8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sp>
        <p:nvSpPr>
          <p:cNvPr id="178" name="Rectangle 177"/>
          <p:cNvSpPr>
            <a:spLocks noChangeArrowheads="1"/>
          </p:cNvSpPr>
          <p:nvPr/>
        </p:nvSpPr>
        <p:spPr bwMode="auto">
          <a:xfrm>
            <a:off x="-1" y="6119283"/>
            <a:ext cx="12192000" cy="738717"/>
          </a:xfrm>
          <a:prstGeom prst="rect">
            <a:avLst/>
          </a:prstGeom>
          <a:solidFill>
            <a:srgbClr val="EDE8C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sp>
        <p:nvSpPr>
          <p:cNvPr id="180" name="Text Box 185"/>
          <p:cNvSpPr txBox="1">
            <a:spLocks noChangeArrowheads="1"/>
          </p:cNvSpPr>
          <p:nvPr/>
        </p:nvSpPr>
        <p:spPr bwMode="auto">
          <a:xfrm>
            <a:off x="1275262" y="3079749"/>
            <a:ext cx="387798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buClrTx/>
              <a:buFontTx/>
              <a:buNone/>
            </a:pPr>
            <a:r>
              <a:rPr lang="zh-CN" altLang="en-US" sz="7200" b="1" dirty="0" smtClean="0">
                <a:solidFill>
                  <a:srgbClr val="2A323B"/>
                </a:solidFill>
                <a:ea typeface="微软雅黑" pitchFamily="34" charset="-122"/>
              </a:rPr>
              <a:t>谢谢观看</a:t>
            </a:r>
            <a:endParaRPr lang="zh-CN" altLang="en-US" sz="7200" b="1" dirty="0">
              <a:solidFill>
                <a:srgbClr val="2A323B"/>
              </a:solidFill>
              <a:ea typeface="微软雅黑" pitchFamily="34" charset="-122"/>
            </a:endParaRPr>
          </a:p>
        </p:txBody>
      </p:sp>
    </p:spTree>
    <p:extLst>
      <p:ext uri="{BB962C8B-B14F-4D97-AF65-F5344CB8AC3E}">
        <p14:creationId xmlns:p14="http://schemas.microsoft.com/office/powerpoint/2010/main" val="20010369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3A7CAF81-5F86-4AE8-B875-D185A914E39B}"/>
              </a:ext>
            </a:extLst>
          </p:cNvPr>
          <p:cNvSpPr>
            <a:spLocks noGrp="1"/>
          </p:cNvSpPr>
          <p:nvPr>
            <p:ph type="title"/>
          </p:nvPr>
        </p:nvSpPr>
        <p:spPr/>
        <p:txBody>
          <a:bodyPr/>
          <a:lstStyle/>
          <a:p>
            <a:r>
              <a:rPr lang="zh-CN" altLang="en-US" dirty="0"/>
              <a:t>项目２　财务管理基本价值观念</a:t>
            </a:r>
          </a:p>
        </p:txBody>
      </p:sp>
    </p:spTree>
    <p:extLst>
      <p:ext uri="{BB962C8B-B14F-4D97-AF65-F5344CB8AC3E}">
        <p14:creationId xmlns:p14="http://schemas.microsoft.com/office/powerpoint/2010/main" val="4550381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E59BBEF4-0F68-4788-AD18-C086FF9F23D6}"/>
              </a:ext>
            </a:extLst>
          </p:cNvPr>
          <p:cNvSpPr>
            <a:spLocks noGrp="1"/>
          </p:cNvSpPr>
          <p:nvPr>
            <p:ph sz="quarter" idx="13"/>
          </p:nvPr>
        </p:nvSpPr>
        <p:spPr>
          <a:xfrm>
            <a:off x="1840767" y="1632638"/>
            <a:ext cx="7315589" cy="3878476"/>
          </a:xfrm>
        </p:spPr>
        <p:txBody>
          <a:bodyPr/>
          <a:lstStyle/>
          <a:p>
            <a:pPr marL="0" indent="0">
              <a:buNone/>
            </a:pPr>
            <a:r>
              <a:rPr lang="zh-CN" altLang="en-US" sz="2400" b="1" dirty="0">
                <a:solidFill>
                  <a:srgbClr val="00B0F0"/>
                </a:solidFill>
              </a:rPr>
              <a:t>学习要点：</a:t>
            </a:r>
            <a:endParaRPr lang="en-US" altLang="zh-CN" sz="2400" b="1" dirty="0">
              <a:solidFill>
                <a:srgbClr val="00B0F0"/>
              </a:solidFill>
            </a:endParaRPr>
          </a:p>
          <a:p>
            <a:pPr marL="457200" indent="-457200">
              <a:buAutoNum type="arabicDbPeriod"/>
            </a:pPr>
            <a:r>
              <a:rPr lang="zh-CN" altLang="en-US" dirty="0"/>
              <a:t>了解资金时间价值的含义</a:t>
            </a:r>
            <a:r>
              <a:rPr lang="en-US" altLang="zh-CN" dirty="0"/>
              <a:t>; </a:t>
            </a:r>
          </a:p>
          <a:p>
            <a:pPr marL="0" indent="0">
              <a:buNone/>
            </a:pPr>
            <a:r>
              <a:rPr lang="zh-CN" altLang="en-US" dirty="0"/>
              <a:t>２． 掌握资金时间价值的基本原理和计算方法</a:t>
            </a:r>
            <a:r>
              <a:rPr lang="en-US" altLang="zh-CN" dirty="0"/>
              <a:t>; </a:t>
            </a:r>
          </a:p>
          <a:p>
            <a:pPr marL="0" indent="0">
              <a:buNone/>
            </a:pPr>
            <a:r>
              <a:rPr lang="zh-CN" altLang="en-US" dirty="0"/>
              <a:t>３． 理解风险与收益之间对等关系的本质</a:t>
            </a:r>
            <a:r>
              <a:rPr lang="en-US" altLang="zh-CN" dirty="0"/>
              <a:t>; </a:t>
            </a:r>
          </a:p>
          <a:p>
            <a:pPr marL="0" indent="0">
              <a:buNone/>
            </a:pPr>
            <a:r>
              <a:rPr lang="zh-CN" altLang="en-US" dirty="0"/>
              <a:t>４． 掌握风险的衡量方法</a:t>
            </a:r>
            <a:r>
              <a:rPr lang="en-US" altLang="zh-CN" dirty="0"/>
              <a:t>; </a:t>
            </a:r>
          </a:p>
          <a:p>
            <a:pPr marL="0" indent="0">
              <a:buNone/>
            </a:pPr>
            <a:r>
              <a:rPr lang="zh-CN" altLang="en-US" dirty="0"/>
              <a:t>５． 掌握投资风险价值的计算方法</a:t>
            </a:r>
            <a:r>
              <a:rPr lang="en-US" altLang="zh-CN" dirty="0"/>
              <a:t>; </a:t>
            </a:r>
          </a:p>
          <a:p>
            <a:pPr marL="0" indent="0">
              <a:buNone/>
            </a:pPr>
            <a:r>
              <a:rPr lang="zh-CN" altLang="en-US" dirty="0"/>
              <a:t>６． 理解投资者要求的收益率与投资风险之间的关系</a:t>
            </a:r>
            <a:r>
              <a:rPr lang="en-US" altLang="zh-CN" dirty="0"/>
              <a:t>.</a:t>
            </a:r>
          </a:p>
          <a:p>
            <a:pPr marL="0" indent="0">
              <a:buNone/>
            </a:pPr>
            <a:endParaRPr lang="zh-CN" altLang="en-US" dirty="0"/>
          </a:p>
        </p:txBody>
      </p:sp>
      <p:grpSp>
        <p:nvGrpSpPr>
          <p:cNvPr id="4" name="Group 70"/>
          <p:cNvGrpSpPr/>
          <p:nvPr/>
        </p:nvGrpSpPr>
        <p:grpSpPr bwMode="auto">
          <a:xfrm>
            <a:off x="1766625" y="697071"/>
            <a:ext cx="1367367" cy="935567"/>
            <a:chOff x="924" y="1097"/>
            <a:chExt cx="646" cy="442"/>
          </a:xfrm>
          <a:solidFill>
            <a:srgbClr val="F15A29"/>
          </a:solidFill>
        </p:grpSpPr>
        <p:sp>
          <p:nvSpPr>
            <p:cNvPr id="5" name="Freeform 44"/>
            <p:cNvSpPr/>
            <p:nvPr/>
          </p:nvSpPr>
          <p:spPr bwMode="auto">
            <a:xfrm>
              <a:off x="1066" y="1097"/>
              <a:ext cx="380" cy="371"/>
            </a:xfrm>
            <a:custGeom>
              <a:avLst/>
              <a:gdLst>
                <a:gd name="T0" fmla="*/ 357 w 215"/>
                <a:gd name="T1" fmla="*/ 5 h 210"/>
                <a:gd name="T2" fmla="*/ 331 w 215"/>
                <a:gd name="T3" fmla="*/ 2 h 210"/>
                <a:gd name="T4" fmla="*/ 309 w 215"/>
                <a:gd name="T5" fmla="*/ 19 h 210"/>
                <a:gd name="T6" fmla="*/ 168 w 215"/>
                <a:gd name="T7" fmla="*/ 286 h 210"/>
                <a:gd name="T8" fmla="*/ 51 w 215"/>
                <a:gd name="T9" fmla="*/ 224 h 210"/>
                <a:gd name="T10" fmla="*/ 25 w 215"/>
                <a:gd name="T11" fmla="*/ 223 h 210"/>
                <a:gd name="T12" fmla="*/ 5 w 215"/>
                <a:gd name="T13" fmla="*/ 240 h 210"/>
                <a:gd name="T14" fmla="*/ 2 w 215"/>
                <a:gd name="T15" fmla="*/ 267 h 210"/>
                <a:gd name="T16" fmla="*/ 19 w 215"/>
                <a:gd name="T17" fmla="*/ 286 h 210"/>
                <a:gd name="T18" fmla="*/ 164 w 215"/>
                <a:gd name="T19" fmla="*/ 366 h 210"/>
                <a:gd name="T20" fmla="*/ 193 w 215"/>
                <a:gd name="T21" fmla="*/ 367 h 210"/>
                <a:gd name="T22" fmla="*/ 212 w 215"/>
                <a:gd name="T23" fmla="*/ 350 h 210"/>
                <a:gd name="T24" fmla="*/ 371 w 215"/>
                <a:gd name="T25" fmla="*/ 51 h 210"/>
                <a:gd name="T26" fmla="*/ 357 w 215"/>
                <a:gd name="T27" fmla="*/ 5 h 2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5" h="210">
                  <a:moveTo>
                    <a:pt x="202" y="3"/>
                  </a:moveTo>
                  <a:cubicBezTo>
                    <a:pt x="197" y="0"/>
                    <a:pt x="192" y="0"/>
                    <a:pt x="187" y="1"/>
                  </a:cubicBezTo>
                  <a:cubicBezTo>
                    <a:pt x="182" y="3"/>
                    <a:pt x="178" y="6"/>
                    <a:pt x="175" y="11"/>
                  </a:cubicBezTo>
                  <a:cubicBezTo>
                    <a:pt x="95" y="162"/>
                    <a:pt x="95" y="162"/>
                    <a:pt x="95" y="162"/>
                  </a:cubicBezTo>
                  <a:cubicBezTo>
                    <a:pt x="29" y="127"/>
                    <a:pt x="29" y="127"/>
                    <a:pt x="29" y="127"/>
                  </a:cubicBezTo>
                  <a:cubicBezTo>
                    <a:pt x="25" y="125"/>
                    <a:pt x="19" y="124"/>
                    <a:pt x="14" y="126"/>
                  </a:cubicBezTo>
                  <a:cubicBezTo>
                    <a:pt x="9" y="128"/>
                    <a:pt x="5" y="131"/>
                    <a:pt x="3" y="136"/>
                  </a:cubicBezTo>
                  <a:cubicBezTo>
                    <a:pt x="0" y="140"/>
                    <a:pt x="0" y="146"/>
                    <a:pt x="1" y="151"/>
                  </a:cubicBezTo>
                  <a:cubicBezTo>
                    <a:pt x="3" y="156"/>
                    <a:pt x="6" y="160"/>
                    <a:pt x="11" y="162"/>
                  </a:cubicBezTo>
                  <a:cubicBezTo>
                    <a:pt x="93" y="207"/>
                    <a:pt x="93" y="207"/>
                    <a:pt x="93" y="207"/>
                  </a:cubicBezTo>
                  <a:cubicBezTo>
                    <a:pt x="98" y="209"/>
                    <a:pt x="103" y="210"/>
                    <a:pt x="109" y="208"/>
                  </a:cubicBezTo>
                  <a:cubicBezTo>
                    <a:pt x="114" y="206"/>
                    <a:pt x="118" y="203"/>
                    <a:pt x="120" y="198"/>
                  </a:cubicBezTo>
                  <a:cubicBezTo>
                    <a:pt x="210" y="29"/>
                    <a:pt x="210" y="29"/>
                    <a:pt x="210" y="29"/>
                  </a:cubicBezTo>
                  <a:cubicBezTo>
                    <a:pt x="215" y="20"/>
                    <a:pt x="212" y="8"/>
                    <a:pt x="20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 name="Oval 61"/>
            <p:cNvSpPr>
              <a:spLocks noChangeArrowheads="1"/>
            </p:cNvSpPr>
            <p:nvPr/>
          </p:nvSpPr>
          <p:spPr bwMode="auto">
            <a:xfrm>
              <a:off x="924" y="1495"/>
              <a:ext cx="646" cy="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spTree>
    <p:extLst>
      <p:ext uri="{BB962C8B-B14F-4D97-AF65-F5344CB8AC3E}">
        <p14:creationId xmlns:p14="http://schemas.microsoft.com/office/powerpoint/2010/main" val="32961809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0A7288E4-AC3A-4425-B0ED-852C7CEBCF64}"/>
              </a:ext>
            </a:extLst>
          </p:cNvPr>
          <p:cNvSpPr>
            <a:spLocks noGrp="1"/>
          </p:cNvSpPr>
          <p:nvPr>
            <p:ph sz="quarter" idx="13"/>
          </p:nvPr>
        </p:nvSpPr>
        <p:spPr/>
        <p:txBody>
          <a:bodyPr/>
          <a:lstStyle/>
          <a:p>
            <a:pPr marL="0" indent="0" algn="ctr">
              <a:buNone/>
            </a:pPr>
            <a:r>
              <a:rPr lang="en-US" altLang="zh-CN" sz="3200" dirty="0"/>
              <a:t>2.1 </a:t>
            </a:r>
            <a:r>
              <a:rPr lang="zh-CN" altLang="en-US" sz="3200" dirty="0"/>
              <a:t>资金时间价值</a:t>
            </a:r>
          </a:p>
          <a:p>
            <a:pPr marL="0" indent="0">
              <a:buNone/>
            </a:pPr>
            <a:r>
              <a:rPr lang="en-US" altLang="zh-CN" sz="2800" dirty="0"/>
              <a:t>2.1.1 </a:t>
            </a:r>
            <a:r>
              <a:rPr lang="zh-CN" altLang="en-US" sz="2800" dirty="0"/>
              <a:t>资金时间价值的概念和表示 </a:t>
            </a:r>
            <a:endParaRPr lang="en-US" altLang="zh-CN" sz="2800" dirty="0"/>
          </a:p>
          <a:p>
            <a:pPr marL="457200" indent="-457200">
              <a:buAutoNum type="arabicDbPeriod"/>
            </a:pPr>
            <a:r>
              <a:rPr lang="zh-CN" altLang="en-US" b="1" dirty="0"/>
              <a:t>资金时间价值的概念 </a:t>
            </a:r>
            <a:endParaRPr lang="en-US" altLang="zh-CN" b="1" dirty="0"/>
          </a:p>
          <a:p>
            <a:pPr marL="0" indent="0">
              <a:buNone/>
            </a:pPr>
            <a:r>
              <a:rPr lang="en-US" altLang="zh-CN" dirty="0"/>
              <a:t>       </a:t>
            </a:r>
            <a:r>
              <a:rPr lang="zh-CN" altLang="en-US" dirty="0"/>
              <a:t>资金时间价值是指一定量资金在不同时点上价值量的差额</a:t>
            </a:r>
            <a:r>
              <a:rPr lang="en-US" altLang="zh-CN" dirty="0"/>
              <a:t>,</a:t>
            </a:r>
            <a:r>
              <a:rPr lang="zh-CN" altLang="en-US" dirty="0"/>
              <a:t>也称为货币的时间价值</a:t>
            </a:r>
            <a:r>
              <a:rPr lang="en-US" altLang="zh-CN" dirty="0"/>
              <a:t>. </a:t>
            </a:r>
            <a:r>
              <a:rPr lang="zh-CN" altLang="en-US" dirty="0"/>
              <a:t>资金在周转过程中会随着时间的推移而发生增值</a:t>
            </a:r>
            <a:r>
              <a:rPr lang="en-US" altLang="zh-CN" dirty="0"/>
              <a:t>,</a:t>
            </a:r>
            <a:r>
              <a:rPr lang="zh-CN" altLang="en-US" dirty="0"/>
              <a:t>使资金在投入、收回的不同时点上价值不 同</a:t>
            </a:r>
            <a:r>
              <a:rPr lang="en-US" altLang="zh-CN" dirty="0"/>
              <a:t>,</a:t>
            </a:r>
            <a:r>
              <a:rPr lang="zh-CN" altLang="en-US" dirty="0"/>
              <a:t>形成价值差额</a:t>
            </a:r>
            <a:r>
              <a:rPr lang="en-US" altLang="zh-CN" dirty="0"/>
              <a:t>.</a:t>
            </a:r>
          </a:p>
          <a:p>
            <a:pPr marL="0" indent="0">
              <a:buNone/>
            </a:pPr>
            <a:r>
              <a:rPr lang="zh-CN" altLang="en-US" b="1" dirty="0"/>
              <a:t>２． 资金时间价值的表示 </a:t>
            </a:r>
            <a:endParaRPr lang="en-US" altLang="zh-CN" b="1" dirty="0"/>
          </a:p>
          <a:p>
            <a:pPr marL="0" indent="0">
              <a:buNone/>
            </a:pPr>
            <a:r>
              <a:rPr lang="en-US" altLang="zh-CN" dirty="0"/>
              <a:t>       </a:t>
            </a:r>
            <a:r>
              <a:rPr lang="zh-CN" altLang="en-US" dirty="0"/>
              <a:t>资金时间价值可用绝对数</a:t>
            </a:r>
            <a:r>
              <a:rPr lang="en-US" altLang="zh-CN" dirty="0"/>
              <a:t>(</a:t>
            </a:r>
            <a:r>
              <a:rPr lang="zh-CN" altLang="en-US" dirty="0"/>
              <a:t>利息</a:t>
            </a:r>
            <a:r>
              <a:rPr lang="en-US" altLang="zh-CN" dirty="0"/>
              <a:t>)</a:t>
            </a:r>
            <a:r>
              <a:rPr lang="zh-CN" altLang="en-US" dirty="0"/>
              <a:t>和相对数</a:t>
            </a:r>
            <a:r>
              <a:rPr lang="en-US" altLang="zh-CN" dirty="0"/>
              <a:t>(</a:t>
            </a:r>
            <a:r>
              <a:rPr lang="zh-CN" altLang="en-US" dirty="0"/>
              <a:t>利息率</a:t>
            </a:r>
            <a:r>
              <a:rPr lang="en-US" altLang="zh-CN" dirty="0"/>
              <a:t>)</a:t>
            </a:r>
            <a:r>
              <a:rPr lang="zh-CN" altLang="en-US" dirty="0"/>
              <a:t>两种形式表示</a:t>
            </a:r>
            <a:r>
              <a:rPr lang="en-US" altLang="zh-CN" dirty="0"/>
              <a:t>,</a:t>
            </a:r>
            <a:r>
              <a:rPr lang="zh-CN" altLang="en-US" dirty="0"/>
              <a:t>通常用相对数表示</a:t>
            </a:r>
            <a:r>
              <a:rPr lang="en-US" altLang="zh-CN" dirty="0"/>
              <a:t>. </a:t>
            </a:r>
            <a:r>
              <a:rPr lang="zh-CN" altLang="en-US" dirty="0"/>
              <a:t>资金时间价值的实际内容是没有风险和没有通货膨胀条件下的社会平均资金利润率</a:t>
            </a:r>
            <a:r>
              <a:rPr lang="en-US" altLang="zh-CN" dirty="0"/>
              <a:t>,</a:t>
            </a:r>
            <a:r>
              <a:rPr lang="zh-CN" altLang="en-US" dirty="0"/>
              <a:t>是企 业资金利润率的最低限度</a:t>
            </a:r>
            <a:r>
              <a:rPr lang="en-US" altLang="zh-CN" dirty="0"/>
              <a:t>,</a:t>
            </a:r>
            <a:r>
              <a:rPr lang="zh-CN" altLang="en-US" dirty="0"/>
              <a:t>也是使用资金的最低成本率</a:t>
            </a:r>
            <a:r>
              <a:rPr lang="en-US" altLang="zh-CN" dirty="0"/>
              <a:t>.</a:t>
            </a:r>
            <a:endParaRPr lang="zh-CN" altLang="en-US" dirty="0"/>
          </a:p>
        </p:txBody>
      </p:sp>
    </p:spTree>
    <p:extLst>
      <p:ext uri="{BB962C8B-B14F-4D97-AF65-F5344CB8AC3E}">
        <p14:creationId xmlns:p14="http://schemas.microsoft.com/office/powerpoint/2010/main" val="18144019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79DBAA2C-76D1-4A23-A88D-EA4570B693B3}"/>
              </a:ext>
            </a:extLst>
          </p:cNvPr>
          <p:cNvSpPr>
            <a:spLocks noGrp="1"/>
          </p:cNvSpPr>
          <p:nvPr>
            <p:ph sz="quarter" idx="13"/>
          </p:nvPr>
        </p:nvSpPr>
        <p:spPr/>
        <p:txBody>
          <a:bodyPr/>
          <a:lstStyle/>
          <a:p>
            <a:pPr marL="0" indent="0">
              <a:buNone/>
            </a:pPr>
            <a:r>
              <a:rPr lang="en-US" altLang="zh-CN" sz="2800" dirty="0"/>
              <a:t>2.1.2 </a:t>
            </a:r>
            <a:r>
              <a:rPr lang="zh-CN" altLang="en-US" sz="2800" dirty="0"/>
              <a:t>金时间价值的计算方法 </a:t>
            </a:r>
            <a:endParaRPr lang="en-US" altLang="zh-CN" sz="2800" dirty="0"/>
          </a:p>
          <a:p>
            <a:pPr marL="0" indent="0">
              <a:buNone/>
            </a:pPr>
            <a:r>
              <a:rPr lang="en-US" altLang="zh-CN" sz="2400" b="1" dirty="0"/>
              <a:t>1.</a:t>
            </a:r>
            <a:r>
              <a:rPr lang="zh-CN" altLang="en-US" sz="2400" b="1" dirty="0"/>
              <a:t>一次性收付款项的终值和现值 </a:t>
            </a:r>
            <a:endParaRPr lang="en-US" altLang="zh-CN" sz="2400" b="1" dirty="0"/>
          </a:p>
          <a:p>
            <a:pPr marL="0" indent="0">
              <a:buNone/>
            </a:pPr>
            <a:r>
              <a:rPr lang="en-US" altLang="zh-CN" dirty="0"/>
              <a:t>       </a:t>
            </a:r>
            <a:r>
              <a:rPr lang="zh-CN" altLang="en-US" dirty="0"/>
              <a:t>一次性收付款项是指在某一特定时点上一次性支出或收入</a:t>
            </a:r>
            <a:r>
              <a:rPr lang="en-US" altLang="zh-CN" dirty="0"/>
              <a:t>,</a:t>
            </a:r>
            <a:r>
              <a:rPr lang="zh-CN" altLang="en-US" dirty="0"/>
              <a:t>经过一段时间后再一次性 收回或支出的款项</a:t>
            </a:r>
            <a:r>
              <a:rPr lang="en-US" altLang="zh-CN" dirty="0"/>
              <a:t>. </a:t>
            </a:r>
          </a:p>
          <a:p>
            <a:pPr marL="0" indent="0">
              <a:buNone/>
            </a:pPr>
            <a:r>
              <a:rPr lang="en-US" altLang="zh-CN" dirty="0"/>
              <a:t>        </a:t>
            </a:r>
            <a:r>
              <a:rPr lang="zh-CN" altLang="en-US" dirty="0"/>
              <a:t>终值又称将来值</a:t>
            </a:r>
            <a:r>
              <a:rPr lang="en-US" altLang="zh-CN" dirty="0"/>
              <a:t>,</a:t>
            </a:r>
            <a:r>
              <a:rPr lang="zh-CN" altLang="en-US" dirty="0"/>
              <a:t>是将现在一定量的资金折算到未来某一时点所对应的金额</a:t>
            </a:r>
            <a:r>
              <a:rPr lang="en-US" altLang="zh-CN" dirty="0"/>
              <a:t>,</a:t>
            </a:r>
            <a:r>
              <a:rPr lang="zh-CN" altLang="en-US" dirty="0"/>
              <a:t>俗称本 利和</a:t>
            </a:r>
            <a:r>
              <a:rPr lang="en-US" altLang="zh-CN" dirty="0"/>
              <a:t>,</a:t>
            </a:r>
            <a:r>
              <a:rPr lang="zh-CN" altLang="en-US" dirty="0"/>
              <a:t>通常记作 </a:t>
            </a:r>
            <a:r>
              <a:rPr lang="en-US" altLang="zh-CN" dirty="0"/>
              <a:t>F .</a:t>
            </a:r>
          </a:p>
          <a:p>
            <a:pPr marL="0" indent="0">
              <a:buNone/>
            </a:pPr>
            <a:r>
              <a:rPr lang="en-US" altLang="zh-CN" dirty="0"/>
              <a:t>        </a:t>
            </a:r>
            <a:r>
              <a:rPr lang="zh-CN" altLang="en-US" dirty="0"/>
              <a:t>现值又称本金</a:t>
            </a:r>
            <a:r>
              <a:rPr lang="en-US" altLang="zh-CN" dirty="0"/>
              <a:t>,</a:t>
            </a:r>
            <a:r>
              <a:rPr lang="zh-CN" altLang="en-US" dirty="0"/>
              <a:t>是指将未来某一时点上的一定量资金折算到现在所对 应的金额</a:t>
            </a:r>
            <a:r>
              <a:rPr lang="en-US" altLang="zh-CN" dirty="0"/>
              <a:t>,</a:t>
            </a:r>
            <a:r>
              <a:rPr lang="zh-CN" altLang="en-US" dirty="0"/>
              <a:t>通常记作 </a:t>
            </a:r>
            <a:r>
              <a:rPr lang="en-US" altLang="zh-CN" dirty="0"/>
              <a:t>P .</a:t>
            </a:r>
            <a:r>
              <a:rPr lang="zh-CN" altLang="en-US" dirty="0"/>
              <a:t>在财务管理中一般按复利来计算</a:t>
            </a:r>
            <a:r>
              <a:rPr lang="en-US" altLang="zh-CN" dirty="0"/>
              <a:t>. </a:t>
            </a:r>
            <a:r>
              <a:rPr lang="zh-CN" altLang="en-US" dirty="0"/>
              <a:t>现值和终值是一定量资金在前后</a:t>
            </a:r>
          </a:p>
        </p:txBody>
      </p:sp>
    </p:spTree>
    <p:extLst>
      <p:ext uri="{BB962C8B-B14F-4D97-AF65-F5344CB8AC3E}">
        <p14:creationId xmlns:p14="http://schemas.microsoft.com/office/powerpoint/2010/main" val="27670590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947EF2B-3B80-467A-9EAE-73979BD5F41B}"/>
              </a:ext>
            </a:extLst>
          </p:cNvPr>
          <p:cNvSpPr>
            <a:spLocks noGrp="1"/>
          </p:cNvSpPr>
          <p:nvPr>
            <p:ph type="title"/>
          </p:nvPr>
        </p:nvSpPr>
        <p:spPr/>
        <p:txBody>
          <a:bodyPr/>
          <a:lstStyle/>
          <a:p>
            <a:r>
              <a:rPr lang="zh-CN" altLang="en-US" dirty="0"/>
              <a:t>项目１　财务管理总论</a:t>
            </a:r>
          </a:p>
        </p:txBody>
      </p:sp>
    </p:spTree>
    <p:extLst>
      <p:ext uri="{BB962C8B-B14F-4D97-AF65-F5344CB8AC3E}">
        <p14:creationId xmlns:p14="http://schemas.microsoft.com/office/powerpoint/2010/main" val="21615636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C75B769F-BBFC-4816-A9E7-13819CB91A8D}"/>
              </a:ext>
            </a:extLst>
          </p:cNvPr>
          <p:cNvSpPr>
            <a:spLocks noGrp="1"/>
          </p:cNvSpPr>
          <p:nvPr>
            <p:ph sz="quarter" idx="13"/>
          </p:nvPr>
        </p:nvSpPr>
        <p:spPr/>
        <p:txBody>
          <a:bodyPr/>
          <a:lstStyle/>
          <a:p>
            <a:pPr marL="0" indent="0">
              <a:buNone/>
            </a:pPr>
            <a:r>
              <a:rPr lang="en-US" altLang="zh-CN" dirty="0" smtClean="0"/>
              <a:t>( </a:t>
            </a:r>
            <a:r>
              <a:rPr lang="zh-CN" altLang="en-US" dirty="0"/>
              <a:t>１</a:t>
            </a:r>
            <a:r>
              <a:rPr lang="en-US" altLang="zh-CN" dirty="0"/>
              <a:t>)</a:t>
            </a:r>
            <a:r>
              <a:rPr lang="zh-CN" altLang="en-US" dirty="0"/>
              <a:t>单利的利息、终值和现值 </a:t>
            </a:r>
            <a:endParaRPr lang="en-US" altLang="zh-CN" dirty="0"/>
          </a:p>
          <a:p>
            <a:pPr marL="0" indent="0">
              <a:buNone/>
            </a:pPr>
            <a:r>
              <a:rPr lang="zh-CN" altLang="en-US" dirty="0"/>
              <a:t>单利是指只对本金计算利息</a:t>
            </a:r>
            <a:r>
              <a:rPr lang="en-US" altLang="zh-CN" dirty="0"/>
              <a:t>,</a:t>
            </a:r>
            <a:r>
              <a:rPr lang="zh-CN" altLang="en-US" dirty="0"/>
              <a:t>利息部分不再计息</a:t>
            </a:r>
            <a:r>
              <a:rPr lang="en-US" altLang="zh-CN" dirty="0"/>
              <a:t>. </a:t>
            </a:r>
          </a:p>
          <a:p>
            <a:pPr marL="0" indent="0">
              <a:buNone/>
            </a:pPr>
            <a:r>
              <a:rPr lang="en-US" altLang="zh-CN" dirty="0"/>
              <a:t>      ①</a:t>
            </a:r>
            <a:r>
              <a:rPr lang="zh-CN" altLang="en-US" dirty="0"/>
              <a:t>单利的利息</a:t>
            </a:r>
            <a:r>
              <a:rPr lang="en-US" altLang="zh-CN" dirty="0"/>
              <a:t>,</a:t>
            </a:r>
            <a:r>
              <a:rPr lang="zh-CN" altLang="en-US" dirty="0"/>
              <a:t>其计算公式为 </a:t>
            </a:r>
            <a:r>
              <a:rPr lang="en-US" altLang="zh-CN" dirty="0" smtClean="0"/>
              <a:t> </a:t>
            </a:r>
            <a:r>
              <a:rPr lang="zh-CN" altLang="en-US" dirty="0"/>
              <a:t>　　　</a:t>
            </a:r>
            <a:endParaRPr lang="en-US" altLang="zh-CN" dirty="0"/>
          </a:p>
          <a:p>
            <a:pPr marL="0" indent="0">
              <a:buNone/>
            </a:pPr>
            <a:r>
              <a:rPr lang="zh-CN" altLang="en-US" dirty="0"/>
              <a:t>      ②单利的终值</a:t>
            </a:r>
            <a:r>
              <a:rPr lang="en-US" altLang="zh-CN" dirty="0"/>
              <a:t>,</a:t>
            </a:r>
            <a:r>
              <a:rPr lang="zh-CN" altLang="en-US" dirty="0"/>
              <a:t>其计算公式</a:t>
            </a:r>
            <a:r>
              <a:rPr lang="zh-CN" altLang="en-US" dirty="0" smtClean="0"/>
              <a:t>为</a:t>
            </a:r>
            <a:endParaRPr lang="en-US" altLang="zh-CN" dirty="0"/>
          </a:p>
          <a:p>
            <a:pPr marL="0" indent="0">
              <a:buNone/>
            </a:pPr>
            <a:r>
              <a:rPr lang="en-US" altLang="zh-CN" dirty="0"/>
              <a:t> </a:t>
            </a:r>
            <a:r>
              <a:rPr lang="en-US" altLang="zh-CN" dirty="0" smtClean="0"/>
              <a:t>     ③</a:t>
            </a:r>
            <a:r>
              <a:rPr lang="zh-CN" altLang="en-US" dirty="0"/>
              <a:t>单利的现值</a:t>
            </a:r>
            <a:r>
              <a:rPr lang="en-US" altLang="zh-CN" dirty="0"/>
              <a:t>,</a:t>
            </a:r>
            <a:r>
              <a:rPr lang="zh-CN" altLang="en-US" dirty="0"/>
              <a:t>其计算公式为 </a:t>
            </a:r>
            <a:r>
              <a:rPr lang="en-US" altLang="zh-CN" dirty="0"/>
              <a:t>P </a:t>
            </a:r>
            <a:r>
              <a:rPr lang="zh-CN" altLang="en-US" dirty="0"/>
              <a:t>＝ </a:t>
            </a:r>
            <a:r>
              <a:rPr lang="en-US" altLang="zh-CN" dirty="0"/>
              <a:t>F /( </a:t>
            </a:r>
            <a:r>
              <a:rPr lang="zh-CN" altLang="en-US" dirty="0"/>
              <a:t>１＋ </a:t>
            </a:r>
            <a:r>
              <a:rPr lang="en-US" altLang="zh-CN" dirty="0" err="1"/>
              <a:t>i</a:t>
            </a:r>
            <a:r>
              <a:rPr lang="en-US" altLang="zh-CN" dirty="0"/>
              <a:t> </a:t>
            </a:r>
            <a:r>
              <a:rPr lang="en-US" altLang="zh-CN" dirty="0" smtClean="0"/>
              <a:t>·</a:t>
            </a:r>
            <a:r>
              <a:rPr lang="zh-CN" altLang="en-US" dirty="0" smtClean="0"/>
              <a:t> </a:t>
            </a:r>
            <a:r>
              <a:rPr lang="en-US" altLang="zh-CN" dirty="0"/>
              <a:t>n </a:t>
            </a:r>
            <a:r>
              <a:rPr lang="en-US" altLang="zh-CN" dirty="0" smtClean="0"/>
              <a:t>)</a:t>
            </a:r>
          </a:p>
          <a:p>
            <a:pPr marL="0" indent="0">
              <a:buNone/>
            </a:pPr>
            <a:endParaRPr lang="en-US" altLang="zh-CN" dirty="0" smtClean="0"/>
          </a:p>
          <a:p>
            <a:pPr marL="0" indent="0">
              <a:buNone/>
            </a:pPr>
            <a:r>
              <a:rPr lang="en-US" altLang="zh-CN" dirty="0" smtClean="0"/>
              <a:t>( </a:t>
            </a:r>
            <a:r>
              <a:rPr lang="zh-CN" altLang="en-US" dirty="0"/>
              <a:t>２</a:t>
            </a:r>
            <a:r>
              <a:rPr lang="en-US" altLang="zh-CN" dirty="0"/>
              <a:t>)</a:t>
            </a:r>
            <a:r>
              <a:rPr lang="zh-CN" altLang="en-US" dirty="0"/>
              <a:t>复利的终值和现值 </a:t>
            </a:r>
            <a:endParaRPr lang="en-US" altLang="zh-CN" dirty="0" smtClean="0"/>
          </a:p>
          <a:p>
            <a:pPr marL="0" indent="0">
              <a:buNone/>
            </a:pPr>
            <a:r>
              <a:rPr lang="zh-CN" altLang="en-US" dirty="0"/>
              <a:t>复利是指不仅对本金要计息</a:t>
            </a:r>
            <a:r>
              <a:rPr lang="en-US" altLang="zh-CN" dirty="0"/>
              <a:t>,</a:t>
            </a:r>
            <a:r>
              <a:rPr lang="zh-CN" altLang="en-US" dirty="0"/>
              <a:t>而且对本金所产生的利息也要计息</a:t>
            </a:r>
            <a:r>
              <a:rPr lang="en-US" altLang="zh-CN" dirty="0"/>
              <a:t>,</a:t>
            </a:r>
            <a:r>
              <a:rPr lang="zh-CN" altLang="en-US" dirty="0"/>
              <a:t>即“利滚利”</a:t>
            </a:r>
            <a:r>
              <a:rPr lang="en-US" altLang="zh-CN" dirty="0" smtClean="0"/>
              <a:t>.</a:t>
            </a:r>
          </a:p>
          <a:p>
            <a:pPr marL="0" indent="0">
              <a:buNone/>
            </a:pPr>
            <a:r>
              <a:rPr lang="en-US" altLang="zh-CN" dirty="0" smtClean="0"/>
              <a:t> </a:t>
            </a:r>
            <a:r>
              <a:rPr lang="en-US" altLang="zh-CN" dirty="0"/>
              <a:t>①</a:t>
            </a:r>
            <a:r>
              <a:rPr lang="zh-CN" altLang="en-US" dirty="0"/>
              <a:t>复利的终值</a:t>
            </a:r>
            <a:r>
              <a:rPr lang="en-US" altLang="zh-CN" dirty="0"/>
              <a:t>.</a:t>
            </a:r>
            <a:r>
              <a:rPr lang="zh-CN" altLang="en-US" dirty="0"/>
              <a:t>复利的终值是指一定量的本金按复利计算的若干年后的本利和</a:t>
            </a:r>
            <a:r>
              <a:rPr lang="en-US" altLang="zh-CN" dirty="0"/>
              <a:t>.</a:t>
            </a:r>
            <a:r>
              <a:rPr lang="zh-CN" altLang="en-US" dirty="0"/>
              <a:t>其计 算公式为 </a:t>
            </a:r>
            <a:endParaRPr lang="en-US" altLang="zh-CN" dirty="0" smtClean="0"/>
          </a:p>
          <a:p>
            <a:pPr marL="0" indent="0">
              <a:buNone/>
            </a:pP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742329429"/>
              </p:ext>
            </p:extLst>
          </p:nvPr>
        </p:nvGraphicFramePr>
        <p:xfrm>
          <a:off x="4736072" y="1873187"/>
          <a:ext cx="2035432" cy="348166"/>
        </p:xfrm>
        <a:graphic>
          <a:graphicData uri="http://schemas.openxmlformats.org/presentationml/2006/ole">
            <mc:AlternateContent xmlns:mc="http://schemas.openxmlformats.org/markup-compatibility/2006">
              <mc:Choice xmlns:v="urn:schemas-microsoft-com:vml" Requires="v">
                <p:oleObj spid="_x0000_s1361" name="公式" r:id="rId3" imgW="965160" imgH="164880" progId="Equation.3">
                  <p:embed/>
                </p:oleObj>
              </mc:Choice>
              <mc:Fallback>
                <p:oleObj name="公式" r:id="rId3" imgW="965160" imgH="164880" progId="Equation.3">
                  <p:embed/>
                  <p:pic>
                    <p:nvPicPr>
                      <p:cNvPr id="0" name=""/>
                      <p:cNvPicPr/>
                      <p:nvPr/>
                    </p:nvPicPr>
                    <p:blipFill>
                      <a:blip r:embed="rId4"/>
                      <a:stretch>
                        <a:fillRect/>
                      </a:stretch>
                    </p:blipFill>
                    <p:spPr>
                      <a:xfrm>
                        <a:off x="4736072" y="1873187"/>
                        <a:ext cx="2035432" cy="348166"/>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07885907"/>
              </p:ext>
            </p:extLst>
          </p:nvPr>
        </p:nvGraphicFramePr>
        <p:xfrm>
          <a:off x="4711357" y="2355832"/>
          <a:ext cx="4865129" cy="434617"/>
        </p:xfrm>
        <a:graphic>
          <a:graphicData uri="http://schemas.openxmlformats.org/presentationml/2006/ole">
            <mc:AlternateContent xmlns:mc="http://schemas.openxmlformats.org/markup-compatibility/2006">
              <mc:Choice xmlns:v="urn:schemas-microsoft-com:vml" Requires="v">
                <p:oleObj spid="_x0000_s1362" name="公式" r:id="rId5" imgW="2273040" imgH="203040" progId="Equation.3">
                  <p:embed/>
                </p:oleObj>
              </mc:Choice>
              <mc:Fallback>
                <p:oleObj name="公式" r:id="rId5" imgW="2273040" imgH="203040" progId="Equation.3">
                  <p:embed/>
                  <p:pic>
                    <p:nvPicPr>
                      <p:cNvPr id="3" name="对象 2"/>
                      <p:cNvPicPr/>
                      <p:nvPr/>
                    </p:nvPicPr>
                    <p:blipFill>
                      <a:blip r:embed="rId6"/>
                      <a:stretch>
                        <a:fillRect/>
                      </a:stretch>
                    </p:blipFill>
                    <p:spPr>
                      <a:xfrm>
                        <a:off x="4711357" y="2355832"/>
                        <a:ext cx="4865129" cy="434617"/>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4053980809"/>
              </p:ext>
            </p:extLst>
          </p:nvPr>
        </p:nvGraphicFramePr>
        <p:xfrm>
          <a:off x="4422034" y="5376690"/>
          <a:ext cx="2663507" cy="521121"/>
        </p:xfrm>
        <a:graphic>
          <a:graphicData uri="http://schemas.openxmlformats.org/presentationml/2006/ole">
            <mc:AlternateContent xmlns:mc="http://schemas.openxmlformats.org/markup-compatibility/2006">
              <mc:Choice xmlns:v="urn:schemas-microsoft-com:vml" Requires="v">
                <p:oleObj spid="_x0000_s1363" name="公式" r:id="rId7" imgW="1168200" imgH="228600" progId="Equation.3">
                  <p:embed/>
                </p:oleObj>
              </mc:Choice>
              <mc:Fallback>
                <p:oleObj name="公式" r:id="rId7" imgW="1168200" imgH="228600" progId="Equation.3">
                  <p:embed/>
                  <p:pic>
                    <p:nvPicPr>
                      <p:cNvPr id="0" name=""/>
                      <p:cNvPicPr/>
                      <p:nvPr/>
                    </p:nvPicPr>
                    <p:blipFill>
                      <a:blip r:embed="rId8"/>
                      <a:stretch>
                        <a:fillRect/>
                      </a:stretch>
                    </p:blipFill>
                    <p:spPr>
                      <a:xfrm>
                        <a:off x="4422034" y="5376690"/>
                        <a:ext cx="2663507" cy="521121"/>
                      </a:xfrm>
                      <a:prstGeom prst="rect">
                        <a:avLst/>
                      </a:prstGeom>
                    </p:spPr>
                  </p:pic>
                </p:oleObj>
              </mc:Fallback>
            </mc:AlternateContent>
          </a:graphicData>
        </a:graphic>
      </p:graphicFrame>
    </p:spTree>
    <p:extLst>
      <p:ext uri="{BB962C8B-B14F-4D97-AF65-F5344CB8AC3E}">
        <p14:creationId xmlns:p14="http://schemas.microsoft.com/office/powerpoint/2010/main" val="5013977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sz="2400" b="1" dirty="0"/>
              <a:t>２． 年金的终值和现值 </a:t>
            </a:r>
            <a:endParaRPr lang="en-US" altLang="zh-CN" sz="2400" b="1" dirty="0" smtClean="0"/>
          </a:p>
          <a:p>
            <a:pPr marL="0" indent="0">
              <a:buNone/>
            </a:pPr>
            <a:r>
              <a:rPr lang="en-US" altLang="zh-CN" dirty="0"/>
              <a:t> </a:t>
            </a:r>
            <a:r>
              <a:rPr lang="en-US" altLang="zh-CN" dirty="0" smtClean="0"/>
              <a:t>      </a:t>
            </a:r>
            <a:r>
              <a:rPr lang="zh-CN" altLang="en-US" dirty="0" smtClean="0"/>
              <a:t>年金</a:t>
            </a:r>
            <a:r>
              <a:rPr lang="zh-CN" altLang="en-US" dirty="0"/>
              <a:t>是指一定时期内</a:t>
            </a:r>
            <a:r>
              <a:rPr lang="en-US" altLang="zh-CN" dirty="0"/>
              <a:t>,</a:t>
            </a:r>
            <a:r>
              <a:rPr lang="zh-CN" altLang="en-US" dirty="0"/>
              <a:t>每隔相同的时间</a:t>
            </a:r>
            <a:r>
              <a:rPr lang="en-US" altLang="zh-CN" dirty="0"/>
              <a:t>,</a:t>
            </a:r>
            <a:r>
              <a:rPr lang="zh-CN" altLang="en-US" dirty="0"/>
              <a:t>收入或支出相同金额的系列款项</a:t>
            </a:r>
            <a:r>
              <a:rPr lang="en-US" altLang="zh-CN" dirty="0"/>
              <a:t>. </a:t>
            </a:r>
            <a:r>
              <a:rPr lang="zh-CN" altLang="en-US" dirty="0"/>
              <a:t>年金根据每次收付发生的时点不同</a:t>
            </a:r>
            <a:r>
              <a:rPr lang="en-US" altLang="zh-CN" dirty="0"/>
              <a:t>,</a:t>
            </a:r>
            <a:r>
              <a:rPr lang="zh-CN" altLang="en-US" dirty="0"/>
              <a:t>可分为普通年金</a:t>
            </a:r>
            <a:r>
              <a:rPr lang="en-US" altLang="zh-CN" dirty="0"/>
              <a:t>(</a:t>
            </a:r>
            <a:r>
              <a:rPr lang="zh-CN" altLang="en-US" dirty="0"/>
              <a:t>后付年金</a:t>
            </a:r>
            <a:r>
              <a:rPr lang="en-US" altLang="zh-CN" dirty="0"/>
              <a:t>)</a:t>
            </a:r>
            <a:r>
              <a:rPr lang="zh-CN" altLang="en-US" dirty="0"/>
              <a:t>、预付年金</a:t>
            </a:r>
            <a:r>
              <a:rPr lang="en-US" altLang="zh-CN" dirty="0"/>
              <a:t>(</a:t>
            </a:r>
            <a:r>
              <a:rPr lang="zh-CN" altLang="en-US" dirty="0"/>
              <a:t>即付年 金</a:t>
            </a:r>
            <a:r>
              <a:rPr lang="en-US" altLang="zh-CN" dirty="0"/>
              <a:t>)</a:t>
            </a:r>
            <a:r>
              <a:rPr lang="zh-CN" altLang="en-US" dirty="0"/>
              <a:t>、递延年金、永续年金等形式</a:t>
            </a:r>
            <a:r>
              <a:rPr lang="en-US" altLang="zh-CN" dirty="0"/>
              <a:t>. </a:t>
            </a:r>
            <a:endParaRPr lang="en-US" altLang="zh-CN" dirty="0" smtClean="0"/>
          </a:p>
          <a:p>
            <a:pPr marL="0" indent="0">
              <a:buNone/>
            </a:pPr>
            <a:r>
              <a:rPr lang="en-US" altLang="zh-CN" dirty="0"/>
              <a:t>( </a:t>
            </a:r>
            <a:r>
              <a:rPr lang="zh-CN" altLang="en-US" dirty="0"/>
              <a:t>１</a:t>
            </a:r>
            <a:r>
              <a:rPr lang="en-US" altLang="zh-CN" dirty="0"/>
              <a:t>)</a:t>
            </a:r>
            <a:r>
              <a:rPr lang="zh-CN" altLang="en-US" dirty="0"/>
              <a:t>普通年金的终值 </a:t>
            </a:r>
            <a:endParaRPr lang="en-US" altLang="zh-CN" dirty="0" smtClean="0"/>
          </a:p>
          <a:p>
            <a:pPr marL="0" indent="0">
              <a:buNone/>
            </a:pPr>
            <a:r>
              <a:rPr lang="en-US" altLang="zh-CN" dirty="0"/>
              <a:t> </a:t>
            </a:r>
            <a:r>
              <a:rPr lang="en-US" altLang="zh-CN" dirty="0" smtClean="0"/>
              <a:t>      </a:t>
            </a:r>
            <a:r>
              <a:rPr lang="zh-CN" altLang="en-US" dirty="0" smtClean="0"/>
              <a:t>普通</a:t>
            </a:r>
            <a:r>
              <a:rPr lang="zh-CN" altLang="en-US" dirty="0"/>
              <a:t>年金的终值是指每期期末收入或支出的相等款项</a:t>
            </a:r>
            <a:r>
              <a:rPr lang="en-US" altLang="zh-CN" dirty="0"/>
              <a:t>,</a:t>
            </a:r>
            <a:r>
              <a:rPr lang="zh-CN" altLang="en-US" dirty="0"/>
              <a:t>按复利计算</a:t>
            </a:r>
            <a:r>
              <a:rPr lang="en-US" altLang="zh-CN" dirty="0"/>
              <a:t>,</a:t>
            </a:r>
            <a:r>
              <a:rPr lang="zh-CN" altLang="en-US" dirty="0"/>
              <a:t>在最后一期所得的 本利和</a:t>
            </a:r>
            <a:r>
              <a:rPr lang="en-US" altLang="zh-CN" dirty="0"/>
              <a:t>.</a:t>
            </a:r>
            <a:r>
              <a:rPr lang="zh-CN" altLang="en-US" dirty="0"/>
              <a:t>其计算公式为 </a:t>
            </a:r>
            <a:endParaRPr lang="en-US" altLang="zh-CN" dirty="0" smtClean="0"/>
          </a:p>
          <a:p>
            <a:pPr marL="0" indent="0">
              <a:buNone/>
            </a:pPr>
            <a:r>
              <a:rPr lang="zh-CN" altLang="en-US" dirty="0" smtClean="0"/>
              <a:t>式</a:t>
            </a:r>
            <a:r>
              <a:rPr lang="zh-CN" altLang="en-US" dirty="0"/>
              <a:t>中</a:t>
            </a:r>
            <a:r>
              <a:rPr lang="en-US" altLang="zh-CN" dirty="0" smtClean="0"/>
              <a:t>,			     ———</a:t>
            </a:r>
            <a:r>
              <a:rPr lang="zh-CN" altLang="en-US" dirty="0"/>
              <a:t>年金终值系数</a:t>
            </a:r>
            <a:r>
              <a:rPr lang="en-US" altLang="zh-CN" dirty="0"/>
              <a:t>,</a:t>
            </a:r>
            <a:r>
              <a:rPr lang="zh-CN" altLang="en-US" dirty="0"/>
              <a:t>记为</a:t>
            </a:r>
            <a:r>
              <a:rPr lang="en-US" altLang="zh-CN" dirty="0"/>
              <a:t>( F / A , </a:t>
            </a:r>
            <a:r>
              <a:rPr lang="en-US" altLang="zh-CN" dirty="0" err="1"/>
              <a:t>i</a:t>
            </a:r>
            <a:r>
              <a:rPr lang="en-US" altLang="zh-CN" dirty="0"/>
              <a:t> , n ). </a:t>
            </a:r>
            <a:endParaRPr lang="en-US" altLang="zh-CN" dirty="0" smtClean="0"/>
          </a:p>
          <a:p>
            <a:pPr marL="0" indent="0">
              <a:buNone/>
            </a:pPr>
            <a:r>
              <a:rPr lang="zh-CN" altLang="en-US" dirty="0" smtClean="0"/>
              <a:t>年金</a:t>
            </a:r>
            <a:r>
              <a:rPr lang="zh-CN" altLang="en-US" dirty="0"/>
              <a:t>终值系数可以通过查阅年金终值系数表直接获得</a:t>
            </a:r>
            <a:r>
              <a:rPr lang="en-US" altLang="zh-CN" dirty="0"/>
              <a:t>. </a:t>
            </a:r>
            <a:r>
              <a:rPr lang="zh-CN" altLang="en-US" dirty="0"/>
              <a:t>上式也可写作</a:t>
            </a:r>
            <a:r>
              <a:rPr lang="en-US" altLang="zh-CN" dirty="0" smtClean="0"/>
              <a:t>:</a:t>
            </a:r>
          </a:p>
          <a:p>
            <a:pPr marL="0" indent="0" algn="ctr">
              <a:buNone/>
            </a:pPr>
            <a:r>
              <a:rPr lang="en-US" altLang="zh-CN" dirty="0" smtClean="0"/>
              <a:t> </a:t>
            </a:r>
            <a:r>
              <a:rPr lang="en-US" altLang="zh-CN" dirty="0"/>
              <a:t>F </a:t>
            </a:r>
            <a:r>
              <a:rPr lang="zh-CN" altLang="en-US" dirty="0"/>
              <a:t>＝ </a:t>
            </a:r>
            <a:r>
              <a:rPr lang="en-US" altLang="zh-CN" dirty="0"/>
              <a:t>A </a:t>
            </a:r>
            <a:r>
              <a:rPr lang="en-US" altLang="zh-CN" dirty="0" smtClean="0"/>
              <a:t>·( </a:t>
            </a:r>
            <a:r>
              <a:rPr lang="en-US" altLang="zh-CN" dirty="0"/>
              <a:t>F / A , </a:t>
            </a:r>
            <a:r>
              <a:rPr lang="en-US" altLang="zh-CN" dirty="0" err="1"/>
              <a:t>i</a:t>
            </a:r>
            <a:r>
              <a:rPr lang="en-US" altLang="zh-CN" dirty="0"/>
              <a:t> , n )</a:t>
            </a:r>
          </a:p>
          <a:p>
            <a:pPr marL="0" indent="0">
              <a:buNone/>
            </a:pP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883550023"/>
              </p:ext>
            </p:extLst>
          </p:nvPr>
        </p:nvGraphicFramePr>
        <p:xfrm>
          <a:off x="3469364" y="3510821"/>
          <a:ext cx="3882908" cy="486411"/>
        </p:xfrm>
        <a:graphic>
          <a:graphicData uri="http://schemas.openxmlformats.org/presentationml/2006/ole">
            <mc:AlternateContent xmlns:mc="http://schemas.openxmlformats.org/markup-compatibility/2006">
              <mc:Choice xmlns:v="urn:schemas-microsoft-com:vml" Requires="v">
                <p:oleObj spid="_x0000_s2280" name="公式" r:id="rId3" imgW="1701720" imgH="228600" progId="Equation.3">
                  <p:embed/>
                </p:oleObj>
              </mc:Choice>
              <mc:Fallback>
                <p:oleObj name="公式" r:id="rId3" imgW="1701720" imgH="228600" progId="Equation.3">
                  <p:embed/>
                  <p:pic>
                    <p:nvPicPr>
                      <p:cNvPr id="0" name=""/>
                      <p:cNvPicPr/>
                      <p:nvPr/>
                    </p:nvPicPr>
                    <p:blipFill>
                      <a:blip r:embed="rId4"/>
                      <a:stretch>
                        <a:fillRect/>
                      </a:stretch>
                    </p:blipFill>
                    <p:spPr>
                      <a:xfrm>
                        <a:off x="3469364" y="3510821"/>
                        <a:ext cx="3882908" cy="486411"/>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74790758"/>
              </p:ext>
            </p:extLst>
          </p:nvPr>
        </p:nvGraphicFramePr>
        <p:xfrm>
          <a:off x="1483841" y="3997233"/>
          <a:ext cx="2569176" cy="513836"/>
        </p:xfrm>
        <a:graphic>
          <a:graphicData uri="http://schemas.openxmlformats.org/presentationml/2006/ole">
            <mc:AlternateContent xmlns:mc="http://schemas.openxmlformats.org/markup-compatibility/2006">
              <mc:Choice xmlns:v="urn:schemas-microsoft-com:vml" Requires="v">
                <p:oleObj spid="_x0000_s2281" name="公式" r:id="rId5" imgW="1143000" imgH="228600" progId="Equation.3">
                  <p:embed/>
                </p:oleObj>
              </mc:Choice>
              <mc:Fallback>
                <p:oleObj name="公式" r:id="rId5" imgW="1143000" imgH="228600" progId="Equation.3">
                  <p:embed/>
                  <p:pic>
                    <p:nvPicPr>
                      <p:cNvPr id="0" name=""/>
                      <p:cNvPicPr/>
                      <p:nvPr/>
                    </p:nvPicPr>
                    <p:blipFill>
                      <a:blip r:embed="rId6"/>
                      <a:stretch>
                        <a:fillRect/>
                      </a:stretch>
                    </p:blipFill>
                    <p:spPr>
                      <a:xfrm>
                        <a:off x="1483841" y="3997233"/>
                        <a:ext cx="2569176" cy="513836"/>
                      </a:xfrm>
                      <a:prstGeom prst="rect">
                        <a:avLst/>
                      </a:prstGeom>
                    </p:spPr>
                  </p:pic>
                </p:oleObj>
              </mc:Fallback>
            </mc:AlternateContent>
          </a:graphicData>
        </a:graphic>
      </p:graphicFrame>
    </p:spTree>
    <p:extLst>
      <p:ext uri="{BB962C8B-B14F-4D97-AF65-F5344CB8AC3E}">
        <p14:creationId xmlns:p14="http://schemas.microsoft.com/office/powerpoint/2010/main" val="24334183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742951"/>
            <a:ext cx="10515600" cy="5590942"/>
          </a:xfrm>
        </p:spPr>
        <p:txBody>
          <a:bodyPr>
            <a:normAutofit/>
          </a:bodyPr>
          <a:lstStyle/>
          <a:p>
            <a:pPr marL="0" indent="0">
              <a:buNone/>
            </a:pPr>
            <a:r>
              <a:rPr lang="en-US" altLang="zh-CN" dirty="0"/>
              <a:t>( </a:t>
            </a:r>
            <a:r>
              <a:rPr lang="zh-CN" altLang="en-US" dirty="0"/>
              <a:t>２</a:t>
            </a:r>
            <a:r>
              <a:rPr lang="en-US" altLang="zh-CN" dirty="0"/>
              <a:t>)</a:t>
            </a:r>
            <a:r>
              <a:rPr lang="zh-CN" altLang="en-US" dirty="0"/>
              <a:t>偿债基金的计算 </a:t>
            </a:r>
            <a:endParaRPr lang="en-US" altLang="zh-CN" dirty="0" smtClean="0"/>
          </a:p>
          <a:p>
            <a:pPr marL="0" indent="0">
              <a:buNone/>
            </a:pPr>
            <a:r>
              <a:rPr lang="en-US" altLang="zh-CN" dirty="0" smtClean="0"/>
              <a:t>       </a:t>
            </a:r>
            <a:r>
              <a:rPr lang="zh-CN" altLang="en-US" dirty="0" smtClean="0"/>
              <a:t>偿债</a:t>
            </a:r>
            <a:r>
              <a:rPr lang="zh-CN" altLang="en-US" dirty="0"/>
              <a:t>基金是指为了在约定的未来某一时点清偿某笔债务或积聚一定数额的资金</a:t>
            </a:r>
            <a:r>
              <a:rPr lang="en-US" altLang="zh-CN" dirty="0"/>
              <a:t>,</a:t>
            </a:r>
            <a:r>
              <a:rPr lang="zh-CN" altLang="en-US" dirty="0"/>
              <a:t>而必 须分次等额形成的存款准备金</a:t>
            </a:r>
            <a:r>
              <a:rPr lang="en-US" altLang="zh-CN" dirty="0"/>
              <a:t>.</a:t>
            </a:r>
            <a:r>
              <a:rPr lang="zh-CN" altLang="en-US" dirty="0"/>
              <a:t>其计算公式为 </a:t>
            </a:r>
            <a:endParaRPr lang="en-US" altLang="zh-CN" dirty="0" smtClean="0"/>
          </a:p>
          <a:p>
            <a:pPr marL="0" indent="0">
              <a:buNone/>
            </a:pPr>
            <a:endParaRPr lang="en-US" altLang="zh-CN" dirty="0" smtClean="0"/>
          </a:p>
          <a:p>
            <a:pPr marL="0" indent="0">
              <a:buNone/>
            </a:pPr>
            <a:r>
              <a:rPr lang="zh-CN" altLang="en-US" dirty="0" smtClean="0">
                <a:solidFill>
                  <a:srgbClr val="0070C0"/>
                </a:solidFill>
              </a:rPr>
              <a:t>偿债</a:t>
            </a:r>
            <a:r>
              <a:rPr lang="zh-CN" altLang="en-US" dirty="0">
                <a:solidFill>
                  <a:srgbClr val="0070C0"/>
                </a:solidFill>
              </a:rPr>
              <a:t>基金和普通年金终值互为逆运算</a:t>
            </a:r>
            <a:r>
              <a:rPr lang="en-US" altLang="zh-CN" dirty="0">
                <a:solidFill>
                  <a:srgbClr val="0070C0"/>
                </a:solidFill>
              </a:rPr>
              <a:t>. </a:t>
            </a:r>
            <a:endParaRPr lang="en-US" altLang="zh-CN" dirty="0" smtClean="0">
              <a:solidFill>
                <a:srgbClr val="0070C0"/>
              </a:solidFill>
            </a:endParaRPr>
          </a:p>
          <a:p>
            <a:pPr marL="0" indent="0">
              <a:buNone/>
            </a:pPr>
            <a:r>
              <a:rPr lang="en-US" altLang="zh-CN" dirty="0"/>
              <a:t>( </a:t>
            </a:r>
            <a:r>
              <a:rPr lang="zh-CN" altLang="en-US" dirty="0"/>
              <a:t>３</a:t>
            </a:r>
            <a:r>
              <a:rPr lang="en-US" altLang="zh-CN" dirty="0"/>
              <a:t>)</a:t>
            </a:r>
            <a:r>
              <a:rPr lang="zh-CN" altLang="en-US" dirty="0"/>
              <a:t>普通年金的现值 </a:t>
            </a:r>
            <a:endParaRPr lang="en-US" altLang="zh-CN" dirty="0" smtClean="0"/>
          </a:p>
          <a:p>
            <a:pPr marL="0" indent="0">
              <a:buNone/>
            </a:pPr>
            <a:r>
              <a:rPr lang="en-US" altLang="zh-CN" dirty="0"/>
              <a:t> </a:t>
            </a:r>
            <a:r>
              <a:rPr lang="en-US" altLang="zh-CN" dirty="0" smtClean="0"/>
              <a:t>      </a:t>
            </a:r>
            <a:r>
              <a:rPr lang="zh-CN" altLang="en-US" dirty="0" smtClean="0"/>
              <a:t>普通</a:t>
            </a:r>
            <a:r>
              <a:rPr lang="zh-CN" altLang="en-US" dirty="0"/>
              <a:t>年金的现值是指一定时期内每期期末等额收支款项的复利现值之和</a:t>
            </a:r>
            <a:r>
              <a:rPr lang="en-US" altLang="zh-CN" dirty="0"/>
              <a:t>.</a:t>
            </a:r>
            <a:r>
              <a:rPr lang="zh-CN" altLang="en-US" dirty="0"/>
              <a:t>实际上就是 已知年金 </a:t>
            </a:r>
            <a:r>
              <a:rPr lang="en-US" altLang="zh-CN" dirty="0"/>
              <a:t>A ,</a:t>
            </a:r>
            <a:r>
              <a:rPr lang="zh-CN" altLang="en-US" dirty="0"/>
              <a:t>求普通年金现值 </a:t>
            </a:r>
            <a:r>
              <a:rPr lang="en-US" altLang="zh-CN" dirty="0"/>
              <a:t>P .</a:t>
            </a:r>
            <a:r>
              <a:rPr lang="zh-CN" altLang="en-US" dirty="0"/>
              <a:t>其计算公式为 </a:t>
            </a:r>
            <a:endParaRPr lang="en-US" altLang="zh-CN" dirty="0" smtClean="0"/>
          </a:p>
          <a:p>
            <a:pPr marL="0" indent="0">
              <a:buNone/>
            </a:pPr>
            <a:endParaRPr lang="en-US" altLang="zh-CN" dirty="0"/>
          </a:p>
          <a:p>
            <a:pPr marL="0" indent="0">
              <a:buNone/>
            </a:pPr>
            <a:r>
              <a:rPr lang="zh-CN" altLang="en-US" dirty="0"/>
              <a:t>式中</a:t>
            </a:r>
            <a:r>
              <a:rPr lang="en-US" altLang="zh-CN" dirty="0" smtClean="0"/>
              <a:t>,			       ———</a:t>
            </a:r>
            <a:r>
              <a:rPr lang="zh-CN" altLang="en-US" dirty="0"/>
              <a:t>年金终值系数</a:t>
            </a:r>
            <a:r>
              <a:rPr lang="en-US" altLang="zh-CN" dirty="0"/>
              <a:t>,</a:t>
            </a:r>
            <a:r>
              <a:rPr lang="zh-CN" altLang="en-US" dirty="0"/>
              <a:t>记为</a:t>
            </a:r>
            <a:r>
              <a:rPr lang="en-US" altLang="zh-CN" dirty="0"/>
              <a:t>( P</a:t>
            </a:r>
            <a:r>
              <a:rPr lang="en-US" altLang="zh-CN" dirty="0" smtClean="0"/>
              <a:t>/ </a:t>
            </a:r>
            <a:r>
              <a:rPr lang="en-US" altLang="zh-CN" dirty="0"/>
              <a:t>A , </a:t>
            </a:r>
            <a:r>
              <a:rPr lang="en-US" altLang="zh-CN" dirty="0" err="1"/>
              <a:t>i</a:t>
            </a:r>
            <a:r>
              <a:rPr lang="en-US" altLang="zh-CN" dirty="0"/>
              <a:t> , n </a:t>
            </a:r>
            <a:r>
              <a:rPr lang="en-US" altLang="zh-CN" dirty="0" smtClean="0"/>
              <a:t>).</a:t>
            </a:r>
          </a:p>
          <a:p>
            <a:pPr marL="0" indent="0">
              <a:buNone/>
            </a:pPr>
            <a:r>
              <a:rPr lang="zh-CN" altLang="en-US" dirty="0"/>
              <a:t>年金现值系数可以通过查阅年金现值系数表直接获得</a:t>
            </a:r>
            <a:r>
              <a:rPr lang="en-US" altLang="zh-CN" dirty="0"/>
              <a:t>. </a:t>
            </a:r>
            <a:endParaRPr lang="en-US" altLang="zh-CN" dirty="0" smtClean="0"/>
          </a:p>
        </p:txBody>
      </p:sp>
      <p:graphicFrame>
        <p:nvGraphicFramePr>
          <p:cNvPr id="3" name="对象 2"/>
          <p:cNvGraphicFramePr>
            <a:graphicFrameLocks noChangeAspect="1"/>
          </p:cNvGraphicFramePr>
          <p:nvPr>
            <p:extLst>
              <p:ext uri="{D42A27DB-BD31-4B8C-83A1-F6EECF244321}">
                <p14:modId xmlns:p14="http://schemas.microsoft.com/office/powerpoint/2010/main" val="1780753969"/>
              </p:ext>
            </p:extLst>
          </p:nvPr>
        </p:nvGraphicFramePr>
        <p:xfrm>
          <a:off x="2889250" y="2139950"/>
          <a:ext cx="5959475" cy="473075"/>
        </p:xfrm>
        <a:graphic>
          <a:graphicData uri="http://schemas.openxmlformats.org/presentationml/2006/ole">
            <mc:AlternateContent xmlns:mc="http://schemas.openxmlformats.org/markup-compatibility/2006">
              <mc:Choice xmlns:v="urn:schemas-microsoft-com:vml" Requires="v">
                <p:oleObj spid="_x0000_s4435" name="公式" r:id="rId3" imgW="2679480" imgH="228600" progId="Equation.3">
                  <p:embed/>
                </p:oleObj>
              </mc:Choice>
              <mc:Fallback>
                <p:oleObj name="公式" r:id="rId3" imgW="2679480" imgH="228600" progId="Equation.3">
                  <p:embed/>
                  <p:pic>
                    <p:nvPicPr>
                      <p:cNvPr id="3" name="对象 2"/>
                      <p:cNvPicPr/>
                      <p:nvPr/>
                    </p:nvPicPr>
                    <p:blipFill>
                      <a:blip r:embed="rId4"/>
                      <a:stretch>
                        <a:fillRect/>
                      </a:stretch>
                    </p:blipFill>
                    <p:spPr>
                      <a:xfrm>
                        <a:off x="2889250" y="2139950"/>
                        <a:ext cx="5959475" cy="473075"/>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899955856"/>
              </p:ext>
            </p:extLst>
          </p:nvPr>
        </p:nvGraphicFramePr>
        <p:xfrm>
          <a:off x="3467100" y="4560888"/>
          <a:ext cx="3911600" cy="487362"/>
        </p:xfrm>
        <a:graphic>
          <a:graphicData uri="http://schemas.openxmlformats.org/presentationml/2006/ole">
            <mc:AlternateContent xmlns:mc="http://schemas.openxmlformats.org/markup-compatibility/2006">
              <mc:Choice xmlns:v="urn:schemas-microsoft-com:vml" Requires="v">
                <p:oleObj spid="_x0000_s4436" name="公式" r:id="rId5" imgW="1714320" imgH="228600" progId="Equation.3">
                  <p:embed/>
                </p:oleObj>
              </mc:Choice>
              <mc:Fallback>
                <p:oleObj name="公式" r:id="rId5" imgW="1714320" imgH="228600" progId="Equation.3">
                  <p:embed/>
                  <p:pic>
                    <p:nvPicPr>
                      <p:cNvPr id="3" name="对象 2"/>
                      <p:cNvPicPr/>
                      <p:nvPr/>
                    </p:nvPicPr>
                    <p:blipFill>
                      <a:blip r:embed="rId6"/>
                      <a:stretch>
                        <a:fillRect/>
                      </a:stretch>
                    </p:blipFill>
                    <p:spPr>
                      <a:xfrm>
                        <a:off x="3467100" y="4560888"/>
                        <a:ext cx="3911600" cy="487362"/>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322599668"/>
              </p:ext>
            </p:extLst>
          </p:nvPr>
        </p:nvGraphicFramePr>
        <p:xfrm>
          <a:off x="1657350" y="5227080"/>
          <a:ext cx="2306627" cy="457028"/>
        </p:xfrm>
        <a:graphic>
          <a:graphicData uri="http://schemas.openxmlformats.org/presentationml/2006/ole">
            <mc:AlternateContent xmlns:mc="http://schemas.openxmlformats.org/markup-compatibility/2006">
              <mc:Choice xmlns:v="urn:schemas-microsoft-com:vml" Requires="v">
                <p:oleObj spid="_x0000_s4437" name="公式" r:id="rId7" imgW="1155600" imgH="228600" progId="Equation.3">
                  <p:embed/>
                </p:oleObj>
              </mc:Choice>
              <mc:Fallback>
                <p:oleObj name="公式" r:id="rId7" imgW="1155600" imgH="228600" progId="Equation.3">
                  <p:embed/>
                  <p:pic>
                    <p:nvPicPr>
                      <p:cNvPr id="0" name=""/>
                      <p:cNvPicPr/>
                      <p:nvPr/>
                    </p:nvPicPr>
                    <p:blipFill>
                      <a:blip r:embed="rId8"/>
                      <a:stretch>
                        <a:fillRect/>
                      </a:stretch>
                    </p:blipFill>
                    <p:spPr>
                      <a:xfrm>
                        <a:off x="1657350" y="5227080"/>
                        <a:ext cx="2306627" cy="457028"/>
                      </a:xfrm>
                      <a:prstGeom prst="rect">
                        <a:avLst/>
                      </a:prstGeom>
                    </p:spPr>
                  </p:pic>
                </p:oleObj>
              </mc:Fallback>
            </mc:AlternateContent>
          </a:graphicData>
        </a:graphic>
      </p:graphicFrame>
    </p:spTree>
    <p:extLst>
      <p:ext uri="{BB962C8B-B14F-4D97-AF65-F5344CB8AC3E}">
        <p14:creationId xmlns:p14="http://schemas.microsoft.com/office/powerpoint/2010/main" val="4735993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dirty="0"/>
              <a:t>( </a:t>
            </a:r>
            <a:r>
              <a:rPr lang="zh-CN" altLang="en-US" dirty="0"/>
              <a:t>４</a:t>
            </a:r>
            <a:r>
              <a:rPr lang="en-US" altLang="zh-CN" dirty="0"/>
              <a:t>)</a:t>
            </a:r>
            <a:r>
              <a:rPr lang="zh-CN" altLang="en-US" dirty="0"/>
              <a:t>年资本回收额的计算 </a:t>
            </a:r>
            <a:endParaRPr lang="en-US" altLang="zh-CN" dirty="0" smtClean="0"/>
          </a:p>
          <a:p>
            <a:pPr marL="0" indent="0">
              <a:buNone/>
            </a:pPr>
            <a:r>
              <a:rPr lang="zh-CN" altLang="en-US" dirty="0" smtClean="0"/>
              <a:t>年</a:t>
            </a:r>
            <a:r>
              <a:rPr lang="zh-CN" altLang="en-US" dirty="0"/>
              <a:t>资本回收额的计算实际上是已知普通年金</a:t>
            </a:r>
            <a:r>
              <a:rPr lang="zh-CN" altLang="en-US" dirty="0" smtClean="0"/>
              <a:t>现值</a:t>
            </a:r>
            <a:r>
              <a:rPr lang="en-US" altLang="zh-CN" dirty="0" smtClean="0"/>
              <a:t>P </a:t>
            </a:r>
            <a:r>
              <a:rPr lang="en-US" altLang="zh-CN" dirty="0"/>
              <a:t>,</a:t>
            </a:r>
            <a:r>
              <a:rPr lang="zh-CN" altLang="en-US" dirty="0"/>
              <a:t>求</a:t>
            </a:r>
            <a:r>
              <a:rPr lang="zh-CN" altLang="en-US" dirty="0" smtClean="0"/>
              <a:t>年金</a:t>
            </a:r>
            <a:r>
              <a:rPr lang="en-US" altLang="zh-CN" dirty="0" smtClean="0"/>
              <a:t>A </a:t>
            </a:r>
            <a:r>
              <a:rPr lang="en-US" altLang="zh-CN" dirty="0"/>
              <a:t>.</a:t>
            </a:r>
            <a:r>
              <a:rPr lang="zh-CN" altLang="en-US" dirty="0"/>
              <a:t>其计算公式</a:t>
            </a:r>
            <a:r>
              <a:rPr lang="zh-CN" altLang="en-US" dirty="0" smtClean="0"/>
              <a:t>为</a:t>
            </a:r>
            <a:endParaRPr lang="en-US" altLang="zh-CN" dirty="0" smtClean="0"/>
          </a:p>
          <a:p>
            <a:pPr marL="0" indent="0">
              <a:buNone/>
            </a:pPr>
            <a:endParaRPr lang="en-US" altLang="zh-CN" dirty="0"/>
          </a:p>
          <a:p>
            <a:pPr marL="0" indent="0">
              <a:buNone/>
            </a:pPr>
            <a:r>
              <a:rPr lang="zh-CN" altLang="en-US" dirty="0" smtClean="0">
                <a:solidFill>
                  <a:srgbClr val="0070C0"/>
                </a:solidFill>
              </a:rPr>
              <a:t>资本</a:t>
            </a:r>
            <a:r>
              <a:rPr lang="zh-CN" altLang="en-US" dirty="0">
                <a:solidFill>
                  <a:srgbClr val="0070C0"/>
                </a:solidFill>
              </a:rPr>
              <a:t>回收额与普通年金现值互为逆运算</a:t>
            </a:r>
            <a:r>
              <a:rPr lang="en-US" altLang="zh-CN" dirty="0">
                <a:solidFill>
                  <a:srgbClr val="0070C0"/>
                </a:solidFill>
              </a:rPr>
              <a:t>. </a:t>
            </a:r>
            <a:endParaRPr lang="zh-CN" altLang="en-US" dirty="0">
              <a:solidFill>
                <a:srgbClr val="0070C0"/>
              </a:solidFill>
            </a:endParaRPr>
          </a:p>
          <a:p>
            <a:pPr marL="0" indent="0">
              <a:buNone/>
            </a:pP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662301752"/>
              </p:ext>
            </p:extLst>
          </p:nvPr>
        </p:nvGraphicFramePr>
        <p:xfrm>
          <a:off x="3767138" y="1716088"/>
          <a:ext cx="5988050" cy="473075"/>
        </p:xfrm>
        <a:graphic>
          <a:graphicData uri="http://schemas.openxmlformats.org/presentationml/2006/ole">
            <mc:AlternateContent xmlns:mc="http://schemas.openxmlformats.org/markup-compatibility/2006">
              <mc:Choice xmlns:v="urn:schemas-microsoft-com:vml" Requires="v">
                <p:oleObj spid="_x0000_s5233" name="公式" r:id="rId3" imgW="2692080" imgH="228600" progId="Equation.3">
                  <p:embed/>
                </p:oleObj>
              </mc:Choice>
              <mc:Fallback>
                <p:oleObj name="公式" r:id="rId3" imgW="2692080" imgH="228600" progId="Equation.3">
                  <p:embed/>
                  <p:pic>
                    <p:nvPicPr>
                      <p:cNvPr id="3" name="对象 2"/>
                      <p:cNvPicPr/>
                      <p:nvPr/>
                    </p:nvPicPr>
                    <p:blipFill>
                      <a:blip r:embed="rId4"/>
                      <a:stretch>
                        <a:fillRect/>
                      </a:stretch>
                    </p:blipFill>
                    <p:spPr>
                      <a:xfrm>
                        <a:off x="3767138" y="1716088"/>
                        <a:ext cx="5988050" cy="473075"/>
                      </a:xfrm>
                      <a:prstGeom prst="rect">
                        <a:avLst/>
                      </a:prstGeom>
                    </p:spPr>
                  </p:pic>
                </p:oleObj>
              </mc:Fallback>
            </mc:AlternateContent>
          </a:graphicData>
        </a:graphic>
      </p:graphicFrame>
    </p:spTree>
    <p:extLst>
      <p:ext uri="{BB962C8B-B14F-4D97-AF65-F5344CB8AC3E}">
        <p14:creationId xmlns:p14="http://schemas.microsoft.com/office/powerpoint/2010/main" val="6374203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dirty="0"/>
              <a:t>２． 预付年金 </a:t>
            </a:r>
            <a:endParaRPr lang="en-US" altLang="zh-CN" dirty="0" smtClean="0"/>
          </a:p>
          <a:p>
            <a:pPr marL="0" indent="0">
              <a:buNone/>
            </a:pPr>
            <a:r>
              <a:rPr lang="en-US" altLang="zh-CN" dirty="0"/>
              <a:t> </a:t>
            </a:r>
            <a:r>
              <a:rPr lang="en-US" altLang="zh-CN" dirty="0" smtClean="0"/>
              <a:t>      </a:t>
            </a:r>
            <a:r>
              <a:rPr lang="zh-CN" altLang="en-US" dirty="0" smtClean="0"/>
              <a:t>预付</a:t>
            </a:r>
            <a:r>
              <a:rPr lang="zh-CN" altLang="en-US" dirty="0"/>
              <a:t>年金是指发生在每期期初而非期末的收入或支出相等金额的款项</a:t>
            </a:r>
            <a:r>
              <a:rPr lang="en-US" altLang="zh-CN" dirty="0"/>
              <a:t>,</a:t>
            </a:r>
            <a:r>
              <a:rPr lang="zh-CN" altLang="en-US" dirty="0"/>
              <a:t>也称先付年金 或即付年金</a:t>
            </a:r>
            <a:r>
              <a:rPr lang="en-US" altLang="zh-CN" dirty="0"/>
              <a:t>. </a:t>
            </a:r>
            <a:endParaRPr lang="en-US" altLang="zh-CN" dirty="0" smtClean="0"/>
          </a:p>
          <a:p>
            <a:pPr marL="0" indent="0">
              <a:buNone/>
            </a:pPr>
            <a:r>
              <a:rPr lang="en-US" altLang="zh-CN" dirty="0" smtClean="0"/>
              <a:t>( </a:t>
            </a:r>
            <a:r>
              <a:rPr lang="zh-CN" altLang="en-US" dirty="0"/>
              <a:t>１</a:t>
            </a:r>
            <a:r>
              <a:rPr lang="en-US" altLang="zh-CN" dirty="0"/>
              <a:t>)</a:t>
            </a:r>
            <a:r>
              <a:rPr lang="zh-CN" altLang="en-US" dirty="0"/>
              <a:t>预付年金的终值 </a:t>
            </a:r>
            <a:endParaRPr lang="en-US" altLang="zh-CN" dirty="0" smtClean="0"/>
          </a:p>
          <a:p>
            <a:pPr marL="0" indent="0">
              <a:buNone/>
            </a:pPr>
            <a:r>
              <a:rPr lang="en-US" altLang="zh-CN" dirty="0"/>
              <a:t> </a:t>
            </a:r>
            <a:r>
              <a:rPr lang="en-US" altLang="zh-CN" dirty="0" smtClean="0"/>
              <a:t>      </a:t>
            </a:r>
            <a:r>
              <a:rPr lang="zh-CN" altLang="en-US" dirty="0" smtClean="0"/>
              <a:t>预付</a:t>
            </a:r>
            <a:r>
              <a:rPr lang="zh-CN" altLang="en-US" dirty="0"/>
              <a:t>年金的终值是指把预付年金每个等额 </a:t>
            </a:r>
            <a:r>
              <a:rPr lang="en-US" altLang="zh-CN" dirty="0"/>
              <a:t>A </a:t>
            </a:r>
            <a:r>
              <a:rPr lang="zh-CN" altLang="en-US" dirty="0"/>
              <a:t>都换算成第 </a:t>
            </a:r>
            <a:r>
              <a:rPr lang="en-US" altLang="zh-CN" dirty="0"/>
              <a:t>n </a:t>
            </a:r>
            <a:r>
              <a:rPr lang="zh-CN" altLang="en-US" dirty="0"/>
              <a:t>期期末的数值</a:t>
            </a:r>
            <a:r>
              <a:rPr lang="en-US" altLang="zh-CN" dirty="0"/>
              <a:t>,</a:t>
            </a:r>
            <a:r>
              <a:rPr lang="zh-CN" altLang="en-US" dirty="0"/>
              <a:t>再求和</a:t>
            </a:r>
            <a:r>
              <a:rPr lang="en-US" altLang="zh-CN" dirty="0" smtClean="0"/>
              <a:t>.</a:t>
            </a:r>
            <a:r>
              <a:rPr lang="zh-CN" altLang="en-US" dirty="0" smtClean="0"/>
              <a:t>其计算</a:t>
            </a:r>
            <a:r>
              <a:rPr lang="zh-CN" altLang="en-US" dirty="0"/>
              <a:t>公式</a:t>
            </a:r>
            <a:r>
              <a:rPr lang="zh-CN" altLang="en-US" dirty="0" smtClean="0"/>
              <a:t>为</a:t>
            </a:r>
            <a:endParaRPr lang="en-US" altLang="zh-CN" dirty="0" smtClean="0"/>
          </a:p>
          <a:p>
            <a:pPr marL="0" indent="0">
              <a:buNone/>
            </a:pPr>
            <a:r>
              <a:rPr lang="zh-CN" altLang="en-US" dirty="0" smtClean="0"/>
              <a:t> </a:t>
            </a:r>
            <a:endParaRPr lang="en-US" altLang="zh-CN" dirty="0" smtClean="0"/>
          </a:p>
          <a:p>
            <a:pPr marL="0" indent="0">
              <a:buNone/>
            </a:pPr>
            <a:r>
              <a:rPr lang="zh-CN" altLang="en-US" dirty="0" smtClean="0"/>
              <a:t>      预付</a:t>
            </a:r>
            <a:r>
              <a:rPr lang="zh-CN" altLang="en-US" dirty="0"/>
              <a:t>年金终值系数是在普通年金终值系数的基础上</a:t>
            </a:r>
            <a:r>
              <a:rPr lang="en-US" altLang="zh-CN" dirty="0"/>
              <a:t>,</a:t>
            </a:r>
            <a:r>
              <a:rPr lang="zh-CN" altLang="en-US" dirty="0"/>
              <a:t>期数加１、系数减１所得的结果</a:t>
            </a:r>
            <a:r>
              <a:rPr lang="en-US" altLang="zh-CN" dirty="0"/>
              <a:t>,</a:t>
            </a:r>
            <a:r>
              <a:rPr lang="zh-CN" altLang="en-US" dirty="0" smtClean="0"/>
              <a:t>通常</a:t>
            </a:r>
            <a:r>
              <a:rPr lang="zh-CN" altLang="en-US" dirty="0"/>
              <a:t>记</a:t>
            </a:r>
            <a:r>
              <a:rPr lang="zh-CN" altLang="en-US" dirty="0" smtClean="0"/>
              <a:t>为</a:t>
            </a:r>
            <a:endParaRPr lang="en-US" altLang="zh-CN" dirty="0" smtClean="0"/>
          </a:p>
          <a:p>
            <a:pPr marL="0" indent="0">
              <a:buNone/>
            </a:pPr>
            <a:r>
              <a:rPr lang="zh-CN" altLang="en-US" dirty="0"/>
              <a:t>上述公式也可写作</a:t>
            </a:r>
          </a:p>
          <a:p>
            <a:pPr marL="0" indent="0">
              <a:buNone/>
            </a:pP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562716429"/>
              </p:ext>
            </p:extLst>
          </p:nvPr>
        </p:nvGraphicFramePr>
        <p:xfrm>
          <a:off x="3244936" y="3364707"/>
          <a:ext cx="4997022" cy="503451"/>
        </p:xfrm>
        <a:graphic>
          <a:graphicData uri="http://schemas.openxmlformats.org/presentationml/2006/ole">
            <mc:AlternateContent xmlns:mc="http://schemas.openxmlformats.org/markup-compatibility/2006">
              <mc:Choice xmlns:v="urn:schemas-microsoft-com:vml" Requires="v">
                <p:oleObj spid="_x0000_s3417" name="公式" r:id="rId3" imgW="2273040" imgH="228600" progId="Equation.3">
                  <p:embed/>
                </p:oleObj>
              </mc:Choice>
              <mc:Fallback>
                <p:oleObj name="公式" r:id="rId3" imgW="2273040" imgH="228600" progId="Equation.3">
                  <p:embed/>
                  <p:pic>
                    <p:nvPicPr>
                      <p:cNvPr id="0" name=""/>
                      <p:cNvPicPr/>
                      <p:nvPr/>
                    </p:nvPicPr>
                    <p:blipFill>
                      <a:blip r:embed="rId4"/>
                      <a:stretch>
                        <a:fillRect/>
                      </a:stretch>
                    </p:blipFill>
                    <p:spPr>
                      <a:xfrm>
                        <a:off x="3244936" y="3364707"/>
                        <a:ext cx="4997022" cy="503451"/>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727190796"/>
              </p:ext>
            </p:extLst>
          </p:nvPr>
        </p:nvGraphicFramePr>
        <p:xfrm>
          <a:off x="1589150" y="4592821"/>
          <a:ext cx="3068317" cy="430641"/>
        </p:xfrm>
        <a:graphic>
          <a:graphicData uri="http://schemas.openxmlformats.org/presentationml/2006/ole">
            <mc:AlternateContent xmlns:mc="http://schemas.openxmlformats.org/markup-compatibility/2006">
              <mc:Choice xmlns:v="urn:schemas-microsoft-com:vml" Requires="v">
                <p:oleObj spid="_x0000_s3418" name="公式" r:id="rId5" imgW="1447560" imgH="203040" progId="Equation.3">
                  <p:embed/>
                </p:oleObj>
              </mc:Choice>
              <mc:Fallback>
                <p:oleObj name="公式" r:id="rId5" imgW="1447560" imgH="203040" progId="Equation.3">
                  <p:embed/>
                  <p:pic>
                    <p:nvPicPr>
                      <p:cNvPr id="0" name=""/>
                      <p:cNvPicPr/>
                      <p:nvPr/>
                    </p:nvPicPr>
                    <p:blipFill>
                      <a:blip r:embed="rId6"/>
                      <a:stretch>
                        <a:fillRect/>
                      </a:stretch>
                    </p:blipFill>
                    <p:spPr>
                      <a:xfrm>
                        <a:off x="1589150" y="4592821"/>
                        <a:ext cx="3068317" cy="430641"/>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140016527"/>
              </p:ext>
            </p:extLst>
          </p:nvPr>
        </p:nvGraphicFramePr>
        <p:xfrm>
          <a:off x="4065588" y="5505450"/>
          <a:ext cx="4062412" cy="430213"/>
        </p:xfrm>
        <a:graphic>
          <a:graphicData uri="http://schemas.openxmlformats.org/presentationml/2006/ole">
            <mc:AlternateContent xmlns:mc="http://schemas.openxmlformats.org/markup-compatibility/2006">
              <mc:Choice xmlns:v="urn:schemas-microsoft-com:vml" Requires="v">
                <p:oleObj spid="_x0000_s3419" name="公式" r:id="rId7" imgW="1917360" imgH="203040" progId="Equation.3">
                  <p:embed/>
                </p:oleObj>
              </mc:Choice>
              <mc:Fallback>
                <p:oleObj name="公式" r:id="rId7" imgW="1917360" imgH="203040" progId="Equation.3">
                  <p:embed/>
                  <p:pic>
                    <p:nvPicPr>
                      <p:cNvPr id="4" name="对象 3"/>
                      <p:cNvPicPr/>
                      <p:nvPr/>
                    </p:nvPicPr>
                    <p:blipFill>
                      <a:blip r:embed="rId8"/>
                      <a:stretch>
                        <a:fillRect/>
                      </a:stretch>
                    </p:blipFill>
                    <p:spPr>
                      <a:xfrm>
                        <a:off x="4065588" y="5505450"/>
                        <a:ext cx="4062412" cy="430213"/>
                      </a:xfrm>
                      <a:prstGeom prst="rect">
                        <a:avLst/>
                      </a:prstGeom>
                    </p:spPr>
                  </p:pic>
                </p:oleObj>
              </mc:Fallback>
            </mc:AlternateContent>
          </a:graphicData>
        </a:graphic>
      </p:graphicFrame>
    </p:spTree>
    <p:extLst>
      <p:ext uri="{BB962C8B-B14F-4D97-AF65-F5344CB8AC3E}">
        <p14:creationId xmlns:p14="http://schemas.microsoft.com/office/powerpoint/2010/main" val="41792117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dirty="0"/>
              <a:t>( </a:t>
            </a:r>
            <a:r>
              <a:rPr lang="zh-CN" altLang="en-US" dirty="0"/>
              <a:t>２</a:t>
            </a:r>
            <a:r>
              <a:rPr lang="en-US" altLang="zh-CN" dirty="0"/>
              <a:t>)</a:t>
            </a:r>
            <a:r>
              <a:rPr lang="zh-CN" altLang="en-US" dirty="0"/>
              <a:t>预付年金的现值 </a:t>
            </a:r>
            <a:endParaRPr lang="en-US" altLang="zh-CN" dirty="0" smtClean="0"/>
          </a:p>
          <a:p>
            <a:pPr marL="0" indent="0">
              <a:buNone/>
            </a:pPr>
            <a:r>
              <a:rPr lang="en-US" altLang="zh-CN" dirty="0"/>
              <a:t> </a:t>
            </a:r>
            <a:r>
              <a:rPr lang="en-US" altLang="zh-CN" dirty="0" smtClean="0"/>
              <a:t>      </a:t>
            </a:r>
            <a:r>
              <a:rPr lang="zh-CN" altLang="en-US" dirty="0" smtClean="0"/>
              <a:t>预付</a:t>
            </a:r>
            <a:r>
              <a:rPr lang="zh-CN" altLang="en-US" dirty="0"/>
              <a:t>年金的现值是指把即付年金每个等额</a:t>
            </a:r>
            <a:r>
              <a:rPr lang="en-US" altLang="zh-CN" dirty="0"/>
              <a:t>A</a:t>
            </a:r>
            <a:r>
              <a:rPr lang="zh-CN" altLang="en-US" dirty="0"/>
              <a:t>都换算成第一期期初的数值</a:t>
            </a:r>
            <a:r>
              <a:rPr lang="en-US" altLang="zh-CN" dirty="0"/>
              <a:t>,</a:t>
            </a:r>
            <a:r>
              <a:rPr lang="zh-CN" altLang="en-US" dirty="0"/>
              <a:t>即第０期期 末的数值</a:t>
            </a:r>
            <a:r>
              <a:rPr lang="en-US" altLang="zh-CN" dirty="0"/>
              <a:t>,</a:t>
            </a:r>
            <a:r>
              <a:rPr lang="zh-CN" altLang="en-US" dirty="0"/>
              <a:t>再求和</a:t>
            </a:r>
            <a:r>
              <a:rPr lang="en-US" altLang="zh-CN" dirty="0"/>
              <a:t>.</a:t>
            </a:r>
            <a:r>
              <a:rPr lang="zh-CN" altLang="en-US" dirty="0"/>
              <a:t>其计算公式为 </a:t>
            </a:r>
            <a:endParaRPr lang="en-US" altLang="zh-CN" dirty="0" smtClean="0"/>
          </a:p>
          <a:p>
            <a:pPr marL="0" indent="0">
              <a:buNone/>
            </a:pPr>
            <a:endParaRPr lang="en-US" altLang="zh-CN" dirty="0"/>
          </a:p>
          <a:p>
            <a:pPr marL="0" indent="0">
              <a:buNone/>
            </a:pPr>
            <a:r>
              <a:rPr lang="zh-CN" altLang="en-US" dirty="0"/>
              <a:t>预付年金现值系数是在普通年金现值系数的基础上</a:t>
            </a:r>
            <a:r>
              <a:rPr lang="en-US" altLang="zh-CN" dirty="0"/>
              <a:t>,</a:t>
            </a:r>
            <a:r>
              <a:rPr lang="zh-CN" altLang="en-US" dirty="0"/>
              <a:t>期数减１、系数加１所得的结果</a:t>
            </a:r>
            <a:r>
              <a:rPr lang="en-US" altLang="zh-CN" dirty="0"/>
              <a:t>,</a:t>
            </a:r>
            <a:r>
              <a:rPr lang="zh-CN" altLang="en-US" dirty="0"/>
              <a:t>通 常记</a:t>
            </a:r>
            <a:r>
              <a:rPr lang="zh-CN" altLang="en-US" dirty="0" smtClean="0"/>
              <a:t>为</a:t>
            </a:r>
            <a:endParaRPr lang="en-US" altLang="zh-CN" dirty="0" smtClean="0"/>
          </a:p>
          <a:p>
            <a:pPr marL="0" indent="0">
              <a:buNone/>
            </a:pPr>
            <a:r>
              <a:rPr lang="zh-CN" altLang="en-US" dirty="0"/>
              <a:t>上述公式也可写作</a:t>
            </a:r>
            <a:r>
              <a:rPr lang="en-US" altLang="zh-CN" dirty="0"/>
              <a:t>:</a:t>
            </a:r>
          </a:p>
          <a:p>
            <a:pPr marL="0" indent="0">
              <a:buNone/>
            </a:pP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864729298"/>
              </p:ext>
            </p:extLst>
          </p:nvPr>
        </p:nvGraphicFramePr>
        <p:xfrm>
          <a:off x="3317876" y="2116138"/>
          <a:ext cx="5580798" cy="559121"/>
        </p:xfrm>
        <a:graphic>
          <a:graphicData uri="http://schemas.openxmlformats.org/presentationml/2006/ole">
            <mc:AlternateContent xmlns:mc="http://schemas.openxmlformats.org/markup-compatibility/2006">
              <mc:Choice xmlns:v="urn:schemas-microsoft-com:vml" Requires="v">
                <p:oleObj spid="_x0000_s6479" name="公式" r:id="rId3" imgW="2286000" imgH="228600" progId="Equation.3">
                  <p:embed/>
                </p:oleObj>
              </mc:Choice>
              <mc:Fallback>
                <p:oleObj name="公式" r:id="rId3" imgW="2286000" imgH="228600" progId="Equation.3">
                  <p:embed/>
                  <p:pic>
                    <p:nvPicPr>
                      <p:cNvPr id="3" name="对象 2"/>
                      <p:cNvPicPr/>
                      <p:nvPr/>
                    </p:nvPicPr>
                    <p:blipFill>
                      <a:blip r:embed="rId4"/>
                      <a:stretch>
                        <a:fillRect/>
                      </a:stretch>
                    </p:blipFill>
                    <p:spPr>
                      <a:xfrm>
                        <a:off x="3317876" y="2116138"/>
                        <a:ext cx="5580798" cy="559121"/>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233143690"/>
              </p:ext>
            </p:extLst>
          </p:nvPr>
        </p:nvGraphicFramePr>
        <p:xfrm>
          <a:off x="1423988" y="3149600"/>
          <a:ext cx="3040062" cy="430213"/>
        </p:xfrm>
        <a:graphic>
          <a:graphicData uri="http://schemas.openxmlformats.org/presentationml/2006/ole">
            <mc:AlternateContent xmlns:mc="http://schemas.openxmlformats.org/markup-compatibility/2006">
              <mc:Choice xmlns:v="urn:schemas-microsoft-com:vml" Requires="v">
                <p:oleObj spid="_x0000_s6480" name="公式" r:id="rId5" imgW="1434960" imgH="203040" progId="Equation.3">
                  <p:embed/>
                </p:oleObj>
              </mc:Choice>
              <mc:Fallback>
                <p:oleObj name="公式" r:id="rId5" imgW="1434960" imgH="203040" progId="Equation.3">
                  <p:embed/>
                  <p:pic>
                    <p:nvPicPr>
                      <p:cNvPr id="4" name="对象 3"/>
                      <p:cNvPicPr/>
                      <p:nvPr/>
                    </p:nvPicPr>
                    <p:blipFill>
                      <a:blip r:embed="rId6"/>
                      <a:stretch>
                        <a:fillRect/>
                      </a:stretch>
                    </p:blipFill>
                    <p:spPr>
                      <a:xfrm>
                        <a:off x="1423988" y="3149600"/>
                        <a:ext cx="3040062" cy="430213"/>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470644245"/>
              </p:ext>
            </p:extLst>
          </p:nvPr>
        </p:nvGraphicFramePr>
        <p:xfrm>
          <a:off x="3711575" y="4097338"/>
          <a:ext cx="4711700" cy="496887"/>
        </p:xfrm>
        <a:graphic>
          <a:graphicData uri="http://schemas.openxmlformats.org/presentationml/2006/ole">
            <mc:AlternateContent xmlns:mc="http://schemas.openxmlformats.org/markup-compatibility/2006">
              <mc:Choice xmlns:v="urn:schemas-microsoft-com:vml" Requires="v">
                <p:oleObj spid="_x0000_s6481" name="公式" r:id="rId7" imgW="1930320" imgH="203040" progId="Equation.3">
                  <p:embed/>
                </p:oleObj>
              </mc:Choice>
              <mc:Fallback>
                <p:oleObj name="公式" r:id="rId7" imgW="1930320" imgH="203040" progId="Equation.3">
                  <p:embed/>
                  <p:pic>
                    <p:nvPicPr>
                      <p:cNvPr id="3" name="对象 2"/>
                      <p:cNvPicPr/>
                      <p:nvPr/>
                    </p:nvPicPr>
                    <p:blipFill>
                      <a:blip r:embed="rId8"/>
                      <a:stretch>
                        <a:fillRect/>
                      </a:stretch>
                    </p:blipFill>
                    <p:spPr>
                      <a:xfrm>
                        <a:off x="3711575" y="4097338"/>
                        <a:ext cx="4711700" cy="496887"/>
                      </a:xfrm>
                      <a:prstGeom prst="rect">
                        <a:avLst/>
                      </a:prstGeom>
                    </p:spPr>
                  </p:pic>
                </p:oleObj>
              </mc:Fallback>
            </mc:AlternateContent>
          </a:graphicData>
        </a:graphic>
      </p:graphicFrame>
    </p:spTree>
    <p:extLst>
      <p:ext uri="{BB962C8B-B14F-4D97-AF65-F5344CB8AC3E}">
        <p14:creationId xmlns:p14="http://schemas.microsoft.com/office/powerpoint/2010/main" val="208386970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758280" y="669073"/>
            <a:ext cx="10729332" cy="5553306"/>
          </a:xfrm>
        </p:spPr>
        <p:txBody>
          <a:bodyPr>
            <a:normAutofit/>
          </a:bodyPr>
          <a:lstStyle/>
          <a:p>
            <a:pPr marL="0" indent="0">
              <a:buNone/>
            </a:pPr>
            <a:r>
              <a:rPr lang="zh-CN" altLang="en-US" dirty="0"/>
              <a:t>３． 递延年</a:t>
            </a:r>
            <a:r>
              <a:rPr lang="zh-CN" altLang="en-US" dirty="0" smtClean="0"/>
              <a:t>金</a:t>
            </a:r>
            <a:endParaRPr lang="en-US" altLang="zh-CN" dirty="0" smtClean="0"/>
          </a:p>
          <a:p>
            <a:pPr marL="0" indent="0">
              <a:buNone/>
            </a:pPr>
            <a:r>
              <a:rPr lang="zh-CN" altLang="en-US" dirty="0" smtClean="0"/>
              <a:t> </a:t>
            </a:r>
            <a:r>
              <a:rPr lang="zh-CN" altLang="en-US" dirty="0"/>
              <a:t>第一期不发生收付的年金</a:t>
            </a:r>
            <a:r>
              <a:rPr lang="en-US" altLang="zh-CN" dirty="0"/>
              <a:t>,</a:t>
            </a:r>
            <a:r>
              <a:rPr lang="zh-CN" altLang="en-US" dirty="0"/>
              <a:t>称为递延年金</a:t>
            </a:r>
            <a:r>
              <a:rPr lang="en-US" altLang="zh-CN" dirty="0"/>
              <a:t>,</a:t>
            </a:r>
            <a:r>
              <a:rPr lang="zh-CN" altLang="en-US" dirty="0"/>
              <a:t>它是普通年金的特殊形式</a:t>
            </a:r>
            <a:r>
              <a:rPr lang="en-US" altLang="zh-CN" dirty="0"/>
              <a:t>. </a:t>
            </a:r>
            <a:endParaRPr lang="en-US" altLang="zh-CN" dirty="0" smtClean="0"/>
          </a:p>
          <a:p>
            <a:pPr marL="0" indent="0">
              <a:buNone/>
            </a:pPr>
            <a:r>
              <a:rPr lang="en-US" altLang="zh-CN" dirty="0"/>
              <a:t>( </a:t>
            </a:r>
            <a:r>
              <a:rPr lang="zh-CN" altLang="en-US" dirty="0"/>
              <a:t>１</a:t>
            </a:r>
            <a:r>
              <a:rPr lang="en-US" altLang="zh-CN" dirty="0"/>
              <a:t>)</a:t>
            </a:r>
            <a:r>
              <a:rPr lang="zh-CN" altLang="en-US" dirty="0"/>
              <a:t>递延年金的终值 递延年金的终值的大小</a:t>
            </a:r>
            <a:r>
              <a:rPr lang="en-US" altLang="zh-CN" dirty="0"/>
              <a:t>,</a:t>
            </a:r>
            <a:r>
              <a:rPr lang="zh-CN" altLang="en-US" dirty="0"/>
              <a:t>与递延期无关</a:t>
            </a:r>
            <a:r>
              <a:rPr lang="en-US" altLang="zh-CN" dirty="0"/>
              <a:t>,</a:t>
            </a:r>
            <a:r>
              <a:rPr lang="zh-CN" altLang="en-US" dirty="0"/>
              <a:t>只与年金支付期有关</a:t>
            </a:r>
            <a:r>
              <a:rPr lang="en-US" altLang="zh-CN" dirty="0"/>
              <a:t>,</a:t>
            </a:r>
            <a:r>
              <a:rPr lang="zh-CN" altLang="en-US" dirty="0"/>
              <a:t>它的计算方法与普通年 金相同</a:t>
            </a:r>
            <a:r>
              <a:rPr lang="en-US" altLang="zh-CN" dirty="0"/>
              <a:t>,</a:t>
            </a:r>
            <a:r>
              <a:rPr lang="zh-CN" altLang="en-US" dirty="0"/>
              <a:t>只是要注意期数</a:t>
            </a:r>
            <a:r>
              <a:rPr lang="en-US" altLang="zh-CN" dirty="0"/>
              <a:t>.</a:t>
            </a:r>
            <a:r>
              <a:rPr lang="zh-CN" altLang="en-US" dirty="0"/>
              <a:t>其计算公式为 </a:t>
            </a:r>
            <a:endParaRPr lang="en-US" altLang="zh-CN" dirty="0" smtClean="0"/>
          </a:p>
          <a:p>
            <a:pPr marL="0" indent="0">
              <a:buNone/>
            </a:pPr>
            <a:r>
              <a:rPr lang="en-US" altLang="zh-CN" dirty="0"/>
              <a:t>( </a:t>
            </a:r>
            <a:r>
              <a:rPr lang="zh-CN" altLang="en-US" dirty="0"/>
              <a:t>２</a:t>
            </a:r>
            <a:r>
              <a:rPr lang="en-US" altLang="zh-CN" dirty="0"/>
              <a:t>)</a:t>
            </a:r>
            <a:r>
              <a:rPr lang="zh-CN" altLang="en-US" dirty="0"/>
              <a:t>递延年金的现值 </a:t>
            </a:r>
            <a:endParaRPr lang="en-US" altLang="zh-CN" dirty="0" smtClean="0"/>
          </a:p>
          <a:p>
            <a:pPr marL="0" indent="0">
              <a:buNone/>
            </a:pPr>
            <a:r>
              <a:rPr lang="zh-CN" altLang="en-US" dirty="0" smtClean="0"/>
              <a:t>递</a:t>
            </a:r>
            <a:r>
              <a:rPr lang="zh-CN" altLang="en-US" dirty="0"/>
              <a:t>延年金的现值的计算方法有以下两种</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第一</a:t>
            </a:r>
            <a:r>
              <a:rPr lang="zh-CN" altLang="en-US" dirty="0"/>
              <a:t>种方法</a:t>
            </a:r>
            <a:r>
              <a:rPr lang="en-US" altLang="zh-CN" dirty="0"/>
              <a:t>,</a:t>
            </a:r>
            <a:r>
              <a:rPr lang="zh-CN" altLang="en-US" dirty="0"/>
              <a:t>假设递延期为 </a:t>
            </a:r>
            <a:r>
              <a:rPr lang="en-US" altLang="zh-CN" dirty="0" smtClean="0"/>
              <a:t>m </a:t>
            </a:r>
            <a:r>
              <a:rPr lang="en-US" altLang="zh-CN" dirty="0"/>
              <a:t>( m </a:t>
            </a:r>
            <a:r>
              <a:rPr lang="zh-CN" altLang="en-US" dirty="0"/>
              <a:t>＜ </a:t>
            </a:r>
            <a:r>
              <a:rPr lang="en-US" altLang="zh-CN" dirty="0"/>
              <a:t>n ),</a:t>
            </a:r>
            <a:r>
              <a:rPr lang="zh-CN" altLang="en-US" dirty="0"/>
              <a:t>可先求</a:t>
            </a:r>
            <a:r>
              <a:rPr lang="zh-CN" altLang="en-US" dirty="0" smtClean="0"/>
              <a:t>出</a:t>
            </a:r>
            <a:r>
              <a:rPr lang="en-US" altLang="zh-CN" dirty="0" smtClean="0"/>
              <a:t>m</a:t>
            </a:r>
            <a:r>
              <a:rPr lang="zh-CN" altLang="en-US" dirty="0" smtClean="0"/>
              <a:t>期</a:t>
            </a:r>
            <a:r>
              <a:rPr lang="zh-CN" altLang="en-US" dirty="0"/>
              <a:t>后的</a:t>
            </a:r>
            <a:r>
              <a:rPr lang="en-US" altLang="zh-CN" dirty="0"/>
              <a:t>( </a:t>
            </a:r>
            <a:r>
              <a:rPr lang="en-US" altLang="zh-CN" dirty="0" smtClean="0"/>
              <a:t>n</a:t>
            </a:r>
            <a:r>
              <a:rPr lang="zh-CN" altLang="en-US" dirty="0" smtClean="0"/>
              <a:t>－</a:t>
            </a:r>
            <a:r>
              <a:rPr lang="en-US" altLang="zh-CN" dirty="0" smtClean="0"/>
              <a:t>m </a:t>
            </a:r>
            <a:r>
              <a:rPr lang="en-US" altLang="zh-CN" dirty="0"/>
              <a:t>)</a:t>
            </a:r>
            <a:r>
              <a:rPr lang="zh-CN" altLang="en-US" dirty="0"/>
              <a:t>期普通年金的现值</a:t>
            </a:r>
            <a:r>
              <a:rPr lang="en-US" altLang="zh-CN" dirty="0" smtClean="0"/>
              <a:t>,</a:t>
            </a:r>
            <a:r>
              <a:rPr lang="zh-CN" altLang="en-US" dirty="0" smtClean="0"/>
              <a:t>然后</a:t>
            </a:r>
            <a:r>
              <a:rPr lang="zh-CN" altLang="en-US" dirty="0"/>
              <a:t>将此现值折算到第一</a:t>
            </a:r>
            <a:r>
              <a:rPr lang="zh-CN" altLang="en-US" dirty="0" smtClean="0"/>
              <a:t>期期初的现值</a:t>
            </a:r>
            <a:r>
              <a:rPr lang="en-US" altLang="zh-CN" dirty="0" smtClean="0"/>
              <a:t>.</a:t>
            </a:r>
          </a:p>
          <a:p>
            <a:pPr marL="0" indent="0">
              <a:buNone/>
            </a:pPr>
            <a:r>
              <a:rPr lang="zh-CN" altLang="en-US" dirty="0" smtClean="0"/>
              <a:t>      第二</a:t>
            </a:r>
            <a:r>
              <a:rPr lang="zh-CN" altLang="en-US" dirty="0"/>
              <a:t>种方法</a:t>
            </a:r>
            <a:r>
              <a:rPr lang="en-US" altLang="zh-CN" dirty="0"/>
              <a:t>,</a:t>
            </a:r>
            <a:r>
              <a:rPr lang="zh-CN" altLang="en-US" dirty="0"/>
              <a:t>先求出 </a:t>
            </a:r>
            <a:r>
              <a:rPr lang="en-US" altLang="zh-CN" dirty="0" smtClean="0"/>
              <a:t>n</a:t>
            </a:r>
            <a:r>
              <a:rPr lang="zh-CN" altLang="en-US" dirty="0" smtClean="0"/>
              <a:t>期</a:t>
            </a:r>
            <a:r>
              <a:rPr lang="zh-CN" altLang="en-US" dirty="0"/>
              <a:t>普通年金的现值</a:t>
            </a:r>
            <a:r>
              <a:rPr lang="en-US" altLang="zh-CN" dirty="0"/>
              <a:t>,</a:t>
            </a:r>
            <a:r>
              <a:rPr lang="zh-CN" altLang="en-US" dirty="0"/>
              <a:t>然后扣除实际并未收付款</a:t>
            </a:r>
            <a:r>
              <a:rPr lang="zh-CN" altLang="en-US" dirty="0" smtClean="0"/>
              <a:t>的</a:t>
            </a:r>
            <a:r>
              <a:rPr lang="en-US" altLang="zh-CN" dirty="0" smtClean="0"/>
              <a:t>m</a:t>
            </a:r>
            <a:r>
              <a:rPr lang="zh-CN" altLang="en-US" dirty="0" smtClean="0"/>
              <a:t>期</a:t>
            </a:r>
            <a:r>
              <a:rPr lang="zh-CN" altLang="en-US" dirty="0"/>
              <a:t>普通</a:t>
            </a:r>
            <a:r>
              <a:rPr lang="zh-CN" altLang="en-US" dirty="0" smtClean="0"/>
              <a:t>年金现值</a:t>
            </a:r>
            <a:r>
              <a:rPr lang="en-US" altLang="zh-CN" dirty="0" smtClean="0"/>
              <a:t>.</a:t>
            </a:r>
          </a:p>
          <a:p>
            <a:pPr marL="0" indent="0">
              <a:buNone/>
            </a:pPr>
            <a:r>
              <a:rPr lang="zh-CN" altLang="en-US" dirty="0"/>
              <a:t>４． 永续</a:t>
            </a:r>
            <a:r>
              <a:rPr lang="zh-CN" altLang="en-US" dirty="0" smtClean="0"/>
              <a:t>年金</a:t>
            </a:r>
            <a:endParaRPr lang="en-US" altLang="zh-CN" dirty="0" smtClean="0"/>
          </a:p>
          <a:p>
            <a:pPr marL="0" indent="0">
              <a:buNone/>
            </a:pPr>
            <a:r>
              <a:rPr lang="zh-CN" altLang="en-US" dirty="0" smtClean="0"/>
              <a:t> </a:t>
            </a:r>
            <a:r>
              <a:rPr lang="zh-CN" altLang="en-US" dirty="0"/>
              <a:t>永续年金是指无期限的收入或支出相等金额的年金</a:t>
            </a:r>
            <a:r>
              <a:rPr lang="en-US" altLang="zh-CN" dirty="0"/>
              <a:t>,</a:t>
            </a:r>
            <a:r>
              <a:rPr lang="zh-CN" altLang="en-US" dirty="0"/>
              <a:t>也称永久年金</a:t>
            </a:r>
            <a:r>
              <a:rPr lang="en-US" altLang="zh-CN" dirty="0"/>
              <a:t>.</a:t>
            </a:r>
            <a:r>
              <a:rPr lang="zh-CN" altLang="en-US" dirty="0"/>
              <a:t>永续年金没有终 值</a:t>
            </a:r>
            <a:r>
              <a:rPr lang="en-US" altLang="zh-CN" dirty="0"/>
              <a:t>,</a:t>
            </a:r>
            <a:r>
              <a:rPr lang="zh-CN" altLang="en-US" dirty="0"/>
              <a:t>只有现值</a:t>
            </a:r>
            <a:r>
              <a:rPr lang="en-US" altLang="zh-CN" dirty="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612565509"/>
              </p:ext>
            </p:extLst>
          </p:nvPr>
        </p:nvGraphicFramePr>
        <p:xfrm>
          <a:off x="6722797" y="2227263"/>
          <a:ext cx="2717800" cy="430212"/>
        </p:xfrm>
        <a:graphic>
          <a:graphicData uri="http://schemas.openxmlformats.org/presentationml/2006/ole">
            <mc:AlternateContent xmlns:mc="http://schemas.openxmlformats.org/markup-compatibility/2006">
              <mc:Choice xmlns:v="urn:schemas-microsoft-com:vml" Requires="v">
                <p:oleObj spid="_x0000_s7282" name="公式" r:id="rId3" imgW="1282680" imgH="203040" progId="Equation.3">
                  <p:embed/>
                </p:oleObj>
              </mc:Choice>
              <mc:Fallback>
                <p:oleObj name="公式" r:id="rId3" imgW="1282680" imgH="203040" progId="Equation.3">
                  <p:embed/>
                  <p:pic>
                    <p:nvPicPr>
                      <p:cNvPr id="5" name="对象 4"/>
                      <p:cNvPicPr/>
                      <p:nvPr/>
                    </p:nvPicPr>
                    <p:blipFill>
                      <a:blip r:embed="rId4"/>
                      <a:stretch>
                        <a:fillRect/>
                      </a:stretch>
                    </p:blipFill>
                    <p:spPr>
                      <a:xfrm>
                        <a:off x="6722797" y="2227263"/>
                        <a:ext cx="2717800" cy="430212"/>
                      </a:xfrm>
                      <a:prstGeom prst="rect">
                        <a:avLst/>
                      </a:prstGeom>
                    </p:spPr>
                  </p:pic>
                </p:oleObj>
              </mc:Fallback>
            </mc:AlternateContent>
          </a:graphicData>
        </a:graphic>
      </p:graphicFrame>
    </p:spTree>
    <p:extLst>
      <p:ext uri="{BB962C8B-B14F-4D97-AF65-F5344CB8AC3E}">
        <p14:creationId xmlns:p14="http://schemas.microsoft.com/office/powerpoint/2010/main" val="8916035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en-US" altLang="zh-CN" sz="3200" b="1" dirty="0" smtClean="0"/>
              <a:t>2.2 </a:t>
            </a:r>
            <a:r>
              <a:rPr lang="zh-CN" altLang="en-US" sz="3200" b="1" dirty="0" smtClean="0"/>
              <a:t>投资</a:t>
            </a:r>
            <a:r>
              <a:rPr lang="zh-CN" altLang="en-US" sz="3200" b="1" dirty="0"/>
              <a:t>风险</a:t>
            </a:r>
            <a:r>
              <a:rPr lang="zh-CN" altLang="en-US" sz="3200" b="1" dirty="0" smtClean="0"/>
              <a:t>价值</a:t>
            </a:r>
            <a:endParaRPr lang="en-US" altLang="zh-CN" sz="3200" b="1" dirty="0" smtClean="0"/>
          </a:p>
          <a:p>
            <a:pPr marL="0" indent="0">
              <a:buNone/>
            </a:pPr>
            <a:r>
              <a:rPr lang="en-US" altLang="zh-CN" sz="2800" dirty="0" smtClean="0"/>
              <a:t>2.2.1 </a:t>
            </a:r>
            <a:r>
              <a:rPr lang="zh-CN" altLang="en-US" sz="2800" dirty="0" smtClean="0"/>
              <a:t>风险</a:t>
            </a:r>
            <a:r>
              <a:rPr lang="zh-CN" altLang="en-US" sz="2800" dirty="0"/>
              <a:t>的</a:t>
            </a:r>
            <a:r>
              <a:rPr lang="zh-CN" altLang="en-US" sz="2800" dirty="0" smtClean="0"/>
              <a:t>含义</a:t>
            </a:r>
            <a:endParaRPr lang="en-US" altLang="zh-CN" sz="2800" dirty="0" smtClean="0"/>
          </a:p>
          <a:p>
            <a:pPr marL="0" indent="0">
              <a:buNone/>
            </a:pPr>
            <a:r>
              <a:rPr lang="zh-CN" altLang="en-US" dirty="0" smtClean="0"/>
              <a:t> </a:t>
            </a:r>
            <a:r>
              <a:rPr lang="zh-CN" altLang="en-US" dirty="0"/>
              <a:t>一般来说</a:t>
            </a:r>
            <a:r>
              <a:rPr lang="en-US" altLang="zh-CN" dirty="0"/>
              <a:t>,</a:t>
            </a:r>
            <a:r>
              <a:rPr lang="zh-CN" altLang="en-US" dirty="0"/>
              <a:t>风险是指在一定条件下和一定时期内可能发生的各种结果的变动程度</a:t>
            </a:r>
            <a:r>
              <a:rPr lang="en-US" altLang="zh-CN" dirty="0" smtClean="0"/>
              <a:t>.</a:t>
            </a:r>
          </a:p>
          <a:p>
            <a:pPr marL="0" indent="0">
              <a:buNone/>
            </a:pPr>
            <a:r>
              <a:rPr lang="en-US" altLang="zh-CN" dirty="0"/>
              <a:t>.</a:t>
            </a:r>
            <a:r>
              <a:rPr lang="zh-CN" altLang="en-US" dirty="0"/>
              <a:t>从财务角度来说</a:t>
            </a:r>
            <a:r>
              <a:rPr lang="en-US" altLang="zh-CN" dirty="0"/>
              <a:t>,</a:t>
            </a:r>
            <a:r>
              <a:rPr lang="zh-CN" altLang="en-US" dirty="0"/>
              <a:t>风险主要指无法达到预期报酬的可 能性</a:t>
            </a:r>
            <a:r>
              <a:rPr lang="en-US" altLang="zh-CN" dirty="0" smtClean="0"/>
              <a:t>.</a:t>
            </a:r>
          </a:p>
          <a:p>
            <a:pPr marL="0" indent="0">
              <a:buNone/>
            </a:pPr>
            <a:r>
              <a:rPr lang="zh-CN" altLang="en-US" dirty="0" smtClean="0"/>
              <a:t>资产</a:t>
            </a:r>
            <a:r>
              <a:rPr lang="zh-CN" altLang="en-US" dirty="0"/>
              <a:t>的风险</a:t>
            </a:r>
            <a:r>
              <a:rPr lang="en-US" altLang="zh-CN" dirty="0"/>
              <a:t>,</a:t>
            </a:r>
            <a:r>
              <a:rPr lang="zh-CN" altLang="en-US" dirty="0"/>
              <a:t>是指资产收益率的不确定性</a:t>
            </a:r>
            <a:r>
              <a:rPr lang="en-US" altLang="zh-CN" dirty="0"/>
              <a:t>.</a:t>
            </a:r>
            <a:endParaRPr lang="zh-CN" altLang="en-US" dirty="0"/>
          </a:p>
        </p:txBody>
      </p:sp>
    </p:spTree>
    <p:extLst>
      <p:ext uri="{BB962C8B-B14F-4D97-AF65-F5344CB8AC3E}">
        <p14:creationId xmlns:p14="http://schemas.microsoft.com/office/powerpoint/2010/main" val="169178140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3200" dirty="0" smtClean="0"/>
              <a:t>2.2.2 </a:t>
            </a:r>
            <a:r>
              <a:rPr lang="zh-CN" altLang="en-US" sz="3200" dirty="0" smtClean="0"/>
              <a:t>风险</a:t>
            </a:r>
            <a:r>
              <a:rPr lang="zh-CN" altLang="en-US" sz="3200" dirty="0"/>
              <a:t>的类型 </a:t>
            </a:r>
            <a:endParaRPr lang="en-US" altLang="zh-CN" sz="3200" dirty="0" smtClean="0"/>
          </a:p>
          <a:p>
            <a:pPr marL="457200" indent="-457200">
              <a:buAutoNum type="arabicDbPeriod"/>
            </a:pPr>
            <a:r>
              <a:rPr lang="zh-CN" altLang="en-US" b="1" dirty="0" smtClean="0"/>
              <a:t>从</a:t>
            </a:r>
            <a:r>
              <a:rPr lang="zh-CN" altLang="en-US" b="1" dirty="0"/>
              <a:t>个别理财主体的角度</a:t>
            </a:r>
            <a:r>
              <a:rPr lang="zh-CN" altLang="en-US" b="1" dirty="0" smtClean="0"/>
              <a:t>划分</a:t>
            </a:r>
            <a:endParaRPr lang="en-US" altLang="zh-CN" b="1" dirty="0" smtClean="0"/>
          </a:p>
          <a:p>
            <a:pPr marL="0" indent="0">
              <a:buNone/>
            </a:pPr>
            <a:r>
              <a:rPr lang="en-US" altLang="zh-CN" dirty="0"/>
              <a:t> </a:t>
            </a:r>
            <a:r>
              <a:rPr lang="en-US" altLang="zh-CN" dirty="0" smtClean="0"/>
              <a:t>     </a:t>
            </a:r>
            <a:r>
              <a:rPr lang="zh-CN" altLang="en-US" dirty="0" smtClean="0"/>
              <a:t> 市场</a:t>
            </a:r>
            <a:r>
              <a:rPr lang="zh-CN" altLang="en-US" dirty="0"/>
              <a:t>风险是指那些对所有企业产生影响的因素引起的风险</a:t>
            </a:r>
            <a:r>
              <a:rPr lang="en-US" altLang="zh-CN" dirty="0"/>
              <a:t>,</a:t>
            </a:r>
            <a:r>
              <a:rPr lang="zh-CN" altLang="en-US" dirty="0"/>
              <a:t>如战争、自然灾害、经济衰 退、通货膨胀等</a:t>
            </a:r>
            <a:r>
              <a:rPr lang="en-US" altLang="zh-CN" dirty="0" smtClean="0"/>
              <a:t>.</a:t>
            </a:r>
            <a:r>
              <a:rPr lang="zh-CN" altLang="en-US" dirty="0"/>
              <a:t> </a:t>
            </a:r>
            <a:r>
              <a:rPr lang="zh-CN" altLang="en-US" dirty="0" smtClean="0"/>
              <a:t>这</a:t>
            </a:r>
            <a:r>
              <a:rPr lang="zh-CN" altLang="en-US" dirty="0"/>
              <a:t>类风险涉及所有企业</a:t>
            </a:r>
            <a:r>
              <a:rPr lang="en-US" altLang="zh-CN" dirty="0"/>
              <a:t>,</a:t>
            </a:r>
            <a:r>
              <a:rPr lang="zh-CN" altLang="en-US" dirty="0"/>
              <a:t>不能通过多角化投资来分散</a:t>
            </a:r>
            <a:r>
              <a:rPr lang="en-US" altLang="zh-CN" dirty="0"/>
              <a:t>,</a:t>
            </a:r>
            <a:r>
              <a:rPr lang="zh-CN" altLang="en-US" dirty="0"/>
              <a:t>因此</a:t>
            </a:r>
            <a:r>
              <a:rPr lang="en-US" altLang="zh-CN" dirty="0"/>
              <a:t>,</a:t>
            </a:r>
            <a:r>
              <a:rPr lang="zh-CN" altLang="en-US" dirty="0"/>
              <a:t>市场风险又称 不可分散风险或系统风险</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公司</a:t>
            </a:r>
            <a:r>
              <a:rPr lang="zh-CN" altLang="en-US" dirty="0"/>
              <a:t>特有风险是指发生于个别企业的特有事项造成的风险</a:t>
            </a:r>
            <a:r>
              <a:rPr lang="en-US" altLang="zh-CN" dirty="0"/>
              <a:t>,</a:t>
            </a:r>
            <a:r>
              <a:rPr lang="zh-CN" altLang="en-US" dirty="0"/>
              <a:t>如罢工、诉讼失败、失去销 售市场、新产品开发失败等</a:t>
            </a:r>
            <a:r>
              <a:rPr lang="en-US" altLang="zh-CN" dirty="0" smtClean="0"/>
              <a:t>.</a:t>
            </a:r>
            <a:r>
              <a:rPr lang="zh-CN" altLang="en-US" dirty="0"/>
              <a:t> </a:t>
            </a:r>
            <a:r>
              <a:rPr lang="zh-CN" altLang="en-US" dirty="0" smtClean="0"/>
              <a:t>这</a:t>
            </a:r>
            <a:r>
              <a:rPr lang="zh-CN" altLang="en-US" dirty="0"/>
              <a:t>类事件是随机发生的</a:t>
            </a:r>
            <a:r>
              <a:rPr lang="en-US" altLang="zh-CN" dirty="0"/>
              <a:t>,</a:t>
            </a:r>
            <a:r>
              <a:rPr lang="zh-CN" altLang="en-US" dirty="0"/>
              <a:t>因而可以通过多角化投资来分散</a:t>
            </a:r>
            <a:r>
              <a:rPr lang="en-US" altLang="zh-CN" dirty="0"/>
              <a:t>,</a:t>
            </a:r>
            <a:r>
              <a:rPr lang="zh-CN" altLang="en-US" dirty="0"/>
              <a:t>即 发生于一家公司的不利事件可以被其他公司的有利事件所抵消</a:t>
            </a:r>
            <a:r>
              <a:rPr lang="en-US" altLang="zh-CN" dirty="0"/>
              <a:t>.</a:t>
            </a:r>
            <a:r>
              <a:rPr lang="zh-CN" altLang="en-US" dirty="0"/>
              <a:t>这类风险也称可分散风险 或非系统风险</a:t>
            </a:r>
            <a:r>
              <a:rPr lang="en-US" altLang="zh-CN" dirty="0"/>
              <a:t>. </a:t>
            </a:r>
            <a:endParaRPr lang="zh-CN" altLang="en-US" dirty="0"/>
          </a:p>
        </p:txBody>
      </p:sp>
    </p:spTree>
    <p:extLst>
      <p:ext uri="{BB962C8B-B14F-4D97-AF65-F5344CB8AC3E}">
        <p14:creationId xmlns:p14="http://schemas.microsoft.com/office/powerpoint/2010/main" val="18970290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２． 从企业本身的角度划分 </a:t>
            </a:r>
            <a:endParaRPr lang="en-US" altLang="zh-CN" b="1" dirty="0" smtClean="0"/>
          </a:p>
          <a:p>
            <a:pPr marL="0" indent="0">
              <a:buNone/>
            </a:pPr>
            <a:r>
              <a:rPr lang="en-US" altLang="zh-CN" dirty="0"/>
              <a:t> </a:t>
            </a:r>
            <a:r>
              <a:rPr lang="en-US" altLang="zh-CN" dirty="0" smtClean="0"/>
              <a:t>      </a:t>
            </a:r>
            <a:r>
              <a:rPr lang="zh-CN" altLang="en-US" dirty="0" smtClean="0"/>
              <a:t>从</a:t>
            </a:r>
            <a:r>
              <a:rPr lang="zh-CN" altLang="en-US" dirty="0"/>
              <a:t>企业本身的角度划分</a:t>
            </a:r>
            <a:r>
              <a:rPr lang="en-US" altLang="zh-CN" dirty="0"/>
              <a:t>,</a:t>
            </a:r>
            <a:r>
              <a:rPr lang="zh-CN" altLang="en-US" dirty="0"/>
              <a:t>风险可分为经营风险和财务风险两大类</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经营</a:t>
            </a:r>
            <a:r>
              <a:rPr lang="zh-CN" altLang="en-US" dirty="0"/>
              <a:t>风险是指因生产经营方面的原因给企业盈利带来的不确定性</a:t>
            </a:r>
            <a:r>
              <a:rPr lang="en-US" altLang="zh-CN" dirty="0"/>
              <a:t>.</a:t>
            </a:r>
            <a:r>
              <a:rPr lang="zh-CN" altLang="en-US" dirty="0"/>
              <a:t>经营风险是任何商 业活动都有的</a:t>
            </a:r>
            <a:r>
              <a:rPr lang="en-US" altLang="zh-CN" dirty="0"/>
              <a:t>,</a:t>
            </a:r>
            <a:r>
              <a:rPr lang="zh-CN" altLang="en-US" dirty="0"/>
              <a:t>也称为商业风险</a:t>
            </a:r>
            <a:r>
              <a:rPr lang="en-US" altLang="zh-CN" dirty="0"/>
              <a:t>.</a:t>
            </a:r>
            <a:r>
              <a:rPr lang="zh-CN" altLang="en-US" dirty="0"/>
              <a:t>经营风险主要来自于</a:t>
            </a:r>
            <a:r>
              <a:rPr lang="en-US" altLang="zh-CN" dirty="0"/>
              <a:t>:①</a:t>
            </a:r>
            <a:r>
              <a:rPr lang="zh-CN" altLang="en-US" dirty="0"/>
              <a:t>市场销售</a:t>
            </a:r>
            <a:r>
              <a:rPr lang="en-US" altLang="zh-CN" dirty="0"/>
              <a:t>;②</a:t>
            </a:r>
            <a:r>
              <a:rPr lang="zh-CN" altLang="en-US" dirty="0"/>
              <a:t>生产成本</a:t>
            </a:r>
            <a:r>
              <a:rPr lang="en-US" altLang="zh-CN" dirty="0"/>
              <a:t>;③</a:t>
            </a:r>
            <a:r>
              <a:rPr lang="zh-CN" altLang="en-US" dirty="0"/>
              <a:t>生产技 术</a:t>
            </a:r>
            <a:r>
              <a:rPr lang="en-US" altLang="zh-CN" dirty="0"/>
              <a:t>;④</a:t>
            </a:r>
            <a:r>
              <a:rPr lang="zh-CN" altLang="en-US" dirty="0"/>
              <a:t>其他</a:t>
            </a:r>
            <a:r>
              <a:rPr lang="en-US" altLang="zh-CN" dirty="0"/>
              <a:t>(</a:t>
            </a:r>
            <a:r>
              <a:rPr lang="zh-CN" altLang="en-US" dirty="0"/>
              <a:t>外部的环境变化</a:t>
            </a:r>
            <a:r>
              <a:rPr lang="en-US" altLang="zh-CN" dirty="0"/>
              <a:t>,</a:t>
            </a:r>
            <a:r>
              <a:rPr lang="zh-CN" altLang="en-US" dirty="0"/>
              <a:t>如天灾、经济不景气、通货膨胀等</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财务</a:t>
            </a:r>
            <a:r>
              <a:rPr lang="zh-CN" altLang="en-US" dirty="0"/>
              <a:t>风险又称筹资风险</a:t>
            </a:r>
            <a:r>
              <a:rPr lang="en-US" altLang="zh-CN" dirty="0"/>
              <a:t>,</a:t>
            </a:r>
            <a:r>
              <a:rPr lang="zh-CN" altLang="en-US" dirty="0"/>
              <a:t>是指由于举债而给企业财务成果带来的不确定性</a:t>
            </a:r>
            <a:r>
              <a:rPr lang="en-US" altLang="zh-CN" dirty="0"/>
              <a:t>.</a:t>
            </a:r>
            <a:r>
              <a:rPr lang="zh-CN" altLang="en-US" dirty="0"/>
              <a:t>由于许多 因素的影响</a:t>
            </a:r>
            <a:r>
              <a:rPr lang="en-US" altLang="zh-CN" dirty="0"/>
              <a:t>,</a:t>
            </a:r>
            <a:r>
              <a:rPr lang="zh-CN" altLang="en-US" dirty="0"/>
              <a:t>企业息税前资金利润率和借入资金利息率差额具有不确定性</a:t>
            </a:r>
            <a:r>
              <a:rPr lang="en-US" altLang="zh-CN" dirty="0"/>
              <a:t>,</a:t>
            </a:r>
            <a:r>
              <a:rPr lang="zh-CN" altLang="en-US" dirty="0"/>
              <a:t>从而引起自有资 金利润率的高低变化</a:t>
            </a:r>
            <a:r>
              <a:rPr lang="en-US" altLang="zh-CN" dirty="0"/>
              <a:t>,</a:t>
            </a:r>
            <a:r>
              <a:rPr lang="zh-CN" altLang="en-US" dirty="0"/>
              <a:t>这种风险即为财务风险</a:t>
            </a:r>
            <a:r>
              <a:rPr lang="en-US" altLang="zh-CN" dirty="0"/>
              <a:t>.</a:t>
            </a:r>
          </a:p>
          <a:p>
            <a:pPr marL="0" indent="0">
              <a:buNone/>
            </a:pPr>
            <a:endParaRPr lang="zh-CN" altLang="en-US" dirty="0"/>
          </a:p>
        </p:txBody>
      </p:sp>
    </p:spTree>
    <p:extLst>
      <p:ext uri="{BB962C8B-B14F-4D97-AF65-F5344CB8AC3E}">
        <p14:creationId xmlns:p14="http://schemas.microsoft.com/office/powerpoint/2010/main" val="11887630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C7A9F5C-555A-4E11-997F-B0A80CBB230D}"/>
              </a:ext>
            </a:extLst>
          </p:cNvPr>
          <p:cNvSpPr>
            <a:spLocks noGrp="1"/>
          </p:cNvSpPr>
          <p:nvPr>
            <p:ph sz="quarter" idx="13"/>
          </p:nvPr>
        </p:nvSpPr>
        <p:spPr>
          <a:xfrm>
            <a:off x="2667059" y="1834523"/>
            <a:ext cx="7145351" cy="3054119"/>
          </a:xfrm>
        </p:spPr>
        <p:txBody>
          <a:bodyPr/>
          <a:lstStyle/>
          <a:p>
            <a:r>
              <a:rPr lang="zh-CN" altLang="en-US" sz="2400" b="1" dirty="0">
                <a:solidFill>
                  <a:srgbClr val="00B0F0"/>
                </a:solidFill>
              </a:rPr>
              <a:t>学习</a:t>
            </a:r>
            <a:r>
              <a:rPr lang="zh-CN" altLang="en-US" sz="2400" b="1" dirty="0" smtClean="0">
                <a:solidFill>
                  <a:srgbClr val="00B0F0"/>
                </a:solidFill>
              </a:rPr>
              <a:t>要点</a:t>
            </a:r>
            <a:r>
              <a:rPr lang="en-US" altLang="zh-CN" dirty="0"/>
              <a:t/>
            </a:r>
            <a:br>
              <a:rPr lang="en-US" altLang="zh-CN" dirty="0"/>
            </a:br>
            <a:r>
              <a:rPr lang="zh-CN" altLang="en-US" dirty="0"/>
              <a:t>　　</a:t>
            </a:r>
            <a:r>
              <a:rPr lang="en-US" altLang="zh-CN" dirty="0"/>
              <a:t>	</a:t>
            </a:r>
            <a:r>
              <a:rPr lang="zh-CN" altLang="en-US" dirty="0"/>
              <a:t>１． 掌握财务关系及财务管理的基本内容</a:t>
            </a:r>
            <a:r>
              <a:rPr lang="en-US" altLang="zh-CN" dirty="0"/>
              <a:t>; </a:t>
            </a:r>
            <a:br>
              <a:rPr lang="en-US" altLang="zh-CN" dirty="0"/>
            </a:br>
            <a:r>
              <a:rPr lang="en-US" altLang="zh-CN" dirty="0"/>
              <a:t>	</a:t>
            </a:r>
            <a:r>
              <a:rPr lang="zh-CN" altLang="en-US" dirty="0"/>
              <a:t>２． 理解财务管理的基本概念及财务管理目标</a:t>
            </a:r>
            <a:r>
              <a:rPr lang="en-US" altLang="zh-CN" dirty="0"/>
              <a:t>; </a:t>
            </a:r>
            <a:br>
              <a:rPr lang="en-US" altLang="zh-CN" dirty="0"/>
            </a:br>
            <a:r>
              <a:rPr lang="en-US" altLang="zh-CN" dirty="0"/>
              <a:t>	</a:t>
            </a:r>
            <a:r>
              <a:rPr lang="zh-CN" altLang="en-US" dirty="0"/>
              <a:t>３． 了解财务管理工作的环节和财务管理环境</a:t>
            </a:r>
            <a:r>
              <a:rPr lang="en-US" altLang="zh-CN" dirty="0"/>
              <a:t>.</a:t>
            </a:r>
            <a:br>
              <a:rPr lang="en-US" altLang="zh-CN" dirty="0"/>
            </a:br>
            <a:endParaRPr lang="zh-CN" altLang="en-US" dirty="0"/>
          </a:p>
        </p:txBody>
      </p:sp>
      <p:grpSp>
        <p:nvGrpSpPr>
          <p:cNvPr id="34" name="Group 70"/>
          <p:cNvGrpSpPr/>
          <p:nvPr/>
        </p:nvGrpSpPr>
        <p:grpSpPr bwMode="auto">
          <a:xfrm>
            <a:off x="2762374" y="898956"/>
            <a:ext cx="1367367" cy="935567"/>
            <a:chOff x="924" y="1097"/>
            <a:chExt cx="646" cy="442"/>
          </a:xfrm>
          <a:solidFill>
            <a:srgbClr val="F15A29"/>
          </a:solidFill>
        </p:grpSpPr>
        <p:sp>
          <p:nvSpPr>
            <p:cNvPr id="35" name="Freeform 44"/>
            <p:cNvSpPr/>
            <p:nvPr/>
          </p:nvSpPr>
          <p:spPr bwMode="auto">
            <a:xfrm>
              <a:off x="1066" y="1097"/>
              <a:ext cx="380" cy="371"/>
            </a:xfrm>
            <a:custGeom>
              <a:avLst/>
              <a:gdLst>
                <a:gd name="T0" fmla="*/ 357 w 215"/>
                <a:gd name="T1" fmla="*/ 5 h 210"/>
                <a:gd name="T2" fmla="*/ 331 w 215"/>
                <a:gd name="T3" fmla="*/ 2 h 210"/>
                <a:gd name="T4" fmla="*/ 309 w 215"/>
                <a:gd name="T5" fmla="*/ 19 h 210"/>
                <a:gd name="T6" fmla="*/ 168 w 215"/>
                <a:gd name="T7" fmla="*/ 286 h 210"/>
                <a:gd name="T8" fmla="*/ 51 w 215"/>
                <a:gd name="T9" fmla="*/ 224 h 210"/>
                <a:gd name="T10" fmla="*/ 25 w 215"/>
                <a:gd name="T11" fmla="*/ 223 h 210"/>
                <a:gd name="T12" fmla="*/ 5 w 215"/>
                <a:gd name="T13" fmla="*/ 240 h 210"/>
                <a:gd name="T14" fmla="*/ 2 w 215"/>
                <a:gd name="T15" fmla="*/ 267 h 210"/>
                <a:gd name="T16" fmla="*/ 19 w 215"/>
                <a:gd name="T17" fmla="*/ 286 h 210"/>
                <a:gd name="T18" fmla="*/ 164 w 215"/>
                <a:gd name="T19" fmla="*/ 366 h 210"/>
                <a:gd name="T20" fmla="*/ 193 w 215"/>
                <a:gd name="T21" fmla="*/ 367 h 210"/>
                <a:gd name="T22" fmla="*/ 212 w 215"/>
                <a:gd name="T23" fmla="*/ 350 h 210"/>
                <a:gd name="T24" fmla="*/ 371 w 215"/>
                <a:gd name="T25" fmla="*/ 51 h 210"/>
                <a:gd name="T26" fmla="*/ 357 w 215"/>
                <a:gd name="T27" fmla="*/ 5 h 2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5" h="210">
                  <a:moveTo>
                    <a:pt x="202" y="3"/>
                  </a:moveTo>
                  <a:cubicBezTo>
                    <a:pt x="197" y="0"/>
                    <a:pt x="192" y="0"/>
                    <a:pt x="187" y="1"/>
                  </a:cubicBezTo>
                  <a:cubicBezTo>
                    <a:pt x="182" y="3"/>
                    <a:pt x="178" y="6"/>
                    <a:pt x="175" y="11"/>
                  </a:cubicBezTo>
                  <a:cubicBezTo>
                    <a:pt x="95" y="162"/>
                    <a:pt x="95" y="162"/>
                    <a:pt x="95" y="162"/>
                  </a:cubicBezTo>
                  <a:cubicBezTo>
                    <a:pt x="29" y="127"/>
                    <a:pt x="29" y="127"/>
                    <a:pt x="29" y="127"/>
                  </a:cubicBezTo>
                  <a:cubicBezTo>
                    <a:pt x="25" y="125"/>
                    <a:pt x="19" y="124"/>
                    <a:pt x="14" y="126"/>
                  </a:cubicBezTo>
                  <a:cubicBezTo>
                    <a:pt x="9" y="128"/>
                    <a:pt x="5" y="131"/>
                    <a:pt x="3" y="136"/>
                  </a:cubicBezTo>
                  <a:cubicBezTo>
                    <a:pt x="0" y="140"/>
                    <a:pt x="0" y="146"/>
                    <a:pt x="1" y="151"/>
                  </a:cubicBezTo>
                  <a:cubicBezTo>
                    <a:pt x="3" y="156"/>
                    <a:pt x="6" y="160"/>
                    <a:pt x="11" y="162"/>
                  </a:cubicBezTo>
                  <a:cubicBezTo>
                    <a:pt x="93" y="207"/>
                    <a:pt x="93" y="207"/>
                    <a:pt x="93" y="207"/>
                  </a:cubicBezTo>
                  <a:cubicBezTo>
                    <a:pt x="98" y="209"/>
                    <a:pt x="103" y="210"/>
                    <a:pt x="109" y="208"/>
                  </a:cubicBezTo>
                  <a:cubicBezTo>
                    <a:pt x="114" y="206"/>
                    <a:pt x="118" y="203"/>
                    <a:pt x="120" y="198"/>
                  </a:cubicBezTo>
                  <a:cubicBezTo>
                    <a:pt x="210" y="29"/>
                    <a:pt x="210" y="29"/>
                    <a:pt x="210" y="29"/>
                  </a:cubicBezTo>
                  <a:cubicBezTo>
                    <a:pt x="215" y="20"/>
                    <a:pt x="212" y="8"/>
                    <a:pt x="20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6" name="Oval 61"/>
            <p:cNvSpPr>
              <a:spLocks noChangeArrowheads="1"/>
            </p:cNvSpPr>
            <p:nvPr/>
          </p:nvSpPr>
          <p:spPr bwMode="auto">
            <a:xfrm>
              <a:off x="924" y="1495"/>
              <a:ext cx="646" cy="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spTree>
    <p:extLst>
      <p:ext uri="{BB962C8B-B14F-4D97-AF65-F5344CB8AC3E}">
        <p14:creationId xmlns:p14="http://schemas.microsoft.com/office/powerpoint/2010/main" val="241177693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2.2.3 </a:t>
            </a:r>
            <a:r>
              <a:rPr lang="zh-CN" altLang="en-US" sz="2800" dirty="0" smtClean="0"/>
              <a:t>资产的收益与收益率 </a:t>
            </a:r>
            <a:endParaRPr lang="en-US" altLang="zh-CN" sz="2800" dirty="0" smtClean="0"/>
          </a:p>
          <a:p>
            <a:pPr marL="457200" indent="-457200">
              <a:buAutoNum type="arabicDbPeriod"/>
            </a:pPr>
            <a:r>
              <a:rPr lang="zh-CN" altLang="en-US" b="1" dirty="0" smtClean="0"/>
              <a:t>资产的收益与收益率的概念</a:t>
            </a:r>
            <a:endParaRPr lang="en-US" altLang="zh-CN" b="1" dirty="0" smtClean="0"/>
          </a:p>
          <a:p>
            <a:pPr marL="0" indent="0">
              <a:buNone/>
            </a:pPr>
            <a:r>
              <a:rPr lang="zh-CN" altLang="en-US" dirty="0" smtClean="0"/>
              <a:t>       资产</a:t>
            </a:r>
            <a:r>
              <a:rPr lang="zh-CN" altLang="en-US" dirty="0"/>
              <a:t>的收益是指资产的价值在一定时期的增值</a:t>
            </a:r>
            <a:r>
              <a:rPr lang="en-US" altLang="zh-CN" dirty="0"/>
              <a:t>.</a:t>
            </a:r>
            <a:r>
              <a:rPr lang="zh-CN" altLang="en-US" dirty="0"/>
              <a:t>一般情况下</a:t>
            </a:r>
            <a:r>
              <a:rPr lang="en-US" altLang="zh-CN" dirty="0"/>
              <a:t>,</a:t>
            </a:r>
            <a:r>
              <a:rPr lang="zh-CN" altLang="en-US" dirty="0"/>
              <a:t>有两种表述资产收益的 方式</a:t>
            </a:r>
            <a:r>
              <a:rPr lang="en-US" altLang="zh-CN" dirty="0"/>
              <a:t>:</a:t>
            </a:r>
            <a:r>
              <a:rPr lang="zh-CN" altLang="en-US" dirty="0"/>
              <a:t>一种是以绝对数表示的资产价值的增值量</a:t>
            </a:r>
            <a:r>
              <a:rPr lang="en-US" altLang="zh-CN" dirty="0"/>
              <a:t>,</a:t>
            </a:r>
            <a:r>
              <a:rPr lang="zh-CN" altLang="en-US" dirty="0"/>
              <a:t>称为资产的收益额</a:t>
            </a:r>
            <a:r>
              <a:rPr lang="en-US" altLang="zh-CN" dirty="0"/>
              <a:t>,</a:t>
            </a:r>
            <a:r>
              <a:rPr lang="zh-CN" altLang="en-US" dirty="0"/>
              <a:t>通常以资产在一定期 限内的增值量来表示</a:t>
            </a:r>
            <a:r>
              <a:rPr lang="en-US" altLang="zh-CN" dirty="0"/>
              <a:t>;</a:t>
            </a:r>
            <a:r>
              <a:rPr lang="zh-CN" altLang="en-US" dirty="0"/>
              <a:t>另一种是以相对数</a:t>
            </a:r>
            <a:r>
              <a:rPr lang="en-US" altLang="zh-CN" dirty="0"/>
              <a:t>(</a:t>
            </a:r>
            <a:r>
              <a:rPr lang="zh-CN" altLang="en-US" dirty="0"/>
              <a:t>百分比</a:t>
            </a:r>
            <a:r>
              <a:rPr lang="en-US" altLang="zh-CN" dirty="0"/>
              <a:t>)</a:t>
            </a:r>
            <a:r>
              <a:rPr lang="zh-CN" altLang="en-US" dirty="0"/>
              <a:t>表示的资产价值的增值率</a:t>
            </a:r>
            <a:r>
              <a:rPr lang="en-US" altLang="zh-CN" dirty="0"/>
              <a:t>,</a:t>
            </a:r>
            <a:r>
              <a:rPr lang="zh-CN" altLang="en-US" dirty="0"/>
              <a:t>称为资产的收 益率或报酬率</a:t>
            </a:r>
            <a:r>
              <a:rPr lang="en-US" altLang="zh-CN" dirty="0"/>
              <a:t>,</a:t>
            </a:r>
            <a:r>
              <a:rPr lang="zh-CN" altLang="en-US" dirty="0"/>
              <a:t>包括利</a:t>
            </a:r>
            <a:r>
              <a:rPr lang="en-US" altLang="zh-CN" dirty="0"/>
              <a:t>(</a:t>
            </a:r>
            <a:r>
              <a:rPr lang="zh-CN" altLang="en-US" dirty="0"/>
              <a:t>股</a:t>
            </a:r>
            <a:r>
              <a:rPr lang="en-US" altLang="zh-CN" dirty="0"/>
              <a:t>)</a:t>
            </a:r>
            <a:r>
              <a:rPr lang="zh-CN" altLang="en-US" dirty="0"/>
              <a:t>息收益率和资本利得收益率</a:t>
            </a:r>
            <a:r>
              <a:rPr lang="en-US" altLang="zh-CN" dirty="0" smtClean="0"/>
              <a:t>.</a:t>
            </a:r>
            <a:r>
              <a:rPr lang="zh-CN" altLang="en-US" dirty="0"/>
              <a:t>一般情况下</a:t>
            </a:r>
            <a:r>
              <a:rPr lang="en-US" altLang="zh-CN" dirty="0"/>
              <a:t>,</a:t>
            </a:r>
            <a:r>
              <a:rPr lang="zh-CN" altLang="en-US" dirty="0"/>
              <a:t>资产的收益指资产的 年收益率</a:t>
            </a:r>
            <a:r>
              <a:rPr lang="en-US" altLang="zh-CN" dirty="0"/>
              <a:t>,</a:t>
            </a:r>
            <a:r>
              <a:rPr lang="zh-CN" altLang="en-US" dirty="0"/>
              <a:t>又称资产的报酬率</a:t>
            </a:r>
            <a:r>
              <a:rPr lang="en-US" altLang="zh-CN" dirty="0"/>
              <a:t>. </a:t>
            </a:r>
            <a:endParaRPr lang="en-US" altLang="zh-CN" dirty="0" smtClean="0"/>
          </a:p>
        </p:txBody>
      </p:sp>
      <p:graphicFrame>
        <p:nvGraphicFramePr>
          <p:cNvPr id="3" name="对象 2"/>
          <p:cNvGraphicFramePr>
            <a:graphicFrameLocks noChangeAspect="1"/>
          </p:cNvGraphicFramePr>
          <p:nvPr>
            <p:extLst>
              <p:ext uri="{D42A27DB-BD31-4B8C-83A1-F6EECF244321}">
                <p14:modId xmlns:p14="http://schemas.microsoft.com/office/powerpoint/2010/main" val="942593458"/>
              </p:ext>
            </p:extLst>
          </p:nvPr>
        </p:nvGraphicFramePr>
        <p:xfrm>
          <a:off x="928428" y="4062707"/>
          <a:ext cx="10425372" cy="870556"/>
        </p:xfrm>
        <a:graphic>
          <a:graphicData uri="http://schemas.openxmlformats.org/presentationml/2006/ole">
            <mc:AlternateContent xmlns:mc="http://schemas.openxmlformats.org/markup-compatibility/2006">
              <mc:Choice xmlns:v="urn:schemas-microsoft-com:vml" Requires="v">
                <p:oleObj spid="_x0000_s8305" name="公式" r:id="rId3" imgW="7899120" imgH="660240" progId="Equation.3">
                  <p:embed/>
                </p:oleObj>
              </mc:Choice>
              <mc:Fallback>
                <p:oleObj name="公式" r:id="rId3" imgW="7899120" imgH="660240" progId="Equation.3">
                  <p:embed/>
                  <p:pic>
                    <p:nvPicPr>
                      <p:cNvPr id="0" name=""/>
                      <p:cNvPicPr/>
                      <p:nvPr/>
                    </p:nvPicPr>
                    <p:blipFill>
                      <a:blip r:embed="rId4"/>
                      <a:stretch>
                        <a:fillRect/>
                      </a:stretch>
                    </p:blipFill>
                    <p:spPr>
                      <a:xfrm>
                        <a:off x="928428" y="4062707"/>
                        <a:ext cx="10425372" cy="870556"/>
                      </a:xfrm>
                      <a:prstGeom prst="rect">
                        <a:avLst/>
                      </a:prstGeom>
                    </p:spPr>
                  </p:pic>
                </p:oleObj>
              </mc:Fallback>
            </mc:AlternateContent>
          </a:graphicData>
        </a:graphic>
      </p:graphicFrame>
    </p:spTree>
    <p:extLst>
      <p:ext uri="{BB962C8B-B14F-4D97-AF65-F5344CB8AC3E}">
        <p14:creationId xmlns:p14="http://schemas.microsoft.com/office/powerpoint/2010/main" val="1476555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２． 资产收益率的类型 </a:t>
            </a:r>
            <a:endParaRPr lang="en-US" altLang="zh-CN" b="1" dirty="0" smtClean="0"/>
          </a:p>
          <a:p>
            <a:pPr marL="0" indent="0">
              <a:buNone/>
            </a:pPr>
            <a:r>
              <a:rPr lang="en-US" altLang="zh-CN" dirty="0"/>
              <a:t> </a:t>
            </a:r>
            <a:r>
              <a:rPr lang="en-US" altLang="zh-CN" dirty="0" smtClean="0"/>
              <a:t>      ( </a:t>
            </a:r>
            <a:r>
              <a:rPr lang="zh-CN" altLang="en-US" dirty="0"/>
              <a:t>１</a:t>
            </a:r>
            <a:r>
              <a:rPr lang="en-US" altLang="zh-CN" dirty="0"/>
              <a:t>)</a:t>
            </a:r>
            <a:r>
              <a:rPr lang="zh-CN" altLang="en-US" dirty="0"/>
              <a:t>实际收益率</a:t>
            </a:r>
            <a:r>
              <a:rPr lang="en-US" altLang="zh-CN" dirty="0"/>
              <a:t>:</a:t>
            </a:r>
            <a:r>
              <a:rPr lang="zh-CN" altLang="en-US" dirty="0"/>
              <a:t>已经实现的或者确定可以实现的资产收益率</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２</a:t>
            </a:r>
            <a:r>
              <a:rPr lang="en-US" altLang="zh-CN" dirty="0"/>
              <a:t>)</a:t>
            </a:r>
            <a:r>
              <a:rPr lang="zh-CN" altLang="en-US" dirty="0"/>
              <a:t>名义收益率</a:t>
            </a:r>
            <a:r>
              <a:rPr lang="en-US" altLang="zh-CN" dirty="0"/>
              <a:t>:</a:t>
            </a:r>
            <a:r>
              <a:rPr lang="zh-CN" altLang="en-US" dirty="0"/>
              <a:t>在资产合约上标明的收益率</a:t>
            </a:r>
            <a:r>
              <a:rPr lang="en-US" altLang="zh-CN" dirty="0"/>
              <a:t>,</a:t>
            </a:r>
            <a:r>
              <a:rPr lang="zh-CN" altLang="en-US" dirty="0"/>
              <a:t>如借款协议上的借款利率</a:t>
            </a:r>
            <a:r>
              <a:rPr lang="en-US" altLang="zh-CN" dirty="0" smtClean="0"/>
              <a:t>.</a:t>
            </a:r>
          </a:p>
          <a:p>
            <a:pPr marL="0" indent="0">
              <a:buNone/>
            </a:pPr>
            <a:r>
              <a:rPr lang="en-US" altLang="zh-CN" dirty="0"/>
              <a:t> </a:t>
            </a:r>
            <a:r>
              <a:rPr lang="en-US" altLang="zh-CN" dirty="0" smtClean="0"/>
              <a:t>      </a:t>
            </a:r>
            <a:r>
              <a:rPr lang="en-US" altLang="zh-CN" dirty="0"/>
              <a:t>( </a:t>
            </a:r>
            <a:r>
              <a:rPr lang="zh-CN" altLang="en-US" dirty="0"/>
              <a:t>３</a:t>
            </a:r>
            <a:r>
              <a:rPr lang="en-US" altLang="zh-CN" dirty="0"/>
              <a:t>)</a:t>
            </a:r>
            <a:r>
              <a:rPr lang="zh-CN" altLang="en-US" dirty="0"/>
              <a:t>预期收益率</a:t>
            </a:r>
            <a:r>
              <a:rPr lang="en-US" altLang="zh-CN" dirty="0"/>
              <a:t>:</a:t>
            </a:r>
            <a:r>
              <a:rPr lang="zh-CN" altLang="en-US" dirty="0"/>
              <a:t>又称期望收益率</a:t>
            </a:r>
            <a:r>
              <a:rPr lang="en-US" altLang="zh-CN" dirty="0"/>
              <a:t>,</a:t>
            </a:r>
            <a:r>
              <a:rPr lang="zh-CN" altLang="en-US" dirty="0"/>
              <a:t>是指在不确定的条件下</a:t>
            </a:r>
            <a:r>
              <a:rPr lang="en-US" altLang="zh-CN" dirty="0"/>
              <a:t>,</a:t>
            </a:r>
            <a:r>
              <a:rPr lang="zh-CN" altLang="en-US" dirty="0"/>
              <a:t>预测的某资产未来可能实现 的收益率</a:t>
            </a:r>
            <a:r>
              <a:rPr lang="en-US" altLang="zh-CN" dirty="0" smtClean="0"/>
              <a:t>.</a:t>
            </a:r>
          </a:p>
          <a:p>
            <a:pPr marL="0" indent="0">
              <a:buNone/>
            </a:pPr>
            <a:r>
              <a:rPr lang="en-US" altLang="zh-CN" dirty="0"/>
              <a:t> </a:t>
            </a:r>
            <a:r>
              <a:rPr lang="en-US" altLang="zh-CN" dirty="0" smtClean="0"/>
              <a:t>      </a:t>
            </a:r>
            <a:r>
              <a:rPr lang="en-US" altLang="zh-CN" dirty="0"/>
              <a:t>( </a:t>
            </a:r>
            <a:r>
              <a:rPr lang="zh-CN" altLang="en-US" dirty="0"/>
              <a:t>４</a:t>
            </a:r>
            <a:r>
              <a:rPr lang="en-US" altLang="zh-CN" dirty="0"/>
              <a:t>)</a:t>
            </a:r>
            <a:r>
              <a:rPr lang="zh-CN" altLang="en-US" dirty="0"/>
              <a:t>必要收益率</a:t>
            </a:r>
            <a:r>
              <a:rPr lang="en-US" altLang="zh-CN" dirty="0"/>
              <a:t>:</a:t>
            </a:r>
            <a:r>
              <a:rPr lang="zh-CN" altLang="en-US" dirty="0"/>
              <a:t>又称最低必要报酬率或最低要求收益率</a:t>
            </a:r>
            <a:r>
              <a:rPr lang="en-US" altLang="zh-CN" dirty="0"/>
              <a:t>,</a:t>
            </a:r>
            <a:r>
              <a:rPr lang="zh-CN" altLang="en-US" dirty="0"/>
              <a:t>表示投资者对某资产合理要 求的最低收益率</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５</a:t>
            </a:r>
            <a:r>
              <a:rPr lang="en-US" altLang="zh-CN" dirty="0"/>
              <a:t>)</a:t>
            </a:r>
            <a:r>
              <a:rPr lang="zh-CN" altLang="en-US" dirty="0"/>
              <a:t>无风险收益率</a:t>
            </a:r>
            <a:r>
              <a:rPr lang="en-US" altLang="zh-CN" dirty="0"/>
              <a:t>:</a:t>
            </a:r>
            <a:r>
              <a:rPr lang="zh-CN" altLang="en-US" dirty="0"/>
              <a:t>可以确定可知的无风险资产的收益率</a:t>
            </a:r>
            <a:r>
              <a:rPr lang="en-US" altLang="zh-CN" dirty="0"/>
              <a:t>,</a:t>
            </a:r>
            <a:r>
              <a:rPr lang="zh-CN" altLang="en-US" dirty="0"/>
              <a:t>由纯粹利率和通货膨胀补贴 组成</a:t>
            </a:r>
            <a:r>
              <a:rPr lang="en-US" altLang="zh-CN" dirty="0"/>
              <a:t>,</a:t>
            </a:r>
            <a:r>
              <a:rPr lang="zh-CN" altLang="en-US" dirty="0"/>
              <a:t>通常用短期国库券的利率近似地代替无风险收益率</a:t>
            </a:r>
            <a:r>
              <a:rPr lang="en-US" altLang="zh-CN" dirty="0"/>
              <a:t>. </a:t>
            </a:r>
            <a:endParaRPr lang="en-US" altLang="zh-CN" dirty="0" smtClean="0"/>
          </a:p>
          <a:p>
            <a:pPr marL="0" indent="0">
              <a:buNone/>
            </a:pPr>
            <a:r>
              <a:rPr lang="en-US" altLang="zh-CN" dirty="0"/>
              <a:t> </a:t>
            </a:r>
            <a:r>
              <a:rPr lang="en-US" altLang="zh-CN" dirty="0" smtClean="0"/>
              <a:t>      ( </a:t>
            </a:r>
            <a:r>
              <a:rPr lang="zh-CN" altLang="en-US" dirty="0"/>
              <a:t>６</a:t>
            </a:r>
            <a:r>
              <a:rPr lang="en-US" altLang="zh-CN" dirty="0"/>
              <a:t>)</a:t>
            </a:r>
            <a:r>
              <a:rPr lang="zh-CN" altLang="en-US" dirty="0"/>
              <a:t>风险收益率</a:t>
            </a:r>
            <a:r>
              <a:rPr lang="en-US" altLang="zh-CN" dirty="0"/>
              <a:t>:</a:t>
            </a:r>
            <a:r>
              <a:rPr lang="zh-CN" altLang="en-US" dirty="0"/>
              <a:t>资产持有者因承担该资产的风险而要求的超过无风险利率的额外收 益</a:t>
            </a:r>
            <a:r>
              <a:rPr lang="en-US" altLang="zh-CN" dirty="0"/>
              <a:t>,</a:t>
            </a:r>
            <a:r>
              <a:rPr lang="zh-CN" altLang="en-US" dirty="0"/>
              <a:t>它等于必要收益率与无风险收益率之差</a:t>
            </a:r>
            <a:r>
              <a:rPr lang="en-US" altLang="zh-CN" dirty="0"/>
              <a:t>. </a:t>
            </a:r>
            <a:endParaRPr lang="zh-CN" altLang="en-US" dirty="0"/>
          </a:p>
        </p:txBody>
      </p:sp>
    </p:spTree>
    <p:extLst>
      <p:ext uri="{BB962C8B-B14F-4D97-AF65-F5344CB8AC3E}">
        <p14:creationId xmlns:p14="http://schemas.microsoft.com/office/powerpoint/2010/main" val="24073352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2.2.4 </a:t>
            </a:r>
            <a:r>
              <a:rPr lang="zh-CN" altLang="en-US" sz="2800" dirty="0" smtClean="0"/>
              <a:t>风险</a:t>
            </a:r>
            <a:r>
              <a:rPr lang="zh-CN" altLang="en-US" sz="2800" dirty="0"/>
              <a:t>与收益的一般关系</a:t>
            </a:r>
            <a:r>
              <a:rPr lang="zh-CN" altLang="en-US" dirty="0"/>
              <a:t> </a:t>
            </a:r>
            <a:endParaRPr lang="en-US" altLang="zh-CN" dirty="0" smtClean="0"/>
          </a:p>
          <a:p>
            <a:pPr marL="0" indent="0">
              <a:buNone/>
            </a:pPr>
            <a:r>
              <a:rPr lang="en-US" altLang="zh-CN" dirty="0"/>
              <a:t> </a:t>
            </a:r>
            <a:r>
              <a:rPr lang="en-US" altLang="zh-CN" dirty="0" smtClean="0"/>
              <a:t>      </a:t>
            </a:r>
            <a:r>
              <a:rPr lang="zh-CN" altLang="en-US" dirty="0" smtClean="0"/>
              <a:t>在</a:t>
            </a:r>
            <a:r>
              <a:rPr lang="zh-CN" altLang="en-US" dirty="0"/>
              <a:t>风险反感普遍存在的情况下</a:t>
            </a:r>
            <a:r>
              <a:rPr lang="en-US" altLang="zh-CN" dirty="0"/>
              <a:t>,</a:t>
            </a:r>
            <a:r>
              <a:rPr lang="zh-CN" altLang="en-US" dirty="0"/>
              <a:t>诱使投资者进行风险投资的</a:t>
            </a:r>
            <a:r>
              <a:rPr lang="en-US" altLang="zh-CN" dirty="0"/>
              <a:t>,</a:t>
            </a:r>
            <a:r>
              <a:rPr lang="zh-CN" altLang="en-US" dirty="0"/>
              <a:t>是超过时间价值的那部分 额外报酬</a:t>
            </a:r>
            <a:r>
              <a:rPr lang="en-US" altLang="zh-CN" dirty="0"/>
              <a:t>,</a:t>
            </a:r>
            <a:r>
              <a:rPr lang="zh-CN" altLang="en-US" dirty="0"/>
              <a:t>即风险报酬</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风险</a:t>
            </a:r>
            <a:r>
              <a:rPr lang="zh-CN" altLang="en-US" dirty="0"/>
              <a:t>报酬的表现形式是风险报酬率</a:t>
            </a:r>
            <a:r>
              <a:rPr lang="en-US" altLang="zh-CN" dirty="0"/>
              <a:t>,</a:t>
            </a:r>
            <a:r>
              <a:rPr lang="zh-CN" altLang="en-US" dirty="0"/>
              <a:t>就是指投资者因冒风险进行投资而要求的</a:t>
            </a:r>
            <a:r>
              <a:rPr lang="en-US" altLang="zh-CN" dirty="0"/>
              <a:t>,</a:t>
            </a:r>
            <a:r>
              <a:rPr lang="zh-CN" altLang="en-US" dirty="0"/>
              <a:t>超过资 金时间价值的那部分额外报酬率</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如果</a:t>
            </a:r>
            <a:r>
              <a:rPr lang="zh-CN" altLang="en-US" dirty="0"/>
              <a:t>不考虑通货膨胀</a:t>
            </a:r>
            <a:r>
              <a:rPr lang="en-US" altLang="zh-CN" dirty="0"/>
              <a:t>,</a:t>
            </a:r>
            <a:r>
              <a:rPr lang="zh-CN" altLang="en-US" dirty="0"/>
              <a:t>投资者进行风险投资所要求或期望的投资报酬率便是无风险报 酬率与风险报酬率之和</a:t>
            </a:r>
            <a:r>
              <a:rPr lang="en-US" altLang="zh-CN" dirty="0"/>
              <a:t>,</a:t>
            </a:r>
            <a:r>
              <a:rPr lang="zh-CN" altLang="en-US" dirty="0" smtClean="0"/>
              <a:t>即</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期望投资报酬率＝无风险报酬率＋风险报酬率 风险报酬率＝ </a:t>
            </a:r>
            <a:r>
              <a:rPr lang="en-US" altLang="zh-CN" dirty="0"/>
              <a:t>b ·</a:t>
            </a:r>
            <a:r>
              <a:rPr lang="en-US" altLang="zh-CN" dirty="0" smtClean="0"/>
              <a:t>V </a:t>
            </a:r>
          </a:p>
          <a:p>
            <a:pPr marL="0" indent="0">
              <a:buNone/>
            </a:pPr>
            <a:r>
              <a:rPr lang="zh-CN" altLang="en-US" dirty="0" smtClean="0"/>
              <a:t>式</a:t>
            </a:r>
            <a:r>
              <a:rPr lang="zh-CN" altLang="en-US" dirty="0"/>
              <a:t>中</a:t>
            </a:r>
            <a:r>
              <a:rPr lang="en-US" altLang="zh-CN" dirty="0"/>
              <a:t>, b ———</a:t>
            </a:r>
            <a:r>
              <a:rPr lang="zh-CN" altLang="en-US" dirty="0"/>
              <a:t>风险价值系数</a:t>
            </a:r>
            <a:r>
              <a:rPr lang="en-US" altLang="zh-CN" dirty="0"/>
              <a:t>; V ———</a:t>
            </a:r>
            <a:r>
              <a:rPr lang="zh-CN" altLang="en-US" dirty="0"/>
              <a:t>标准离差率</a:t>
            </a:r>
            <a:r>
              <a:rPr lang="en-US" altLang="zh-CN" dirty="0"/>
              <a:t>. </a:t>
            </a:r>
            <a:endParaRPr lang="zh-CN" altLang="en-US" dirty="0"/>
          </a:p>
        </p:txBody>
      </p:sp>
    </p:spTree>
    <p:extLst>
      <p:ext uri="{BB962C8B-B14F-4D97-AF65-F5344CB8AC3E}">
        <p14:creationId xmlns:p14="http://schemas.microsoft.com/office/powerpoint/2010/main" val="316265286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2.2.5 </a:t>
            </a:r>
            <a:r>
              <a:rPr lang="zh-CN" altLang="en-US" sz="2800" dirty="0" smtClean="0"/>
              <a:t>资产</a:t>
            </a:r>
            <a:r>
              <a:rPr lang="zh-CN" altLang="en-US" sz="2800" dirty="0"/>
              <a:t>风险的</a:t>
            </a:r>
            <a:r>
              <a:rPr lang="zh-CN" altLang="en-US" sz="2800" dirty="0" smtClean="0"/>
              <a:t>衡量</a:t>
            </a:r>
            <a:endParaRPr lang="en-US" altLang="zh-CN" sz="2800" dirty="0" smtClean="0"/>
          </a:p>
          <a:p>
            <a:pPr marL="0" indent="0">
              <a:buNone/>
            </a:pPr>
            <a:r>
              <a:rPr lang="zh-CN" altLang="en-US" dirty="0" smtClean="0"/>
              <a:t>       资产</a:t>
            </a:r>
            <a:r>
              <a:rPr lang="zh-CN" altLang="en-US" dirty="0"/>
              <a:t>风险是指资产收益率的不确定性</a:t>
            </a:r>
            <a:r>
              <a:rPr lang="en-US" altLang="zh-CN" dirty="0"/>
              <a:t>,</a:t>
            </a:r>
            <a:r>
              <a:rPr lang="zh-CN" altLang="en-US" dirty="0"/>
              <a:t>其大小可用资产收益率的离散程度来衡量</a:t>
            </a:r>
            <a:r>
              <a:rPr lang="en-US" altLang="zh-CN" dirty="0"/>
              <a:t>.</a:t>
            </a:r>
            <a:r>
              <a:rPr lang="zh-CN" altLang="en-US" dirty="0"/>
              <a:t>离 散程度是指资产收益率的各种可能结果与预期收益率的偏差</a:t>
            </a:r>
            <a:r>
              <a:rPr lang="en-US" altLang="zh-CN" dirty="0"/>
              <a:t>. </a:t>
            </a:r>
            <a:r>
              <a:rPr lang="zh-CN" altLang="en-US" dirty="0"/>
              <a:t>衡量风险的指标主要有收益率的方差</a:t>
            </a:r>
            <a:r>
              <a:rPr lang="en-US" altLang="zh-CN" dirty="0"/>
              <a:t>( δ </a:t>
            </a:r>
            <a:r>
              <a:rPr lang="zh-CN" altLang="en-US" dirty="0"/>
              <a:t>２</a:t>
            </a:r>
            <a:r>
              <a:rPr lang="en-US" altLang="zh-CN" dirty="0"/>
              <a:t>)</a:t>
            </a:r>
            <a:r>
              <a:rPr lang="zh-CN" altLang="en-US" dirty="0"/>
              <a:t>、标准差</a:t>
            </a:r>
            <a:r>
              <a:rPr lang="en-US" altLang="zh-CN" dirty="0"/>
              <a:t>( δ )</a:t>
            </a:r>
            <a:r>
              <a:rPr lang="zh-CN" altLang="en-US" dirty="0"/>
              <a:t>和标准离差率</a:t>
            </a:r>
            <a:r>
              <a:rPr lang="en-US" altLang="zh-CN" dirty="0"/>
              <a:t>( V )</a:t>
            </a:r>
            <a:r>
              <a:rPr lang="zh-CN" altLang="en-US" dirty="0"/>
              <a:t>等</a:t>
            </a:r>
            <a:r>
              <a:rPr lang="en-US" altLang="zh-CN" dirty="0"/>
              <a:t>. </a:t>
            </a:r>
            <a:endParaRPr lang="en-US" altLang="zh-CN" dirty="0" smtClean="0"/>
          </a:p>
          <a:p>
            <a:pPr marL="457200" indent="-457200">
              <a:buAutoNum type="arabicDbPeriod"/>
            </a:pPr>
            <a:r>
              <a:rPr lang="zh-CN" altLang="en-US" dirty="0" smtClean="0"/>
              <a:t>收益率</a:t>
            </a:r>
            <a:r>
              <a:rPr lang="zh-CN" altLang="en-US" dirty="0"/>
              <a:t>的方差 </a:t>
            </a:r>
            <a:endParaRPr lang="en-US" altLang="zh-CN" dirty="0" smtClean="0"/>
          </a:p>
          <a:p>
            <a:pPr marL="0" indent="0">
              <a:buNone/>
            </a:pPr>
            <a:r>
              <a:rPr lang="zh-CN" altLang="en-US" dirty="0" smtClean="0"/>
              <a:t>收益率</a:t>
            </a:r>
            <a:r>
              <a:rPr lang="zh-CN" altLang="en-US" dirty="0"/>
              <a:t>的方差是用来表示某资产收益率的各种可能结果与其期望值之间的离散程度</a:t>
            </a:r>
            <a:r>
              <a:rPr lang="en-US" altLang="zh-CN" dirty="0" smtClean="0"/>
              <a:t>.</a:t>
            </a:r>
          </a:p>
          <a:p>
            <a:pPr marL="0" indent="0">
              <a:buNone/>
            </a:pPr>
            <a:r>
              <a:rPr lang="zh-CN" altLang="en-US" dirty="0"/>
              <a:t>２． 收益率的标准差 </a:t>
            </a:r>
            <a:endParaRPr lang="en-US" altLang="zh-CN" dirty="0" smtClean="0"/>
          </a:p>
          <a:p>
            <a:pPr marL="0" indent="0">
              <a:buNone/>
            </a:pPr>
            <a:r>
              <a:rPr lang="zh-CN" altLang="en-US" dirty="0" smtClean="0"/>
              <a:t>收益率</a:t>
            </a:r>
            <a:r>
              <a:rPr lang="zh-CN" altLang="en-US" dirty="0"/>
              <a:t>的标准差是反映资产收益率的各种可能结果与其期望值之间的偏离程度</a:t>
            </a:r>
            <a:r>
              <a:rPr lang="en-US" altLang="zh-CN" dirty="0" smtClean="0"/>
              <a:t>.</a:t>
            </a:r>
          </a:p>
          <a:p>
            <a:pPr marL="0" indent="0">
              <a:buNone/>
            </a:pPr>
            <a:r>
              <a:rPr lang="zh-CN" altLang="en-US" dirty="0"/>
              <a:t>３． 收益率的标准离差率 </a:t>
            </a:r>
            <a:endParaRPr lang="en-US" altLang="zh-CN" dirty="0" smtClean="0"/>
          </a:p>
          <a:p>
            <a:pPr marL="0" indent="0">
              <a:buNone/>
            </a:pPr>
            <a:r>
              <a:rPr lang="zh-CN" altLang="en-US" dirty="0" smtClean="0"/>
              <a:t>收益率</a:t>
            </a:r>
            <a:r>
              <a:rPr lang="zh-CN" altLang="en-US" dirty="0"/>
              <a:t>的标准离差率是收益率的标准差与期望值之比</a:t>
            </a:r>
            <a:r>
              <a:rPr lang="en-US" altLang="zh-CN" dirty="0"/>
              <a:t>,</a:t>
            </a:r>
            <a:r>
              <a:rPr lang="zh-CN" altLang="en-US" dirty="0"/>
              <a:t>也可称为变异系数</a:t>
            </a:r>
            <a:r>
              <a:rPr lang="en-US" altLang="zh-CN" dirty="0" smtClean="0"/>
              <a:t>.</a:t>
            </a:r>
            <a:endParaRPr lang="zh-CN" altLang="en-US" dirty="0"/>
          </a:p>
          <a:p>
            <a:pPr marL="0" indent="0">
              <a:buNone/>
            </a:pPr>
            <a:endParaRPr lang="zh-CN" altLang="en-US" dirty="0"/>
          </a:p>
        </p:txBody>
      </p:sp>
    </p:spTree>
    <p:extLst>
      <p:ext uri="{BB962C8B-B14F-4D97-AF65-F5344CB8AC3E}">
        <p14:creationId xmlns:p14="http://schemas.microsoft.com/office/powerpoint/2010/main" val="366661421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normAutofit/>
              </a:bodyPr>
              <a:lstStyle/>
              <a:p>
                <a:pPr marL="0" indent="0">
                  <a:buNone/>
                </a:pPr>
                <a:r>
                  <a:rPr lang="en-US" altLang="zh-CN" sz="2800" dirty="0" smtClean="0"/>
                  <a:t>2.2.6 </a:t>
                </a:r>
                <a:r>
                  <a:rPr lang="zh-CN" altLang="en-US" sz="2800" dirty="0" smtClean="0"/>
                  <a:t>资产</a:t>
                </a:r>
                <a:r>
                  <a:rPr lang="zh-CN" altLang="en-US" sz="2800" dirty="0"/>
                  <a:t>组合的风险与</a:t>
                </a:r>
                <a:r>
                  <a:rPr lang="zh-CN" altLang="en-US" sz="2800" dirty="0" smtClean="0"/>
                  <a:t>收益</a:t>
                </a:r>
                <a:endParaRPr lang="en-US" altLang="zh-CN" sz="2800" dirty="0" smtClean="0"/>
              </a:p>
              <a:p>
                <a:pPr marL="0" indent="0">
                  <a:buNone/>
                </a:pPr>
                <a:r>
                  <a:rPr lang="en-US" altLang="zh-CN" dirty="0"/>
                  <a:t> </a:t>
                </a:r>
                <a:r>
                  <a:rPr lang="en-US" altLang="zh-CN" dirty="0" smtClean="0"/>
                  <a:t>     </a:t>
                </a:r>
                <a:r>
                  <a:rPr lang="zh-CN" altLang="en-US" dirty="0" smtClean="0"/>
                  <a:t> </a:t>
                </a:r>
                <a:r>
                  <a:rPr lang="zh-CN" altLang="en-US" dirty="0"/>
                  <a:t>两个或两个以上资产所构成的集合</a:t>
                </a:r>
                <a:r>
                  <a:rPr lang="en-US" altLang="zh-CN" dirty="0"/>
                  <a:t>,</a:t>
                </a:r>
                <a:r>
                  <a:rPr lang="zh-CN" altLang="en-US" dirty="0"/>
                  <a:t>称为资产组合</a:t>
                </a:r>
                <a:r>
                  <a:rPr lang="en-US" altLang="zh-CN" dirty="0"/>
                  <a:t>.</a:t>
                </a:r>
                <a:r>
                  <a:rPr lang="zh-CN" altLang="en-US" dirty="0"/>
                  <a:t>投资组合理论认为</a:t>
                </a:r>
                <a:r>
                  <a:rPr lang="en-US" altLang="zh-CN" dirty="0"/>
                  <a:t>,</a:t>
                </a:r>
                <a:r>
                  <a:rPr lang="zh-CN" altLang="en-US" dirty="0"/>
                  <a:t>由若干种证券 组成的投资组合</a:t>
                </a:r>
                <a:r>
                  <a:rPr lang="en-US" altLang="zh-CN" dirty="0"/>
                  <a:t>,</a:t>
                </a:r>
                <a:r>
                  <a:rPr lang="zh-CN" altLang="en-US" dirty="0"/>
                  <a:t>其收益是这些证券收益的加权平均数</a:t>
                </a:r>
                <a:r>
                  <a:rPr lang="en-US" altLang="zh-CN" dirty="0"/>
                  <a:t>,</a:t>
                </a:r>
                <a:r>
                  <a:rPr lang="zh-CN" altLang="en-US" dirty="0"/>
                  <a:t>但是其风险并不是这些证券风险的 加权平均风险</a:t>
                </a:r>
                <a:r>
                  <a:rPr lang="en-US" altLang="zh-CN" dirty="0"/>
                  <a:t>,</a:t>
                </a:r>
                <a:r>
                  <a:rPr lang="zh-CN" altLang="en-US" dirty="0"/>
                  <a:t>投资组合能降低风险</a:t>
                </a:r>
                <a:r>
                  <a:rPr lang="en-US" altLang="zh-CN" dirty="0"/>
                  <a:t>. </a:t>
                </a:r>
                <a:endParaRPr lang="en-US" altLang="zh-CN" dirty="0" smtClean="0"/>
              </a:p>
              <a:p>
                <a:pPr marL="457200" indent="-457200">
                  <a:buAutoNum type="arabicDbPeriod"/>
                </a:pPr>
                <a:r>
                  <a:rPr lang="zh-CN" altLang="en-US" b="1" dirty="0" smtClean="0"/>
                  <a:t>资产</a:t>
                </a:r>
                <a:r>
                  <a:rPr lang="zh-CN" altLang="en-US" b="1" dirty="0"/>
                  <a:t>组合的预期收益率 </a:t>
                </a:r>
                <a:endParaRPr lang="en-US" altLang="zh-CN" b="1" dirty="0" smtClean="0"/>
              </a:p>
              <a:p>
                <a:pPr marL="0" indent="0">
                  <a:buNone/>
                </a:pPr>
                <a:r>
                  <a:rPr lang="zh-CN" altLang="en-US" dirty="0" smtClean="0"/>
                  <a:t>       资产</a:t>
                </a:r>
                <a:r>
                  <a:rPr lang="zh-CN" altLang="en-US" dirty="0"/>
                  <a:t>组合的预期收益率是组成资产组合的各种资产的预期收益率的加权平均数</a:t>
                </a:r>
                <a:r>
                  <a:rPr lang="en-US" altLang="zh-CN" dirty="0"/>
                  <a:t>,</a:t>
                </a:r>
                <a:r>
                  <a:rPr lang="zh-CN" altLang="en-US" dirty="0"/>
                  <a:t>其权 数等于各种资产在组合中所占的价值比例</a:t>
                </a:r>
                <a:r>
                  <a:rPr lang="en-US" altLang="zh-CN" dirty="0" smtClean="0"/>
                  <a:t>.</a:t>
                </a:r>
              </a:p>
              <a:p>
                <a:pPr marL="0" indent="0">
                  <a:buNone/>
                </a:pPr>
                <a:endParaRPr lang="en-US" altLang="zh-CN" dirty="0" smtClean="0"/>
              </a:p>
              <a:p>
                <a:pPr marL="0" indent="0">
                  <a:buNone/>
                </a:pPr>
                <a:r>
                  <a:rPr lang="zh-CN" altLang="en-US" dirty="0" smtClean="0"/>
                  <a:t>式</a:t>
                </a:r>
                <a:r>
                  <a:rPr lang="zh-CN" altLang="en-US" dirty="0"/>
                  <a:t>中</a:t>
                </a:r>
                <a:r>
                  <a:rPr lang="en-US" altLang="zh-CN" dirty="0"/>
                  <a:t>, </a:t>
                </a:r>
                <a:r>
                  <a:rPr lang="en-US" altLang="zh-CN" dirty="0" smtClean="0"/>
                  <a:t>          ———</a:t>
                </a:r>
                <a:r>
                  <a:rPr lang="zh-CN" altLang="en-US" dirty="0"/>
                  <a:t>资产组合的预期收益率</a:t>
                </a:r>
                <a:r>
                  <a:rPr lang="en-US" altLang="zh-CN" dirty="0"/>
                  <a:t>; 	</a:t>
                </a:r>
                <a:r>
                  <a:rPr lang="en-US" altLang="zh-CN" dirty="0" smtClean="0"/>
                  <a:t>——</a:t>
                </a:r>
                <a:r>
                  <a:rPr lang="zh-CN" altLang="en-US" dirty="0"/>
                  <a:t>第 </a:t>
                </a:r>
                <a:r>
                  <a:rPr lang="en-US" altLang="zh-CN" dirty="0" err="1"/>
                  <a:t>i</a:t>
                </a:r>
                <a:r>
                  <a:rPr lang="en-US" altLang="zh-CN" dirty="0"/>
                  <a:t> </a:t>
                </a:r>
                <a:r>
                  <a:rPr lang="zh-CN" altLang="en-US" dirty="0"/>
                  <a:t>项资产的预期收益率</a:t>
                </a:r>
                <a:r>
                  <a:rPr lang="en-US" altLang="zh-CN" dirty="0"/>
                  <a:t>; </a:t>
                </a:r>
                <a14:m>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𝑊</m:t>
                        </m:r>
                      </m:e>
                      <m:sub>
                        <m:r>
                          <m:rPr>
                            <m:sty m:val="p"/>
                          </m:rPr>
                          <a:rPr lang="en-US" altLang="zh-CN" i="1" smtClean="0">
                            <a:latin typeface="Cambria Math" panose="02040503050406030204" pitchFamily="18" charset="0"/>
                          </a:rPr>
                          <m:t>i</m:t>
                        </m:r>
                      </m:sub>
                    </m:sSub>
                  </m:oMath>
                </a14:m>
                <a:r>
                  <a:rPr lang="en-US" altLang="zh-CN" dirty="0" smtClean="0"/>
                  <a:t>———</a:t>
                </a:r>
                <a:r>
                  <a:rPr lang="zh-CN" altLang="en-US" dirty="0" smtClean="0"/>
                  <a:t>第</a:t>
                </a:r>
                <a:r>
                  <a:rPr lang="en-US" altLang="zh-CN" dirty="0" err="1" smtClean="0"/>
                  <a:t>i</a:t>
                </a:r>
                <a:r>
                  <a:rPr lang="en-US" altLang="zh-CN" dirty="0" smtClean="0"/>
                  <a:t> </a:t>
                </a:r>
                <a:r>
                  <a:rPr lang="zh-CN" altLang="en-US" dirty="0"/>
                  <a:t>项资产在整个组合中所占的价值比例</a:t>
                </a:r>
                <a:r>
                  <a:rPr lang="en-US" altLang="zh-CN" dirty="0"/>
                  <a:t>. </a:t>
                </a:r>
                <a:endParaRPr lang="en-US" altLang="zh-CN" dirty="0" smtClean="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3"/>
                <a:stretch>
                  <a:fillRect l="-1217" t="-465" r="-406"/>
                </a:stretch>
              </a:blipFill>
            </p:spPr>
            <p:txBody>
              <a:bodyPr/>
              <a:lstStyle/>
              <a:p>
                <a:r>
                  <a:rPr lang="zh-CN" altLang="en-US">
                    <a:noFill/>
                  </a:rPr>
                  <a:t> </a:t>
                </a:r>
              </a:p>
            </p:txBody>
          </p:sp>
        </mc:Fallback>
      </mc:AlternateContent>
      <p:graphicFrame>
        <p:nvGraphicFramePr>
          <p:cNvPr id="3" name="对象 2"/>
          <p:cNvGraphicFramePr>
            <a:graphicFrameLocks noChangeAspect="1"/>
          </p:cNvGraphicFramePr>
          <p:nvPr>
            <p:extLst>
              <p:ext uri="{D42A27DB-BD31-4B8C-83A1-F6EECF244321}">
                <p14:modId xmlns:p14="http://schemas.microsoft.com/office/powerpoint/2010/main" val="2741618233"/>
              </p:ext>
            </p:extLst>
          </p:nvPr>
        </p:nvGraphicFramePr>
        <p:xfrm>
          <a:off x="4060338" y="4074608"/>
          <a:ext cx="2753383" cy="514651"/>
        </p:xfrm>
        <a:graphic>
          <a:graphicData uri="http://schemas.openxmlformats.org/presentationml/2006/ole">
            <mc:AlternateContent xmlns:mc="http://schemas.openxmlformats.org/markup-compatibility/2006">
              <mc:Choice xmlns:v="urn:schemas-microsoft-com:vml" Requires="v">
                <p:oleObj spid="_x0000_s9548" name="公式" r:id="rId4" imgW="1358640" imgH="253800" progId="Equation.3">
                  <p:embed/>
                </p:oleObj>
              </mc:Choice>
              <mc:Fallback>
                <p:oleObj name="公式" r:id="rId4" imgW="1358640" imgH="253800" progId="Equation.3">
                  <p:embed/>
                  <p:pic>
                    <p:nvPicPr>
                      <p:cNvPr id="0" name=""/>
                      <p:cNvPicPr/>
                      <p:nvPr/>
                    </p:nvPicPr>
                    <p:blipFill>
                      <a:blip r:embed="rId5"/>
                      <a:stretch>
                        <a:fillRect/>
                      </a:stretch>
                    </p:blipFill>
                    <p:spPr>
                      <a:xfrm>
                        <a:off x="4060338" y="4074608"/>
                        <a:ext cx="2753383" cy="514651"/>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770806955"/>
              </p:ext>
            </p:extLst>
          </p:nvPr>
        </p:nvGraphicFramePr>
        <p:xfrm>
          <a:off x="1541514" y="4750697"/>
          <a:ext cx="769199" cy="432674"/>
        </p:xfrm>
        <a:graphic>
          <a:graphicData uri="http://schemas.openxmlformats.org/presentationml/2006/ole">
            <mc:AlternateContent xmlns:mc="http://schemas.openxmlformats.org/markup-compatibility/2006">
              <mc:Choice xmlns:v="urn:schemas-microsoft-com:vml" Requires="v">
                <p:oleObj spid="_x0000_s9549" name="公式" r:id="rId6" imgW="406080" imgH="228600" progId="Equation.3">
                  <p:embed/>
                </p:oleObj>
              </mc:Choice>
              <mc:Fallback>
                <p:oleObj name="公式" r:id="rId6" imgW="406080" imgH="228600" progId="Equation.3">
                  <p:embed/>
                  <p:pic>
                    <p:nvPicPr>
                      <p:cNvPr id="0" name=""/>
                      <p:cNvPicPr/>
                      <p:nvPr/>
                    </p:nvPicPr>
                    <p:blipFill>
                      <a:blip r:embed="rId7"/>
                      <a:stretch>
                        <a:fillRect/>
                      </a:stretch>
                    </p:blipFill>
                    <p:spPr>
                      <a:xfrm>
                        <a:off x="1541514" y="4750697"/>
                        <a:ext cx="769199" cy="432674"/>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09396913"/>
              </p:ext>
            </p:extLst>
          </p:nvPr>
        </p:nvGraphicFramePr>
        <p:xfrm>
          <a:off x="5739514" y="4766128"/>
          <a:ext cx="712972" cy="413984"/>
        </p:xfrm>
        <a:graphic>
          <a:graphicData uri="http://schemas.openxmlformats.org/presentationml/2006/ole">
            <mc:AlternateContent xmlns:mc="http://schemas.openxmlformats.org/markup-compatibility/2006">
              <mc:Choice xmlns:v="urn:schemas-microsoft-com:vml" Requires="v">
                <p:oleObj spid="_x0000_s9550" name="公式" r:id="rId8" imgW="393480" imgH="228600" progId="Equation.3">
                  <p:embed/>
                </p:oleObj>
              </mc:Choice>
              <mc:Fallback>
                <p:oleObj name="公式" r:id="rId8" imgW="393480" imgH="228600" progId="Equation.3">
                  <p:embed/>
                  <p:pic>
                    <p:nvPicPr>
                      <p:cNvPr id="0" name=""/>
                      <p:cNvPicPr/>
                      <p:nvPr/>
                    </p:nvPicPr>
                    <p:blipFill>
                      <a:blip r:embed="rId9"/>
                      <a:stretch>
                        <a:fillRect/>
                      </a:stretch>
                    </p:blipFill>
                    <p:spPr>
                      <a:xfrm>
                        <a:off x="5739514" y="4766128"/>
                        <a:ext cx="712972" cy="413984"/>
                      </a:xfrm>
                      <a:prstGeom prst="rect">
                        <a:avLst/>
                      </a:prstGeom>
                    </p:spPr>
                  </p:pic>
                </p:oleObj>
              </mc:Fallback>
            </mc:AlternateContent>
          </a:graphicData>
        </a:graphic>
      </p:graphicFrame>
    </p:spTree>
    <p:extLst>
      <p:ext uri="{BB962C8B-B14F-4D97-AF65-F5344CB8AC3E}">
        <p14:creationId xmlns:p14="http://schemas.microsoft.com/office/powerpoint/2010/main" val="47586172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２． 资产组合风险的度量 </a:t>
            </a:r>
            <a:endParaRPr lang="en-US" altLang="zh-CN" b="1" dirty="0" smtClean="0"/>
          </a:p>
          <a:p>
            <a:pPr marL="0" indent="0">
              <a:buNone/>
            </a:pPr>
            <a:r>
              <a:rPr lang="zh-CN" altLang="en-US" dirty="0" smtClean="0"/>
              <a:t>两</a:t>
            </a:r>
            <a:r>
              <a:rPr lang="zh-CN" altLang="en-US" dirty="0"/>
              <a:t>项资产组合的收益率的方差满足以下关系式</a:t>
            </a:r>
            <a:r>
              <a:rPr lang="en-US" altLang="zh-CN" dirty="0" smtClean="0"/>
              <a:t>:</a:t>
            </a:r>
          </a:p>
          <a:p>
            <a:pPr marL="0" indent="0">
              <a:buNone/>
            </a:pPr>
            <a:endParaRPr lang="en-US" altLang="zh-CN" dirty="0"/>
          </a:p>
          <a:p>
            <a:pPr marL="0" indent="0">
              <a:buNone/>
            </a:pPr>
            <a:r>
              <a:rPr lang="zh-CN" altLang="en-US" dirty="0" smtClean="0"/>
              <a:t>      一般来讲</a:t>
            </a:r>
            <a:r>
              <a:rPr lang="en-US" altLang="zh-CN" dirty="0"/>
              <a:t>,</a:t>
            </a:r>
            <a:r>
              <a:rPr lang="zh-CN" altLang="en-US" dirty="0"/>
              <a:t>随着资产组合中资产个数的增加</a:t>
            </a:r>
            <a:r>
              <a:rPr lang="en-US" altLang="zh-CN" dirty="0"/>
              <a:t>,</a:t>
            </a:r>
            <a:r>
              <a:rPr lang="zh-CN" altLang="en-US" dirty="0"/>
              <a:t>资产组合的风险会逐渐降低</a:t>
            </a:r>
            <a:r>
              <a:rPr lang="en-US" altLang="zh-CN" dirty="0"/>
              <a:t>.</a:t>
            </a:r>
            <a:r>
              <a:rPr lang="zh-CN" altLang="en-US" dirty="0"/>
              <a:t>当资产的个 数增加到一定程度</a:t>
            </a:r>
            <a:r>
              <a:rPr lang="en-US" altLang="zh-CN" dirty="0"/>
              <a:t>,</a:t>
            </a:r>
            <a:r>
              <a:rPr lang="zh-CN" altLang="en-US" dirty="0"/>
              <a:t>资产组合的风险程度将趋于平稳</a:t>
            </a:r>
            <a:r>
              <a:rPr lang="en-US" altLang="zh-CN" dirty="0"/>
              <a:t>,</a:t>
            </a:r>
            <a:r>
              <a:rPr lang="zh-CN" altLang="en-US" dirty="0"/>
              <a:t>这时组合风险的降低非常缓慢直到不 再降低</a:t>
            </a:r>
            <a:r>
              <a:rPr lang="en-US" altLang="zh-CN" dirty="0"/>
              <a:t>.</a:t>
            </a:r>
            <a:r>
              <a:rPr lang="zh-CN" altLang="en-US" dirty="0"/>
              <a:t>这些可通过增加组合中资产的数目而最终消除的风险称为非系统风险</a:t>
            </a:r>
            <a:r>
              <a:rPr lang="en-US" altLang="zh-CN" dirty="0"/>
              <a:t>,</a:t>
            </a:r>
            <a:r>
              <a:rPr lang="zh-CN" altLang="en-US" dirty="0"/>
              <a:t>无法最终 消除的风险称为系统风险</a:t>
            </a:r>
            <a:r>
              <a:rPr lang="en-US" altLang="zh-CN" dirty="0" smtClean="0"/>
              <a:t>. </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984338993"/>
              </p:ext>
            </p:extLst>
          </p:nvPr>
        </p:nvGraphicFramePr>
        <p:xfrm>
          <a:off x="2908128" y="1804086"/>
          <a:ext cx="5387507" cy="428154"/>
        </p:xfrm>
        <a:graphic>
          <a:graphicData uri="http://schemas.openxmlformats.org/presentationml/2006/ole">
            <mc:AlternateContent xmlns:mc="http://schemas.openxmlformats.org/markup-compatibility/2006">
              <mc:Choice xmlns:v="urn:schemas-microsoft-com:vml" Requires="v">
                <p:oleObj spid="_x0000_s10351" name="公式" r:id="rId3" imgW="2273040" imgH="253800" progId="Equation.3">
                  <p:embed/>
                </p:oleObj>
              </mc:Choice>
              <mc:Fallback>
                <p:oleObj name="公式" r:id="rId3" imgW="2273040" imgH="253800" progId="Equation.3">
                  <p:embed/>
                  <p:pic>
                    <p:nvPicPr>
                      <p:cNvPr id="0" name=""/>
                      <p:cNvPicPr/>
                      <p:nvPr/>
                    </p:nvPicPr>
                    <p:blipFill>
                      <a:blip r:embed="rId4"/>
                      <a:stretch>
                        <a:fillRect/>
                      </a:stretch>
                    </p:blipFill>
                    <p:spPr>
                      <a:xfrm>
                        <a:off x="2908128" y="1804086"/>
                        <a:ext cx="5387507" cy="428154"/>
                      </a:xfrm>
                      <a:prstGeom prst="rect">
                        <a:avLst/>
                      </a:prstGeom>
                    </p:spPr>
                  </p:pic>
                </p:oleObj>
              </mc:Fallback>
            </mc:AlternateContent>
          </a:graphicData>
        </a:graphic>
      </p:graphicFrame>
    </p:spTree>
    <p:extLst>
      <p:ext uri="{BB962C8B-B14F-4D97-AF65-F5344CB8AC3E}">
        <p14:creationId xmlns:p14="http://schemas.microsoft.com/office/powerpoint/2010/main" val="8842084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en-US" altLang="zh-CN" sz="2800" dirty="0" smtClean="0"/>
                  <a:t>2.2.7 </a:t>
                </a:r>
                <a:r>
                  <a:rPr lang="zh-CN" altLang="en-US" sz="2800" dirty="0" smtClean="0"/>
                  <a:t>系统</a:t>
                </a:r>
                <a:r>
                  <a:rPr lang="zh-CN" altLang="en-US" sz="2800" dirty="0"/>
                  <a:t>风险及其衡量 </a:t>
                </a:r>
                <a:endParaRPr lang="en-US" altLang="zh-CN" dirty="0" smtClean="0"/>
              </a:p>
              <a:p>
                <a:pPr marL="0" indent="0">
                  <a:buNone/>
                </a:pPr>
                <a:r>
                  <a:rPr lang="en-US" altLang="zh-CN" dirty="0"/>
                  <a:t> </a:t>
                </a:r>
                <a:r>
                  <a:rPr lang="en-US" altLang="zh-CN" dirty="0" smtClean="0"/>
                  <a:t>     </a:t>
                </a:r>
                <a:r>
                  <a:rPr lang="zh-CN" altLang="en-US" dirty="0" smtClean="0"/>
                  <a:t>系统</a:t>
                </a:r>
                <a:r>
                  <a:rPr lang="zh-CN" altLang="en-US" dirty="0"/>
                  <a:t>风险</a:t>
                </a:r>
                <a:r>
                  <a:rPr lang="en-US" altLang="zh-CN" dirty="0"/>
                  <a:t>,</a:t>
                </a:r>
                <a:r>
                  <a:rPr lang="zh-CN" altLang="en-US" dirty="0"/>
                  <a:t>又被称为市场风险或不可分散风险</a:t>
                </a:r>
                <a:r>
                  <a:rPr lang="en-US" altLang="zh-CN" dirty="0"/>
                  <a:t>,</a:t>
                </a:r>
                <a:r>
                  <a:rPr lang="zh-CN" altLang="en-US" dirty="0"/>
                  <a:t>是影响所有资产的、不能通过风险分散 而消除的风险</a:t>
                </a:r>
                <a:r>
                  <a:rPr lang="en-US" altLang="zh-CN" dirty="0"/>
                  <a:t>. </a:t>
                </a:r>
                <a:endParaRPr lang="en-US" altLang="zh-CN" dirty="0" smtClean="0"/>
              </a:p>
              <a:p>
                <a:pPr marL="457200" indent="-457200">
                  <a:buAutoNum type="arabicDbPeriod"/>
                </a:pPr>
                <a:r>
                  <a:rPr lang="zh-CN" altLang="en-US" b="1" dirty="0" smtClean="0"/>
                  <a:t>单项</a:t>
                </a:r>
                <a:r>
                  <a:rPr lang="zh-CN" altLang="en-US" b="1" dirty="0"/>
                  <a:t>资产的系统风险系数</a:t>
                </a:r>
                <a:r>
                  <a:rPr lang="en-US" altLang="zh-CN" b="1" dirty="0"/>
                  <a:t>( β </a:t>
                </a:r>
                <a:r>
                  <a:rPr lang="zh-CN" altLang="en-US" b="1" dirty="0"/>
                  <a:t>系数</a:t>
                </a:r>
                <a:r>
                  <a:rPr lang="en-US" altLang="zh-CN" b="1" dirty="0"/>
                  <a:t>) </a:t>
                </a:r>
                <a:endParaRPr lang="en-US" altLang="zh-CN" b="1" dirty="0" smtClean="0"/>
              </a:p>
              <a:p>
                <a:pPr marL="0" indent="0">
                  <a:buNone/>
                </a:pPr>
                <a:r>
                  <a:rPr lang="en-US" altLang="zh-CN" dirty="0"/>
                  <a:t> </a:t>
                </a:r>
                <a:r>
                  <a:rPr lang="en-US" altLang="zh-CN" dirty="0" smtClean="0"/>
                  <a:t>      </a:t>
                </a:r>
                <a:r>
                  <a:rPr lang="zh-CN" altLang="en-US" dirty="0" smtClean="0"/>
                  <a:t>单项</a:t>
                </a:r>
                <a:r>
                  <a:rPr lang="zh-CN" altLang="en-US" dirty="0"/>
                  <a:t>资产的系统风险系数</a:t>
                </a:r>
                <a:r>
                  <a:rPr lang="en-US" altLang="zh-CN" dirty="0"/>
                  <a:t>( β </a:t>
                </a:r>
                <a:r>
                  <a:rPr lang="zh-CN" altLang="en-US" dirty="0"/>
                  <a:t>系数</a:t>
                </a:r>
                <a:r>
                  <a:rPr lang="en-US" altLang="zh-CN" dirty="0"/>
                  <a:t>)</a:t>
                </a:r>
                <a:r>
                  <a:rPr lang="zh-CN" altLang="en-US" dirty="0"/>
                  <a:t>表示单项资产收益率的变动受市场平均收益率变动 的影响程度</a:t>
                </a:r>
                <a:r>
                  <a:rPr lang="en-US" altLang="zh-CN" dirty="0"/>
                  <a:t>,</a:t>
                </a:r>
                <a:r>
                  <a:rPr lang="zh-CN" altLang="en-US" dirty="0"/>
                  <a:t>也就是相对于市场组合的平均风险而言</a:t>
                </a:r>
                <a:r>
                  <a:rPr lang="en-US" altLang="zh-CN" dirty="0"/>
                  <a:t>,</a:t>
                </a:r>
                <a:r>
                  <a:rPr lang="zh-CN" altLang="en-US" dirty="0"/>
                  <a:t>单项资产系统风险的大小</a:t>
                </a:r>
                <a:r>
                  <a:rPr lang="en-US" altLang="zh-CN" dirty="0"/>
                  <a:t>. </a:t>
                </a:r>
                <a:endParaRPr lang="en-US" altLang="zh-CN" dirty="0" smtClean="0"/>
              </a:p>
              <a:p>
                <a:pPr marL="0" indent="0">
                  <a:buNone/>
                </a:pPr>
                <a:endParaRPr lang="en-US" altLang="zh-CN" dirty="0"/>
              </a:p>
              <a:p>
                <a:pPr marL="0" indent="0">
                  <a:buNone/>
                </a:pPr>
                <a:r>
                  <a:rPr lang="zh-CN" altLang="en-US" b="1" dirty="0"/>
                  <a:t>２． 资产组合的系统风险系数</a:t>
                </a:r>
                <a:r>
                  <a:rPr lang="en-US" altLang="zh-CN" b="1" dirty="0"/>
                  <a:t>( </a:t>
                </a:r>
                <a14:m>
                  <m:oMath xmlns:m="http://schemas.openxmlformats.org/officeDocument/2006/math">
                    <m:sSub>
                      <m:sSubPr>
                        <m:ctrlPr>
                          <a:rPr lang="en-US" altLang="zh-CN" b="1" i="1" smtClean="0">
                            <a:latin typeface="Cambria Math" panose="02040503050406030204" pitchFamily="18" charset="0"/>
                          </a:rPr>
                        </m:ctrlPr>
                      </m:sSubPr>
                      <m:e>
                        <m:r>
                          <a:rPr lang="zh-CN" altLang="en-US" b="1" i="1" smtClean="0">
                            <a:latin typeface="Cambria Math" panose="02040503050406030204" pitchFamily="18" charset="0"/>
                          </a:rPr>
                          <m:t>𝜷</m:t>
                        </m:r>
                      </m:e>
                      <m:sub>
                        <m:r>
                          <a:rPr lang="en-US" altLang="zh-CN" b="1" i="1" smtClean="0">
                            <a:latin typeface="Cambria Math" panose="02040503050406030204" pitchFamily="18" charset="0"/>
                          </a:rPr>
                          <m:t>𝒑</m:t>
                        </m:r>
                      </m:sub>
                    </m:sSub>
                  </m:oMath>
                </a14:m>
                <a:r>
                  <a:rPr lang="en-US" altLang="zh-CN" b="1" dirty="0" smtClean="0"/>
                  <a:t>) </a:t>
                </a:r>
              </a:p>
              <a:p>
                <a:pPr marL="0" indent="0">
                  <a:buNone/>
                </a:pPr>
                <a:r>
                  <a:rPr lang="en-US" altLang="zh-CN" dirty="0"/>
                  <a:t> </a:t>
                </a:r>
                <a14:m>
                  <m:oMath xmlns:m="http://schemas.openxmlformats.org/officeDocument/2006/math">
                    <m:sSub>
                      <m:sSubPr>
                        <m:ctrlPr>
                          <a:rPr lang="en-US" altLang="zh-CN" i="1">
                            <a:latin typeface="Cambria Math" panose="02040503050406030204" pitchFamily="18" charset="0"/>
                          </a:rPr>
                        </m:ctrlPr>
                      </m:sSubPr>
                      <m:e>
                        <m:r>
                          <a:rPr lang="zh-CN" altLang="en-US" i="1">
                            <a:latin typeface="Cambria Math" panose="02040503050406030204" pitchFamily="18" charset="0"/>
                          </a:rPr>
                          <m:t>𝛽</m:t>
                        </m:r>
                      </m:e>
                      <m:sub>
                        <m:r>
                          <a:rPr lang="en-US" altLang="zh-CN" i="1">
                            <a:latin typeface="Cambria Math" panose="02040503050406030204" pitchFamily="18" charset="0"/>
                          </a:rPr>
                          <m:t>𝑝</m:t>
                        </m:r>
                      </m:sub>
                    </m:sSub>
                  </m:oMath>
                </a14:m>
                <a:r>
                  <a:rPr lang="zh-CN" altLang="en-US" dirty="0" smtClean="0"/>
                  <a:t>是</a:t>
                </a:r>
                <a:r>
                  <a:rPr lang="zh-CN" altLang="en-US" dirty="0"/>
                  <a:t>所有单项资产 </a:t>
                </a:r>
                <a:r>
                  <a:rPr lang="en-US" altLang="zh-CN" dirty="0"/>
                  <a:t>β </a:t>
                </a:r>
                <a:r>
                  <a:rPr lang="zh-CN" altLang="en-US" dirty="0"/>
                  <a:t>系数的加权平均数</a:t>
                </a:r>
                <a:r>
                  <a:rPr lang="en-US" altLang="zh-CN" dirty="0"/>
                  <a:t>,</a:t>
                </a:r>
                <a:r>
                  <a:rPr lang="zh-CN" altLang="en-US" dirty="0"/>
                  <a:t>权数为各种资产在资产组合中所占的价值比 例</a:t>
                </a:r>
                <a:r>
                  <a:rPr lang="en-US" altLang="zh-CN" dirty="0" smtClean="0"/>
                  <a:t>.</a:t>
                </a:r>
              </a:p>
              <a:p>
                <a:pPr marL="0" indent="0">
                  <a:buNone/>
                </a:pPr>
                <a:r>
                  <a:rPr lang="zh-CN" altLang="en-US" dirty="0" smtClean="0"/>
                  <a:t>计算</a:t>
                </a:r>
                <a:r>
                  <a:rPr lang="zh-CN" altLang="en-US" dirty="0"/>
                  <a:t>公式</a:t>
                </a:r>
                <a:r>
                  <a:rPr lang="zh-CN" altLang="en-US" dirty="0" smtClean="0"/>
                  <a:t>为</a:t>
                </a:r>
                <a:r>
                  <a:rPr lang="en-US" altLang="zh-CN" dirty="0" smtClean="0"/>
                  <a:t>			</a:t>
                </a:r>
                <a:r>
                  <a:rPr lang="zh-CN" altLang="en-US" dirty="0" smtClean="0"/>
                  <a:t> </a:t>
                </a:r>
                <a:r>
                  <a:rPr lang="en-US" altLang="zh-CN" dirty="0" smtClean="0"/>
                  <a:t> </a:t>
                </a:r>
                <a14:m>
                  <m:oMath xmlns:m="http://schemas.openxmlformats.org/officeDocument/2006/math">
                    <m:sSub>
                      <m:sSubPr>
                        <m:ctrlPr>
                          <a:rPr lang="en-US" altLang="zh-CN" i="1">
                            <a:latin typeface="Cambria Math" panose="02040503050406030204" pitchFamily="18" charset="0"/>
                          </a:rPr>
                        </m:ctrlPr>
                      </m:sSubPr>
                      <m:e>
                        <m:r>
                          <a:rPr lang="zh-CN" altLang="en-US" i="1">
                            <a:latin typeface="Cambria Math" panose="02040503050406030204" pitchFamily="18" charset="0"/>
                          </a:rPr>
                          <m:t>𝛽</m:t>
                        </m:r>
                      </m:e>
                      <m:sub>
                        <m:r>
                          <a:rPr lang="en-US" altLang="zh-CN" i="1">
                            <a:latin typeface="Cambria Math" panose="02040503050406030204" pitchFamily="18" charset="0"/>
                          </a:rPr>
                          <m:t>𝑝</m:t>
                        </m:r>
                      </m:sub>
                    </m:sSub>
                    <m:r>
                      <a:rPr lang="en-US" altLang="zh-CN" i="1" smtClean="0">
                        <a:latin typeface="Cambria Math" panose="02040503050406030204" pitchFamily="18" charset="0"/>
                      </a:rPr>
                      <m:t>=</m:t>
                    </m:r>
                    <m:nary>
                      <m:naryPr>
                        <m:chr m:val="∑"/>
                        <m:subHide m:val="on"/>
                        <m:supHide m:val="on"/>
                        <m:ctrlPr>
                          <a:rPr lang="en-US" altLang="zh-CN" i="1" smtClean="0">
                            <a:latin typeface="Cambria Math" panose="02040503050406030204" pitchFamily="18" charset="0"/>
                          </a:rPr>
                        </m:ctrlPr>
                      </m:naryPr>
                      <m:sub/>
                      <m:sup/>
                      <m:e>
                        <m:sSub>
                          <m:sSubPr>
                            <m:ctrlPr>
                              <a:rPr lang="en-US" altLang="zh-CN" i="1" smtClean="0">
                                <a:latin typeface="Cambria Math" panose="02040503050406030204" pitchFamily="18" charset="0"/>
                              </a:rPr>
                            </m:ctrlPr>
                          </m:sSubPr>
                          <m:e>
                            <m:r>
                              <a:rPr lang="zh-CN" altLang="en-US" i="1" smtClean="0">
                                <a:latin typeface="Cambria Math" panose="02040503050406030204" pitchFamily="18" charset="0"/>
                              </a:rPr>
                              <m:t>𝜔</m:t>
                            </m:r>
                          </m:e>
                          <m:sub>
                            <m:r>
                              <m:rPr>
                                <m:sty m:val="p"/>
                              </m:rPr>
                              <a:rPr lang="en-US" altLang="zh-CN" i="1">
                                <a:latin typeface="Cambria Math" panose="02040503050406030204" pitchFamily="18" charset="0"/>
                              </a:rPr>
                              <m:t>i</m:t>
                            </m:r>
                          </m:sub>
                        </m:sSub>
                        <m:r>
                          <a:rPr lang="en-US" altLang="zh-CN" i="1">
                            <a:latin typeface="Cambria Math" panose="02040503050406030204" pitchFamily="18" charset="0"/>
                          </a:rPr>
                          <m:t>·</m:t>
                        </m:r>
                        <m:sSub>
                          <m:sSubPr>
                            <m:ctrlPr>
                              <a:rPr lang="en-US" altLang="zh-CN" i="1" smtClean="0">
                                <a:latin typeface="Cambria Math" panose="02040503050406030204" pitchFamily="18" charset="0"/>
                              </a:rPr>
                            </m:ctrlPr>
                          </m:sSubPr>
                          <m:e>
                            <m:r>
                              <a:rPr lang="zh-CN" altLang="en-US" i="1" smtClean="0">
                                <a:latin typeface="Cambria Math" panose="02040503050406030204" pitchFamily="18" charset="0"/>
                              </a:rPr>
                              <m:t>𝛽</m:t>
                            </m:r>
                          </m:e>
                          <m:sub>
                            <m:r>
                              <m:rPr>
                                <m:sty m:val="p"/>
                              </m:rPr>
                              <a:rPr lang="en-US" altLang="zh-CN" i="1">
                                <a:latin typeface="Cambria Math" panose="02040503050406030204" pitchFamily="18" charset="0"/>
                              </a:rPr>
                              <m:t>i</m:t>
                            </m:r>
                          </m:sub>
                        </m:sSub>
                      </m:e>
                    </m:nary>
                  </m:oMath>
                </a14:m>
                <a:endParaRPr lang="en-US" altLang="zh-CN" dirty="0" smtClean="0"/>
              </a:p>
              <a:p>
                <a:pPr marL="0" indent="0">
                  <a:buNone/>
                </a:pP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3"/>
                <a:stretch>
                  <a:fillRect l="-1217" t="-465" r="-290" b="-6395"/>
                </a:stretch>
              </a:blipFill>
            </p:spPr>
            <p:txBody>
              <a:bodyPr/>
              <a:lstStyle/>
              <a:p>
                <a:r>
                  <a:rPr lang="zh-CN" altLang="en-US">
                    <a:noFill/>
                  </a:rPr>
                  <a:t> </a:t>
                </a:r>
              </a:p>
            </p:txBody>
          </p:sp>
        </mc:Fallback>
      </mc:AlternateContent>
      <p:graphicFrame>
        <p:nvGraphicFramePr>
          <p:cNvPr id="3" name="对象 2"/>
          <p:cNvGraphicFramePr>
            <a:graphicFrameLocks noChangeAspect="1"/>
          </p:cNvGraphicFramePr>
          <p:nvPr>
            <p:extLst>
              <p:ext uri="{D42A27DB-BD31-4B8C-83A1-F6EECF244321}">
                <p14:modId xmlns:p14="http://schemas.microsoft.com/office/powerpoint/2010/main" val="1038303836"/>
              </p:ext>
            </p:extLst>
          </p:nvPr>
        </p:nvGraphicFramePr>
        <p:xfrm>
          <a:off x="4068461" y="3452292"/>
          <a:ext cx="3686620" cy="860211"/>
        </p:xfrm>
        <a:graphic>
          <a:graphicData uri="http://schemas.openxmlformats.org/presentationml/2006/ole">
            <mc:AlternateContent xmlns:mc="http://schemas.openxmlformats.org/markup-compatibility/2006">
              <mc:Choice xmlns:v="urn:schemas-microsoft-com:vml" Requires="v">
                <p:oleObj spid="_x0000_s11377" name="公式" r:id="rId4" imgW="1904760" imgH="444240" progId="Equation.3">
                  <p:embed/>
                </p:oleObj>
              </mc:Choice>
              <mc:Fallback>
                <p:oleObj name="公式" r:id="rId4" imgW="1904760" imgH="444240" progId="Equation.3">
                  <p:embed/>
                  <p:pic>
                    <p:nvPicPr>
                      <p:cNvPr id="0" name=""/>
                      <p:cNvPicPr/>
                      <p:nvPr/>
                    </p:nvPicPr>
                    <p:blipFill>
                      <a:blip r:embed="rId5"/>
                      <a:stretch>
                        <a:fillRect/>
                      </a:stretch>
                    </p:blipFill>
                    <p:spPr>
                      <a:xfrm>
                        <a:off x="4068461" y="3452292"/>
                        <a:ext cx="3686620" cy="860211"/>
                      </a:xfrm>
                      <a:prstGeom prst="rect">
                        <a:avLst/>
                      </a:prstGeom>
                    </p:spPr>
                  </p:pic>
                </p:oleObj>
              </mc:Fallback>
            </mc:AlternateContent>
          </a:graphicData>
        </a:graphic>
      </p:graphicFrame>
    </p:spTree>
    <p:extLst>
      <p:ext uri="{BB962C8B-B14F-4D97-AF65-F5344CB8AC3E}">
        <p14:creationId xmlns:p14="http://schemas.microsoft.com/office/powerpoint/2010/main" val="341082030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en-US" altLang="zh-CN" sz="2800" dirty="0" smtClean="0"/>
                  <a:t>2.2.8</a:t>
                </a:r>
                <a:r>
                  <a:rPr lang="zh-CN" altLang="en-US" sz="2800" dirty="0"/>
                  <a:t>　资本资产定价</a:t>
                </a:r>
                <a:r>
                  <a:rPr lang="zh-CN" altLang="en-US" sz="2800" dirty="0" smtClean="0"/>
                  <a:t>模型</a:t>
                </a:r>
                <a:endParaRPr lang="en-US" altLang="zh-CN" sz="2800" dirty="0" smtClean="0"/>
              </a:p>
              <a:p>
                <a:pPr marL="0" indent="0">
                  <a:buNone/>
                </a:pPr>
                <a:r>
                  <a:rPr lang="zh-CN" altLang="en-US" b="1" dirty="0" smtClean="0"/>
                  <a:t> </a:t>
                </a:r>
                <a:r>
                  <a:rPr lang="zh-CN" altLang="en-US" b="1" dirty="0"/>
                  <a:t>１． 资本资产定价模型的基本原理 </a:t>
                </a:r>
                <a:endParaRPr lang="en-US" altLang="zh-CN" b="1" dirty="0" smtClean="0"/>
              </a:p>
              <a:p>
                <a:pPr marL="0" indent="0">
                  <a:buNone/>
                </a:pPr>
                <a:r>
                  <a:rPr lang="zh-CN" altLang="en-US" dirty="0" smtClean="0"/>
                  <a:t>资本</a:t>
                </a:r>
                <a:r>
                  <a:rPr lang="zh-CN" altLang="en-US" dirty="0"/>
                  <a:t>资产</a:t>
                </a:r>
                <a:r>
                  <a:rPr lang="zh-CN" altLang="en-US" dirty="0" smtClean="0"/>
                  <a:t>定价模型</a:t>
                </a:r>
                <a:r>
                  <a:rPr lang="zh-CN" altLang="en-US" dirty="0"/>
                  <a:t>的核心公式为 </a:t>
                </a:r>
                <a14:m>
                  <m:oMath xmlns:m="http://schemas.openxmlformats.org/officeDocument/2006/math">
                    <m:r>
                      <a:rPr lang="en-US" altLang="zh-CN" b="0" i="1" smtClean="0">
                        <a:latin typeface="Cambria Math" panose="02040503050406030204" pitchFamily="18" charset="0"/>
                      </a:rPr>
                      <m:t>𝑅</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𝑓</m:t>
                        </m:r>
                      </m:sub>
                    </m:sSub>
                    <m:r>
                      <a:rPr lang="en-US" altLang="zh-CN" b="0" i="1" smtClean="0">
                        <a:latin typeface="Cambria Math" panose="02040503050406030204" pitchFamily="18" charset="0"/>
                      </a:rPr>
                      <m:t>+</m:t>
                    </m:r>
                    <m:r>
                      <a:rPr lang="zh-CN" altLang="en-US" b="0" i="1" smtClean="0">
                        <a:latin typeface="Cambria Math" panose="02040503050406030204" pitchFamily="18" charset="0"/>
                      </a:rPr>
                      <m:t>𝛽</m:t>
                    </m:r>
                    <m:r>
                      <a:rPr lang="en-US" altLang="zh-CN" i="1">
                        <a:latin typeface="Cambria Math" panose="02040503050406030204" pitchFamily="18" charset="0"/>
                      </a:rPr>
                      <m:t>·</m:t>
                    </m:r>
                    <m:r>
                      <a:rPr lang="zh-CN" altLang="en-US" i="1" smtClean="0">
                        <a:latin typeface="Cambria Math" panose="02040503050406030204" pitchFamily="18" charset="0"/>
                      </a:rPr>
                      <m:t>（</m:t>
                    </m:r>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𝑅</m:t>
                        </m:r>
                      </m:e>
                      <m:sub>
                        <m:r>
                          <m:rPr>
                            <m:sty m:val="p"/>
                          </m:rPr>
                          <a:rPr lang="en-US" altLang="zh-CN" i="1">
                            <a:latin typeface="Cambria Math" panose="02040503050406030204" pitchFamily="18" charset="0"/>
                          </a:rPr>
                          <m:t>m</m:t>
                        </m:r>
                      </m:sub>
                    </m:sSub>
                    <m:r>
                      <a:rPr lang="en-US" altLang="zh-CN" b="0" i="1" smtClean="0">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𝑅</m:t>
                        </m:r>
                      </m:e>
                      <m:sub>
                        <m:r>
                          <m:rPr>
                            <m:sty m:val="p"/>
                          </m:rPr>
                          <a:rPr lang="en-US" altLang="zh-CN" i="1" smtClean="0">
                            <a:latin typeface="Cambria Math" panose="02040503050406030204" pitchFamily="18" charset="0"/>
                          </a:rPr>
                          <m:t>f</m:t>
                        </m:r>
                      </m:sub>
                    </m:sSub>
                    <m:r>
                      <a:rPr lang="en-US" altLang="zh-CN" b="0" i="1" smtClean="0">
                        <a:latin typeface="Cambria Math" panose="02040503050406030204" pitchFamily="18" charset="0"/>
                      </a:rPr>
                      <m:t>)</m:t>
                    </m:r>
                  </m:oMath>
                </a14:m>
                <a:endParaRPr lang="en-US" altLang="zh-CN" dirty="0" smtClean="0"/>
              </a:p>
              <a:p>
                <a:pPr marL="0" indent="0">
                  <a:buNone/>
                </a:pPr>
                <a:r>
                  <a:rPr lang="zh-CN" altLang="en-US" b="1" dirty="0"/>
                  <a:t>２． 证券市场线 </a:t>
                </a:r>
                <a:endParaRPr lang="en-US" altLang="zh-CN" b="1" dirty="0" smtClean="0"/>
              </a:p>
              <a:p>
                <a:pPr marL="0" indent="0">
                  <a:buNone/>
                </a:pPr>
                <a:r>
                  <a:rPr lang="en-US" altLang="zh-CN" dirty="0"/>
                  <a:t> </a:t>
                </a:r>
                <a:r>
                  <a:rPr lang="en-US" altLang="zh-CN" dirty="0" smtClean="0"/>
                  <a:t>      </a:t>
                </a:r>
                <a:r>
                  <a:rPr lang="zh-CN" altLang="en-US" dirty="0" smtClean="0"/>
                  <a:t>关系式 </a:t>
                </a:r>
                <a14:m>
                  <m:oMath xmlns:m="http://schemas.openxmlformats.org/officeDocument/2006/math">
                    <m:r>
                      <a:rPr lang="en-US" altLang="zh-CN" i="1">
                        <a:latin typeface="Cambria Math" panose="02040503050406030204" pitchFamily="18" charset="0"/>
                      </a:rPr>
                      <m:t>𝑅</m:t>
                    </m:r>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𝑅</m:t>
                        </m:r>
                      </m:e>
                      <m:sub>
                        <m:r>
                          <a:rPr lang="en-US" altLang="zh-CN" i="1">
                            <a:latin typeface="Cambria Math" panose="02040503050406030204" pitchFamily="18" charset="0"/>
                          </a:rPr>
                          <m:t>𝑓</m:t>
                        </m:r>
                      </m:sub>
                    </m:sSub>
                    <m:r>
                      <a:rPr lang="en-US" altLang="zh-CN" i="1">
                        <a:latin typeface="Cambria Math" panose="02040503050406030204" pitchFamily="18" charset="0"/>
                      </a:rPr>
                      <m:t>+</m:t>
                    </m:r>
                    <m:r>
                      <a:rPr lang="zh-CN" altLang="en-US" i="1">
                        <a:latin typeface="Cambria Math" panose="02040503050406030204" pitchFamily="18" charset="0"/>
                      </a:rPr>
                      <m:t>𝛽</m:t>
                    </m:r>
                    <m:r>
                      <a:rPr lang="en-US" altLang="zh-CN" i="1">
                        <a:latin typeface="Cambria Math" panose="02040503050406030204" pitchFamily="18" charset="0"/>
                      </a:rPr>
                      <m:t>·</m:t>
                    </m:r>
                    <m:r>
                      <a:rPr lang="zh-CN" altLang="en-US"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𝑅</m:t>
                        </m:r>
                      </m:e>
                      <m:sub>
                        <m:r>
                          <m:rPr>
                            <m:sty m:val="p"/>
                          </m:rPr>
                          <a:rPr lang="en-US" altLang="zh-CN" i="1">
                            <a:latin typeface="Cambria Math" panose="02040503050406030204" pitchFamily="18" charset="0"/>
                          </a:rPr>
                          <m:t>m</m:t>
                        </m:r>
                      </m:sub>
                    </m:sSub>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𝑅</m:t>
                        </m:r>
                      </m:e>
                      <m:sub>
                        <m:r>
                          <m:rPr>
                            <m:sty m:val="p"/>
                          </m:rPr>
                          <a:rPr lang="en-US" altLang="zh-CN" i="1">
                            <a:latin typeface="Cambria Math" panose="02040503050406030204" pitchFamily="18" charset="0"/>
                          </a:rPr>
                          <m:t>f</m:t>
                        </m:r>
                      </m:sub>
                    </m:sSub>
                    <m:r>
                      <a:rPr lang="en-US" altLang="zh-CN" i="1">
                        <a:latin typeface="Cambria Math" panose="02040503050406030204" pitchFamily="18" charset="0"/>
                      </a:rPr>
                      <m:t>)</m:t>
                    </m:r>
                  </m:oMath>
                </a14:m>
                <a:r>
                  <a:rPr lang="zh-CN" altLang="en-US" dirty="0" smtClean="0"/>
                  <a:t>在</a:t>
                </a:r>
                <a:r>
                  <a:rPr lang="zh-CN" altLang="en-US" dirty="0"/>
                  <a:t>数学上表示的一个直线方程叫作证券市场线</a:t>
                </a:r>
                <a:r>
                  <a:rPr lang="en-US" altLang="zh-CN" dirty="0"/>
                  <a:t>,</a:t>
                </a:r>
                <a:r>
                  <a:rPr lang="zh-CN" altLang="en-US" dirty="0"/>
                  <a:t>直线的 横坐标是 </a:t>
                </a:r>
                <a:r>
                  <a:rPr lang="en-US" altLang="zh-CN" dirty="0"/>
                  <a:t>β </a:t>
                </a:r>
                <a:r>
                  <a:rPr lang="zh-CN" altLang="en-US" dirty="0"/>
                  <a:t>系数</a:t>
                </a:r>
                <a:r>
                  <a:rPr lang="en-US" altLang="zh-CN" dirty="0"/>
                  <a:t>,</a:t>
                </a:r>
                <a:r>
                  <a:rPr lang="zh-CN" altLang="en-US" dirty="0"/>
                  <a:t>纵坐标是必要收益率</a:t>
                </a:r>
                <a:r>
                  <a:rPr lang="en-US" altLang="zh-CN" dirty="0"/>
                  <a:t>,</a:t>
                </a:r>
                <a:r>
                  <a:rPr lang="zh-CN" altLang="en-US" dirty="0"/>
                  <a:t>斜率是市场风险溢酬</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证券市场</a:t>
                </a:r>
                <a:r>
                  <a:rPr lang="zh-CN" altLang="en-US" dirty="0"/>
                  <a:t>线对任何公司、任何资产都是适用的</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证券市场</a:t>
                </a:r>
                <a:r>
                  <a:rPr lang="zh-CN" altLang="en-US" dirty="0"/>
                  <a:t>上任意一项资产或资产组合的系统风险系数和必要收益率都可以在证券市场 线上找到对应的一点</a:t>
                </a:r>
                <a:r>
                  <a:rPr lang="en-US" altLang="zh-CN" dirty="0"/>
                  <a:t>. </a:t>
                </a: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1217" t="-46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8003379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３． 资产组合的必要收益率 </a:t>
                </a:r>
                <a:endParaRPr lang="en-US" altLang="zh-CN" b="1" dirty="0" smtClean="0"/>
              </a:p>
              <a:p>
                <a:pPr marL="0" indent="0">
                  <a:buNone/>
                </a:pPr>
                <a:r>
                  <a:rPr lang="zh-CN" altLang="en-US" dirty="0" smtClean="0"/>
                  <a:t>资产</a:t>
                </a:r>
                <a:r>
                  <a:rPr lang="zh-CN" altLang="en-US" dirty="0"/>
                  <a:t>组合的必要收益率的计算公式为</a:t>
                </a:r>
                <a:endParaRPr lang="en-US" altLang="zh-CN" dirty="0" smtClean="0"/>
              </a:p>
              <a:p>
                <a:pPr marL="0" indent="0">
                  <a:buNone/>
                </a:pPr>
                <a:r>
                  <a:rPr lang="en-US" altLang="zh-CN" dirty="0" smtClean="0"/>
                  <a:t>			</a:t>
                </a:r>
                <a:r>
                  <a:rPr lang="zh-CN" altLang="en-US" dirty="0" smtClean="0"/>
                  <a:t>资产</a:t>
                </a:r>
                <a:r>
                  <a:rPr lang="zh-CN" altLang="en-US" dirty="0"/>
                  <a:t>组合的必要收益率＝ </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𝑅</m:t>
                        </m:r>
                      </m:e>
                      <m:sub>
                        <m:r>
                          <a:rPr lang="en-US" altLang="zh-CN" i="1">
                            <a:latin typeface="Cambria Math" panose="02040503050406030204" pitchFamily="18" charset="0"/>
                          </a:rPr>
                          <m:t>𝑓</m:t>
                        </m:r>
                      </m:sub>
                    </m:sSub>
                    <m:r>
                      <a:rPr lang="en-US" altLang="zh-CN" i="1">
                        <a:latin typeface="Cambria Math" panose="02040503050406030204" pitchFamily="18" charset="0"/>
                      </a:rPr>
                      <m:t>+</m:t>
                    </m:r>
                    <m:sSub>
                      <m:sSubPr>
                        <m:ctrlPr>
                          <a:rPr lang="en-US" altLang="zh-CN" i="1" smtClean="0">
                            <a:latin typeface="Cambria Math" panose="02040503050406030204" pitchFamily="18" charset="0"/>
                          </a:rPr>
                        </m:ctrlPr>
                      </m:sSubPr>
                      <m:e>
                        <m:r>
                          <a:rPr lang="zh-CN" altLang="en-US" i="1" smtClean="0">
                            <a:latin typeface="Cambria Math" panose="02040503050406030204" pitchFamily="18" charset="0"/>
                          </a:rPr>
                          <m:t>𝛽</m:t>
                        </m:r>
                      </m:e>
                      <m:sub>
                        <m:r>
                          <a:rPr lang="en-US" altLang="zh-CN" b="0" i="1" smtClean="0">
                            <a:latin typeface="Cambria Math" panose="02040503050406030204" pitchFamily="18" charset="0"/>
                          </a:rPr>
                          <m:t>𝑝</m:t>
                        </m:r>
                      </m:sub>
                    </m:sSub>
                    <m:r>
                      <a:rPr lang="en-US" altLang="zh-CN" i="1">
                        <a:latin typeface="Cambria Math" panose="02040503050406030204" pitchFamily="18" charset="0"/>
                      </a:rPr>
                      <m:t>·</m:t>
                    </m:r>
                    <m:r>
                      <a:rPr lang="zh-CN" altLang="en-US"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𝑅</m:t>
                        </m:r>
                      </m:e>
                      <m:sub>
                        <m:r>
                          <m:rPr>
                            <m:sty m:val="p"/>
                          </m:rPr>
                          <a:rPr lang="en-US" altLang="zh-CN" i="1">
                            <a:latin typeface="Cambria Math" panose="02040503050406030204" pitchFamily="18" charset="0"/>
                          </a:rPr>
                          <m:t>m</m:t>
                        </m:r>
                      </m:sub>
                    </m:sSub>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𝑅</m:t>
                        </m:r>
                      </m:e>
                      <m:sub>
                        <m:r>
                          <m:rPr>
                            <m:sty m:val="p"/>
                          </m:rPr>
                          <a:rPr lang="en-US" altLang="zh-CN" i="1">
                            <a:latin typeface="Cambria Math" panose="02040503050406030204" pitchFamily="18" charset="0"/>
                          </a:rPr>
                          <m:t>f</m:t>
                        </m:r>
                      </m:sub>
                    </m:sSub>
                    <m:r>
                      <a:rPr lang="en-US" altLang="zh-CN" i="1">
                        <a:latin typeface="Cambria Math" panose="02040503050406030204" pitchFamily="18" charset="0"/>
                      </a:rPr>
                      <m:t>)</m:t>
                    </m:r>
                  </m:oMath>
                </a14:m>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3773649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项目３　资金筹措与预测</a:t>
            </a:r>
          </a:p>
        </p:txBody>
      </p:sp>
    </p:spTree>
    <p:extLst>
      <p:ext uri="{BB962C8B-B14F-4D97-AF65-F5344CB8AC3E}">
        <p14:creationId xmlns:p14="http://schemas.microsoft.com/office/powerpoint/2010/main" val="1101533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C68CEF7-D6DC-4484-87FD-88D6AC1AABB3}"/>
              </a:ext>
            </a:extLst>
          </p:cNvPr>
          <p:cNvSpPr>
            <a:spLocks noGrp="1"/>
          </p:cNvSpPr>
          <p:nvPr>
            <p:ph sz="quarter" idx="13"/>
          </p:nvPr>
        </p:nvSpPr>
        <p:spPr/>
        <p:txBody>
          <a:bodyPr>
            <a:normAutofit/>
          </a:bodyPr>
          <a:lstStyle/>
          <a:p>
            <a:pPr marL="0" indent="0" algn="ctr">
              <a:buNone/>
            </a:pPr>
            <a:r>
              <a:rPr lang="zh-CN" altLang="en-US" sz="3200" b="1" dirty="0"/>
              <a:t>１</a:t>
            </a:r>
            <a:r>
              <a:rPr lang="en-US" altLang="zh-CN" sz="3200" b="1" dirty="0"/>
              <a:t>·1 </a:t>
            </a:r>
            <a:r>
              <a:rPr lang="zh-CN" altLang="en-US" sz="3200" b="1" dirty="0"/>
              <a:t>财务管理概述</a:t>
            </a:r>
            <a:r>
              <a:rPr lang="en-US" altLang="zh-CN" sz="3200" b="1" dirty="0"/>
              <a:t>  </a:t>
            </a:r>
          </a:p>
          <a:p>
            <a:pPr marL="0" indent="0">
              <a:buNone/>
            </a:pPr>
            <a:r>
              <a:rPr lang="en-US" altLang="zh-CN" sz="2800" dirty="0"/>
              <a:t>1.1.1</a:t>
            </a:r>
            <a:r>
              <a:rPr lang="zh-CN" altLang="en-US" sz="2800" dirty="0"/>
              <a:t> 财务活动与财务关系 </a:t>
            </a:r>
            <a:r>
              <a:rPr lang="zh-CN" altLang="en-US" dirty="0"/>
              <a:t/>
            </a:r>
            <a:br>
              <a:rPr lang="zh-CN" altLang="en-US" dirty="0"/>
            </a:br>
            <a:r>
              <a:rPr lang="zh-CN" altLang="en-US" b="1" dirty="0"/>
              <a:t>１</a:t>
            </a:r>
            <a:r>
              <a:rPr lang="en-US" altLang="zh-CN" b="1" dirty="0"/>
              <a:t>·</a:t>
            </a:r>
            <a:r>
              <a:rPr lang="zh-CN" altLang="en-US" b="1" dirty="0"/>
              <a:t> 财务活动</a:t>
            </a:r>
            <a:r>
              <a:rPr lang="zh-CN" altLang="en-US" sz="2400" dirty="0"/>
              <a:t> </a:t>
            </a:r>
            <a:r>
              <a:rPr lang="zh-CN" altLang="en-US" dirty="0"/>
              <a:t/>
            </a:r>
            <a:br>
              <a:rPr lang="zh-CN" altLang="en-US" dirty="0"/>
            </a:br>
            <a:r>
              <a:rPr lang="zh-CN" altLang="en-US" dirty="0"/>
              <a:t>      财务活动是指资金的筹集、运用、耗资、收回及分配等一系列行为</a:t>
            </a:r>
            <a:r>
              <a:rPr lang="en-US" altLang="zh-CN" dirty="0"/>
              <a:t>.</a:t>
            </a:r>
            <a:br>
              <a:rPr lang="en-US" altLang="zh-CN" dirty="0"/>
            </a:br>
            <a:endParaRPr lang="en-US" altLang="zh-CN" dirty="0"/>
          </a:p>
          <a:p>
            <a:pPr marL="0" indent="0">
              <a:buNone/>
            </a:pPr>
            <a:r>
              <a:rPr lang="zh-CN" altLang="en-US" b="1" dirty="0"/>
              <a:t>２</a:t>
            </a:r>
            <a:r>
              <a:rPr lang="en-US" altLang="zh-CN" b="1" dirty="0"/>
              <a:t>·</a:t>
            </a:r>
            <a:r>
              <a:rPr lang="zh-CN" altLang="en-US" b="1" dirty="0"/>
              <a:t> 财务关系 </a:t>
            </a:r>
            <a:endParaRPr lang="en-US" altLang="zh-CN" b="1" dirty="0"/>
          </a:p>
          <a:p>
            <a:pPr marL="0" indent="0">
              <a:buNone/>
            </a:pPr>
            <a:r>
              <a:rPr lang="zh-CN" altLang="en-US" dirty="0"/>
              <a:t>      企业的财务活动是以企业为主体来进行的</a:t>
            </a:r>
            <a:r>
              <a:rPr lang="en-US" altLang="zh-CN" dirty="0"/>
              <a:t>,</a:t>
            </a:r>
            <a:r>
              <a:rPr lang="zh-CN" altLang="en-US" dirty="0"/>
              <a:t>企业作为法人在组织财务活动过程中</a:t>
            </a:r>
            <a:r>
              <a:rPr lang="en-US" altLang="zh-CN" dirty="0"/>
              <a:t>,</a:t>
            </a:r>
            <a:r>
              <a:rPr lang="zh-CN" altLang="en-US" dirty="0"/>
              <a:t>必然 会与企业内外部有关各方发生广泛的经济利益关系</a:t>
            </a:r>
            <a:r>
              <a:rPr lang="en-US" altLang="zh-CN" dirty="0"/>
              <a:t>,</a:t>
            </a:r>
            <a:r>
              <a:rPr lang="zh-CN" altLang="en-US" dirty="0"/>
              <a:t>这就是企业的财务关系</a:t>
            </a:r>
            <a:r>
              <a:rPr lang="en-US" altLang="zh-CN" dirty="0"/>
              <a:t>.</a:t>
            </a:r>
            <a:br>
              <a:rPr lang="en-US" altLang="zh-CN" dirty="0"/>
            </a:br>
            <a:endParaRPr lang="zh-CN" altLang="en-US" dirty="0"/>
          </a:p>
        </p:txBody>
      </p:sp>
    </p:spTree>
    <p:extLst>
      <p:ext uri="{BB962C8B-B14F-4D97-AF65-F5344CB8AC3E}">
        <p14:creationId xmlns:p14="http://schemas.microsoft.com/office/powerpoint/2010/main" val="330786943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1626972" y="1689788"/>
            <a:ext cx="9419968" cy="3462980"/>
          </a:xfrm>
        </p:spPr>
        <p:txBody>
          <a:bodyPr/>
          <a:lstStyle/>
          <a:p>
            <a:r>
              <a:rPr lang="zh-CN" altLang="en-US" sz="2400" b="1" dirty="0" smtClean="0">
                <a:solidFill>
                  <a:srgbClr val="00B0F0"/>
                </a:solidFill>
              </a:rPr>
              <a:t>学习要点</a:t>
            </a:r>
            <a:endParaRPr lang="en-US" altLang="zh-CN" sz="2400" b="1" dirty="0" smtClean="0">
              <a:solidFill>
                <a:srgbClr val="00B0F0"/>
              </a:solidFill>
            </a:endParaRPr>
          </a:p>
          <a:p>
            <a:pPr marL="0" indent="0">
              <a:buNone/>
            </a:pPr>
            <a:r>
              <a:rPr lang="zh-CN" altLang="en-US" dirty="0"/>
              <a:t>　</a:t>
            </a:r>
            <a:r>
              <a:rPr lang="zh-CN" altLang="en-US" dirty="0" smtClean="0"/>
              <a:t>  １</a:t>
            </a:r>
            <a:r>
              <a:rPr lang="zh-CN" altLang="en-US" dirty="0"/>
              <a:t>． 理解企业资金需要量预测的方法</a:t>
            </a:r>
            <a:r>
              <a:rPr lang="en-US" altLang="zh-CN" dirty="0"/>
              <a:t>; </a:t>
            </a:r>
            <a:endParaRPr lang="en-US" altLang="zh-CN" dirty="0" smtClean="0"/>
          </a:p>
          <a:p>
            <a:pPr marL="0" indent="0">
              <a:buNone/>
            </a:pPr>
            <a:r>
              <a:rPr lang="en-US" altLang="zh-CN" dirty="0" smtClean="0"/>
              <a:t>     </a:t>
            </a:r>
            <a:r>
              <a:rPr lang="zh-CN" altLang="en-US" dirty="0" smtClean="0"/>
              <a:t>２</a:t>
            </a:r>
            <a:r>
              <a:rPr lang="zh-CN" altLang="en-US" dirty="0"/>
              <a:t>． 理解发行股票、发行债券、融资租赁、商业信用、银行借款等筹资决策</a:t>
            </a:r>
            <a:r>
              <a:rPr lang="en-US" altLang="zh-CN" dirty="0" smtClean="0"/>
              <a:t>;</a:t>
            </a:r>
          </a:p>
          <a:p>
            <a:pPr marL="0" indent="0">
              <a:buNone/>
            </a:pPr>
            <a:r>
              <a:rPr lang="en-US" altLang="zh-CN" dirty="0"/>
              <a:t> </a:t>
            </a:r>
            <a:r>
              <a:rPr lang="en-US" altLang="zh-CN" dirty="0" smtClean="0"/>
              <a:t>    </a:t>
            </a:r>
            <a:r>
              <a:rPr lang="zh-CN" altLang="en-US" dirty="0"/>
              <a:t>３． 理解各种筹资方式的优缺点</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４</a:t>
            </a:r>
            <a:r>
              <a:rPr lang="zh-CN" altLang="en-US" dirty="0"/>
              <a:t>． 了解权益资金、债务资金筹集的各种方式</a:t>
            </a:r>
            <a:r>
              <a:rPr lang="en-US" altLang="zh-CN" dirty="0"/>
              <a:t>.</a:t>
            </a:r>
          </a:p>
          <a:p>
            <a:pPr marL="0" indent="0">
              <a:buNone/>
            </a:pPr>
            <a:endParaRPr lang="zh-CN" altLang="en-US" dirty="0"/>
          </a:p>
        </p:txBody>
      </p:sp>
      <p:grpSp>
        <p:nvGrpSpPr>
          <p:cNvPr id="4" name="Group 70"/>
          <p:cNvGrpSpPr/>
          <p:nvPr/>
        </p:nvGrpSpPr>
        <p:grpSpPr bwMode="auto">
          <a:xfrm>
            <a:off x="1766625" y="697071"/>
            <a:ext cx="1367367" cy="935567"/>
            <a:chOff x="924" y="1097"/>
            <a:chExt cx="646" cy="442"/>
          </a:xfrm>
          <a:solidFill>
            <a:srgbClr val="F15A29"/>
          </a:solidFill>
        </p:grpSpPr>
        <p:sp>
          <p:nvSpPr>
            <p:cNvPr id="5" name="Freeform 44"/>
            <p:cNvSpPr/>
            <p:nvPr/>
          </p:nvSpPr>
          <p:spPr bwMode="auto">
            <a:xfrm>
              <a:off x="1066" y="1097"/>
              <a:ext cx="380" cy="371"/>
            </a:xfrm>
            <a:custGeom>
              <a:avLst/>
              <a:gdLst>
                <a:gd name="T0" fmla="*/ 357 w 215"/>
                <a:gd name="T1" fmla="*/ 5 h 210"/>
                <a:gd name="T2" fmla="*/ 331 w 215"/>
                <a:gd name="T3" fmla="*/ 2 h 210"/>
                <a:gd name="T4" fmla="*/ 309 w 215"/>
                <a:gd name="T5" fmla="*/ 19 h 210"/>
                <a:gd name="T6" fmla="*/ 168 w 215"/>
                <a:gd name="T7" fmla="*/ 286 h 210"/>
                <a:gd name="T8" fmla="*/ 51 w 215"/>
                <a:gd name="T9" fmla="*/ 224 h 210"/>
                <a:gd name="T10" fmla="*/ 25 w 215"/>
                <a:gd name="T11" fmla="*/ 223 h 210"/>
                <a:gd name="T12" fmla="*/ 5 w 215"/>
                <a:gd name="T13" fmla="*/ 240 h 210"/>
                <a:gd name="T14" fmla="*/ 2 w 215"/>
                <a:gd name="T15" fmla="*/ 267 h 210"/>
                <a:gd name="T16" fmla="*/ 19 w 215"/>
                <a:gd name="T17" fmla="*/ 286 h 210"/>
                <a:gd name="T18" fmla="*/ 164 w 215"/>
                <a:gd name="T19" fmla="*/ 366 h 210"/>
                <a:gd name="T20" fmla="*/ 193 w 215"/>
                <a:gd name="T21" fmla="*/ 367 h 210"/>
                <a:gd name="T22" fmla="*/ 212 w 215"/>
                <a:gd name="T23" fmla="*/ 350 h 210"/>
                <a:gd name="T24" fmla="*/ 371 w 215"/>
                <a:gd name="T25" fmla="*/ 51 h 210"/>
                <a:gd name="T26" fmla="*/ 357 w 215"/>
                <a:gd name="T27" fmla="*/ 5 h 2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5" h="210">
                  <a:moveTo>
                    <a:pt x="202" y="3"/>
                  </a:moveTo>
                  <a:cubicBezTo>
                    <a:pt x="197" y="0"/>
                    <a:pt x="192" y="0"/>
                    <a:pt x="187" y="1"/>
                  </a:cubicBezTo>
                  <a:cubicBezTo>
                    <a:pt x="182" y="3"/>
                    <a:pt x="178" y="6"/>
                    <a:pt x="175" y="11"/>
                  </a:cubicBezTo>
                  <a:cubicBezTo>
                    <a:pt x="95" y="162"/>
                    <a:pt x="95" y="162"/>
                    <a:pt x="95" y="162"/>
                  </a:cubicBezTo>
                  <a:cubicBezTo>
                    <a:pt x="29" y="127"/>
                    <a:pt x="29" y="127"/>
                    <a:pt x="29" y="127"/>
                  </a:cubicBezTo>
                  <a:cubicBezTo>
                    <a:pt x="25" y="125"/>
                    <a:pt x="19" y="124"/>
                    <a:pt x="14" y="126"/>
                  </a:cubicBezTo>
                  <a:cubicBezTo>
                    <a:pt x="9" y="128"/>
                    <a:pt x="5" y="131"/>
                    <a:pt x="3" y="136"/>
                  </a:cubicBezTo>
                  <a:cubicBezTo>
                    <a:pt x="0" y="140"/>
                    <a:pt x="0" y="146"/>
                    <a:pt x="1" y="151"/>
                  </a:cubicBezTo>
                  <a:cubicBezTo>
                    <a:pt x="3" y="156"/>
                    <a:pt x="6" y="160"/>
                    <a:pt x="11" y="162"/>
                  </a:cubicBezTo>
                  <a:cubicBezTo>
                    <a:pt x="93" y="207"/>
                    <a:pt x="93" y="207"/>
                    <a:pt x="93" y="207"/>
                  </a:cubicBezTo>
                  <a:cubicBezTo>
                    <a:pt x="98" y="209"/>
                    <a:pt x="103" y="210"/>
                    <a:pt x="109" y="208"/>
                  </a:cubicBezTo>
                  <a:cubicBezTo>
                    <a:pt x="114" y="206"/>
                    <a:pt x="118" y="203"/>
                    <a:pt x="120" y="198"/>
                  </a:cubicBezTo>
                  <a:cubicBezTo>
                    <a:pt x="210" y="29"/>
                    <a:pt x="210" y="29"/>
                    <a:pt x="210" y="29"/>
                  </a:cubicBezTo>
                  <a:cubicBezTo>
                    <a:pt x="215" y="20"/>
                    <a:pt x="212" y="8"/>
                    <a:pt x="20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 name="Oval 61"/>
            <p:cNvSpPr>
              <a:spLocks noChangeArrowheads="1"/>
            </p:cNvSpPr>
            <p:nvPr/>
          </p:nvSpPr>
          <p:spPr bwMode="auto">
            <a:xfrm>
              <a:off x="924" y="1495"/>
              <a:ext cx="646" cy="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spTree>
    <p:extLst>
      <p:ext uri="{BB962C8B-B14F-4D97-AF65-F5344CB8AC3E}">
        <p14:creationId xmlns:p14="http://schemas.microsoft.com/office/powerpoint/2010/main" val="153319442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en-US" altLang="zh-CN" sz="3200" b="1" dirty="0" smtClean="0"/>
              <a:t>3.1 </a:t>
            </a:r>
            <a:r>
              <a:rPr lang="zh-CN" altLang="en-US" sz="3200" b="1" dirty="0" smtClean="0"/>
              <a:t>企业</a:t>
            </a:r>
            <a:r>
              <a:rPr lang="zh-CN" altLang="en-US" sz="3200" b="1" dirty="0"/>
              <a:t>筹资</a:t>
            </a:r>
            <a:r>
              <a:rPr lang="zh-CN" altLang="en-US" sz="3200" b="1" dirty="0" smtClean="0"/>
              <a:t>概述</a:t>
            </a:r>
            <a:endParaRPr lang="en-US" altLang="zh-CN" sz="3200" b="1" dirty="0" smtClean="0"/>
          </a:p>
          <a:p>
            <a:pPr marL="0" indent="0">
              <a:buNone/>
            </a:pPr>
            <a:r>
              <a:rPr lang="en-US" altLang="zh-CN" sz="2800" dirty="0" smtClean="0"/>
              <a:t>3.1.1 </a:t>
            </a:r>
            <a:r>
              <a:rPr lang="zh-CN" altLang="en-US" sz="2800" dirty="0" smtClean="0"/>
              <a:t>企业</a:t>
            </a:r>
            <a:r>
              <a:rPr lang="zh-CN" altLang="en-US" sz="2800" dirty="0"/>
              <a:t>筹资的含义与分类 </a:t>
            </a:r>
            <a:endParaRPr lang="en-US" altLang="zh-CN" dirty="0" smtClean="0"/>
          </a:p>
          <a:p>
            <a:pPr marL="0" indent="0">
              <a:buNone/>
            </a:pPr>
            <a:r>
              <a:rPr lang="zh-CN" altLang="en-US" dirty="0" smtClean="0"/>
              <a:t>       企业</a:t>
            </a:r>
            <a:r>
              <a:rPr lang="zh-CN" altLang="en-US" dirty="0"/>
              <a:t>筹资</a:t>
            </a:r>
            <a:r>
              <a:rPr lang="en-US" altLang="zh-CN" dirty="0"/>
              <a:t>,</a:t>
            </a:r>
            <a:r>
              <a:rPr lang="zh-CN" altLang="en-US" dirty="0"/>
              <a:t>是指企业根据其生产经营、对外投资及调整资本结构的需要</a:t>
            </a:r>
            <a:r>
              <a:rPr lang="en-US" altLang="zh-CN" dirty="0"/>
              <a:t>,</a:t>
            </a:r>
            <a:r>
              <a:rPr lang="zh-CN" altLang="en-US" dirty="0"/>
              <a:t>通过筹资渠道 和资本市场</a:t>
            </a:r>
            <a:r>
              <a:rPr lang="en-US" altLang="zh-CN" dirty="0"/>
              <a:t>,</a:t>
            </a:r>
            <a:r>
              <a:rPr lang="zh-CN" altLang="en-US" dirty="0"/>
              <a:t>并运用筹资方式</a:t>
            </a:r>
            <a:r>
              <a:rPr lang="en-US" altLang="zh-CN" dirty="0"/>
              <a:t>,</a:t>
            </a:r>
            <a:r>
              <a:rPr lang="zh-CN" altLang="en-US" dirty="0"/>
              <a:t>经济有效地筹集企业所需资金的财务活动</a:t>
            </a:r>
            <a:r>
              <a:rPr lang="en-US" altLang="zh-CN" dirty="0" smtClean="0"/>
              <a:t>.</a:t>
            </a:r>
          </a:p>
          <a:p>
            <a:pPr marL="457200" indent="-457200">
              <a:buAutoNum type="arabicDbPeriod"/>
            </a:pPr>
            <a:r>
              <a:rPr lang="zh-CN" altLang="en-US" b="1" dirty="0" smtClean="0"/>
              <a:t>按照</a:t>
            </a:r>
            <a:r>
              <a:rPr lang="zh-CN" altLang="en-US" b="1" dirty="0"/>
              <a:t>资金的来源渠道不同划分 </a:t>
            </a:r>
            <a:endParaRPr lang="en-US" altLang="zh-CN" b="1" dirty="0" smtClean="0"/>
          </a:p>
          <a:p>
            <a:pPr marL="0" indent="0">
              <a:buNone/>
            </a:pPr>
            <a:r>
              <a:rPr lang="en-US" altLang="zh-CN" dirty="0"/>
              <a:t> </a:t>
            </a:r>
            <a:r>
              <a:rPr lang="en-US" altLang="zh-CN" dirty="0" smtClean="0"/>
              <a:t>      </a:t>
            </a:r>
            <a:r>
              <a:rPr lang="zh-CN" altLang="en-US" dirty="0" smtClean="0"/>
              <a:t>按照</a:t>
            </a:r>
            <a:r>
              <a:rPr lang="zh-CN" altLang="en-US" dirty="0"/>
              <a:t>资金的来源渠道不同划分</a:t>
            </a:r>
            <a:r>
              <a:rPr lang="en-US" altLang="zh-CN" dirty="0"/>
              <a:t>,</a:t>
            </a:r>
            <a:r>
              <a:rPr lang="zh-CN" altLang="en-US" dirty="0"/>
              <a:t>可将企业筹资分为权益性筹资和负债性筹资</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权益</a:t>
            </a:r>
            <a:r>
              <a:rPr lang="zh-CN" altLang="en-US" dirty="0"/>
              <a:t>性筹资或称为自有资金筹资</a:t>
            </a:r>
            <a:r>
              <a:rPr lang="en-US" altLang="zh-CN" dirty="0"/>
              <a:t>,</a:t>
            </a:r>
            <a:r>
              <a:rPr lang="zh-CN" altLang="en-US" dirty="0"/>
              <a:t>是指企业通过发行股票、吸收直接投资、内部积累等方式筹集的资金</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负债</a:t>
            </a:r>
            <a:r>
              <a:rPr lang="zh-CN" altLang="en-US" dirty="0"/>
              <a:t>性筹资又称为借入资金筹资</a:t>
            </a:r>
            <a:r>
              <a:rPr lang="en-US" altLang="zh-CN" dirty="0"/>
              <a:t>,</a:t>
            </a:r>
            <a:r>
              <a:rPr lang="zh-CN" altLang="en-US" dirty="0"/>
              <a:t>是指企业通过发行债券、向银行借款、融资租赁等方 式筹集的资金</a:t>
            </a:r>
            <a:r>
              <a:rPr lang="en-US" altLang="zh-CN" dirty="0"/>
              <a:t>. </a:t>
            </a:r>
            <a:endParaRPr lang="zh-CN" altLang="en-US" dirty="0"/>
          </a:p>
        </p:txBody>
      </p:sp>
    </p:spTree>
    <p:extLst>
      <p:ext uri="{BB962C8B-B14F-4D97-AF65-F5344CB8AC3E}">
        <p14:creationId xmlns:p14="http://schemas.microsoft.com/office/powerpoint/2010/main" val="308506339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２． 按照所筹资金使用期限的长短划分 </a:t>
            </a:r>
            <a:endParaRPr lang="en-US" altLang="zh-CN" b="1" dirty="0" smtClean="0"/>
          </a:p>
          <a:p>
            <a:pPr marL="0" indent="0">
              <a:buNone/>
            </a:pPr>
            <a:r>
              <a:rPr lang="zh-CN" altLang="en-US" dirty="0" smtClean="0"/>
              <a:t>按照</a:t>
            </a:r>
            <a:r>
              <a:rPr lang="zh-CN" altLang="en-US" dirty="0"/>
              <a:t>所筹资金使用期限的长短划分</a:t>
            </a:r>
            <a:r>
              <a:rPr lang="en-US" altLang="zh-CN" dirty="0"/>
              <a:t>,</a:t>
            </a:r>
            <a:r>
              <a:rPr lang="zh-CN" altLang="en-US" dirty="0"/>
              <a:t>可将企业筹资分为短期资金筹集与长期资金筹集</a:t>
            </a:r>
            <a:r>
              <a:rPr lang="en-US" altLang="zh-CN" dirty="0"/>
              <a:t>. </a:t>
            </a:r>
            <a:endParaRPr lang="en-US" altLang="zh-CN" dirty="0" smtClean="0"/>
          </a:p>
          <a:p>
            <a:pPr marL="0" indent="0">
              <a:buNone/>
            </a:pPr>
            <a:r>
              <a:rPr lang="zh-CN" altLang="en-US" dirty="0" smtClean="0"/>
              <a:t>       短期</a:t>
            </a:r>
            <a:r>
              <a:rPr lang="zh-CN" altLang="en-US" dirty="0"/>
              <a:t>资金</a:t>
            </a:r>
            <a:r>
              <a:rPr lang="en-US" altLang="zh-CN" dirty="0"/>
              <a:t>,</a:t>
            </a:r>
            <a:r>
              <a:rPr lang="zh-CN" altLang="en-US" dirty="0"/>
              <a:t>是指使用期限在一年以内或超过一年的一个营业周期以内的资金</a:t>
            </a:r>
            <a:r>
              <a:rPr lang="en-US" altLang="zh-CN" dirty="0"/>
              <a:t>. </a:t>
            </a:r>
            <a:endParaRPr lang="en-US" altLang="zh-CN" dirty="0" smtClean="0"/>
          </a:p>
          <a:p>
            <a:pPr marL="0" indent="0">
              <a:buNone/>
            </a:pPr>
            <a:r>
              <a:rPr lang="zh-CN" altLang="en-US" dirty="0" smtClean="0"/>
              <a:t>       长期</a:t>
            </a:r>
            <a:r>
              <a:rPr lang="zh-CN" altLang="en-US" dirty="0"/>
              <a:t>资金</a:t>
            </a:r>
            <a:r>
              <a:rPr lang="en-US" altLang="zh-CN" dirty="0"/>
              <a:t>,</a:t>
            </a:r>
            <a:r>
              <a:rPr lang="zh-CN" altLang="en-US" dirty="0"/>
              <a:t>是指使用期限在一年以上或超过一年的一个营业周期以上的资金</a:t>
            </a:r>
            <a:r>
              <a:rPr lang="en-US" altLang="zh-CN" dirty="0"/>
              <a:t>.</a:t>
            </a:r>
          </a:p>
          <a:p>
            <a:pPr marL="0" indent="0">
              <a:buNone/>
            </a:pPr>
            <a:endParaRPr lang="zh-CN" altLang="en-US" dirty="0"/>
          </a:p>
        </p:txBody>
      </p:sp>
    </p:spTree>
    <p:extLst>
      <p:ext uri="{BB962C8B-B14F-4D97-AF65-F5344CB8AC3E}">
        <p14:creationId xmlns:p14="http://schemas.microsoft.com/office/powerpoint/2010/main" val="321532487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3.1.2 </a:t>
            </a:r>
            <a:r>
              <a:rPr lang="zh-CN" altLang="en-US" sz="2800" dirty="0" smtClean="0"/>
              <a:t>企业</a:t>
            </a:r>
            <a:r>
              <a:rPr lang="zh-CN" altLang="en-US" sz="2800" dirty="0"/>
              <a:t>筹资的方式 </a:t>
            </a:r>
            <a:endParaRPr lang="en-US" altLang="zh-CN" sz="2800" dirty="0" smtClean="0"/>
          </a:p>
          <a:p>
            <a:pPr marL="0" indent="0">
              <a:buNone/>
            </a:pPr>
            <a:r>
              <a:rPr lang="zh-CN" altLang="en-US" dirty="0" smtClean="0"/>
              <a:t>企业</a:t>
            </a:r>
            <a:r>
              <a:rPr lang="zh-CN" altLang="en-US" dirty="0"/>
              <a:t>筹资的方式是指企业筹措资金采用的具体形式</a:t>
            </a:r>
            <a:r>
              <a:rPr lang="en-US" altLang="zh-CN" dirty="0"/>
              <a:t>,</a:t>
            </a:r>
            <a:r>
              <a:rPr lang="zh-CN" altLang="en-US" dirty="0"/>
              <a:t>主要有以下６种</a:t>
            </a:r>
            <a:r>
              <a:rPr lang="en-US" altLang="zh-CN" dirty="0" smtClean="0"/>
              <a:t>.</a:t>
            </a:r>
          </a:p>
          <a:p>
            <a:pPr marL="0" indent="0">
              <a:buNone/>
            </a:pPr>
            <a:r>
              <a:rPr lang="en-US" altLang="zh-CN" dirty="0" smtClean="0"/>
              <a:t>     </a:t>
            </a:r>
            <a:r>
              <a:rPr lang="zh-CN" altLang="en-US" dirty="0" smtClean="0"/>
              <a:t>１</a:t>
            </a:r>
            <a:r>
              <a:rPr lang="zh-CN" altLang="en-US" dirty="0"/>
              <a:t>． 吸收直接投资</a:t>
            </a:r>
            <a:r>
              <a:rPr lang="en-US" altLang="zh-CN" dirty="0"/>
              <a:t>. </a:t>
            </a:r>
            <a:endParaRPr lang="en-US" altLang="zh-CN" dirty="0" smtClean="0"/>
          </a:p>
          <a:p>
            <a:pPr marL="0" indent="0">
              <a:buNone/>
            </a:pPr>
            <a:r>
              <a:rPr lang="zh-CN" altLang="en-US" dirty="0" smtClean="0"/>
              <a:t>     ２</a:t>
            </a:r>
            <a:r>
              <a:rPr lang="zh-CN" altLang="en-US" dirty="0"/>
              <a:t>． 发行股票</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３</a:t>
            </a:r>
            <a:r>
              <a:rPr lang="zh-CN" altLang="en-US" dirty="0"/>
              <a:t>． 发行债券</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４</a:t>
            </a:r>
            <a:r>
              <a:rPr lang="zh-CN" altLang="en-US" dirty="0"/>
              <a:t>． 融资租赁</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５</a:t>
            </a:r>
            <a:r>
              <a:rPr lang="zh-CN" altLang="en-US" dirty="0"/>
              <a:t>． 银行借款</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６</a:t>
            </a:r>
            <a:r>
              <a:rPr lang="zh-CN" altLang="en-US" dirty="0"/>
              <a:t>． 商业信用</a:t>
            </a:r>
            <a:r>
              <a:rPr lang="en-US" altLang="zh-CN" dirty="0"/>
              <a:t>.</a:t>
            </a:r>
            <a:endParaRPr lang="zh-CN" altLang="en-US" dirty="0"/>
          </a:p>
        </p:txBody>
      </p:sp>
    </p:spTree>
    <p:extLst>
      <p:ext uri="{BB962C8B-B14F-4D97-AF65-F5344CB8AC3E}">
        <p14:creationId xmlns:p14="http://schemas.microsoft.com/office/powerpoint/2010/main" val="114142388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a:bodyPr>
          <a:lstStyle/>
          <a:p>
            <a:pPr marL="0" indent="0">
              <a:buNone/>
            </a:pPr>
            <a:r>
              <a:rPr lang="en-US" altLang="zh-CN" sz="2800" dirty="0" smtClean="0"/>
              <a:t>3.1.3 </a:t>
            </a:r>
            <a:r>
              <a:rPr lang="zh-CN" altLang="en-US" sz="2800" dirty="0" smtClean="0"/>
              <a:t>企业</a:t>
            </a:r>
            <a:r>
              <a:rPr lang="zh-CN" altLang="en-US" sz="2800" dirty="0"/>
              <a:t>筹资的基本原则 </a:t>
            </a:r>
            <a:endParaRPr lang="en-US" altLang="zh-CN" sz="2800" dirty="0"/>
          </a:p>
          <a:p>
            <a:pPr marL="457200" indent="-457200">
              <a:buAutoNum type="arabicDbPeriod"/>
            </a:pPr>
            <a:r>
              <a:rPr lang="zh-CN" altLang="en-US" b="1" dirty="0" smtClean="0"/>
              <a:t>规模</a:t>
            </a:r>
            <a:r>
              <a:rPr lang="zh-CN" altLang="en-US" b="1" dirty="0"/>
              <a:t>适当原则 </a:t>
            </a:r>
            <a:endParaRPr lang="en-US" altLang="zh-CN" b="1" dirty="0" smtClean="0"/>
          </a:p>
          <a:p>
            <a:pPr marL="0" indent="0">
              <a:buNone/>
            </a:pPr>
            <a:r>
              <a:rPr lang="en-US" altLang="zh-CN" dirty="0"/>
              <a:t> </a:t>
            </a:r>
            <a:r>
              <a:rPr lang="en-US" altLang="zh-CN" dirty="0" smtClean="0"/>
              <a:t>      </a:t>
            </a:r>
            <a:r>
              <a:rPr lang="zh-CN" altLang="en-US" dirty="0" smtClean="0"/>
              <a:t>企业</a:t>
            </a:r>
            <a:r>
              <a:rPr lang="zh-CN" altLang="en-US" dirty="0"/>
              <a:t>的筹资规模应与资金需要量相一致</a:t>
            </a:r>
            <a:r>
              <a:rPr lang="en-US" altLang="zh-CN" dirty="0"/>
              <a:t>,</a:t>
            </a:r>
            <a:r>
              <a:rPr lang="zh-CN" altLang="en-US" dirty="0"/>
              <a:t>既要避免因资金筹集不足</a:t>
            </a:r>
            <a:r>
              <a:rPr lang="en-US" altLang="zh-CN" dirty="0"/>
              <a:t>,</a:t>
            </a:r>
            <a:r>
              <a:rPr lang="zh-CN" altLang="en-US" dirty="0"/>
              <a:t>影响生产经营的正 常进行</a:t>
            </a:r>
            <a:r>
              <a:rPr lang="en-US" altLang="zh-CN" dirty="0"/>
              <a:t>,</a:t>
            </a:r>
            <a:r>
              <a:rPr lang="zh-CN" altLang="en-US" dirty="0"/>
              <a:t>又要防止资金筹集过多</a:t>
            </a:r>
            <a:r>
              <a:rPr lang="en-US" altLang="zh-CN" dirty="0"/>
              <a:t>,</a:t>
            </a:r>
            <a:r>
              <a:rPr lang="zh-CN" altLang="en-US" dirty="0"/>
              <a:t>造成资金闲置</a:t>
            </a:r>
            <a:r>
              <a:rPr lang="en-US" altLang="zh-CN" dirty="0"/>
              <a:t>. </a:t>
            </a:r>
            <a:endParaRPr lang="en-US" altLang="zh-CN" dirty="0" smtClean="0"/>
          </a:p>
          <a:p>
            <a:pPr marL="0" indent="0">
              <a:buNone/>
            </a:pPr>
            <a:r>
              <a:rPr lang="zh-CN" altLang="en-US" b="1" dirty="0" smtClean="0"/>
              <a:t>２</a:t>
            </a:r>
            <a:r>
              <a:rPr lang="zh-CN" altLang="en-US" b="1" dirty="0"/>
              <a:t>． 筹措及时原则 </a:t>
            </a:r>
            <a:endParaRPr lang="en-US" altLang="zh-CN" b="1" dirty="0" smtClean="0"/>
          </a:p>
          <a:p>
            <a:pPr marL="0" indent="0">
              <a:buNone/>
            </a:pPr>
            <a:r>
              <a:rPr lang="en-US" altLang="zh-CN" dirty="0"/>
              <a:t> </a:t>
            </a:r>
            <a:r>
              <a:rPr lang="en-US" altLang="zh-CN" dirty="0" smtClean="0"/>
              <a:t>      </a:t>
            </a:r>
            <a:r>
              <a:rPr lang="zh-CN" altLang="en-US" dirty="0" smtClean="0"/>
              <a:t>企业</a:t>
            </a:r>
            <a:r>
              <a:rPr lang="zh-CN" altLang="en-US" dirty="0"/>
              <a:t>财务人员应全面掌握资金需求的具体情况并熟知资金时间价值的原理</a:t>
            </a:r>
            <a:r>
              <a:rPr lang="en-US" altLang="zh-CN" dirty="0"/>
              <a:t>,</a:t>
            </a:r>
            <a:r>
              <a:rPr lang="zh-CN" altLang="en-US" dirty="0"/>
              <a:t>合理安排 资金的筹集时间</a:t>
            </a:r>
            <a:r>
              <a:rPr lang="en-US" altLang="zh-CN" dirty="0"/>
              <a:t>,</a:t>
            </a:r>
            <a:r>
              <a:rPr lang="zh-CN" altLang="en-US" dirty="0"/>
              <a:t>适时获取所需资金</a:t>
            </a:r>
            <a:r>
              <a:rPr lang="en-US" altLang="zh-CN" dirty="0"/>
              <a:t>. </a:t>
            </a:r>
            <a:endParaRPr lang="en-US" altLang="zh-CN" dirty="0" smtClean="0"/>
          </a:p>
          <a:p>
            <a:pPr marL="0" indent="0">
              <a:buNone/>
            </a:pPr>
            <a:endParaRPr lang="zh-CN" altLang="en-US" dirty="0"/>
          </a:p>
        </p:txBody>
      </p:sp>
    </p:spTree>
    <p:extLst>
      <p:ext uri="{BB962C8B-B14F-4D97-AF65-F5344CB8AC3E}">
        <p14:creationId xmlns:p14="http://schemas.microsoft.com/office/powerpoint/2010/main" val="43630902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３． 来源合理原则 </a:t>
            </a:r>
            <a:endParaRPr lang="en-US" altLang="zh-CN" b="1" dirty="0"/>
          </a:p>
          <a:p>
            <a:pPr marL="0" indent="0">
              <a:buNone/>
            </a:pPr>
            <a:r>
              <a:rPr lang="en-US" altLang="zh-CN" dirty="0"/>
              <a:t>       </a:t>
            </a:r>
            <a:r>
              <a:rPr lang="zh-CN" altLang="en-US" dirty="0"/>
              <a:t>不同来源的资金</a:t>
            </a:r>
            <a:r>
              <a:rPr lang="en-US" altLang="zh-CN" dirty="0"/>
              <a:t>,</a:t>
            </a:r>
            <a:r>
              <a:rPr lang="zh-CN" altLang="en-US" dirty="0"/>
              <a:t>对企业的收益和成本会有不同的影响</a:t>
            </a:r>
            <a:r>
              <a:rPr lang="en-US" altLang="zh-CN" dirty="0"/>
              <a:t>.</a:t>
            </a:r>
            <a:r>
              <a:rPr lang="zh-CN" altLang="en-US" dirty="0"/>
              <a:t>因此</a:t>
            </a:r>
            <a:r>
              <a:rPr lang="en-US" altLang="zh-CN" dirty="0"/>
              <a:t>,</a:t>
            </a:r>
            <a:r>
              <a:rPr lang="zh-CN" altLang="en-US" dirty="0"/>
              <a:t>企业应认真研究资金来 源渠道和资金市场</a:t>
            </a:r>
            <a:r>
              <a:rPr lang="en-US" altLang="zh-CN" dirty="0"/>
              <a:t>,</a:t>
            </a:r>
            <a:r>
              <a:rPr lang="zh-CN" altLang="en-US" dirty="0"/>
              <a:t>合理选择资金来源</a:t>
            </a:r>
            <a:r>
              <a:rPr lang="en-US" altLang="zh-CN" dirty="0"/>
              <a:t>. </a:t>
            </a:r>
          </a:p>
          <a:p>
            <a:pPr marL="0" indent="0">
              <a:buNone/>
            </a:pPr>
            <a:r>
              <a:rPr lang="zh-CN" altLang="en-US" b="1" dirty="0"/>
              <a:t>４． 筹资方式经济原则 </a:t>
            </a:r>
            <a:endParaRPr lang="en-US" altLang="zh-CN" b="1" dirty="0" smtClean="0"/>
          </a:p>
          <a:p>
            <a:pPr marL="0" indent="0">
              <a:buNone/>
            </a:pPr>
            <a:r>
              <a:rPr lang="en-US" altLang="zh-CN" dirty="0"/>
              <a:t> </a:t>
            </a:r>
            <a:r>
              <a:rPr lang="en-US" altLang="zh-CN" dirty="0" smtClean="0"/>
              <a:t>      </a:t>
            </a:r>
            <a:r>
              <a:rPr lang="zh-CN" altLang="en-US" dirty="0"/>
              <a:t>企业筹集务风险各有不同</a:t>
            </a:r>
            <a:r>
              <a:rPr lang="en-US" altLang="zh-CN" dirty="0"/>
              <a:t>.</a:t>
            </a:r>
            <a:r>
              <a:rPr lang="zh-CN" altLang="en-US" dirty="0"/>
              <a:t>为此</a:t>
            </a:r>
            <a:r>
              <a:rPr lang="en-US" altLang="zh-CN" dirty="0"/>
              <a:t>, </a:t>
            </a:r>
            <a:r>
              <a:rPr lang="zh-CN" altLang="en-US" dirty="0"/>
              <a:t>需要对各种筹资方式进行分析、 对比</a:t>
            </a:r>
            <a:r>
              <a:rPr lang="en-US" altLang="zh-CN" dirty="0"/>
              <a:t>, </a:t>
            </a:r>
            <a:r>
              <a:rPr lang="zh-CN" altLang="en-US" dirty="0"/>
              <a:t>从而选择经济可行的筹资方式</a:t>
            </a:r>
            <a:r>
              <a:rPr lang="en-US" altLang="zh-CN" dirty="0"/>
              <a:t>.</a:t>
            </a:r>
            <a:r>
              <a:rPr lang="zh-CN" altLang="en-US" dirty="0" smtClean="0"/>
              <a:t>资金</a:t>
            </a:r>
            <a:r>
              <a:rPr lang="zh-CN" altLang="en-US" dirty="0"/>
              <a:t>必然要付出一定的代价并承担相应的风险</a:t>
            </a:r>
            <a:r>
              <a:rPr lang="en-US" altLang="zh-CN" dirty="0"/>
              <a:t>,</a:t>
            </a:r>
            <a:r>
              <a:rPr lang="zh-CN" altLang="en-US" dirty="0"/>
              <a:t>不同筹资方式下的资金成本和财</a:t>
            </a:r>
          </a:p>
        </p:txBody>
      </p:sp>
    </p:spTree>
    <p:extLst>
      <p:ext uri="{BB962C8B-B14F-4D97-AF65-F5344CB8AC3E}">
        <p14:creationId xmlns:p14="http://schemas.microsoft.com/office/powerpoint/2010/main" val="143619165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zh-CN" altLang="en-US" sz="3200" b="1" dirty="0"/>
              <a:t>３</a:t>
            </a:r>
            <a:r>
              <a:rPr lang="zh-CN" altLang="en-US" sz="3200" b="1" dirty="0" smtClean="0"/>
              <a:t>．２资金</a:t>
            </a:r>
            <a:r>
              <a:rPr lang="zh-CN" altLang="en-US" sz="3200" b="1" dirty="0"/>
              <a:t>需要量</a:t>
            </a:r>
            <a:r>
              <a:rPr lang="zh-CN" altLang="en-US" sz="3200" b="1" dirty="0" smtClean="0"/>
              <a:t>预测</a:t>
            </a:r>
            <a:endParaRPr lang="en-US" altLang="zh-CN" sz="3200" b="1" dirty="0" smtClean="0"/>
          </a:p>
          <a:p>
            <a:pPr marL="0" indent="0">
              <a:buNone/>
            </a:pPr>
            <a:r>
              <a:rPr lang="en-US" altLang="zh-CN" sz="2800" dirty="0" smtClean="0"/>
              <a:t>3.1.2 </a:t>
            </a:r>
            <a:r>
              <a:rPr lang="zh-CN" altLang="en-US" sz="2800" dirty="0" smtClean="0"/>
              <a:t>销售</a:t>
            </a:r>
            <a:r>
              <a:rPr lang="zh-CN" altLang="en-US" sz="2800" dirty="0"/>
              <a:t>百分比法 </a:t>
            </a:r>
            <a:endParaRPr lang="en-US" altLang="zh-CN" sz="2800" dirty="0" smtClean="0"/>
          </a:p>
          <a:p>
            <a:pPr marL="457200" indent="-457200">
              <a:buAutoNum type="arabicDbPeriod"/>
            </a:pPr>
            <a:r>
              <a:rPr lang="zh-CN" altLang="en-US" b="1" dirty="0" smtClean="0"/>
              <a:t>基本原理 </a:t>
            </a:r>
            <a:endParaRPr lang="en-US" altLang="zh-CN" b="1" dirty="0" smtClean="0"/>
          </a:p>
          <a:p>
            <a:pPr marL="0" indent="0">
              <a:buNone/>
            </a:pPr>
            <a:r>
              <a:rPr lang="en-US" altLang="zh-CN" dirty="0"/>
              <a:t> </a:t>
            </a:r>
            <a:r>
              <a:rPr lang="en-US" altLang="zh-CN" dirty="0" smtClean="0"/>
              <a:t>      </a:t>
            </a:r>
            <a:r>
              <a:rPr lang="zh-CN" altLang="en-US" dirty="0" smtClean="0"/>
              <a:t>销售</a:t>
            </a:r>
            <a:r>
              <a:rPr lang="zh-CN" altLang="en-US" dirty="0"/>
              <a:t>百分比法</a:t>
            </a:r>
            <a:r>
              <a:rPr lang="en-US" altLang="zh-CN" dirty="0"/>
              <a:t>,</a:t>
            </a:r>
            <a:r>
              <a:rPr lang="zh-CN" altLang="en-US" dirty="0"/>
              <a:t>是根据销售增长与资产增长之间的关系来预测未来资金需要量的一种 方法</a:t>
            </a:r>
            <a:r>
              <a:rPr lang="en-US" altLang="zh-CN" dirty="0"/>
              <a:t>.</a:t>
            </a:r>
            <a:r>
              <a:rPr lang="zh-CN" altLang="en-US" dirty="0"/>
              <a:t>它是将反映生产经营规模的销售因素与反映资金占用的资产因素连接起来</a:t>
            </a:r>
            <a:r>
              <a:rPr lang="en-US" altLang="zh-CN" dirty="0"/>
              <a:t>,</a:t>
            </a:r>
            <a:r>
              <a:rPr lang="zh-CN" altLang="en-US" dirty="0"/>
              <a:t>根据销 售与资产之间的数量关系</a:t>
            </a:r>
            <a:r>
              <a:rPr lang="en-US" altLang="zh-CN" dirty="0"/>
              <a:t>,</a:t>
            </a:r>
            <a:r>
              <a:rPr lang="zh-CN" altLang="en-US" dirty="0"/>
              <a:t>预计企业的外部筹资需要量</a:t>
            </a:r>
            <a:r>
              <a:rPr lang="en-US" altLang="zh-CN" dirty="0"/>
              <a:t>.</a:t>
            </a:r>
            <a:r>
              <a:rPr lang="zh-CN" altLang="en-US" dirty="0"/>
              <a:t>销售百分比法首先假设某些资产 与销售额存在稳定的百分比关系</a:t>
            </a:r>
            <a:r>
              <a:rPr lang="en-US" altLang="zh-CN" dirty="0"/>
              <a:t>,</a:t>
            </a:r>
            <a:r>
              <a:rPr lang="zh-CN" altLang="en-US" dirty="0"/>
              <a:t>根据销售与资产的比例关系预计资产额</a:t>
            </a:r>
            <a:r>
              <a:rPr lang="en-US" altLang="zh-CN" dirty="0"/>
              <a:t>,</a:t>
            </a:r>
            <a:r>
              <a:rPr lang="zh-CN" altLang="en-US" dirty="0"/>
              <a:t>根据资产额预计 相应的负债和所有者权益</a:t>
            </a:r>
            <a:r>
              <a:rPr lang="en-US" altLang="zh-CN" dirty="0"/>
              <a:t>,</a:t>
            </a:r>
            <a:r>
              <a:rPr lang="zh-CN" altLang="en-US" dirty="0"/>
              <a:t>进而确定筹资需要量</a:t>
            </a:r>
            <a:r>
              <a:rPr lang="en-US" altLang="zh-CN" dirty="0"/>
              <a:t>.</a:t>
            </a:r>
            <a:endParaRPr lang="zh-CN" altLang="en-US" dirty="0"/>
          </a:p>
        </p:txBody>
      </p:sp>
    </p:spTree>
    <p:extLst>
      <p:ext uri="{BB962C8B-B14F-4D97-AF65-F5344CB8AC3E}">
        <p14:creationId xmlns:p14="http://schemas.microsoft.com/office/powerpoint/2010/main" val="154855484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２． 基本步骤 </a:t>
            </a:r>
            <a:endParaRPr lang="en-US" altLang="zh-CN" b="1" dirty="0" smtClean="0"/>
          </a:p>
          <a:p>
            <a:pPr marL="0" indent="0">
              <a:buNone/>
            </a:pPr>
            <a:r>
              <a:rPr lang="en-US" altLang="zh-CN" dirty="0"/>
              <a:t> </a:t>
            </a:r>
            <a:r>
              <a:rPr lang="en-US" altLang="zh-CN" dirty="0" smtClean="0"/>
              <a:t>      ( </a:t>
            </a:r>
            <a:r>
              <a:rPr lang="zh-CN" altLang="en-US" dirty="0"/>
              <a:t>１</a:t>
            </a:r>
            <a:r>
              <a:rPr lang="en-US" altLang="zh-CN" dirty="0"/>
              <a:t>)</a:t>
            </a:r>
            <a:r>
              <a:rPr lang="zh-CN" altLang="en-US" dirty="0"/>
              <a:t>确定随销售额变动的资产和负债项目</a:t>
            </a:r>
            <a:r>
              <a:rPr lang="en-US" altLang="zh-CN" dirty="0" smtClean="0"/>
              <a:t>.</a:t>
            </a:r>
            <a:endParaRPr lang="en-US" altLang="zh-CN" dirty="0"/>
          </a:p>
          <a:p>
            <a:pPr marL="0" indent="0">
              <a:buNone/>
            </a:pPr>
            <a:r>
              <a:rPr lang="en-US" altLang="zh-CN" dirty="0" smtClean="0"/>
              <a:t>       ( </a:t>
            </a:r>
            <a:r>
              <a:rPr lang="zh-CN" altLang="en-US" dirty="0"/>
              <a:t>２</a:t>
            </a:r>
            <a:r>
              <a:rPr lang="en-US" altLang="zh-CN" dirty="0"/>
              <a:t>)</a:t>
            </a:r>
            <a:r>
              <a:rPr lang="zh-CN" altLang="en-US" dirty="0"/>
              <a:t>确定经营性资产与经营性负债有关项目与销售额的稳定比例关系</a:t>
            </a:r>
            <a:r>
              <a:rPr lang="en-US" altLang="zh-CN" dirty="0" smtClean="0"/>
              <a:t>.</a:t>
            </a:r>
            <a:endParaRPr lang="en-US" altLang="zh-CN" dirty="0"/>
          </a:p>
          <a:p>
            <a:pPr marL="0" indent="0">
              <a:buNone/>
            </a:pPr>
            <a:r>
              <a:rPr lang="en-US" altLang="zh-CN" dirty="0" smtClean="0"/>
              <a:t>       ( </a:t>
            </a:r>
            <a:r>
              <a:rPr lang="zh-CN" altLang="en-US" dirty="0"/>
              <a:t>３</a:t>
            </a:r>
            <a:r>
              <a:rPr lang="en-US" altLang="zh-CN" dirty="0"/>
              <a:t>)</a:t>
            </a:r>
            <a:r>
              <a:rPr lang="zh-CN" altLang="en-US" dirty="0"/>
              <a:t>确定需要增加的筹资数量</a:t>
            </a:r>
            <a:r>
              <a:rPr lang="en-US" altLang="zh-CN" dirty="0"/>
              <a:t>.</a:t>
            </a:r>
            <a:endParaRPr lang="zh-CN" altLang="en-US" dirty="0"/>
          </a:p>
        </p:txBody>
      </p:sp>
    </p:spTree>
    <p:extLst>
      <p:ext uri="{BB962C8B-B14F-4D97-AF65-F5344CB8AC3E}">
        <p14:creationId xmlns:p14="http://schemas.microsoft.com/office/powerpoint/2010/main" val="333218430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199" y="742951"/>
            <a:ext cx="10801866" cy="5243512"/>
          </a:xfrm>
        </p:spPr>
        <p:txBody>
          <a:bodyPr/>
          <a:lstStyle/>
          <a:p>
            <a:pPr marL="0" indent="0">
              <a:buNone/>
            </a:pPr>
            <a:r>
              <a:rPr lang="zh-CN" altLang="en-US" sz="2800" dirty="0" smtClean="0"/>
              <a:t>３</a:t>
            </a:r>
            <a:r>
              <a:rPr lang="en-US" altLang="zh-CN" sz="2800" dirty="0" smtClean="0"/>
              <a:t>.</a:t>
            </a:r>
            <a:r>
              <a:rPr lang="zh-CN" altLang="en-US" sz="2800" dirty="0" smtClean="0"/>
              <a:t>２</a:t>
            </a:r>
            <a:r>
              <a:rPr lang="en-US" altLang="zh-CN" sz="2800" dirty="0" smtClean="0"/>
              <a:t>.</a:t>
            </a:r>
            <a:r>
              <a:rPr lang="zh-CN" altLang="en-US" sz="2800" dirty="0" smtClean="0"/>
              <a:t>２资金</a:t>
            </a:r>
            <a:r>
              <a:rPr lang="zh-CN" altLang="en-US" sz="2800" dirty="0"/>
              <a:t>习性预测</a:t>
            </a:r>
            <a:r>
              <a:rPr lang="zh-CN" altLang="en-US" sz="2800" dirty="0" smtClean="0"/>
              <a:t>法</a:t>
            </a:r>
            <a:endParaRPr lang="en-US" altLang="zh-CN" sz="2800" dirty="0" smtClean="0"/>
          </a:p>
          <a:p>
            <a:pPr marL="0" indent="0">
              <a:buNone/>
            </a:pPr>
            <a:r>
              <a:rPr lang="en-US" altLang="zh-CN" dirty="0"/>
              <a:t> </a:t>
            </a:r>
            <a:r>
              <a:rPr lang="en-US" altLang="zh-CN" dirty="0" smtClean="0"/>
              <a:t>     </a:t>
            </a:r>
            <a:r>
              <a:rPr lang="zh-CN" altLang="en-US" dirty="0" smtClean="0"/>
              <a:t> </a:t>
            </a:r>
            <a:r>
              <a:rPr lang="zh-CN" altLang="en-US" dirty="0"/>
              <a:t>资金习性预测法</a:t>
            </a:r>
            <a:r>
              <a:rPr lang="en-US" altLang="zh-CN" dirty="0"/>
              <a:t>,</a:t>
            </a:r>
            <a:r>
              <a:rPr lang="zh-CN" altLang="en-US" dirty="0"/>
              <a:t>是指根据资金习性预测未来资金需要量的一种方法</a:t>
            </a:r>
            <a:r>
              <a:rPr lang="en-US" altLang="zh-CN" dirty="0"/>
              <a:t>.</a:t>
            </a:r>
            <a:r>
              <a:rPr lang="zh-CN" altLang="en-US" dirty="0"/>
              <a:t>所谓资金习性</a:t>
            </a:r>
            <a:r>
              <a:rPr lang="en-US" altLang="zh-CN" dirty="0"/>
              <a:t>, </a:t>
            </a:r>
            <a:r>
              <a:rPr lang="zh-CN" altLang="en-US" dirty="0"/>
              <a:t>是指资金的变动同产销量之间的依存关系</a:t>
            </a:r>
            <a:r>
              <a:rPr lang="en-US" altLang="zh-CN" dirty="0" smtClean="0"/>
              <a:t>.</a:t>
            </a:r>
          </a:p>
          <a:p>
            <a:pPr marL="0" indent="0">
              <a:buNone/>
            </a:pPr>
            <a:r>
              <a:rPr lang="zh-CN" altLang="en-US" dirty="0"/>
              <a:t>按照资金同产销量之间的依存关系</a:t>
            </a:r>
            <a:r>
              <a:rPr lang="en-US" altLang="zh-CN" dirty="0" smtClean="0"/>
              <a:t>,</a:t>
            </a:r>
            <a:r>
              <a:rPr lang="zh-CN" altLang="en-US" dirty="0" smtClean="0"/>
              <a:t>资金区分</a:t>
            </a:r>
            <a:r>
              <a:rPr lang="en-US" altLang="zh-CN" dirty="0" smtClean="0"/>
              <a:t>:</a:t>
            </a:r>
          </a:p>
          <a:p>
            <a:pPr marL="0" indent="0">
              <a:buNone/>
            </a:pPr>
            <a:r>
              <a:rPr lang="zh-CN" altLang="en-US" dirty="0" smtClean="0"/>
              <a:t>       不变</a:t>
            </a:r>
            <a:r>
              <a:rPr lang="zh-CN" altLang="en-US" dirty="0"/>
              <a:t>资金是指在一定的产销量范围内</a:t>
            </a:r>
            <a:r>
              <a:rPr lang="en-US" altLang="zh-CN" dirty="0"/>
              <a:t>,</a:t>
            </a:r>
            <a:r>
              <a:rPr lang="zh-CN" altLang="en-US" dirty="0"/>
              <a:t>不受产销量变动的影响而保持固定不变的那部 分资金</a:t>
            </a:r>
            <a:r>
              <a:rPr lang="en-US" altLang="zh-CN" dirty="0"/>
              <a:t>; </a:t>
            </a:r>
            <a:r>
              <a:rPr lang="en-US" altLang="zh-CN" dirty="0" smtClean="0"/>
              <a:t>   </a:t>
            </a:r>
          </a:p>
          <a:p>
            <a:pPr marL="0" indent="0">
              <a:buNone/>
            </a:pPr>
            <a:r>
              <a:rPr lang="en-US" altLang="zh-CN" dirty="0"/>
              <a:t> </a:t>
            </a:r>
            <a:r>
              <a:rPr lang="en-US" altLang="zh-CN" dirty="0" smtClean="0"/>
              <a:t>      </a:t>
            </a:r>
            <a:r>
              <a:rPr lang="zh-CN" altLang="en-US" dirty="0" smtClean="0"/>
              <a:t>变动</a:t>
            </a:r>
            <a:r>
              <a:rPr lang="zh-CN" altLang="en-US" dirty="0"/>
              <a:t>资金是指随产销量的变动而同比例变动的那部分资金</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半</a:t>
            </a:r>
            <a:r>
              <a:rPr lang="zh-CN" altLang="en-US" dirty="0"/>
              <a:t>变动资金是指虽然受产销量变化的影响</a:t>
            </a:r>
            <a:r>
              <a:rPr lang="en-US" altLang="zh-CN" dirty="0"/>
              <a:t>,</a:t>
            </a:r>
            <a:r>
              <a:rPr lang="zh-CN" altLang="en-US" dirty="0"/>
              <a:t>但不成同比例变动的资金</a:t>
            </a:r>
            <a:r>
              <a:rPr lang="en-US" altLang="zh-CN" dirty="0" smtClean="0"/>
              <a:t>.</a:t>
            </a:r>
          </a:p>
          <a:p>
            <a:pPr marL="0" indent="0">
              <a:buNone/>
            </a:pPr>
            <a:r>
              <a:rPr lang="zh-CN" altLang="en-US" dirty="0"/>
              <a:t>在确定筹资规模时</a:t>
            </a:r>
            <a:r>
              <a:rPr lang="en-US" altLang="zh-CN" dirty="0"/>
              <a:t>,</a:t>
            </a:r>
            <a:r>
              <a:rPr lang="zh-CN" altLang="en-US" dirty="0"/>
              <a:t>可以根据这种依存关系</a:t>
            </a:r>
            <a:r>
              <a:rPr lang="en-US" altLang="zh-CN" dirty="0"/>
              <a:t>,</a:t>
            </a:r>
            <a:r>
              <a:rPr lang="zh-CN" altLang="en-US" dirty="0"/>
              <a:t>按照回归的方法来建立相关</a:t>
            </a:r>
            <a:r>
              <a:rPr lang="zh-CN" altLang="en-US" dirty="0" smtClean="0"/>
              <a:t>模型</a:t>
            </a:r>
            <a:r>
              <a:rPr lang="en-US" altLang="zh-CN" dirty="0" smtClean="0"/>
              <a:t>.</a:t>
            </a:r>
            <a:endParaRPr lang="zh-CN" altLang="en-US" dirty="0"/>
          </a:p>
        </p:txBody>
      </p:sp>
    </p:spTree>
    <p:extLst>
      <p:ext uri="{BB962C8B-B14F-4D97-AF65-F5344CB8AC3E}">
        <p14:creationId xmlns:p14="http://schemas.microsoft.com/office/powerpoint/2010/main" val="247541552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a:bodyPr>
          <a:lstStyle/>
          <a:p>
            <a:pPr marL="0" indent="0" algn="ctr">
              <a:buNone/>
            </a:pPr>
            <a:r>
              <a:rPr lang="zh-CN" altLang="en-US" sz="3200" b="1" dirty="0" smtClean="0"/>
              <a:t>３</a:t>
            </a:r>
            <a:r>
              <a:rPr lang="en-US" altLang="zh-CN" sz="3200" b="1" dirty="0"/>
              <a:t>.</a:t>
            </a:r>
            <a:r>
              <a:rPr lang="zh-CN" altLang="en-US" sz="3200" b="1" dirty="0" smtClean="0"/>
              <a:t>３ 权益资金</a:t>
            </a:r>
            <a:endParaRPr lang="en-US" altLang="zh-CN" sz="3200" b="1" dirty="0" smtClean="0"/>
          </a:p>
          <a:p>
            <a:pPr marL="0" indent="0">
              <a:buNone/>
            </a:pPr>
            <a:r>
              <a:rPr lang="en-US" altLang="zh-CN" dirty="0"/>
              <a:t> </a:t>
            </a:r>
            <a:r>
              <a:rPr lang="en-US" altLang="zh-CN" dirty="0" smtClean="0"/>
              <a:t>      </a:t>
            </a:r>
            <a:r>
              <a:rPr lang="zh-CN" altLang="en-US" dirty="0" smtClean="0"/>
              <a:t>企业</a:t>
            </a:r>
            <a:r>
              <a:rPr lang="zh-CN" altLang="en-US" dirty="0"/>
              <a:t>通过吸收直接投资、发行股票、留存收 益筹资等方式筹集的资金都称为权益资金</a:t>
            </a:r>
            <a:r>
              <a:rPr lang="en-US" altLang="zh-CN" dirty="0"/>
              <a:t>,</a:t>
            </a:r>
            <a:r>
              <a:rPr lang="zh-CN" altLang="en-US" dirty="0"/>
              <a:t>权益资金不用还本</a:t>
            </a:r>
            <a:r>
              <a:rPr lang="en-US" altLang="zh-CN" dirty="0"/>
              <a:t>,</a:t>
            </a:r>
            <a:r>
              <a:rPr lang="zh-CN" altLang="en-US" dirty="0"/>
              <a:t>因而也称为自有资金或</a:t>
            </a:r>
            <a:r>
              <a:rPr lang="zh-CN" altLang="en-US" dirty="0" smtClean="0"/>
              <a:t>主权资金</a:t>
            </a:r>
            <a:r>
              <a:rPr lang="en-US" altLang="zh-CN" dirty="0" smtClean="0"/>
              <a:t>.</a:t>
            </a:r>
          </a:p>
          <a:p>
            <a:pPr marL="0" indent="0">
              <a:buNone/>
            </a:pPr>
            <a:r>
              <a:rPr lang="en-US" altLang="zh-CN" sz="2800" dirty="0" smtClean="0"/>
              <a:t>3.3.1 </a:t>
            </a:r>
            <a:r>
              <a:rPr lang="zh-CN" altLang="en-US" sz="2800" dirty="0" smtClean="0"/>
              <a:t>吸收</a:t>
            </a:r>
            <a:r>
              <a:rPr lang="zh-CN" altLang="en-US" sz="2800" dirty="0"/>
              <a:t>直接投资 </a:t>
            </a:r>
            <a:endParaRPr lang="en-US" altLang="zh-CN" sz="2800" dirty="0" smtClean="0"/>
          </a:p>
          <a:p>
            <a:pPr marL="0" indent="0">
              <a:buNone/>
            </a:pPr>
            <a:r>
              <a:rPr lang="en-US" altLang="zh-CN" dirty="0"/>
              <a:t> </a:t>
            </a:r>
            <a:r>
              <a:rPr lang="en-US" altLang="zh-CN" dirty="0" smtClean="0"/>
              <a:t>       </a:t>
            </a:r>
            <a:r>
              <a:rPr lang="zh-CN" altLang="en-US" dirty="0" smtClean="0"/>
              <a:t>吸收</a:t>
            </a:r>
            <a:r>
              <a:rPr lang="zh-CN" altLang="en-US" dirty="0"/>
              <a:t>直接投资是指非股份制企业按照“共同投资、共同经营、共担风险、共享利润”的原 则直接吸收国家、法人、个人、外商投入资金的一种筹资方式</a:t>
            </a:r>
            <a:r>
              <a:rPr lang="en-US" altLang="zh-CN" dirty="0"/>
              <a:t>.</a:t>
            </a:r>
            <a:r>
              <a:rPr lang="zh-CN" altLang="en-US" dirty="0" smtClean="0"/>
              <a:t>吸</a:t>
            </a:r>
            <a:endParaRPr lang="en-US" altLang="zh-CN" dirty="0" smtClean="0"/>
          </a:p>
          <a:p>
            <a:pPr marL="457200" indent="-457200">
              <a:buAutoNum type="arabicDbPeriod"/>
            </a:pPr>
            <a:r>
              <a:rPr lang="zh-CN" altLang="en-US" b="1" dirty="0" smtClean="0"/>
              <a:t>吸收</a:t>
            </a:r>
            <a:r>
              <a:rPr lang="zh-CN" altLang="en-US" b="1" dirty="0"/>
              <a:t>直接投资的渠道 </a:t>
            </a:r>
            <a:endParaRPr lang="en-US" altLang="zh-CN" b="1" dirty="0" smtClean="0"/>
          </a:p>
          <a:p>
            <a:pPr marL="0" indent="0">
              <a:buNone/>
            </a:pPr>
            <a:r>
              <a:rPr lang="zh-CN" altLang="en-US" b="1" dirty="0"/>
              <a:t>　</a:t>
            </a:r>
            <a:r>
              <a:rPr lang="en-US" altLang="zh-CN" dirty="0"/>
              <a:t>( </a:t>
            </a:r>
            <a:r>
              <a:rPr lang="zh-CN" altLang="en-US" dirty="0"/>
              <a:t>１</a:t>
            </a:r>
            <a:r>
              <a:rPr lang="en-US" altLang="zh-CN" dirty="0"/>
              <a:t>)</a:t>
            </a:r>
            <a:r>
              <a:rPr lang="zh-CN" altLang="en-US" dirty="0"/>
              <a:t>吸收国家投资 </a:t>
            </a:r>
            <a:r>
              <a:rPr lang="en-US" altLang="zh-CN" dirty="0" smtClean="0"/>
              <a:t>( </a:t>
            </a:r>
            <a:r>
              <a:rPr lang="zh-CN" altLang="en-US" dirty="0"/>
              <a:t>２</a:t>
            </a:r>
            <a:r>
              <a:rPr lang="en-US" altLang="zh-CN" dirty="0"/>
              <a:t>)</a:t>
            </a:r>
            <a:r>
              <a:rPr lang="zh-CN" altLang="en-US" dirty="0"/>
              <a:t>吸收法人投资 </a:t>
            </a:r>
            <a:endParaRPr lang="en-US" altLang="zh-CN" dirty="0" smtClean="0"/>
          </a:p>
          <a:p>
            <a:pPr marL="0" indent="0">
              <a:buNone/>
            </a:pPr>
            <a:r>
              <a:rPr lang="en-US" altLang="zh-CN" dirty="0"/>
              <a:t> </a:t>
            </a:r>
            <a:r>
              <a:rPr lang="en-US" altLang="zh-CN" dirty="0" smtClean="0"/>
              <a:t>  ( </a:t>
            </a:r>
            <a:r>
              <a:rPr lang="zh-CN" altLang="en-US" dirty="0"/>
              <a:t>３</a:t>
            </a:r>
            <a:r>
              <a:rPr lang="en-US" altLang="zh-CN" dirty="0"/>
              <a:t>)</a:t>
            </a:r>
            <a:r>
              <a:rPr lang="zh-CN" altLang="en-US" dirty="0"/>
              <a:t>吸收个人投资 </a:t>
            </a:r>
            <a:r>
              <a:rPr lang="en-US" altLang="zh-CN" dirty="0" smtClean="0"/>
              <a:t>( </a:t>
            </a:r>
            <a:r>
              <a:rPr lang="zh-CN" altLang="en-US" dirty="0"/>
              <a:t>４</a:t>
            </a:r>
            <a:r>
              <a:rPr lang="en-US" altLang="zh-CN" dirty="0"/>
              <a:t>)</a:t>
            </a:r>
            <a:r>
              <a:rPr lang="zh-CN" altLang="en-US" dirty="0"/>
              <a:t>吸收外商投资</a:t>
            </a:r>
            <a:endParaRPr lang="en-US" altLang="zh-CN" dirty="0"/>
          </a:p>
        </p:txBody>
      </p:sp>
    </p:spTree>
    <p:extLst>
      <p:ext uri="{BB962C8B-B14F-4D97-AF65-F5344CB8AC3E}">
        <p14:creationId xmlns:p14="http://schemas.microsoft.com/office/powerpoint/2010/main" val="16385353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EE3B2E13-FB59-4916-833C-4CEE40DEF064}"/>
              </a:ext>
            </a:extLst>
          </p:cNvPr>
          <p:cNvSpPr>
            <a:spLocks noGrp="1"/>
          </p:cNvSpPr>
          <p:nvPr>
            <p:ph sz="quarter" idx="13"/>
          </p:nvPr>
        </p:nvSpPr>
        <p:spPr>
          <a:xfrm>
            <a:off x="813147" y="663879"/>
            <a:ext cx="10886163" cy="5824603"/>
          </a:xfrm>
        </p:spPr>
        <p:txBody>
          <a:bodyPr>
            <a:normAutofit/>
          </a:bodyPr>
          <a:lstStyle/>
          <a:p>
            <a:r>
              <a:rPr lang="zh-CN" altLang="en-US" b="1" dirty="0"/>
              <a:t>企业的财务 关系可概括为以下几个方面</a:t>
            </a:r>
            <a:r>
              <a:rPr lang="en-US" altLang="zh-CN" b="1" dirty="0"/>
              <a:t>.</a:t>
            </a:r>
          </a:p>
          <a:p>
            <a:pPr marL="0" indent="0">
              <a:buNone/>
            </a:pPr>
            <a:r>
              <a:rPr lang="zh-CN" altLang="en-US" sz="1900" dirty="0"/>
              <a:t>  </a:t>
            </a:r>
            <a:r>
              <a:rPr lang="zh-CN" altLang="en-US" sz="1800" dirty="0"/>
              <a:t>    </a:t>
            </a:r>
            <a:r>
              <a:rPr lang="en-US" altLang="zh-CN" sz="1800" dirty="0"/>
              <a:t>( </a:t>
            </a:r>
            <a:r>
              <a:rPr lang="zh-CN" altLang="en-US" sz="1800" dirty="0"/>
              <a:t>１</a:t>
            </a:r>
            <a:r>
              <a:rPr lang="en-US" altLang="zh-CN" sz="1800" dirty="0"/>
              <a:t>)</a:t>
            </a:r>
            <a:r>
              <a:rPr lang="zh-CN" altLang="en-US" sz="1800" dirty="0"/>
              <a:t>企业与国家行政管理者</a:t>
            </a:r>
            <a:r>
              <a:rPr lang="en-US" altLang="zh-CN" sz="1800" dirty="0"/>
              <a:t>(</a:t>
            </a:r>
            <a:r>
              <a:rPr lang="zh-CN" altLang="en-US" sz="1800" dirty="0"/>
              <a:t>政府</a:t>
            </a:r>
            <a:r>
              <a:rPr lang="en-US" altLang="zh-CN" sz="1800" dirty="0"/>
              <a:t>)</a:t>
            </a:r>
            <a:r>
              <a:rPr lang="zh-CN" altLang="en-US" sz="1800" dirty="0"/>
              <a:t>之间的财务关系</a:t>
            </a:r>
            <a:r>
              <a:rPr lang="en-US" altLang="zh-CN" sz="1800" dirty="0"/>
              <a:t>..</a:t>
            </a:r>
            <a:r>
              <a:rPr lang="zh-CN" altLang="en-US" sz="1800" dirty="0"/>
              <a:t>这种关系体现为 一种强制和无偿的分配关系</a:t>
            </a:r>
            <a:r>
              <a:rPr lang="en-US" altLang="zh-CN" sz="1800" dirty="0"/>
              <a:t>. </a:t>
            </a:r>
            <a:br>
              <a:rPr lang="en-US" altLang="zh-CN" sz="1800" dirty="0"/>
            </a:br>
            <a:r>
              <a:rPr lang="en-US" altLang="zh-CN" sz="1800" dirty="0"/>
              <a:t>      ( </a:t>
            </a:r>
            <a:r>
              <a:rPr lang="zh-CN" altLang="en-US" sz="1800" dirty="0"/>
              <a:t>２</a:t>
            </a:r>
            <a:r>
              <a:rPr lang="en-US" altLang="zh-CN" sz="1800" dirty="0"/>
              <a:t>)</a:t>
            </a:r>
            <a:r>
              <a:rPr lang="zh-CN" altLang="en-US" sz="1800" dirty="0"/>
              <a:t>企业与投资者之间的财务关系</a:t>
            </a:r>
            <a:r>
              <a:rPr lang="en-US" altLang="zh-CN" sz="1800" dirty="0"/>
              <a:t>. </a:t>
            </a:r>
            <a:r>
              <a:rPr lang="zh-CN" altLang="en-US" sz="1800" dirty="0"/>
              <a:t>这主要是指企业的所有者向企业投入资本形成的 所有权关系</a:t>
            </a:r>
            <a:r>
              <a:rPr lang="en-US" altLang="zh-CN" sz="1800" dirty="0"/>
              <a:t>,</a:t>
            </a:r>
            <a:r>
              <a:rPr lang="zh-CN" altLang="en-US" sz="1800" dirty="0"/>
              <a:t>企业的所有者主要有国家、个人和法人单位</a:t>
            </a:r>
            <a:r>
              <a:rPr lang="en-US" altLang="zh-CN" sz="1800" dirty="0"/>
              <a:t>,</a:t>
            </a:r>
            <a:r>
              <a:rPr lang="zh-CN" altLang="en-US" sz="1800" dirty="0"/>
              <a:t>它具体表现为独资、控股和参股关 系</a:t>
            </a:r>
            <a:r>
              <a:rPr lang="en-US" altLang="zh-CN" sz="1800" dirty="0"/>
              <a:t>.</a:t>
            </a:r>
            <a:br>
              <a:rPr lang="en-US" altLang="zh-CN" sz="1800" dirty="0"/>
            </a:br>
            <a:r>
              <a:rPr lang="en-US" altLang="zh-CN" sz="1800" dirty="0"/>
              <a:t>      ( </a:t>
            </a:r>
            <a:r>
              <a:rPr lang="zh-CN" altLang="en-US" sz="1800" dirty="0"/>
              <a:t>３</a:t>
            </a:r>
            <a:r>
              <a:rPr lang="en-US" altLang="zh-CN" sz="1800" dirty="0"/>
              <a:t>)</a:t>
            </a:r>
            <a:r>
              <a:rPr lang="zh-CN" altLang="en-US" sz="1800" dirty="0"/>
              <a:t>企业与债权人之间的财务关系</a:t>
            </a:r>
            <a:r>
              <a:rPr lang="en-US" altLang="zh-CN" sz="1800" dirty="0"/>
              <a:t>. </a:t>
            </a:r>
            <a:r>
              <a:rPr lang="zh-CN" altLang="en-US" sz="1800" dirty="0"/>
              <a:t>这主要是指债权人向企业贷放资金</a:t>
            </a:r>
            <a:r>
              <a:rPr lang="en-US" altLang="zh-CN" sz="1800" dirty="0"/>
              <a:t>,</a:t>
            </a:r>
            <a:r>
              <a:rPr lang="zh-CN" altLang="en-US" sz="1800" dirty="0"/>
              <a:t>企业按借款合 同的规定按时支付利息和归还本金所形成的经济关系</a:t>
            </a:r>
            <a:r>
              <a:rPr lang="en-US" altLang="zh-CN" sz="1800" dirty="0"/>
              <a:t>.</a:t>
            </a:r>
            <a:br>
              <a:rPr lang="en-US" altLang="zh-CN" sz="1800" dirty="0"/>
            </a:br>
            <a:r>
              <a:rPr lang="en-US" altLang="zh-CN" sz="1800" dirty="0"/>
              <a:t>      ( </a:t>
            </a:r>
            <a:r>
              <a:rPr lang="zh-CN" altLang="en-US" sz="1800" dirty="0"/>
              <a:t>４</a:t>
            </a:r>
            <a:r>
              <a:rPr lang="en-US" altLang="zh-CN" sz="1800" dirty="0"/>
              <a:t>)</a:t>
            </a:r>
            <a:r>
              <a:rPr lang="zh-CN" altLang="en-US" sz="1800" dirty="0"/>
              <a:t>企业与受资者之间的财务关系</a:t>
            </a:r>
            <a:r>
              <a:rPr lang="en-US" altLang="zh-CN" sz="1800" dirty="0"/>
              <a:t>.</a:t>
            </a:r>
            <a:r>
              <a:rPr lang="zh-CN" altLang="en-US" sz="1800" dirty="0"/>
              <a:t>这主要是指企业以购买股票或直接投资的形式向 其他企业投资所形成的经济关系</a:t>
            </a:r>
            <a:r>
              <a:rPr lang="en-US" altLang="zh-CN" sz="1800" dirty="0"/>
              <a:t>.</a:t>
            </a:r>
          </a:p>
          <a:p>
            <a:pPr marL="0" indent="0">
              <a:buNone/>
            </a:pPr>
            <a:r>
              <a:rPr lang="en-US" altLang="zh-CN" sz="1800" dirty="0"/>
              <a:t>      ( </a:t>
            </a:r>
            <a:r>
              <a:rPr lang="zh-CN" altLang="en-US" sz="1800" dirty="0"/>
              <a:t>５</a:t>
            </a:r>
            <a:r>
              <a:rPr lang="en-US" altLang="zh-CN" sz="1800" dirty="0"/>
              <a:t>)</a:t>
            </a:r>
            <a:r>
              <a:rPr lang="zh-CN" altLang="en-US" sz="1800" dirty="0"/>
              <a:t>企业与债务人之间的财务关系</a:t>
            </a:r>
            <a:r>
              <a:rPr lang="en-US" altLang="zh-CN" sz="1800" dirty="0"/>
              <a:t>.</a:t>
            </a:r>
            <a:r>
              <a:rPr lang="zh-CN" altLang="en-US" sz="1800" dirty="0"/>
              <a:t>这主要是指企业将资金以采用购买债券、提供借款 或商业信用等形式出借给其他单位所形成的经济关系</a:t>
            </a:r>
            <a:r>
              <a:rPr lang="en-US" altLang="zh-CN" sz="1800" dirty="0"/>
              <a:t>.</a:t>
            </a:r>
          </a:p>
          <a:p>
            <a:pPr marL="0" indent="0">
              <a:buNone/>
            </a:pPr>
            <a:r>
              <a:rPr lang="en-US" altLang="zh-CN" sz="1800" dirty="0"/>
              <a:t>     ( </a:t>
            </a:r>
            <a:r>
              <a:rPr lang="zh-CN" altLang="en-US" sz="1800" dirty="0"/>
              <a:t>６</a:t>
            </a:r>
            <a:r>
              <a:rPr lang="en-US" altLang="zh-CN" sz="1800" dirty="0"/>
              <a:t>)</a:t>
            </a:r>
            <a:r>
              <a:rPr lang="zh-CN" altLang="en-US" sz="1800" dirty="0"/>
              <a:t>企业内部各单位之间的财务关系</a:t>
            </a:r>
            <a:r>
              <a:rPr lang="en-US" altLang="zh-CN" sz="1800" dirty="0"/>
              <a:t>.</a:t>
            </a:r>
            <a:r>
              <a:rPr lang="zh-CN" altLang="en-US" sz="1800" dirty="0"/>
              <a:t>这主要是指企业内部各单位之间在生产经营各 环节中相互提供产品或劳务所形成的经济关系</a:t>
            </a:r>
            <a:r>
              <a:rPr lang="en-US" altLang="zh-CN" sz="1800" dirty="0"/>
              <a:t>.</a:t>
            </a:r>
          </a:p>
          <a:p>
            <a:pPr marL="0" indent="0">
              <a:buNone/>
            </a:pPr>
            <a:r>
              <a:rPr lang="en-US" altLang="zh-CN" sz="1800" dirty="0"/>
              <a:t>     ( </a:t>
            </a:r>
            <a:r>
              <a:rPr lang="zh-CN" altLang="en-US" sz="1800" dirty="0"/>
              <a:t>７</a:t>
            </a:r>
            <a:r>
              <a:rPr lang="en-US" altLang="zh-CN" sz="1800" dirty="0"/>
              <a:t>)</a:t>
            </a:r>
            <a:r>
              <a:rPr lang="zh-CN" altLang="en-US" sz="1800" dirty="0"/>
              <a:t>企业与职工之间的财务关系</a:t>
            </a:r>
            <a:r>
              <a:rPr lang="en-US" altLang="zh-CN" sz="1800" dirty="0"/>
              <a:t>.</a:t>
            </a:r>
            <a:r>
              <a:rPr lang="zh-CN" altLang="en-US" sz="1800" dirty="0"/>
              <a:t>这主要是指企业在向职工支付劳动报酬过程中所形 成的经济关系</a:t>
            </a:r>
            <a:r>
              <a:rPr lang="en-US" altLang="zh-CN" sz="1800" dirty="0"/>
              <a:t>.</a:t>
            </a:r>
            <a:endParaRPr lang="zh-CN" altLang="en-US" sz="1800" dirty="0"/>
          </a:p>
        </p:txBody>
      </p:sp>
    </p:spTree>
    <p:extLst>
      <p:ext uri="{BB962C8B-B14F-4D97-AF65-F5344CB8AC3E}">
        <p14:creationId xmlns:p14="http://schemas.microsoft.com/office/powerpoint/2010/main" val="212642723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742951"/>
            <a:ext cx="10727724" cy="5386000"/>
          </a:xfrm>
        </p:spPr>
        <p:txBody>
          <a:bodyPr>
            <a:normAutofit/>
          </a:bodyPr>
          <a:lstStyle/>
          <a:p>
            <a:pPr marL="0" indent="0">
              <a:buNone/>
            </a:pPr>
            <a:r>
              <a:rPr lang="zh-CN" altLang="en-US" b="1" dirty="0"/>
              <a:t>２． 吸收直接投资的出资</a:t>
            </a:r>
            <a:r>
              <a:rPr lang="zh-CN" altLang="en-US" b="1" dirty="0" smtClean="0"/>
              <a:t>方式</a:t>
            </a:r>
            <a:endParaRPr lang="en-US" altLang="zh-CN" b="1" dirty="0" smtClean="0"/>
          </a:p>
          <a:p>
            <a:pPr marL="0" indent="0">
              <a:buNone/>
            </a:pPr>
            <a:r>
              <a:rPr lang="en-US" altLang="zh-CN" dirty="0" smtClean="0"/>
              <a:t>( </a:t>
            </a:r>
            <a:r>
              <a:rPr lang="zh-CN" altLang="en-US" dirty="0"/>
              <a:t>１</a:t>
            </a:r>
            <a:r>
              <a:rPr lang="en-US" altLang="zh-CN" dirty="0"/>
              <a:t>)</a:t>
            </a:r>
            <a:r>
              <a:rPr lang="zh-CN" altLang="en-US" dirty="0"/>
              <a:t>现金投资 </a:t>
            </a:r>
            <a:endParaRPr lang="en-US" altLang="zh-CN" dirty="0"/>
          </a:p>
          <a:p>
            <a:pPr marL="0" indent="0">
              <a:buNone/>
            </a:pPr>
            <a:r>
              <a:rPr lang="en-US" altLang="zh-CN" dirty="0"/>
              <a:t>( </a:t>
            </a:r>
            <a:r>
              <a:rPr lang="zh-CN" altLang="en-US" dirty="0"/>
              <a:t>２</a:t>
            </a:r>
            <a:r>
              <a:rPr lang="en-US" altLang="zh-CN" dirty="0"/>
              <a:t>)</a:t>
            </a:r>
            <a:r>
              <a:rPr lang="zh-CN" altLang="en-US" dirty="0"/>
              <a:t>实物投资 </a:t>
            </a:r>
            <a:r>
              <a:rPr lang="en-US" altLang="zh-CN" dirty="0" smtClean="0"/>
              <a:t>.</a:t>
            </a:r>
          </a:p>
          <a:p>
            <a:pPr marL="0" indent="0">
              <a:buNone/>
            </a:pPr>
            <a:r>
              <a:rPr lang="en-US" altLang="zh-CN" dirty="0"/>
              <a:t> </a:t>
            </a:r>
            <a:r>
              <a:rPr lang="en-US" altLang="zh-CN" dirty="0" smtClean="0"/>
              <a:t>       </a:t>
            </a:r>
            <a:r>
              <a:rPr lang="zh-CN" altLang="en-US" dirty="0" smtClean="0"/>
              <a:t>实物</a:t>
            </a:r>
            <a:r>
              <a:rPr lang="zh-CN" altLang="en-US" dirty="0"/>
              <a:t>投资应符合以下条件</a:t>
            </a:r>
            <a:r>
              <a:rPr lang="en-US" altLang="zh-CN" dirty="0" smtClean="0"/>
              <a:t>:</a:t>
            </a:r>
          </a:p>
          <a:p>
            <a:pPr marL="0" indent="0">
              <a:buNone/>
            </a:pPr>
            <a:r>
              <a:rPr lang="en-US" altLang="zh-CN" dirty="0"/>
              <a:t> </a:t>
            </a:r>
            <a:r>
              <a:rPr lang="en-US" altLang="zh-CN" dirty="0" smtClean="0"/>
              <a:t>      ①</a:t>
            </a:r>
            <a:r>
              <a:rPr lang="zh-CN" altLang="en-US" dirty="0"/>
              <a:t>适合企业生产经营、科研开发等的需要</a:t>
            </a:r>
            <a:r>
              <a:rPr lang="en-US" altLang="zh-CN" dirty="0" smtClean="0"/>
              <a:t>;</a:t>
            </a:r>
          </a:p>
          <a:p>
            <a:pPr marL="0" indent="0">
              <a:buNone/>
            </a:pPr>
            <a:r>
              <a:rPr lang="en-US" altLang="zh-CN" dirty="0"/>
              <a:t> </a:t>
            </a:r>
            <a:r>
              <a:rPr lang="en-US" altLang="zh-CN" dirty="0" smtClean="0"/>
              <a:t>      ②</a:t>
            </a:r>
            <a:r>
              <a:rPr lang="zh-CN" altLang="en-US" dirty="0"/>
              <a:t>技术性能良 好</a:t>
            </a:r>
            <a:r>
              <a:rPr lang="en-US" altLang="zh-CN" dirty="0" smtClean="0"/>
              <a:t>;</a:t>
            </a:r>
          </a:p>
          <a:p>
            <a:pPr marL="0" indent="0">
              <a:buNone/>
            </a:pPr>
            <a:r>
              <a:rPr lang="en-US" altLang="zh-CN" dirty="0"/>
              <a:t> </a:t>
            </a:r>
            <a:r>
              <a:rPr lang="en-US" altLang="zh-CN" dirty="0" smtClean="0"/>
              <a:t>      ③</a:t>
            </a:r>
            <a:r>
              <a:rPr lang="zh-CN" altLang="en-US" dirty="0"/>
              <a:t>作价公平合理</a:t>
            </a:r>
            <a:r>
              <a:rPr lang="en-US" altLang="zh-CN" dirty="0" smtClean="0"/>
              <a:t>;</a:t>
            </a:r>
          </a:p>
          <a:p>
            <a:pPr marL="0" indent="0">
              <a:buNone/>
            </a:pPr>
            <a:r>
              <a:rPr lang="en-US" altLang="zh-CN" dirty="0"/>
              <a:t> </a:t>
            </a:r>
            <a:r>
              <a:rPr lang="en-US" altLang="zh-CN" dirty="0" smtClean="0"/>
              <a:t>      ④</a:t>
            </a:r>
            <a:r>
              <a:rPr lang="zh-CN" altLang="en-US" dirty="0"/>
              <a:t>实物不能涉及抵押、担保、诉讼冻结</a:t>
            </a:r>
            <a:r>
              <a:rPr lang="en-US" altLang="zh-CN" dirty="0" smtClean="0"/>
              <a:t>.</a:t>
            </a:r>
          </a:p>
          <a:p>
            <a:pPr marL="0" indent="0">
              <a:buNone/>
            </a:pPr>
            <a:r>
              <a:rPr lang="en-US" altLang="zh-CN" dirty="0"/>
              <a:t>( </a:t>
            </a:r>
            <a:r>
              <a:rPr lang="zh-CN" altLang="en-US" dirty="0"/>
              <a:t>３</a:t>
            </a:r>
            <a:r>
              <a:rPr lang="en-US" altLang="zh-CN" dirty="0"/>
              <a:t>)</a:t>
            </a:r>
            <a:r>
              <a:rPr lang="zh-CN" altLang="en-US" dirty="0"/>
              <a:t>无形资产投资 </a:t>
            </a:r>
            <a:endParaRPr lang="en-US" altLang="zh-CN" dirty="0" smtClean="0"/>
          </a:p>
          <a:p>
            <a:pPr marL="0" indent="0">
              <a:buNone/>
            </a:pPr>
            <a:r>
              <a:rPr lang="zh-CN" altLang="en-US" dirty="0" smtClean="0"/>
              <a:t>无形</a:t>
            </a:r>
            <a:r>
              <a:rPr lang="zh-CN" altLang="en-US" dirty="0"/>
              <a:t>资产投资是指以商标权、专利权、非专利技术、知识产权、土地使用权等形式进行的 投资</a:t>
            </a:r>
            <a:r>
              <a:rPr lang="en-US" altLang="zh-CN" dirty="0"/>
              <a:t>.</a:t>
            </a:r>
            <a:endParaRPr lang="zh-CN" altLang="en-US" dirty="0"/>
          </a:p>
        </p:txBody>
      </p:sp>
    </p:spTree>
    <p:extLst>
      <p:ext uri="{BB962C8B-B14F-4D97-AF65-F5344CB8AC3E}">
        <p14:creationId xmlns:p14="http://schemas.microsoft.com/office/powerpoint/2010/main" val="290929442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３． 吸收直接投资的优缺点 </a:t>
            </a:r>
            <a:endParaRPr lang="en-US" altLang="zh-CN" b="1" dirty="0" smtClean="0"/>
          </a:p>
          <a:p>
            <a:pPr marL="0" indent="0">
              <a:buNone/>
            </a:pPr>
            <a:r>
              <a:rPr lang="en-US" altLang="zh-CN" dirty="0" smtClean="0"/>
              <a:t>( </a:t>
            </a:r>
            <a:r>
              <a:rPr lang="zh-CN" altLang="en-US" dirty="0"/>
              <a:t>１</a:t>
            </a:r>
            <a:r>
              <a:rPr lang="en-US" altLang="zh-CN" dirty="0"/>
              <a:t>)</a:t>
            </a:r>
            <a:r>
              <a:rPr lang="zh-CN" altLang="en-US" dirty="0"/>
              <a:t>吸收直接投资的优点 </a:t>
            </a:r>
            <a:endParaRPr lang="en-US" altLang="zh-CN" dirty="0" smtClean="0"/>
          </a:p>
          <a:p>
            <a:pPr marL="0" indent="0">
              <a:buNone/>
            </a:pPr>
            <a:r>
              <a:rPr lang="en-US" altLang="zh-CN" dirty="0"/>
              <a:t> </a:t>
            </a:r>
            <a:r>
              <a:rPr lang="en-US" altLang="zh-CN" dirty="0" smtClean="0"/>
              <a:t>      </a:t>
            </a:r>
            <a:r>
              <a:rPr lang="zh-CN" altLang="en-US" dirty="0" smtClean="0"/>
              <a:t>①</a:t>
            </a:r>
            <a:r>
              <a:rPr lang="zh-CN" altLang="en-US" dirty="0"/>
              <a:t>筹资方式简便、筹资速度快</a:t>
            </a:r>
            <a:r>
              <a:rPr lang="en-US" altLang="zh-CN" dirty="0" smtClean="0"/>
              <a:t>.</a:t>
            </a:r>
          </a:p>
          <a:p>
            <a:pPr marL="0" indent="0">
              <a:buNone/>
            </a:pPr>
            <a:r>
              <a:rPr lang="en-US" altLang="zh-CN" dirty="0"/>
              <a:t> </a:t>
            </a:r>
            <a:r>
              <a:rPr lang="en-US" altLang="zh-CN" dirty="0" smtClean="0"/>
              <a:t>      </a:t>
            </a:r>
            <a:r>
              <a:rPr lang="en-US" altLang="zh-CN" dirty="0"/>
              <a:t>②</a:t>
            </a:r>
            <a:r>
              <a:rPr lang="zh-CN" altLang="en-US" dirty="0"/>
              <a:t>有利于提高企业信誉</a:t>
            </a:r>
            <a:r>
              <a:rPr lang="en-US" altLang="zh-CN" dirty="0" smtClean="0"/>
              <a:t>.</a:t>
            </a:r>
          </a:p>
          <a:p>
            <a:pPr marL="0" indent="0">
              <a:buNone/>
            </a:pPr>
            <a:r>
              <a:rPr lang="en-US" altLang="zh-CN" dirty="0" smtClean="0"/>
              <a:t>       ③</a:t>
            </a:r>
            <a:r>
              <a:rPr lang="zh-CN" altLang="en-US" dirty="0"/>
              <a:t>有利于尽快形成生产能力</a:t>
            </a:r>
            <a:r>
              <a:rPr lang="en-US" altLang="zh-CN" dirty="0" smtClean="0"/>
              <a:t>. </a:t>
            </a:r>
          </a:p>
          <a:p>
            <a:pPr marL="0" indent="0">
              <a:buNone/>
            </a:pPr>
            <a:r>
              <a:rPr lang="en-US" altLang="zh-CN" dirty="0"/>
              <a:t> </a:t>
            </a:r>
            <a:r>
              <a:rPr lang="en-US" altLang="zh-CN" dirty="0" smtClean="0"/>
              <a:t>      ④</a:t>
            </a:r>
            <a:r>
              <a:rPr lang="zh-CN" altLang="en-US" dirty="0"/>
              <a:t>有利于降低财务风险</a:t>
            </a:r>
            <a:r>
              <a:rPr lang="en-US" altLang="zh-CN" dirty="0" smtClean="0"/>
              <a:t>.</a:t>
            </a:r>
            <a:endParaRPr lang="en-US" altLang="zh-CN" dirty="0"/>
          </a:p>
          <a:p>
            <a:pPr marL="0" indent="0">
              <a:buNone/>
            </a:pPr>
            <a:r>
              <a:rPr lang="en-US" altLang="zh-CN" dirty="0"/>
              <a:t>( </a:t>
            </a:r>
            <a:r>
              <a:rPr lang="zh-CN" altLang="en-US" dirty="0"/>
              <a:t>２</a:t>
            </a:r>
            <a:r>
              <a:rPr lang="en-US" altLang="zh-CN" dirty="0"/>
              <a:t>)</a:t>
            </a:r>
            <a:r>
              <a:rPr lang="zh-CN" altLang="en-US" dirty="0"/>
              <a:t>吸收直接投资的缺点 </a:t>
            </a:r>
            <a:endParaRPr lang="en-US" altLang="zh-CN" dirty="0" smtClean="0"/>
          </a:p>
          <a:p>
            <a:pPr marL="0" indent="0">
              <a:buNone/>
            </a:pPr>
            <a:r>
              <a:rPr lang="en-US" altLang="zh-CN" dirty="0" smtClean="0"/>
              <a:t>	</a:t>
            </a:r>
            <a:r>
              <a:rPr lang="zh-CN" altLang="en-US" dirty="0" smtClean="0"/>
              <a:t>①</a:t>
            </a:r>
            <a:r>
              <a:rPr lang="zh-CN" altLang="en-US" dirty="0"/>
              <a:t>资金成本较高</a:t>
            </a:r>
            <a:r>
              <a:rPr lang="en-US" altLang="zh-CN" dirty="0" smtClean="0"/>
              <a:t>.</a:t>
            </a:r>
            <a:r>
              <a:rPr lang="zh-CN" altLang="en-US" dirty="0" smtClean="0"/>
              <a:t> </a:t>
            </a:r>
            <a:r>
              <a:rPr lang="en-US" altLang="zh-CN" dirty="0" smtClean="0"/>
              <a:t>	②</a:t>
            </a:r>
            <a:r>
              <a:rPr lang="zh-CN" altLang="en-US" dirty="0"/>
              <a:t>企业控制权分散</a:t>
            </a:r>
            <a:r>
              <a:rPr lang="en-US" altLang="zh-CN" dirty="0"/>
              <a:t>.</a:t>
            </a:r>
            <a:endParaRPr lang="zh-CN" altLang="en-US" dirty="0"/>
          </a:p>
        </p:txBody>
      </p:sp>
    </p:spTree>
    <p:extLst>
      <p:ext uri="{BB962C8B-B14F-4D97-AF65-F5344CB8AC3E}">
        <p14:creationId xmlns:p14="http://schemas.microsoft.com/office/powerpoint/2010/main" val="6638885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3.3.2 </a:t>
            </a:r>
            <a:r>
              <a:rPr lang="zh-CN" altLang="en-US" sz="2800" dirty="0" smtClean="0"/>
              <a:t>发行</a:t>
            </a:r>
            <a:r>
              <a:rPr lang="zh-CN" altLang="en-US" sz="2800" dirty="0"/>
              <a:t>股票 </a:t>
            </a:r>
            <a:endParaRPr lang="en-US" altLang="zh-CN" sz="2800" dirty="0" smtClean="0"/>
          </a:p>
          <a:p>
            <a:pPr marL="0" indent="0">
              <a:buNone/>
            </a:pPr>
            <a:r>
              <a:rPr lang="zh-CN" altLang="en-US" dirty="0" smtClean="0"/>
              <a:t>       股票</a:t>
            </a:r>
            <a:r>
              <a:rPr lang="zh-CN" altLang="en-US" dirty="0"/>
              <a:t>是股份公司为筹集主权资金而发行的有价证券</a:t>
            </a:r>
            <a:r>
              <a:rPr lang="en-US" altLang="zh-CN" dirty="0"/>
              <a:t>,</a:t>
            </a:r>
            <a:r>
              <a:rPr lang="zh-CN" altLang="en-US" dirty="0"/>
              <a:t>是持股人拥有公司股份的凭证</a:t>
            </a:r>
            <a:r>
              <a:rPr lang="en-US" altLang="zh-CN" dirty="0"/>
              <a:t>,</a:t>
            </a:r>
            <a:r>
              <a:rPr lang="zh-CN" altLang="en-US" dirty="0"/>
              <a:t>它 表示持股人在股份公司中拥有的权利和应承担的义务</a:t>
            </a:r>
            <a:r>
              <a:rPr lang="en-US" altLang="zh-CN" dirty="0" smtClean="0"/>
              <a:t>.</a:t>
            </a:r>
          </a:p>
          <a:p>
            <a:pPr marL="457200" indent="-457200">
              <a:buAutoNum type="arabicDbPeriod"/>
            </a:pPr>
            <a:r>
              <a:rPr lang="zh-CN" altLang="en-US" b="1" dirty="0" smtClean="0"/>
              <a:t>普通股</a:t>
            </a:r>
            <a:r>
              <a:rPr lang="zh-CN" altLang="en-US" b="1" dirty="0"/>
              <a:t>筹资 </a:t>
            </a:r>
            <a:endParaRPr lang="en-US" altLang="zh-CN" b="1" dirty="0" smtClean="0"/>
          </a:p>
          <a:p>
            <a:pPr marL="0" indent="0">
              <a:buNone/>
            </a:pPr>
            <a:r>
              <a:rPr lang="en-US" altLang="zh-CN" dirty="0"/>
              <a:t> </a:t>
            </a:r>
            <a:r>
              <a:rPr lang="en-US" altLang="zh-CN" dirty="0" smtClean="0"/>
              <a:t>      </a:t>
            </a:r>
            <a:r>
              <a:rPr lang="zh-CN" altLang="en-US" dirty="0" smtClean="0"/>
              <a:t>普通股</a:t>
            </a:r>
            <a:r>
              <a:rPr lang="zh-CN" altLang="en-US" dirty="0"/>
              <a:t>是股份公司发行的具有管理权而股利不固定的股票</a:t>
            </a:r>
            <a:r>
              <a:rPr lang="en-US" altLang="zh-CN" dirty="0"/>
              <a:t>,</a:t>
            </a:r>
            <a:r>
              <a:rPr lang="zh-CN" altLang="en-US" dirty="0"/>
              <a:t>是股份制企业筹集权益资 金的主要方式</a:t>
            </a:r>
            <a:r>
              <a:rPr lang="en-US" altLang="zh-CN" dirty="0" smtClean="0"/>
              <a:t>.</a:t>
            </a:r>
          </a:p>
          <a:p>
            <a:pPr marL="0" indent="0">
              <a:buNone/>
            </a:pPr>
            <a:r>
              <a:rPr lang="en-US" altLang="zh-CN" dirty="0" smtClean="0"/>
              <a:t> </a:t>
            </a:r>
            <a:r>
              <a:rPr lang="en-US" altLang="zh-CN" dirty="0"/>
              <a:t>( </a:t>
            </a:r>
            <a:r>
              <a:rPr lang="zh-CN" altLang="en-US" dirty="0"/>
              <a:t>１</a:t>
            </a:r>
            <a:r>
              <a:rPr lang="en-US" altLang="zh-CN" dirty="0"/>
              <a:t>)</a:t>
            </a:r>
            <a:r>
              <a:rPr lang="zh-CN" altLang="en-US" dirty="0"/>
              <a:t>普通股的特点 </a:t>
            </a:r>
            <a:endParaRPr lang="en-US" altLang="zh-CN" dirty="0" smtClean="0"/>
          </a:p>
          <a:p>
            <a:pPr marL="0" indent="0">
              <a:buNone/>
            </a:pPr>
            <a:r>
              <a:rPr lang="zh-CN" altLang="en-US" dirty="0" smtClean="0"/>
              <a:t>       ①</a:t>
            </a:r>
            <a:r>
              <a:rPr lang="zh-CN" altLang="en-US" dirty="0"/>
              <a:t>普通股股东对公司有经营管理权</a:t>
            </a:r>
            <a:r>
              <a:rPr lang="en-US" altLang="zh-CN" dirty="0" smtClean="0"/>
              <a:t>.②</a:t>
            </a:r>
            <a:r>
              <a:rPr lang="zh-CN" altLang="en-US" dirty="0"/>
              <a:t>普通股股东对公司有盈利分享权</a:t>
            </a:r>
            <a:r>
              <a:rPr lang="en-US" altLang="zh-CN" dirty="0"/>
              <a:t>. </a:t>
            </a:r>
            <a:endParaRPr lang="en-US" altLang="zh-CN" dirty="0" smtClean="0"/>
          </a:p>
          <a:p>
            <a:pPr marL="0" indent="0">
              <a:buNone/>
            </a:pPr>
            <a:r>
              <a:rPr lang="en-US" altLang="zh-CN" dirty="0" smtClean="0"/>
              <a:t>③</a:t>
            </a:r>
            <a:r>
              <a:rPr lang="zh-CN" altLang="en-US" dirty="0"/>
              <a:t>普通股股东有优先认股权</a:t>
            </a:r>
            <a:r>
              <a:rPr lang="en-US" altLang="zh-CN" dirty="0"/>
              <a:t>. ④</a:t>
            </a:r>
            <a:r>
              <a:rPr lang="zh-CN" altLang="en-US" dirty="0"/>
              <a:t>普通股股东有剩余财产要求权</a:t>
            </a:r>
            <a:r>
              <a:rPr lang="en-US" altLang="zh-CN" dirty="0"/>
              <a:t>. ⑤</a:t>
            </a:r>
            <a:r>
              <a:rPr lang="zh-CN" altLang="en-US" dirty="0"/>
              <a:t>普通股股东有股票转让权</a:t>
            </a:r>
            <a:r>
              <a:rPr lang="en-US" altLang="zh-CN" dirty="0"/>
              <a:t>.</a:t>
            </a:r>
            <a:endParaRPr lang="zh-CN" altLang="en-US" dirty="0"/>
          </a:p>
        </p:txBody>
      </p:sp>
    </p:spTree>
    <p:extLst>
      <p:ext uri="{BB962C8B-B14F-4D97-AF65-F5344CB8AC3E}">
        <p14:creationId xmlns:p14="http://schemas.microsoft.com/office/powerpoint/2010/main" val="255681517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668808"/>
            <a:ext cx="10515600" cy="5633135"/>
          </a:xfrm>
        </p:spPr>
        <p:txBody>
          <a:bodyPr/>
          <a:lstStyle/>
          <a:p>
            <a:pPr marL="0" indent="0">
              <a:buNone/>
            </a:pPr>
            <a:r>
              <a:rPr lang="en-US" altLang="zh-CN" dirty="0"/>
              <a:t>( </a:t>
            </a:r>
            <a:r>
              <a:rPr lang="zh-CN" altLang="en-US" dirty="0"/>
              <a:t>２</a:t>
            </a:r>
            <a:r>
              <a:rPr lang="en-US" altLang="zh-CN" dirty="0"/>
              <a:t>)</a:t>
            </a:r>
            <a:r>
              <a:rPr lang="zh-CN" altLang="en-US" dirty="0"/>
              <a:t>普通股的发行价格 </a:t>
            </a:r>
            <a:endParaRPr lang="en-US" altLang="zh-CN" dirty="0" smtClean="0"/>
          </a:p>
          <a:p>
            <a:pPr marL="0" indent="0">
              <a:buNone/>
            </a:pPr>
            <a:r>
              <a:rPr lang="en-US" altLang="zh-CN" dirty="0"/>
              <a:t> </a:t>
            </a:r>
            <a:r>
              <a:rPr lang="en-US" altLang="zh-CN" dirty="0" smtClean="0"/>
              <a:t>      </a:t>
            </a:r>
            <a:r>
              <a:rPr lang="zh-CN" altLang="en-US" dirty="0" smtClean="0"/>
              <a:t>普通股</a:t>
            </a:r>
            <a:r>
              <a:rPr lang="zh-CN" altLang="en-US" dirty="0"/>
              <a:t>的发行价格可以按照不同情况采取两种办法</a:t>
            </a:r>
            <a:r>
              <a:rPr lang="en-US" altLang="zh-CN" dirty="0"/>
              <a:t>:</a:t>
            </a:r>
            <a:r>
              <a:rPr lang="zh-CN" altLang="en-US" dirty="0"/>
              <a:t>一是按票面金额等价发行</a:t>
            </a:r>
            <a:r>
              <a:rPr lang="en-US" altLang="zh-CN" dirty="0"/>
              <a:t>;</a:t>
            </a:r>
            <a:r>
              <a:rPr lang="zh-CN" altLang="en-US" dirty="0"/>
              <a:t>二是按 高于票面金额的价格发行</a:t>
            </a:r>
            <a:r>
              <a:rPr lang="en-US" altLang="zh-CN" dirty="0"/>
              <a:t>,</a:t>
            </a:r>
            <a:r>
              <a:rPr lang="zh-CN" altLang="en-US" dirty="0"/>
              <a:t>即溢价发行</a:t>
            </a:r>
            <a:r>
              <a:rPr lang="en-US" altLang="zh-CN" dirty="0" smtClean="0"/>
              <a:t>.</a:t>
            </a:r>
          </a:p>
          <a:p>
            <a:pPr marL="0" indent="0">
              <a:buNone/>
            </a:pPr>
            <a:r>
              <a:rPr lang="zh-CN" altLang="en-US" dirty="0"/>
              <a:t>公司始发股的发行价格与票面金额通常是一致的</a:t>
            </a:r>
            <a:r>
              <a:rPr lang="en-US" altLang="zh-CN" dirty="0"/>
              <a:t>,</a:t>
            </a:r>
            <a:r>
              <a:rPr lang="zh-CN" altLang="en-US" dirty="0"/>
              <a:t>增发新股的发行价格则需根据公司 的盈利能力和资产增值水平加以确定</a:t>
            </a:r>
            <a:r>
              <a:rPr lang="en-US" altLang="zh-CN" dirty="0"/>
              <a:t>,</a:t>
            </a:r>
            <a:r>
              <a:rPr lang="zh-CN" altLang="en-US" dirty="0"/>
              <a:t>主要有以下三种方法</a:t>
            </a:r>
            <a:r>
              <a:rPr lang="en-US" altLang="zh-CN" dirty="0" smtClean="0"/>
              <a:t>.</a:t>
            </a:r>
          </a:p>
          <a:p>
            <a:pPr marL="0" indent="0">
              <a:buNone/>
            </a:pPr>
            <a:r>
              <a:rPr lang="zh-CN" altLang="en-US" dirty="0"/>
              <a:t>①以未来股利计算</a:t>
            </a:r>
            <a:r>
              <a:rPr lang="en-US" altLang="zh-CN" dirty="0" smtClean="0"/>
              <a:t>:</a:t>
            </a:r>
          </a:p>
          <a:p>
            <a:pPr marL="0" indent="0">
              <a:buNone/>
            </a:pPr>
            <a:endParaRPr lang="en-US" altLang="zh-CN" dirty="0" smtClean="0"/>
          </a:p>
          <a:p>
            <a:pPr marL="0" indent="0">
              <a:buNone/>
            </a:pPr>
            <a:r>
              <a:rPr lang="zh-CN" altLang="en-US" dirty="0" smtClean="0"/>
              <a:t>②</a:t>
            </a:r>
            <a:r>
              <a:rPr lang="zh-CN" altLang="en-US" dirty="0"/>
              <a:t>以市盈率计算</a:t>
            </a:r>
            <a:r>
              <a:rPr lang="en-US" altLang="zh-CN" dirty="0" smtClean="0"/>
              <a:t>:	</a:t>
            </a:r>
            <a:r>
              <a:rPr lang="zh-CN" altLang="en-US" dirty="0" smtClean="0"/>
              <a:t>每</a:t>
            </a:r>
            <a:r>
              <a:rPr lang="zh-CN" altLang="en-US" dirty="0"/>
              <a:t>股价格＝每股税后利润</a:t>
            </a:r>
            <a:r>
              <a:rPr lang="en-US" altLang="zh-CN" dirty="0"/>
              <a:t>×</a:t>
            </a:r>
            <a:r>
              <a:rPr lang="zh-CN" altLang="en-US" dirty="0"/>
              <a:t>合适的市盈率 </a:t>
            </a:r>
            <a:endParaRPr lang="en-US" altLang="zh-CN" dirty="0" smtClean="0"/>
          </a:p>
          <a:p>
            <a:pPr marL="0" indent="0">
              <a:buNone/>
            </a:pPr>
            <a:endParaRPr lang="en-US" altLang="zh-CN" dirty="0" smtClean="0"/>
          </a:p>
          <a:p>
            <a:pPr marL="0" indent="0">
              <a:buNone/>
            </a:pPr>
            <a:r>
              <a:rPr lang="zh-CN" altLang="en-US" dirty="0" smtClean="0"/>
              <a:t>③</a:t>
            </a:r>
            <a:r>
              <a:rPr lang="zh-CN" altLang="en-US" dirty="0"/>
              <a:t>以资产净值计算</a:t>
            </a:r>
            <a:r>
              <a:rPr lang="en-US" altLang="zh-CN" dirty="0" smtClean="0"/>
              <a:t>:</a:t>
            </a:r>
          </a:p>
          <a:p>
            <a:pPr marL="0" indent="0">
              <a:buNone/>
            </a:pPr>
            <a:r>
              <a:rPr lang="zh-CN" altLang="en-US" dirty="0" smtClean="0"/>
              <a:t>如果</a:t>
            </a:r>
            <a:r>
              <a:rPr lang="zh-CN" altLang="en-US" dirty="0"/>
              <a:t>计算得到的结果低于股票面值</a:t>
            </a:r>
            <a:r>
              <a:rPr lang="en-US" altLang="zh-CN" dirty="0"/>
              <a:t>,</a:t>
            </a:r>
            <a:r>
              <a:rPr lang="zh-CN" altLang="en-US" dirty="0"/>
              <a:t>那么股票的发 行价格就都取股票面值</a:t>
            </a:r>
            <a:r>
              <a:rPr lang="en-US" altLang="zh-CN" dirty="0"/>
              <a:t>. </a:t>
            </a:r>
          </a:p>
          <a:p>
            <a:pPr marL="0" indent="0">
              <a:buNone/>
            </a:pPr>
            <a:endParaRPr lang="zh-CN" altLang="en-US" b="1" dirty="0"/>
          </a:p>
        </p:txBody>
      </p:sp>
      <p:graphicFrame>
        <p:nvGraphicFramePr>
          <p:cNvPr id="3" name="对象 2"/>
          <p:cNvGraphicFramePr>
            <a:graphicFrameLocks noChangeAspect="1"/>
          </p:cNvGraphicFramePr>
          <p:nvPr>
            <p:extLst>
              <p:ext uri="{D42A27DB-BD31-4B8C-83A1-F6EECF244321}">
                <p14:modId xmlns:p14="http://schemas.microsoft.com/office/powerpoint/2010/main" val="840413498"/>
              </p:ext>
            </p:extLst>
          </p:nvPr>
        </p:nvGraphicFramePr>
        <p:xfrm>
          <a:off x="3615840" y="3343949"/>
          <a:ext cx="5194528" cy="688431"/>
        </p:xfrm>
        <a:graphic>
          <a:graphicData uri="http://schemas.openxmlformats.org/presentationml/2006/ole">
            <mc:AlternateContent xmlns:mc="http://schemas.openxmlformats.org/markup-compatibility/2006">
              <mc:Choice xmlns:v="urn:schemas-microsoft-com:vml" Requires="v">
                <p:oleObj spid="_x0000_s12490" name="公式" r:id="rId3" imgW="3162240" imgH="419040" progId="Equation.3">
                  <p:embed/>
                </p:oleObj>
              </mc:Choice>
              <mc:Fallback>
                <p:oleObj name="公式" r:id="rId3" imgW="3162240" imgH="419040" progId="Equation.3">
                  <p:embed/>
                  <p:pic>
                    <p:nvPicPr>
                      <p:cNvPr id="0" name=""/>
                      <p:cNvPicPr/>
                      <p:nvPr/>
                    </p:nvPicPr>
                    <p:blipFill>
                      <a:blip r:embed="rId4"/>
                      <a:stretch>
                        <a:fillRect/>
                      </a:stretch>
                    </p:blipFill>
                    <p:spPr>
                      <a:xfrm>
                        <a:off x="3615840" y="3343949"/>
                        <a:ext cx="5194528" cy="688431"/>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56435152"/>
              </p:ext>
            </p:extLst>
          </p:nvPr>
        </p:nvGraphicFramePr>
        <p:xfrm>
          <a:off x="3615840" y="5078627"/>
          <a:ext cx="5967412" cy="687388"/>
        </p:xfrm>
        <a:graphic>
          <a:graphicData uri="http://schemas.openxmlformats.org/presentationml/2006/ole">
            <mc:AlternateContent xmlns:mc="http://schemas.openxmlformats.org/markup-compatibility/2006">
              <mc:Choice xmlns:v="urn:schemas-microsoft-com:vml" Requires="v">
                <p:oleObj spid="_x0000_s12491" name="公式" r:id="rId5" imgW="3632040" imgH="419040" progId="Equation.3">
                  <p:embed/>
                </p:oleObj>
              </mc:Choice>
              <mc:Fallback>
                <p:oleObj name="公式" r:id="rId5" imgW="3632040" imgH="419040" progId="Equation.3">
                  <p:embed/>
                  <p:pic>
                    <p:nvPicPr>
                      <p:cNvPr id="3" name="对象 2"/>
                      <p:cNvPicPr/>
                      <p:nvPr/>
                    </p:nvPicPr>
                    <p:blipFill>
                      <a:blip r:embed="rId6"/>
                      <a:stretch>
                        <a:fillRect/>
                      </a:stretch>
                    </p:blipFill>
                    <p:spPr>
                      <a:xfrm>
                        <a:off x="3615840" y="5078627"/>
                        <a:ext cx="5967412" cy="687388"/>
                      </a:xfrm>
                      <a:prstGeom prst="rect">
                        <a:avLst/>
                      </a:prstGeom>
                    </p:spPr>
                  </p:pic>
                </p:oleObj>
              </mc:Fallback>
            </mc:AlternateContent>
          </a:graphicData>
        </a:graphic>
      </p:graphicFrame>
    </p:spTree>
    <p:extLst>
      <p:ext uri="{BB962C8B-B14F-4D97-AF65-F5344CB8AC3E}">
        <p14:creationId xmlns:p14="http://schemas.microsoft.com/office/powerpoint/2010/main" val="246714649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dirty="0"/>
              <a:t>( </a:t>
            </a:r>
            <a:r>
              <a:rPr lang="zh-CN" altLang="en-US" dirty="0"/>
              <a:t>３</a:t>
            </a:r>
            <a:r>
              <a:rPr lang="en-US" altLang="zh-CN" dirty="0"/>
              <a:t>)</a:t>
            </a:r>
            <a:r>
              <a:rPr lang="zh-CN" altLang="en-US" dirty="0"/>
              <a:t>普通股筹资的优点 </a:t>
            </a:r>
            <a:endParaRPr lang="en-US" altLang="zh-CN" dirty="0" smtClean="0"/>
          </a:p>
          <a:p>
            <a:pPr marL="0" indent="0">
              <a:buNone/>
            </a:pPr>
            <a:r>
              <a:rPr lang="en-US" altLang="zh-CN" dirty="0"/>
              <a:t> </a:t>
            </a:r>
            <a:r>
              <a:rPr lang="en-US" altLang="zh-CN" dirty="0" smtClean="0"/>
              <a:t>      </a:t>
            </a:r>
            <a:r>
              <a:rPr lang="zh-CN" altLang="en-US" dirty="0" smtClean="0"/>
              <a:t>①</a:t>
            </a:r>
            <a:r>
              <a:rPr lang="zh-CN" altLang="en-US" dirty="0"/>
              <a:t>普通股筹资能增加股份公司的信誉</a:t>
            </a:r>
            <a:r>
              <a:rPr lang="en-US" altLang="zh-CN" dirty="0" smtClean="0"/>
              <a:t>.</a:t>
            </a:r>
          </a:p>
          <a:p>
            <a:pPr marL="0" indent="0">
              <a:buNone/>
            </a:pPr>
            <a:r>
              <a:rPr lang="en-US" altLang="zh-CN" dirty="0"/>
              <a:t> </a:t>
            </a:r>
            <a:r>
              <a:rPr lang="en-US" altLang="zh-CN" dirty="0" smtClean="0"/>
              <a:t>     </a:t>
            </a:r>
            <a:r>
              <a:rPr lang="zh-CN" altLang="en-US" dirty="0" smtClean="0"/>
              <a:t> </a:t>
            </a:r>
            <a:r>
              <a:rPr lang="en-US" altLang="zh-CN" dirty="0" smtClean="0"/>
              <a:t>②</a:t>
            </a:r>
            <a:r>
              <a:rPr lang="zh-CN" altLang="en-US" dirty="0"/>
              <a:t>普通股筹资能减少股份公司的风险</a:t>
            </a:r>
            <a:r>
              <a:rPr lang="en-US" altLang="zh-CN" dirty="0" smtClean="0"/>
              <a:t>.</a:t>
            </a:r>
          </a:p>
          <a:p>
            <a:pPr marL="0" indent="0">
              <a:buNone/>
            </a:pPr>
            <a:r>
              <a:rPr lang="en-US" altLang="zh-CN" dirty="0"/>
              <a:t> </a:t>
            </a:r>
            <a:r>
              <a:rPr lang="en-US" altLang="zh-CN" dirty="0" smtClean="0"/>
              <a:t>      </a:t>
            </a:r>
            <a:r>
              <a:rPr lang="en-US" altLang="zh-CN" dirty="0"/>
              <a:t>③</a:t>
            </a:r>
            <a:r>
              <a:rPr lang="zh-CN" altLang="en-US" dirty="0"/>
              <a:t>普通股筹资能增强公司经营灵活性</a:t>
            </a:r>
            <a:r>
              <a:rPr lang="en-US" altLang="zh-CN" dirty="0" smtClean="0"/>
              <a:t>.</a:t>
            </a:r>
            <a:endParaRPr lang="en-US" altLang="zh-CN" dirty="0"/>
          </a:p>
          <a:p>
            <a:pPr marL="0" indent="0">
              <a:buNone/>
            </a:pPr>
            <a:r>
              <a:rPr lang="en-US" altLang="zh-CN" dirty="0"/>
              <a:t>( </a:t>
            </a:r>
            <a:r>
              <a:rPr lang="zh-CN" altLang="en-US" dirty="0"/>
              <a:t>４</a:t>
            </a:r>
            <a:r>
              <a:rPr lang="en-US" altLang="zh-CN" dirty="0"/>
              <a:t>)</a:t>
            </a:r>
            <a:r>
              <a:rPr lang="zh-CN" altLang="en-US" dirty="0"/>
              <a:t>普通股筹资的缺点 </a:t>
            </a:r>
            <a:endParaRPr lang="en-US" altLang="zh-CN" dirty="0" smtClean="0"/>
          </a:p>
          <a:p>
            <a:pPr marL="0" indent="0">
              <a:buNone/>
            </a:pPr>
            <a:r>
              <a:rPr lang="zh-CN" altLang="en-US" dirty="0" smtClean="0"/>
              <a:t>      ①</a:t>
            </a:r>
            <a:r>
              <a:rPr lang="zh-CN" altLang="en-US" dirty="0"/>
              <a:t>资金成本较高</a:t>
            </a:r>
            <a:r>
              <a:rPr lang="en-US" altLang="zh-CN" dirty="0" smtClean="0"/>
              <a:t>.</a:t>
            </a:r>
          </a:p>
          <a:p>
            <a:pPr marL="0" indent="0">
              <a:buNone/>
            </a:pPr>
            <a:r>
              <a:rPr lang="en-US" altLang="zh-CN" dirty="0" smtClean="0"/>
              <a:t>      ②</a:t>
            </a:r>
            <a:r>
              <a:rPr lang="zh-CN" altLang="en-US" dirty="0"/>
              <a:t>新股东的增加</a:t>
            </a:r>
            <a:r>
              <a:rPr lang="en-US" altLang="zh-CN" dirty="0"/>
              <a:t>,</a:t>
            </a:r>
            <a:r>
              <a:rPr lang="zh-CN" altLang="en-US" dirty="0"/>
              <a:t>导致分散和削弱原股东对公司的控股权</a:t>
            </a:r>
            <a:r>
              <a:rPr lang="en-US" altLang="zh-CN" dirty="0"/>
              <a:t>. </a:t>
            </a:r>
            <a:endParaRPr lang="en-US" altLang="zh-CN" dirty="0" smtClean="0"/>
          </a:p>
          <a:p>
            <a:pPr marL="0" indent="0">
              <a:buNone/>
            </a:pPr>
            <a:r>
              <a:rPr lang="en-US" altLang="zh-CN" dirty="0" smtClean="0"/>
              <a:t>      ③</a:t>
            </a:r>
            <a:r>
              <a:rPr lang="zh-CN" altLang="en-US" dirty="0"/>
              <a:t>新股东的增加</a:t>
            </a:r>
            <a:r>
              <a:rPr lang="en-US" altLang="zh-CN" dirty="0"/>
              <a:t>,</a:t>
            </a:r>
            <a:r>
              <a:rPr lang="zh-CN" altLang="en-US" dirty="0"/>
              <a:t>有可能降低原股东的收益水平</a:t>
            </a:r>
            <a:r>
              <a:rPr lang="en-US" altLang="zh-CN" dirty="0"/>
              <a:t>. </a:t>
            </a:r>
            <a:endParaRPr lang="zh-CN" altLang="en-US" dirty="0"/>
          </a:p>
        </p:txBody>
      </p:sp>
    </p:spTree>
    <p:extLst>
      <p:ext uri="{BB962C8B-B14F-4D97-AF65-F5344CB8AC3E}">
        <p14:creationId xmlns:p14="http://schemas.microsoft.com/office/powerpoint/2010/main" val="296759740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668808"/>
            <a:ext cx="10515600" cy="5633135"/>
          </a:xfrm>
        </p:spPr>
        <p:txBody>
          <a:bodyPr>
            <a:normAutofit/>
          </a:bodyPr>
          <a:lstStyle/>
          <a:p>
            <a:pPr marL="0" indent="0">
              <a:buNone/>
            </a:pPr>
            <a:r>
              <a:rPr lang="zh-CN" altLang="en-US" b="1" dirty="0"/>
              <a:t>２． 优先股筹资 </a:t>
            </a:r>
            <a:endParaRPr lang="en-US" altLang="zh-CN" b="1" dirty="0" smtClean="0"/>
          </a:p>
          <a:p>
            <a:pPr marL="0" indent="0">
              <a:buNone/>
            </a:pPr>
            <a:r>
              <a:rPr lang="en-US" altLang="zh-CN" dirty="0"/>
              <a:t> </a:t>
            </a:r>
            <a:r>
              <a:rPr lang="en-US" altLang="zh-CN" dirty="0" smtClean="0"/>
              <a:t>      </a:t>
            </a:r>
            <a:r>
              <a:rPr lang="zh-CN" altLang="en-US" dirty="0" smtClean="0"/>
              <a:t>优先股</a:t>
            </a:r>
            <a:r>
              <a:rPr lang="zh-CN" altLang="en-US" dirty="0"/>
              <a:t>是股份公司发行的具有一定优先权的股票</a:t>
            </a:r>
            <a:r>
              <a:rPr lang="en-US" altLang="zh-CN" dirty="0"/>
              <a:t>.</a:t>
            </a:r>
            <a:r>
              <a:rPr lang="zh-CN" altLang="en-US" dirty="0"/>
              <a:t>它既具有普通股的某些特征</a:t>
            </a:r>
            <a:r>
              <a:rPr lang="en-US" altLang="zh-CN" dirty="0"/>
              <a:t>,</a:t>
            </a:r>
            <a:r>
              <a:rPr lang="zh-CN" altLang="en-US" dirty="0"/>
              <a:t>又与 债券有相似之处</a:t>
            </a:r>
            <a:r>
              <a:rPr lang="en-US" altLang="zh-CN" dirty="0"/>
              <a:t>.</a:t>
            </a:r>
            <a:r>
              <a:rPr lang="zh-CN" altLang="en-US" dirty="0"/>
              <a:t>从法律上讲</a:t>
            </a:r>
            <a:r>
              <a:rPr lang="en-US" altLang="zh-CN" dirty="0"/>
              <a:t>,</a:t>
            </a:r>
            <a:r>
              <a:rPr lang="zh-CN" altLang="en-US" dirty="0"/>
              <a:t>企业对优先股不承担还本义务</a:t>
            </a:r>
            <a:r>
              <a:rPr lang="en-US" altLang="zh-CN" dirty="0"/>
              <a:t>,</a:t>
            </a:r>
            <a:r>
              <a:rPr lang="zh-CN" altLang="en-US" dirty="0"/>
              <a:t>因此它是企业自有资金的一 部分</a:t>
            </a:r>
            <a:r>
              <a:rPr lang="en-US" altLang="zh-CN" dirty="0" smtClean="0"/>
              <a:t>.</a:t>
            </a:r>
          </a:p>
          <a:p>
            <a:pPr marL="0" indent="0">
              <a:buNone/>
            </a:pPr>
            <a:r>
              <a:rPr lang="en-US" altLang="zh-CN" dirty="0" smtClean="0"/>
              <a:t> </a:t>
            </a:r>
            <a:r>
              <a:rPr lang="en-US" altLang="zh-CN" dirty="0"/>
              <a:t>( </a:t>
            </a:r>
            <a:r>
              <a:rPr lang="zh-CN" altLang="en-US" dirty="0"/>
              <a:t>１</a:t>
            </a:r>
            <a:r>
              <a:rPr lang="en-US" altLang="zh-CN" dirty="0"/>
              <a:t>)</a:t>
            </a:r>
            <a:r>
              <a:rPr lang="zh-CN" altLang="en-US" dirty="0"/>
              <a:t>优先股的特点 </a:t>
            </a:r>
            <a:endParaRPr lang="en-US" altLang="zh-CN" dirty="0" smtClean="0"/>
          </a:p>
          <a:p>
            <a:pPr marL="0" indent="0">
              <a:buNone/>
            </a:pPr>
            <a:r>
              <a:rPr lang="en-US" altLang="zh-CN" dirty="0"/>
              <a:t> </a:t>
            </a:r>
            <a:r>
              <a:rPr lang="en-US" altLang="zh-CN" dirty="0" smtClean="0"/>
              <a:t>   ①</a:t>
            </a:r>
            <a:r>
              <a:rPr lang="zh-CN" altLang="en-US" dirty="0"/>
              <a:t>优先分配股利权</a:t>
            </a:r>
            <a:r>
              <a:rPr lang="en-US" altLang="zh-CN" dirty="0" smtClean="0"/>
              <a:t>. </a:t>
            </a:r>
            <a:r>
              <a:rPr lang="en-US" altLang="zh-CN" dirty="0"/>
              <a:t>②</a:t>
            </a:r>
            <a:r>
              <a:rPr lang="zh-CN" altLang="en-US" dirty="0"/>
              <a:t>优先分配剩余财产权</a:t>
            </a:r>
            <a:r>
              <a:rPr lang="en-US" altLang="zh-CN" dirty="0" smtClean="0"/>
              <a:t>.</a:t>
            </a:r>
          </a:p>
          <a:p>
            <a:pPr marL="0" indent="0">
              <a:buNone/>
            </a:pPr>
            <a:r>
              <a:rPr lang="en-US" altLang="zh-CN" dirty="0"/>
              <a:t>( </a:t>
            </a:r>
            <a:r>
              <a:rPr lang="zh-CN" altLang="en-US" dirty="0"/>
              <a:t>２</a:t>
            </a:r>
            <a:r>
              <a:rPr lang="en-US" altLang="zh-CN" dirty="0"/>
              <a:t>)</a:t>
            </a:r>
            <a:r>
              <a:rPr lang="zh-CN" altLang="en-US" dirty="0"/>
              <a:t>优先股筹资的优点 </a:t>
            </a:r>
            <a:endParaRPr lang="en-US" altLang="zh-CN" dirty="0" smtClean="0"/>
          </a:p>
          <a:p>
            <a:pPr marL="0" indent="0">
              <a:buNone/>
            </a:pPr>
            <a:r>
              <a:rPr lang="en-US" altLang="zh-CN" dirty="0"/>
              <a:t> </a:t>
            </a:r>
            <a:r>
              <a:rPr lang="en-US" altLang="zh-CN" dirty="0" smtClean="0"/>
              <a:t>      </a:t>
            </a:r>
            <a:r>
              <a:rPr lang="zh-CN" altLang="en-US" dirty="0" smtClean="0"/>
              <a:t>①</a:t>
            </a:r>
            <a:r>
              <a:rPr lang="zh-CN" altLang="en-US" dirty="0"/>
              <a:t>没有固定的到期日</a:t>
            </a:r>
            <a:r>
              <a:rPr lang="en-US" altLang="zh-CN" dirty="0"/>
              <a:t>,</a:t>
            </a:r>
            <a:r>
              <a:rPr lang="zh-CN" altLang="en-US" dirty="0"/>
              <a:t>不用偿还本金</a:t>
            </a:r>
            <a:r>
              <a:rPr lang="en-US" altLang="zh-CN" dirty="0"/>
              <a:t>. </a:t>
            </a:r>
            <a:endParaRPr lang="en-US" altLang="zh-CN" dirty="0" smtClean="0"/>
          </a:p>
          <a:p>
            <a:pPr marL="0" indent="0">
              <a:buNone/>
            </a:pPr>
            <a:r>
              <a:rPr lang="en-US" altLang="zh-CN" dirty="0"/>
              <a:t> </a:t>
            </a:r>
            <a:r>
              <a:rPr lang="en-US" altLang="zh-CN" dirty="0" smtClean="0"/>
              <a:t>      ②</a:t>
            </a:r>
            <a:r>
              <a:rPr lang="zh-CN" altLang="en-US" dirty="0"/>
              <a:t>股利支付率虽然固定</a:t>
            </a:r>
            <a:r>
              <a:rPr lang="en-US" altLang="zh-CN" dirty="0"/>
              <a:t>,</a:t>
            </a:r>
            <a:r>
              <a:rPr lang="zh-CN" altLang="en-US" dirty="0"/>
              <a:t>但无约定性</a:t>
            </a:r>
            <a:r>
              <a:rPr lang="en-US" altLang="zh-CN" dirty="0"/>
              <a:t>.</a:t>
            </a:r>
            <a:r>
              <a:rPr lang="zh-CN" altLang="en-US" dirty="0"/>
              <a:t>当公司财务状况不佳时</a:t>
            </a:r>
            <a:r>
              <a:rPr lang="en-US" altLang="zh-CN" dirty="0"/>
              <a:t>,</a:t>
            </a:r>
            <a:r>
              <a:rPr lang="zh-CN" altLang="en-US" dirty="0"/>
              <a:t>也可暂不支付</a:t>
            </a:r>
            <a:r>
              <a:rPr lang="en-US" altLang="zh-CN" dirty="0"/>
              <a:t>,</a:t>
            </a:r>
            <a:r>
              <a:rPr lang="zh-CN" altLang="en-US" dirty="0"/>
              <a:t>不像债 券到期无力偿还本息就有破产风险</a:t>
            </a:r>
            <a:r>
              <a:rPr lang="en-US" altLang="zh-CN" dirty="0"/>
              <a:t>. </a:t>
            </a:r>
            <a:endParaRPr lang="en-US" altLang="zh-CN" dirty="0" smtClean="0"/>
          </a:p>
          <a:p>
            <a:pPr marL="0" indent="0">
              <a:buNone/>
            </a:pPr>
            <a:r>
              <a:rPr lang="en-US" altLang="zh-CN" dirty="0"/>
              <a:t> </a:t>
            </a:r>
            <a:r>
              <a:rPr lang="en-US" altLang="zh-CN" dirty="0" smtClean="0"/>
              <a:t>      ③</a:t>
            </a:r>
            <a:r>
              <a:rPr lang="zh-CN" altLang="en-US" dirty="0"/>
              <a:t>优先股属于自有资金</a:t>
            </a:r>
            <a:r>
              <a:rPr lang="en-US" altLang="zh-CN" dirty="0"/>
              <a:t>,</a:t>
            </a:r>
            <a:r>
              <a:rPr lang="zh-CN" altLang="en-US" dirty="0"/>
              <a:t>能增强公司信誉及借款能力</a:t>
            </a:r>
            <a:r>
              <a:rPr lang="en-US" altLang="zh-CN" dirty="0"/>
              <a:t>. </a:t>
            </a:r>
            <a:endParaRPr lang="en-US" altLang="zh-CN" dirty="0" smtClean="0"/>
          </a:p>
          <a:p>
            <a:pPr marL="0" indent="0">
              <a:buNone/>
            </a:pPr>
            <a:r>
              <a:rPr lang="en-US" altLang="zh-CN" dirty="0"/>
              <a:t>( </a:t>
            </a:r>
            <a:r>
              <a:rPr lang="zh-CN" altLang="en-US" dirty="0"/>
              <a:t>３</a:t>
            </a:r>
            <a:r>
              <a:rPr lang="en-US" altLang="zh-CN" dirty="0"/>
              <a:t>)</a:t>
            </a:r>
            <a:r>
              <a:rPr lang="zh-CN" altLang="en-US" dirty="0"/>
              <a:t>优先股筹资的</a:t>
            </a:r>
            <a:r>
              <a:rPr lang="zh-CN" altLang="en-US" dirty="0" smtClean="0"/>
              <a:t>缺点</a:t>
            </a:r>
            <a:r>
              <a:rPr lang="en-US" altLang="zh-CN" dirty="0" smtClean="0"/>
              <a:t>:</a:t>
            </a:r>
            <a:r>
              <a:rPr lang="zh-CN" altLang="en-US" dirty="0" smtClean="0"/>
              <a:t> </a:t>
            </a:r>
            <a:r>
              <a:rPr lang="en-US" altLang="zh-CN" dirty="0" smtClean="0"/>
              <a:t>	</a:t>
            </a:r>
            <a:r>
              <a:rPr lang="zh-CN" altLang="en-US" dirty="0" smtClean="0"/>
              <a:t>①</a:t>
            </a:r>
            <a:r>
              <a:rPr lang="zh-CN" altLang="en-US" dirty="0"/>
              <a:t>资金成本高</a:t>
            </a:r>
            <a:r>
              <a:rPr lang="en-US" altLang="zh-CN" dirty="0"/>
              <a:t>.	</a:t>
            </a:r>
            <a:r>
              <a:rPr lang="zh-CN" altLang="en-US" dirty="0"/>
              <a:t> ②优先股较普通股限制条款</a:t>
            </a:r>
            <a:r>
              <a:rPr lang="zh-CN" altLang="en-US" dirty="0" smtClean="0"/>
              <a:t>多</a:t>
            </a:r>
            <a:endParaRPr lang="zh-CN" altLang="en-US" dirty="0"/>
          </a:p>
        </p:txBody>
      </p:sp>
    </p:spTree>
    <p:extLst>
      <p:ext uri="{BB962C8B-B14F-4D97-AF65-F5344CB8AC3E}">
        <p14:creationId xmlns:p14="http://schemas.microsoft.com/office/powerpoint/2010/main" val="429086146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3.3.3 </a:t>
            </a:r>
            <a:r>
              <a:rPr lang="zh-CN" altLang="en-US" sz="2800" dirty="0" smtClean="0"/>
              <a:t>留存</a:t>
            </a:r>
            <a:r>
              <a:rPr lang="zh-CN" altLang="en-US" sz="2800" dirty="0"/>
              <a:t>收益筹资 </a:t>
            </a:r>
            <a:endParaRPr lang="en-US" altLang="zh-CN" sz="2800" dirty="0" smtClean="0"/>
          </a:p>
          <a:p>
            <a:pPr marL="457200" indent="-457200">
              <a:buAutoNum type="arabicDbPeriod"/>
            </a:pPr>
            <a:r>
              <a:rPr lang="zh-CN" altLang="en-US" b="1" dirty="0" smtClean="0"/>
              <a:t>留存</a:t>
            </a:r>
            <a:r>
              <a:rPr lang="zh-CN" altLang="en-US" b="1" dirty="0"/>
              <a:t>收益筹资的渠道 </a:t>
            </a:r>
            <a:endParaRPr lang="en-US" altLang="zh-CN" b="1" dirty="0"/>
          </a:p>
          <a:p>
            <a:pPr marL="0" indent="0">
              <a:buNone/>
            </a:pPr>
            <a:r>
              <a:rPr lang="zh-CN" altLang="en-US" dirty="0" smtClean="0"/>
              <a:t>盈余</a:t>
            </a:r>
            <a:r>
              <a:rPr lang="zh-CN" altLang="en-US" dirty="0"/>
              <a:t>公积和未分配利润</a:t>
            </a:r>
            <a:r>
              <a:rPr lang="en-US" altLang="zh-CN" dirty="0"/>
              <a:t>. </a:t>
            </a:r>
            <a:endParaRPr lang="en-US" altLang="zh-CN" dirty="0" smtClean="0"/>
          </a:p>
          <a:p>
            <a:pPr marL="0" indent="0">
              <a:buNone/>
            </a:pPr>
            <a:r>
              <a:rPr lang="zh-CN" altLang="en-US" b="1" dirty="0" smtClean="0"/>
              <a:t>２</a:t>
            </a:r>
            <a:r>
              <a:rPr lang="zh-CN" altLang="en-US" b="1" dirty="0"/>
              <a:t>． 留存收益筹资的优点 </a:t>
            </a:r>
            <a:endParaRPr lang="en-US" altLang="zh-CN" b="1" dirty="0" smtClean="0"/>
          </a:p>
          <a:p>
            <a:pPr marL="0" indent="0">
              <a:buNone/>
            </a:pPr>
            <a:r>
              <a:rPr lang="en-US" altLang="zh-CN" dirty="0"/>
              <a:t> </a:t>
            </a:r>
            <a:r>
              <a:rPr lang="en-US" altLang="zh-CN" dirty="0" smtClean="0"/>
              <a:t>     ( </a:t>
            </a:r>
            <a:r>
              <a:rPr lang="zh-CN" altLang="en-US" dirty="0"/>
              <a:t>１</a:t>
            </a:r>
            <a:r>
              <a:rPr lang="en-US" altLang="zh-CN" dirty="0"/>
              <a:t>)</a:t>
            </a:r>
            <a:r>
              <a:rPr lang="zh-CN" altLang="en-US" dirty="0"/>
              <a:t>资金成本较普通股低</a:t>
            </a:r>
            <a:r>
              <a:rPr lang="en-US" altLang="zh-CN" dirty="0" smtClean="0"/>
              <a:t>.</a:t>
            </a:r>
          </a:p>
          <a:p>
            <a:pPr marL="0" indent="0">
              <a:buNone/>
            </a:pPr>
            <a:r>
              <a:rPr lang="en-US" altLang="zh-CN" dirty="0"/>
              <a:t> </a:t>
            </a:r>
            <a:r>
              <a:rPr lang="en-US" altLang="zh-CN" dirty="0" smtClean="0"/>
              <a:t>     </a:t>
            </a:r>
            <a:r>
              <a:rPr lang="en-US" altLang="zh-CN" dirty="0"/>
              <a:t>( </a:t>
            </a:r>
            <a:r>
              <a:rPr lang="zh-CN" altLang="en-US" dirty="0"/>
              <a:t>２</a:t>
            </a:r>
            <a:r>
              <a:rPr lang="en-US" altLang="zh-CN" dirty="0"/>
              <a:t>)</a:t>
            </a:r>
            <a:r>
              <a:rPr lang="zh-CN" altLang="en-US" dirty="0"/>
              <a:t>保持普通股股东的控制权</a:t>
            </a:r>
            <a:r>
              <a:rPr lang="en-US" altLang="zh-CN" dirty="0" smtClean="0"/>
              <a:t>.</a:t>
            </a:r>
          </a:p>
          <a:p>
            <a:pPr marL="0" indent="0">
              <a:buNone/>
            </a:pPr>
            <a:r>
              <a:rPr lang="en-US" altLang="zh-CN" dirty="0"/>
              <a:t> </a:t>
            </a:r>
            <a:r>
              <a:rPr lang="en-US" altLang="zh-CN" dirty="0" smtClean="0"/>
              <a:t>    </a:t>
            </a:r>
            <a:r>
              <a:rPr lang="zh-CN" altLang="en-US" dirty="0" smtClean="0"/>
              <a:t> </a:t>
            </a:r>
            <a:r>
              <a:rPr lang="en-US" altLang="zh-CN" dirty="0" smtClean="0"/>
              <a:t>( </a:t>
            </a:r>
            <a:r>
              <a:rPr lang="zh-CN" altLang="en-US" dirty="0"/>
              <a:t>３</a:t>
            </a:r>
            <a:r>
              <a:rPr lang="en-US" altLang="zh-CN" dirty="0"/>
              <a:t>)</a:t>
            </a:r>
            <a:r>
              <a:rPr lang="zh-CN" altLang="en-US" dirty="0"/>
              <a:t>可增强公司的信誉</a:t>
            </a:r>
            <a:r>
              <a:rPr lang="en-US" altLang="zh-CN" dirty="0" smtClean="0"/>
              <a:t>.</a:t>
            </a:r>
          </a:p>
          <a:p>
            <a:pPr marL="0" indent="0">
              <a:buNone/>
            </a:pPr>
            <a:r>
              <a:rPr lang="zh-CN" altLang="en-US" b="1" dirty="0"/>
              <a:t>３． 留存收益筹资的缺点 </a:t>
            </a:r>
            <a:endParaRPr lang="en-US" altLang="zh-CN" b="1" dirty="0" smtClean="0"/>
          </a:p>
          <a:p>
            <a:pPr marL="0" indent="0">
              <a:buNone/>
            </a:pPr>
            <a:r>
              <a:rPr lang="en-US" altLang="zh-CN" dirty="0" smtClean="0"/>
              <a:t>      ( </a:t>
            </a:r>
            <a:r>
              <a:rPr lang="zh-CN" altLang="en-US" dirty="0"/>
              <a:t>１</a:t>
            </a:r>
            <a:r>
              <a:rPr lang="en-US" altLang="zh-CN" dirty="0"/>
              <a:t>)</a:t>
            </a:r>
            <a:r>
              <a:rPr lang="zh-CN" altLang="en-US" dirty="0"/>
              <a:t>筹资数额有限制</a:t>
            </a:r>
            <a:r>
              <a:rPr lang="en-US" altLang="zh-CN" dirty="0" smtClean="0"/>
              <a:t>.</a:t>
            </a:r>
            <a:r>
              <a:rPr lang="zh-CN" altLang="en-US" dirty="0" smtClean="0"/>
              <a:t> </a:t>
            </a:r>
            <a:r>
              <a:rPr lang="en-US" altLang="zh-CN" dirty="0" smtClean="0"/>
              <a:t>( </a:t>
            </a:r>
            <a:r>
              <a:rPr lang="zh-CN" altLang="en-US" dirty="0"/>
              <a:t>２</a:t>
            </a:r>
            <a:r>
              <a:rPr lang="en-US" altLang="zh-CN" dirty="0"/>
              <a:t>)</a:t>
            </a:r>
            <a:r>
              <a:rPr lang="zh-CN" altLang="en-US" dirty="0"/>
              <a:t>资金使用受制约</a:t>
            </a:r>
            <a:r>
              <a:rPr lang="en-US" altLang="zh-CN" dirty="0" smtClean="0"/>
              <a:t>.</a:t>
            </a:r>
            <a:endParaRPr lang="en-US" altLang="zh-CN" dirty="0"/>
          </a:p>
          <a:p>
            <a:pPr marL="0" indent="0">
              <a:buNone/>
            </a:pPr>
            <a:endParaRPr lang="zh-CN" altLang="en-US" dirty="0"/>
          </a:p>
        </p:txBody>
      </p:sp>
    </p:spTree>
    <p:extLst>
      <p:ext uri="{BB962C8B-B14F-4D97-AF65-F5344CB8AC3E}">
        <p14:creationId xmlns:p14="http://schemas.microsoft.com/office/powerpoint/2010/main" val="35641301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a:bodyPr>
          <a:lstStyle/>
          <a:p>
            <a:pPr marL="0" indent="0" algn="ctr">
              <a:buNone/>
            </a:pPr>
            <a:r>
              <a:rPr lang="en-US" altLang="zh-CN" sz="3200" dirty="0" smtClean="0"/>
              <a:t>3.4 </a:t>
            </a:r>
            <a:r>
              <a:rPr lang="zh-CN" altLang="en-US" sz="3200" dirty="0" smtClean="0"/>
              <a:t>债务</a:t>
            </a:r>
            <a:r>
              <a:rPr lang="zh-CN" altLang="en-US" sz="3200" dirty="0"/>
              <a:t>资金 </a:t>
            </a:r>
            <a:endParaRPr lang="en-US" altLang="zh-CN" sz="3200" dirty="0" smtClean="0"/>
          </a:p>
          <a:p>
            <a:pPr marL="0" indent="0">
              <a:buNone/>
            </a:pPr>
            <a:r>
              <a:rPr lang="zh-CN" altLang="en-US" dirty="0"/>
              <a:t>负债是企业所承担的能以货币计量、需以资产或劳务偿付的债务</a:t>
            </a:r>
            <a:r>
              <a:rPr lang="en-US" altLang="zh-CN" dirty="0" smtClean="0"/>
              <a:t>.</a:t>
            </a:r>
          </a:p>
          <a:p>
            <a:pPr marL="0" indent="0">
              <a:buNone/>
            </a:pPr>
            <a:r>
              <a:rPr lang="en-US" altLang="zh-CN" sz="2800" dirty="0" smtClean="0"/>
              <a:t>3.4.1 </a:t>
            </a:r>
            <a:r>
              <a:rPr lang="zh-CN" altLang="en-US" sz="2800" dirty="0" smtClean="0"/>
              <a:t>银行</a:t>
            </a:r>
            <a:r>
              <a:rPr lang="zh-CN" altLang="en-US" sz="2800" dirty="0"/>
              <a:t>借款</a:t>
            </a:r>
          </a:p>
          <a:p>
            <a:pPr marL="0" indent="0">
              <a:buNone/>
            </a:pPr>
            <a:r>
              <a:rPr lang="zh-CN" altLang="en-US" dirty="0"/>
              <a:t>银行借款是指企业根据借款合同向银行或非银行金融机构借入的需要还本付息的 款项</a:t>
            </a:r>
            <a:r>
              <a:rPr lang="en-US" altLang="zh-CN" dirty="0"/>
              <a:t>. </a:t>
            </a:r>
            <a:r>
              <a:rPr lang="zh-CN" altLang="en-US" b="1" dirty="0"/>
              <a:t>１． 银行借款筹资的</a:t>
            </a:r>
            <a:r>
              <a:rPr lang="zh-CN" altLang="en-US" b="1" dirty="0" smtClean="0"/>
              <a:t>程序</a:t>
            </a:r>
            <a:endParaRPr lang="en-US" altLang="zh-CN" b="1" dirty="0" smtClean="0"/>
          </a:p>
          <a:p>
            <a:pPr marL="0" indent="0">
              <a:buNone/>
            </a:pPr>
            <a:r>
              <a:rPr lang="zh-CN" altLang="en-US" dirty="0" smtClean="0"/>
              <a:t> </a:t>
            </a:r>
            <a:r>
              <a:rPr lang="en-US" altLang="zh-CN" dirty="0"/>
              <a:t>( </a:t>
            </a:r>
            <a:r>
              <a:rPr lang="zh-CN" altLang="en-US" dirty="0"/>
              <a:t>１</a:t>
            </a:r>
            <a:r>
              <a:rPr lang="en-US" altLang="zh-CN" dirty="0"/>
              <a:t>)</a:t>
            </a:r>
            <a:r>
              <a:rPr lang="zh-CN" altLang="en-US" dirty="0"/>
              <a:t>企业提出借款申请 </a:t>
            </a:r>
            <a:r>
              <a:rPr lang="en-US" altLang="zh-CN" dirty="0" smtClean="0"/>
              <a:t>( </a:t>
            </a:r>
            <a:r>
              <a:rPr lang="zh-CN" altLang="en-US" dirty="0"/>
              <a:t>２</a:t>
            </a:r>
            <a:r>
              <a:rPr lang="en-US" altLang="zh-CN" dirty="0"/>
              <a:t>)</a:t>
            </a:r>
            <a:r>
              <a:rPr lang="zh-CN" altLang="en-US" dirty="0"/>
              <a:t>银行进行审查 </a:t>
            </a:r>
            <a:endParaRPr lang="en-US" altLang="zh-CN" dirty="0"/>
          </a:p>
          <a:p>
            <a:pPr marL="0" indent="0">
              <a:buNone/>
            </a:pPr>
            <a:r>
              <a:rPr lang="en-US" altLang="zh-CN" dirty="0" smtClean="0"/>
              <a:t>( </a:t>
            </a:r>
            <a:r>
              <a:rPr lang="zh-CN" altLang="en-US" dirty="0"/>
              <a:t>３</a:t>
            </a:r>
            <a:r>
              <a:rPr lang="en-US" altLang="zh-CN" dirty="0"/>
              <a:t>)</a:t>
            </a:r>
            <a:r>
              <a:rPr lang="zh-CN" altLang="en-US" dirty="0"/>
              <a:t>签订借款合同 </a:t>
            </a:r>
            <a:r>
              <a:rPr lang="en-US" altLang="zh-CN" dirty="0" smtClean="0"/>
              <a:t>( </a:t>
            </a:r>
            <a:r>
              <a:rPr lang="zh-CN" altLang="en-US" dirty="0"/>
              <a:t>４</a:t>
            </a:r>
            <a:r>
              <a:rPr lang="en-US" altLang="zh-CN" dirty="0"/>
              <a:t>)</a:t>
            </a:r>
            <a:r>
              <a:rPr lang="zh-CN" altLang="en-US" dirty="0"/>
              <a:t>发放贷款 </a:t>
            </a:r>
            <a:r>
              <a:rPr lang="en-US" altLang="zh-CN" dirty="0" smtClean="0"/>
              <a:t>( </a:t>
            </a:r>
            <a:r>
              <a:rPr lang="zh-CN" altLang="en-US" dirty="0"/>
              <a:t>５</a:t>
            </a:r>
            <a:r>
              <a:rPr lang="en-US" altLang="zh-CN" dirty="0"/>
              <a:t>)</a:t>
            </a:r>
            <a:r>
              <a:rPr lang="zh-CN" altLang="en-US" dirty="0"/>
              <a:t>企业归还</a:t>
            </a:r>
            <a:r>
              <a:rPr lang="zh-CN" altLang="en-US" dirty="0" smtClean="0"/>
              <a:t>借款</a:t>
            </a:r>
            <a:endParaRPr lang="zh-CN" altLang="en-US" dirty="0"/>
          </a:p>
        </p:txBody>
      </p:sp>
    </p:spTree>
    <p:extLst>
      <p:ext uri="{BB962C8B-B14F-4D97-AF65-F5344CB8AC3E}">
        <p14:creationId xmlns:p14="http://schemas.microsoft.com/office/powerpoint/2010/main" val="209874055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２． 银行借款的信用条件 </a:t>
            </a:r>
            <a:endParaRPr lang="en-US" altLang="zh-CN" b="1" dirty="0" smtClean="0"/>
          </a:p>
          <a:p>
            <a:pPr marL="0" indent="0">
              <a:buNone/>
            </a:pPr>
            <a:r>
              <a:rPr lang="en-US" altLang="zh-CN" dirty="0" smtClean="0"/>
              <a:t> </a:t>
            </a:r>
            <a:r>
              <a:rPr lang="en-US" altLang="zh-CN" dirty="0"/>
              <a:t>( </a:t>
            </a:r>
            <a:r>
              <a:rPr lang="zh-CN" altLang="en-US" dirty="0"/>
              <a:t>１</a:t>
            </a:r>
            <a:r>
              <a:rPr lang="en-US" altLang="zh-CN" dirty="0"/>
              <a:t>)</a:t>
            </a:r>
            <a:r>
              <a:rPr lang="zh-CN" altLang="en-US" dirty="0"/>
              <a:t>补偿性余额 </a:t>
            </a:r>
            <a:endParaRPr lang="en-US" altLang="zh-CN" dirty="0" smtClean="0"/>
          </a:p>
          <a:p>
            <a:pPr marL="0" indent="0">
              <a:buNone/>
            </a:pPr>
            <a:r>
              <a:rPr lang="en-US" altLang="zh-CN" dirty="0"/>
              <a:t> </a:t>
            </a:r>
            <a:r>
              <a:rPr lang="en-US" altLang="zh-CN" dirty="0" smtClean="0"/>
              <a:t>          </a:t>
            </a:r>
            <a:r>
              <a:rPr lang="zh-CN" altLang="en-US" dirty="0" smtClean="0"/>
              <a:t>补偿</a:t>
            </a:r>
            <a:r>
              <a:rPr lang="zh-CN" altLang="en-US" dirty="0"/>
              <a:t>性余额是银行要求借款企业在银行中保留一定数额的存款余额</a:t>
            </a:r>
            <a:r>
              <a:rPr lang="en-US" altLang="zh-CN" dirty="0"/>
              <a:t>,</a:t>
            </a:r>
            <a:r>
              <a:rPr lang="zh-CN" altLang="en-US" dirty="0"/>
              <a:t>约为借款额的 </a:t>
            </a:r>
            <a:endParaRPr lang="en-US" altLang="zh-CN" dirty="0" smtClean="0"/>
          </a:p>
          <a:p>
            <a:pPr marL="0" indent="0">
              <a:buNone/>
            </a:pPr>
            <a:r>
              <a:rPr lang="zh-CN" altLang="en-US" dirty="0" smtClean="0"/>
              <a:t>１０</a:t>
            </a:r>
            <a:r>
              <a:rPr lang="zh-CN" altLang="en-US" dirty="0"/>
              <a:t>％</a:t>
            </a:r>
            <a:r>
              <a:rPr lang="en-US" altLang="zh-CN" dirty="0"/>
              <a:t>~</a:t>
            </a:r>
            <a:r>
              <a:rPr lang="zh-CN" altLang="en-US" dirty="0"/>
              <a:t>２０％</a:t>
            </a:r>
            <a:r>
              <a:rPr lang="en-US" altLang="zh-CN" dirty="0"/>
              <a:t>,</a:t>
            </a:r>
            <a:r>
              <a:rPr lang="zh-CN" altLang="en-US" dirty="0"/>
              <a:t>其目的是降低银行贷款风险</a:t>
            </a:r>
            <a:r>
              <a:rPr lang="en-US" altLang="zh-CN" dirty="0"/>
              <a:t>,</a:t>
            </a:r>
            <a:r>
              <a:rPr lang="zh-CN" altLang="en-US" dirty="0"/>
              <a:t>但对借款企业来说</a:t>
            </a:r>
            <a:r>
              <a:rPr lang="en-US" altLang="zh-CN" dirty="0"/>
              <a:t>,</a:t>
            </a:r>
            <a:r>
              <a:rPr lang="zh-CN" altLang="en-US" dirty="0"/>
              <a:t>则加重了利息负担</a:t>
            </a:r>
            <a:r>
              <a:rPr lang="en-US" altLang="zh-CN" dirty="0" smtClean="0"/>
              <a:t>.</a:t>
            </a:r>
          </a:p>
          <a:p>
            <a:pPr marL="0" indent="0">
              <a:buNone/>
            </a:pPr>
            <a:r>
              <a:rPr lang="zh-CN" altLang="en-US" dirty="0" smtClean="0"/>
              <a:t> </a:t>
            </a:r>
            <a:r>
              <a:rPr lang="en-US" altLang="zh-CN" dirty="0" smtClean="0"/>
              <a:t>( </a:t>
            </a:r>
            <a:r>
              <a:rPr lang="zh-CN" altLang="en-US" dirty="0"/>
              <a:t>２</a:t>
            </a:r>
            <a:r>
              <a:rPr lang="en-US" altLang="zh-CN" dirty="0"/>
              <a:t>)</a:t>
            </a:r>
            <a:r>
              <a:rPr lang="zh-CN" altLang="en-US" dirty="0"/>
              <a:t>信贷</a:t>
            </a:r>
            <a:r>
              <a:rPr lang="zh-CN" altLang="en-US" dirty="0" smtClean="0"/>
              <a:t>额度</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信贷额度是借款企业与银行在协议中规定的借款最高限额</a:t>
            </a:r>
            <a:r>
              <a:rPr lang="en-US" altLang="zh-CN" dirty="0"/>
              <a:t>.</a:t>
            </a:r>
            <a:r>
              <a:rPr lang="zh-CN" altLang="en-US" dirty="0"/>
              <a:t>在信贷额度内</a:t>
            </a:r>
            <a:r>
              <a:rPr lang="en-US" altLang="zh-CN" dirty="0"/>
              <a:t>,</a:t>
            </a:r>
            <a:r>
              <a:rPr lang="zh-CN" altLang="en-US" dirty="0"/>
              <a:t>企业可以 随时按需要支用借款</a:t>
            </a:r>
            <a:r>
              <a:rPr lang="en-US" altLang="zh-CN" dirty="0"/>
              <a:t>. </a:t>
            </a:r>
            <a:endParaRPr lang="en-US" altLang="zh-CN" dirty="0" smtClean="0"/>
          </a:p>
          <a:p>
            <a:pPr marL="0" indent="0">
              <a:buNone/>
            </a:pPr>
            <a:r>
              <a:rPr lang="en-US" altLang="zh-CN" dirty="0" smtClean="0"/>
              <a:t>( </a:t>
            </a:r>
            <a:r>
              <a:rPr lang="zh-CN" altLang="en-US" dirty="0"/>
              <a:t>３</a:t>
            </a:r>
            <a:r>
              <a:rPr lang="en-US" altLang="zh-CN" dirty="0"/>
              <a:t>)</a:t>
            </a:r>
            <a:r>
              <a:rPr lang="zh-CN" altLang="en-US" dirty="0"/>
              <a:t>周转信贷协议 </a:t>
            </a:r>
            <a:endParaRPr lang="en-US" altLang="zh-CN" dirty="0" smtClean="0"/>
          </a:p>
          <a:p>
            <a:pPr marL="0" indent="0">
              <a:buNone/>
            </a:pPr>
            <a:r>
              <a:rPr lang="en-US" altLang="zh-CN" dirty="0"/>
              <a:t> </a:t>
            </a:r>
            <a:r>
              <a:rPr lang="en-US" altLang="zh-CN" dirty="0" smtClean="0"/>
              <a:t>          </a:t>
            </a:r>
            <a:r>
              <a:rPr lang="zh-CN" altLang="en-US" dirty="0" smtClean="0"/>
              <a:t>周转</a:t>
            </a:r>
            <a:r>
              <a:rPr lang="zh-CN" altLang="en-US" dirty="0"/>
              <a:t>信贷协议是银行具有法律义务地承诺提供不超过某一最高限额的贷款协议</a:t>
            </a:r>
            <a:r>
              <a:rPr lang="en-US" altLang="zh-CN" dirty="0"/>
              <a:t>.</a:t>
            </a:r>
            <a:r>
              <a:rPr lang="zh-CN" altLang="en-US" dirty="0"/>
              <a:t>企业 享用周转信贷协议</a:t>
            </a:r>
            <a:r>
              <a:rPr lang="en-US" altLang="zh-CN" dirty="0"/>
              <a:t>,</a:t>
            </a:r>
            <a:r>
              <a:rPr lang="zh-CN" altLang="en-US" dirty="0"/>
              <a:t>要对贷款限额中的未使用部分付给银行一笔承诺费</a:t>
            </a:r>
            <a:r>
              <a:rPr lang="en-US" altLang="zh-CN" dirty="0"/>
              <a:t>. </a:t>
            </a:r>
            <a:endParaRPr lang="zh-CN" altLang="en-US" dirty="0"/>
          </a:p>
        </p:txBody>
      </p:sp>
    </p:spTree>
    <p:extLst>
      <p:ext uri="{BB962C8B-B14F-4D97-AF65-F5344CB8AC3E}">
        <p14:creationId xmlns:p14="http://schemas.microsoft.com/office/powerpoint/2010/main" val="216787009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３． 借款利息的支付方式 </a:t>
            </a:r>
            <a:endParaRPr lang="en-US" altLang="zh-CN" b="1" dirty="0" smtClean="0"/>
          </a:p>
          <a:p>
            <a:pPr marL="0" indent="0">
              <a:buNone/>
            </a:pPr>
            <a:r>
              <a:rPr lang="en-US" altLang="zh-CN" dirty="0" smtClean="0"/>
              <a:t>( </a:t>
            </a:r>
            <a:r>
              <a:rPr lang="zh-CN" altLang="en-US" dirty="0"/>
              <a:t>１</a:t>
            </a:r>
            <a:r>
              <a:rPr lang="en-US" altLang="zh-CN" dirty="0"/>
              <a:t>)</a:t>
            </a:r>
            <a:r>
              <a:rPr lang="zh-CN" altLang="en-US" dirty="0"/>
              <a:t>贴现法 </a:t>
            </a:r>
            <a:endParaRPr lang="en-US" altLang="zh-CN" dirty="0" smtClean="0"/>
          </a:p>
          <a:p>
            <a:pPr marL="0" indent="0">
              <a:buNone/>
            </a:pPr>
            <a:r>
              <a:rPr lang="en-US" altLang="zh-CN" dirty="0"/>
              <a:t> </a:t>
            </a:r>
            <a:r>
              <a:rPr lang="en-US" altLang="zh-CN" dirty="0" smtClean="0"/>
              <a:t>      </a:t>
            </a:r>
            <a:r>
              <a:rPr lang="zh-CN" altLang="en-US" dirty="0" smtClean="0"/>
              <a:t>贴现</a:t>
            </a:r>
            <a:r>
              <a:rPr lang="zh-CN" altLang="en-US" dirty="0"/>
              <a:t>法是银行向企业发放贷款时</a:t>
            </a:r>
            <a:r>
              <a:rPr lang="en-US" altLang="zh-CN" dirty="0"/>
              <a:t>,</a:t>
            </a:r>
            <a:r>
              <a:rPr lang="zh-CN" altLang="en-US" dirty="0"/>
              <a:t>先从本金中扣除利息部分</a:t>
            </a:r>
            <a:r>
              <a:rPr lang="en-US" altLang="zh-CN" dirty="0"/>
              <a:t>,</a:t>
            </a:r>
            <a:r>
              <a:rPr lang="zh-CN" altLang="en-US" dirty="0"/>
              <a:t>而到期时借款企业则只偿 还贷款全部本金的一种计息方法</a:t>
            </a:r>
            <a:r>
              <a:rPr lang="en-US" altLang="zh-CN" dirty="0" smtClean="0"/>
              <a:t>.</a:t>
            </a:r>
          </a:p>
          <a:p>
            <a:pPr marL="0" indent="0">
              <a:buNone/>
            </a:pPr>
            <a:r>
              <a:rPr lang="zh-CN" altLang="en-US" dirty="0" smtClean="0"/>
              <a:t>贴现</a:t>
            </a:r>
            <a:r>
              <a:rPr lang="zh-CN" altLang="en-US" dirty="0"/>
              <a:t>贷款实际利率的计算公式为 </a:t>
            </a:r>
            <a:endParaRPr lang="en-US" altLang="zh-CN" dirty="0" smtClean="0"/>
          </a:p>
          <a:p>
            <a:pPr marL="0" indent="0">
              <a:buNone/>
            </a:pPr>
            <a:r>
              <a:rPr lang="en-US" altLang="zh-CN" dirty="0"/>
              <a:t>( </a:t>
            </a:r>
            <a:r>
              <a:rPr lang="zh-CN" altLang="en-US" dirty="0"/>
              <a:t>２</a:t>
            </a:r>
            <a:r>
              <a:rPr lang="en-US" altLang="zh-CN" dirty="0"/>
              <a:t>)</a:t>
            </a:r>
            <a:r>
              <a:rPr lang="zh-CN" altLang="en-US" dirty="0"/>
              <a:t>加息</a:t>
            </a:r>
            <a:r>
              <a:rPr lang="zh-CN" altLang="en-US" dirty="0" smtClean="0"/>
              <a:t>法</a:t>
            </a:r>
            <a:endParaRPr lang="en-US" altLang="zh-CN" dirty="0" smtClean="0"/>
          </a:p>
          <a:p>
            <a:pPr marL="0" indent="0">
              <a:buNone/>
            </a:pPr>
            <a:r>
              <a:rPr lang="zh-CN" altLang="en-US" dirty="0" smtClean="0"/>
              <a:t>       加息</a:t>
            </a:r>
            <a:r>
              <a:rPr lang="zh-CN" altLang="en-US" dirty="0"/>
              <a:t>法是银行发放分期等额偿还贷款时采用的利息收取方法</a:t>
            </a:r>
            <a:r>
              <a:rPr lang="en-US" altLang="zh-CN" dirty="0" smtClean="0"/>
              <a:t>.</a:t>
            </a:r>
            <a:r>
              <a:rPr lang="zh-CN" altLang="en-US" dirty="0"/>
              <a:t>在分期等额偿还贷款的 情况下</a:t>
            </a:r>
            <a:r>
              <a:rPr lang="en-US" altLang="zh-CN" dirty="0"/>
              <a:t>,</a:t>
            </a:r>
            <a:r>
              <a:rPr lang="zh-CN" altLang="en-US" dirty="0"/>
              <a:t>银行要将根据名义利率计算的利息加到贷款本金上</a:t>
            </a:r>
            <a:r>
              <a:rPr lang="en-US" altLang="zh-CN" dirty="0"/>
              <a:t>,</a:t>
            </a:r>
            <a:r>
              <a:rPr lang="zh-CN" altLang="en-US" dirty="0"/>
              <a:t>计算出贷款的本息之和</a:t>
            </a:r>
            <a:r>
              <a:rPr lang="en-US" altLang="zh-CN" dirty="0"/>
              <a:t>,</a:t>
            </a:r>
            <a:r>
              <a:rPr lang="zh-CN" altLang="en-US" dirty="0"/>
              <a:t>要求 企业在贷款期内分期偿还本息之和的</a:t>
            </a:r>
            <a:r>
              <a:rPr lang="zh-CN" altLang="en-US" dirty="0" smtClean="0"/>
              <a:t>金额 </a:t>
            </a:r>
            <a:r>
              <a:rPr lang="en-US" altLang="zh-CN" dirty="0"/>
              <a:t>.</a:t>
            </a:r>
            <a:r>
              <a:rPr lang="zh-CN" altLang="en-US" dirty="0"/>
              <a:t>加息贷款实际利率的计算公式为 </a:t>
            </a:r>
            <a:endParaRPr lang="en-US" altLang="zh-CN" dirty="0" smtClean="0"/>
          </a:p>
          <a:p>
            <a:pPr marL="0" indent="0">
              <a:buNone/>
            </a:pP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481374313"/>
              </p:ext>
            </p:extLst>
          </p:nvPr>
        </p:nvGraphicFramePr>
        <p:xfrm>
          <a:off x="4903572" y="2533136"/>
          <a:ext cx="5504047" cy="720768"/>
        </p:xfrm>
        <a:graphic>
          <a:graphicData uri="http://schemas.openxmlformats.org/presentationml/2006/ole">
            <mc:AlternateContent xmlns:mc="http://schemas.openxmlformats.org/markup-compatibility/2006">
              <mc:Choice xmlns:v="urn:schemas-microsoft-com:vml" Requires="v">
                <p:oleObj spid="_x0000_s13500" name="公式" r:id="rId3" imgW="3200400" imgH="419040" progId="Equation.3">
                  <p:embed/>
                </p:oleObj>
              </mc:Choice>
              <mc:Fallback>
                <p:oleObj name="公式" r:id="rId3" imgW="3200400" imgH="419040" progId="Equation.3">
                  <p:embed/>
                  <p:pic>
                    <p:nvPicPr>
                      <p:cNvPr id="0" name=""/>
                      <p:cNvPicPr/>
                      <p:nvPr/>
                    </p:nvPicPr>
                    <p:blipFill>
                      <a:blip r:embed="rId4"/>
                      <a:stretch>
                        <a:fillRect/>
                      </a:stretch>
                    </p:blipFill>
                    <p:spPr>
                      <a:xfrm>
                        <a:off x="4903572" y="2533136"/>
                        <a:ext cx="5504047" cy="720768"/>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780444798"/>
              </p:ext>
            </p:extLst>
          </p:nvPr>
        </p:nvGraphicFramePr>
        <p:xfrm>
          <a:off x="3573463" y="5043488"/>
          <a:ext cx="5875337" cy="720725"/>
        </p:xfrm>
        <a:graphic>
          <a:graphicData uri="http://schemas.openxmlformats.org/presentationml/2006/ole">
            <mc:AlternateContent xmlns:mc="http://schemas.openxmlformats.org/markup-compatibility/2006">
              <mc:Choice xmlns:v="urn:schemas-microsoft-com:vml" Requires="v">
                <p:oleObj spid="_x0000_s13501" name="公式" r:id="rId5" imgW="3416040" imgH="419040" progId="Equation.3">
                  <p:embed/>
                </p:oleObj>
              </mc:Choice>
              <mc:Fallback>
                <p:oleObj name="公式" r:id="rId5" imgW="3416040" imgH="419040" progId="Equation.3">
                  <p:embed/>
                  <p:pic>
                    <p:nvPicPr>
                      <p:cNvPr id="3" name="对象 2"/>
                      <p:cNvPicPr/>
                      <p:nvPr/>
                    </p:nvPicPr>
                    <p:blipFill>
                      <a:blip r:embed="rId6"/>
                      <a:stretch>
                        <a:fillRect/>
                      </a:stretch>
                    </p:blipFill>
                    <p:spPr>
                      <a:xfrm>
                        <a:off x="3573463" y="5043488"/>
                        <a:ext cx="5875337" cy="720725"/>
                      </a:xfrm>
                      <a:prstGeom prst="rect">
                        <a:avLst/>
                      </a:prstGeom>
                    </p:spPr>
                  </p:pic>
                </p:oleObj>
              </mc:Fallback>
            </mc:AlternateContent>
          </a:graphicData>
        </a:graphic>
      </p:graphicFrame>
    </p:spTree>
    <p:extLst>
      <p:ext uri="{BB962C8B-B14F-4D97-AF65-F5344CB8AC3E}">
        <p14:creationId xmlns:p14="http://schemas.microsoft.com/office/powerpoint/2010/main" val="12907039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6FC4934B-10B1-4016-A1A0-1B4BC2283D4B}"/>
              </a:ext>
            </a:extLst>
          </p:cNvPr>
          <p:cNvSpPr>
            <a:spLocks noGrp="1"/>
          </p:cNvSpPr>
          <p:nvPr>
            <p:ph sz="quarter" idx="13"/>
          </p:nvPr>
        </p:nvSpPr>
        <p:spPr/>
        <p:txBody>
          <a:bodyPr/>
          <a:lstStyle/>
          <a:p>
            <a:pPr marL="0" indent="0">
              <a:buNone/>
            </a:pPr>
            <a:r>
              <a:rPr lang="en-US" altLang="zh-CN" sz="2800" dirty="0"/>
              <a:t>1.1.2  </a:t>
            </a:r>
            <a:r>
              <a:rPr lang="zh-CN" altLang="en-US" sz="2800" dirty="0"/>
              <a:t>财务管理的内容 </a:t>
            </a:r>
            <a:endParaRPr lang="en-US" altLang="zh-CN" sz="2800" dirty="0"/>
          </a:p>
          <a:p>
            <a:pPr marL="0" indent="0">
              <a:buNone/>
            </a:pPr>
            <a:r>
              <a:rPr lang="en-US" altLang="zh-CN" dirty="0"/>
              <a:t>       </a:t>
            </a:r>
            <a:r>
              <a:rPr lang="zh-CN" altLang="en-US" dirty="0"/>
              <a:t>财务管理是基于企业再生产过程中客观存在的财务活动和财务关系而产生的活动</a:t>
            </a:r>
            <a:r>
              <a:rPr lang="en-US" altLang="zh-CN" dirty="0"/>
              <a:t>,</a:t>
            </a:r>
            <a:r>
              <a:rPr lang="zh-CN" altLang="en-US" dirty="0"/>
              <a:t>是 企业组织财务活动、处理与各方面财务关系的一项综合性经济管理工作</a:t>
            </a:r>
            <a:r>
              <a:rPr lang="en-US" altLang="zh-CN" dirty="0"/>
              <a:t>.</a:t>
            </a:r>
          </a:p>
          <a:p>
            <a:pPr marL="457200" indent="-457200">
              <a:buAutoNum type="arabicDbPeriod"/>
            </a:pPr>
            <a:r>
              <a:rPr lang="zh-CN" altLang="en-US" b="1" dirty="0"/>
              <a:t>筹资管理 </a:t>
            </a:r>
            <a:endParaRPr lang="en-US" altLang="zh-CN" b="1" dirty="0"/>
          </a:p>
          <a:p>
            <a:pPr marL="0" indent="0">
              <a:buNone/>
            </a:pPr>
            <a:r>
              <a:rPr lang="zh-CN" altLang="en-US" dirty="0"/>
              <a:t>       筹资管理是企业财务管理的首要环节</a:t>
            </a:r>
            <a:r>
              <a:rPr lang="en-US" altLang="zh-CN" dirty="0"/>
              <a:t>,</a:t>
            </a:r>
            <a:r>
              <a:rPr lang="zh-CN" altLang="en-US" dirty="0"/>
              <a:t>是企业投资活动的基础</a:t>
            </a:r>
            <a:r>
              <a:rPr lang="en-US" altLang="zh-CN" dirty="0"/>
              <a:t>.</a:t>
            </a:r>
          </a:p>
          <a:p>
            <a:pPr marL="0" indent="0">
              <a:buNone/>
            </a:pPr>
            <a:r>
              <a:rPr lang="zh-CN" altLang="en-US" b="1" dirty="0"/>
              <a:t>２． 投资管理 </a:t>
            </a:r>
            <a:endParaRPr lang="en-US" altLang="zh-CN" b="1" dirty="0"/>
          </a:p>
          <a:p>
            <a:pPr marL="0" indent="0">
              <a:buNone/>
            </a:pPr>
            <a:r>
              <a:rPr lang="zh-CN" altLang="en-US" dirty="0"/>
              <a:t>       投资是指企业资金的运用</a:t>
            </a:r>
            <a:r>
              <a:rPr lang="en-US" altLang="zh-CN" dirty="0"/>
              <a:t>,</a:t>
            </a:r>
            <a:r>
              <a:rPr lang="zh-CN" altLang="en-US" dirty="0"/>
              <a:t>是为了获得收益或避免风险而进行的资金投放活动</a:t>
            </a:r>
            <a:r>
              <a:rPr lang="en-US" altLang="zh-CN" dirty="0"/>
              <a:t>.</a:t>
            </a:r>
          </a:p>
          <a:p>
            <a:pPr marL="0" indent="0">
              <a:buNone/>
            </a:pPr>
            <a:r>
              <a:rPr lang="zh-CN" altLang="en-US" b="1" dirty="0"/>
              <a:t>３． 利润</a:t>
            </a:r>
            <a:r>
              <a:rPr lang="en-US" altLang="zh-CN" b="1" dirty="0"/>
              <a:t>(</a:t>
            </a:r>
            <a:r>
              <a:rPr lang="zh-CN" altLang="en-US" b="1" dirty="0"/>
              <a:t>股利</a:t>
            </a:r>
            <a:r>
              <a:rPr lang="en-US" altLang="zh-CN" b="1" dirty="0"/>
              <a:t>)</a:t>
            </a:r>
            <a:r>
              <a:rPr lang="zh-CN" altLang="en-US" b="1" dirty="0"/>
              <a:t>分配管理 </a:t>
            </a:r>
            <a:endParaRPr lang="en-US" altLang="zh-CN" b="1" dirty="0"/>
          </a:p>
          <a:p>
            <a:pPr marL="0" indent="0">
              <a:buNone/>
            </a:pPr>
            <a:r>
              <a:rPr lang="zh-CN" altLang="en-US" dirty="0"/>
              <a:t>       企业通过投资必然会取得收入</a:t>
            </a:r>
            <a:r>
              <a:rPr lang="en-US" altLang="zh-CN" dirty="0"/>
              <a:t>,</a:t>
            </a:r>
            <a:r>
              <a:rPr lang="zh-CN" altLang="en-US" dirty="0"/>
              <a:t>获得资金的增值</a:t>
            </a:r>
            <a:r>
              <a:rPr lang="en-US" altLang="zh-CN" dirty="0"/>
              <a:t>.</a:t>
            </a:r>
            <a:r>
              <a:rPr lang="zh-CN" altLang="en-US" dirty="0"/>
              <a:t>分配总是作为投资的结果而出现的</a:t>
            </a:r>
            <a:r>
              <a:rPr lang="en-US" altLang="zh-CN" dirty="0"/>
              <a:t>, </a:t>
            </a:r>
            <a:r>
              <a:rPr lang="zh-CN" altLang="en-US" dirty="0"/>
              <a:t>它是对投资成果的分配</a:t>
            </a:r>
            <a:r>
              <a:rPr lang="en-US" altLang="zh-CN" dirty="0"/>
              <a:t>.</a:t>
            </a:r>
            <a:endParaRPr lang="zh-CN" altLang="en-US" dirty="0"/>
          </a:p>
        </p:txBody>
      </p:sp>
    </p:spTree>
    <p:extLst>
      <p:ext uri="{BB962C8B-B14F-4D97-AF65-F5344CB8AC3E}">
        <p14:creationId xmlns:p14="http://schemas.microsoft.com/office/powerpoint/2010/main" val="241273682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４． 银行借款的</a:t>
            </a:r>
            <a:r>
              <a:rPr lang="zh-CN" altLang="en-US" b="1" dirty="0" smtClean="0"/>
              <a:t>优缺点</a:t>
            </a:r>
            <a:endParaRPr lang="en-US" altLang="zh-CN" b="1" dirty="0" smtClean="0"/>
          </a:p>
          <a:p>
            <a:pPr marL="0" indent="0">
              <a:buNone/>
            </a:pPr>
            <a:r>
              <a:rPr lang="zh-CN" altLang="en-US" dirty="0" smtClean="0"/>
              <a:t> </a:t>
            </a:r>
            <a:r>
              <a:rPr lang="en-US" altLang="zh-CN" dirty="0"/>
              <a:t>( </a:t>
            </a:r>
            <a:r>
              <a:rPr lang="zh-CN" altLang="en-US" dirty="0"/>
              <a:t>１</a:t>
            </a:r>
            <a:r>
              <a:rPr lang="en-US" altLang="zh-CN" dirty="0"/>
              <a:t>)</a:t>
            </a:r>
            <a:r>
              <a:rPr lang="zh-CN" altLang="en-US" dirty="0"/>
              <a:t>银行借款的优点 </a:t>
            </a:r>
            <a:endParaRPr lang="en-US" altLang="zh-CN" dirty="0" smtClean="0"/>
          </a:p>
          <a:p>
            <a:pPr marL="0" indent="0">
              <a:buNone/>
            </a:pPr>
            <a:r>
              <a:rPr lang="en-US" altLang="zh-CN" dirty="0" smtClean="0"/>
              <a:t>	</a:t>
            </a:r>
            <a:r>
              <a:rPr lang="zh-CN" altLang="en-US" dirty="0" smtClean="0"/>
              <a:t>①</a:t>
            </a:r>
            <a:r>
              <a:rPr lang="zh-CN" altLang="en-US" dirty="0"/>
              <a:t>筹资速度快</a:t>
            </a:r>
            <a:r>
              <a:rPr lang="en-US" altLang="zh-CN" dirty="0" smtClean="0"/>
              <a:t>.</a:t>
            </a:r>
          </a:p>
          <a:p>
            <a:pPr marL="0" indent="0">
              <a:buNone/>
            </a:pPr>
            <a:r>
              <a:rPr lang="en-US" altLang="zh-CN" dirty="0" smtClean="0"/>
              <a:t> 	②</a:t>
            </a:r>
            <a:r>
              <a:rPr lang="zh-CN" altLang="en-US" dirty="0"/>
              <a:t>筹资成本低</a:t>
            </a:r>
            <a:r>
              <a:rPr lang="en-US" altLang="zh-CN" dirty="0" smtClean="0"/>
              <a:t>.</a:t>
            </a:r>
          </a:p>
          <a:p>
            <a:pPr marL="0" indent="0">
              <a:buNone/>
            </a:pPr>
            <a:r>
              <a:rPr lang="en-US" altLang="zh-CN" dirty="0" smtClean="0"/>
              <a:t> 	③</a:t>
            </a:r>
            <a:r>
              <a:rPr lang="zh-CN" altLang="en-US" dirty="0"/>
              <a:t>借款灵活性大</a:t>
            </a:r>
            <a:r>
              <a:rPr lang="en-US" altLang="zh-CN" dirty="0" smtClean="0"/>
              <a:t>.</a:t>
            </a:r>
          </a:p>
          <a:p>
            <a:pPr marL="0" indent="0">
              <a:buNone/>
            </a:pPr>
            <a:r>
              <a:rPr lang="zh-CN" altLang="en-US" dirty="0" smtClean="0"/>
              <a:t> </a:t>
            </a:r>
            <a:r>
              <a:rPr lang="en-US" altLang="zh-CN" dirty="0" smtClean="0"/>
              <a:t>( </a:t>
            </a:r>
            <a:r>
              <a:rPr lang="zh-CN" altLang="en-US" dirty="0"/>
              <a:t>２</a:t>
            </a:r>
            <a:r>
              <a:rPr lang="en-US" altLang="zh-CN" dirty="0"/>
              <a:t>)</a:t>
            </a:r>
            <a:r>
              <a:rPr lang="zh-CN" altLang="en-US" dirty="0"/>
              <a:t>银行借款的</a:t>
            </a:r>
            <a:r>
              <a:rPr lang="zh-CN" altLang="en-US" dirty="0" smtClean="0"/>
              <a:t>缺点</a:t>
            </a:r>
            <a:endParaRPr lang="en-US" altLang="zh-CN" dirty="0" smtClean="0"/>
          </a:p>
          <a:p>
            <a:pPr marL="0" indent="0">
              <a:buNone/>
            </a:pPr>
            <a:r>
              <a:rPr lang="en-US" altLang="zh-CN" dirty="0" smtClean="0"/>
              <a:t>	</a:t>
            </a:r>
            <a:r>
              <a:rPr lang="zh-CN" altLang="en-US" dirty="0" smtClean="0"/>
              <a:t> </a:t>
            </a:r>
            <a:r>
              <a:rPr lang="zh-CN" altLang="en-US" dirty="0"/>
              <a:t>①筹资数额往往不可能很多</a:t>
            </a:r>
            <a:r>
              <a:rPr lang="en-US" altLang="zh-CN" dirty="0"/>
              <a:t>. </a:t>
            </a:r>
            <a:endParaRPr lang="en-US" altLang="zh-CN" dirty="0" smtClean="0"/>
          </a:p>
          <a:p>
            <a:pPr marL="0" indent="0">
              <a:buNone/>
            </a:pPr>
            <a:r>
              <a:rPr lang="en-US" altLang="zh-CN" dirty="0" smtClean="0"/>
              <a:t>	 ②</a:t>
            </a:r>
            <a:r>
              <a:rPr lang="zh-CN" altLang="en-US" dirty="0"/>
              <a:t>银行会提出对企业不利的限制条款</a:t>
            </a:r>
            <a:r>
              <a:rPr lang="en-US" altLang="zh-CN" dirty="0"/>
              <a:t>. </a:t>
            </a:r>
            <a:endParaRPr lang="zh-CN" altLang="en-US" dirty="0"/>
          </a:p>
        </p:txBody>
      </p:sp>
    </p:spTree>
    <p:extLst>
      <p:ext uri="{BB962C8B-B14F-4D97-AF65-F5344CB8AC3E}">
        <p14:creationId xmlns:p14="http://schemas.microsoft.com/office/powerpoint/2010/main" val="296622712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742951"/>
            <a:ext cx="10789508" cy="5243512"/>
          </a:xfrm>
        </p:spPr>
        <p:txBody>
          <a:bodyPr>
            <a:normAutofit fontScale="92500" lnSpcReduction="10000"/>
          </a:bodyPr>
          <a:lstStyle/>
          <a:p>
            <a:pPr marL="0" indent="0">
              <a:buNone/>
            </a:pPr>
            <a:r>
              <a:rPr lang="en-US" altLang="zh-CN" sz="2800" dirty="0" smtClean="0"/>
              <a:t>3.4.2 </a:t>
            </a:r>
            <a:r>
              <a:rPr lang="zh-CN" altLang="en-US" sz="2800" dirty="0" smtClean="0"/>
              <a:t>发行</a:t>
            </a:r>
            <a:r>
              <a:rPr lang="zh-CN" altLang="en-US" sz="2800" dirty="0"/>
              <a:t>债券 </a:t>
            </a:r>
            <a:endParaRPr lang="en-US" altLang="zh-CN" sz="2800" dirty="0" smtClean="0"/>
          </a:p>
          <a:p>
            <a:pPr marL="0" indent="0">
              <a:buNone/>
            </a:pPr>
            <a:r>
              <a:rPr lang="en-US" altLang="zh-CN" dirty="0"/>
              <a:t> </a:t>
            </a:r>
            <a:r>
              <a:rPr lang="en-US" altLang="zh-CN" dirty="0" smtClean="0"/>
              <a:t>      </a:t>
            </a:r>
            <a:r>
              <a:rPr lang="zh-CN" altLang="en-US" dirty="0" smtClean="0"/>
              <a:t>债券</a:t>
            </a:r>
            <a:r>
              <a:rPr lang="zh-CN" altLang="en-US" dirty="0"/>
              <a:t>是企业依照法定程序发行的、承诺按一定利率定期支付利息</a:t>
            </a:r>
            <a:r>
              <a:rPr lang="en-US" altLang="zh-CN" dirty="0"/>
              <a:t>,</a:t>
            </a:r>
            <a:r>
              <a:rPr lang="zh-CN" altLang="en-US" dirty="0"/>
              <a:t>并到期偿还本金的</a:t>
            </a:r>
            <a:r>
              <a:rPr lang="zh-CN" altLang="en-US" dirty="0" smtClean="0"/>
              <a:t>有价证券</a:t>
            </a:r>
            <a:r>
              <a:rPr lang="en-US" altLang="zh-CN" dirty="0"/>
              <a:t>,</a:t>
            </a:r>
            <a:r>
              <a:rPr lang="zh-CN" altLang="en-US" dirty="0"/>
              <a:t>是持券人拥有公司债权的凭证</a:t>
            </a:r>
            <a:r>
              <a:rPr lang="en-US" altLang="zh-CN" dirty="0"/>
              <a:t>. </a:t>
            </a:r>
            <a:endParaRPr lang="en-US" altLang="zh-CN" dirty="0" smtClean="0"/>
          </a:p>
          <a:p>
            <a:pPr marL="457200" indent="-457200">
              <a:buAutoNum type="arabicDbPeriod"/>
            </a:pPr>
            <a:r>
              <a:rPr lang="zh-CN" altLang="en-US" b="1" dirty="0" smtClean="0"/>
              <a:t>债券</a:t>
            </a:r>
            <a:r>
              <a:rPr lang="zh-CN" altLang="en-US" b="1" dirty="0"/>
              <a:t>的种类 </a:t>
            </a:r>
            <a:endParaRPr lang="en-US" altLang="zh-CN" b="1" dirty="0" smtClean="0"/>
          </a:p>
          <a:p>
            <a:pPr marL="0" indent="0">
              <a:lnSpc>
                <a:spcPct val="120000"/>
              </a:lnSpc>
              <a:buNone/>
            </a:pPr>
            <a:r>
              <a:rPr lang="en-US" altLang="zh-CN" dirty="0"/>
              <a:t> </a:t>
            </a:r>
            <a:r>
              <a:rPr lang="en-US" altLang="zh-CN" dirty="0" smtClean="0"/>
              <a:t>      ( </a:t>
            </a:r>
            <a:r>
              <a:rPr lang="zh-CN" altLang="en-US" dirty="0"/>
              <a:t>１</a:t>
            </a:r>
            <a:r>
              <a:rPr lang="en-US" altLang="zh-CN" dirty="0"/>
              <a:t>)</a:t>
            </a:r>
            <a:r>
              <a:rPr lang="zh-CN" altLang="en-US" dirty="0"/>
              <a:t>按发行主体分类 债券按发行主体划分</a:t>
            </a:r>
            <a:r>
              <a:rPr lang="en-US" altLang="zh-CN" dirty="0"/>
              <a:t>,</a:t>
            </a:r>
            <a:r>
              <a:rPr lang="zh-CN" altLang="en-US" dirty="0"/>
              <a:t>可分为政府债券、金融债券和企业债券</a:t>
            </a:r>
            <a:r>
              <a:rPr lang="en-US" altLang="zh-CN" dirty="0" smtClean="0"/>
              <a:t>.</a:t>
            </a:r>
          </a:p>
          <a:p>
            <a:pPr marL="0" indent="0">
              <a:lnSpc>
                <a:spcPct val="120000"/>
              </a:lnSpc>
              <a:buNone/>
            </a:pPr>
            <a:r>
              <a:rPr lang="en-US" altLang="zh-CN" dirty="0"/>
              <a:t> </a:t>
            </a:r>
            <a:r>
              <a:rPr lang="en-US" altLang="zh-CN" dirty="0" smtClean="0"/>
              <a:t>      </a:t>
            </a:r>
            <a:r>
              <a:rPr lang="en-US" altLang="zh-CN" dirty="0"/>
              <a:t>( </a:t>
            </a:r>
            <a:r>
              <a:rPr lang="zh-CN" altLang="en-US" dirty="0"/>
              <a:t>２</a:t>
            </a:r>
            <a:r>
              <a:rPr lang="en-US" altLang="zh-CN" dirty="0"/>
              <a:t>)</a:t>
            </a:r>
            <a:r>
              <a:rPr lang="zh-CN" altLang="en-US" dirty="0"/>
              <a:t>按有无抵押担保分类 债券按有无抵押担保划分</a:t>
            </a:r>
            <a:r>
              <a:rPr lang="en-US" altLang="zh-CN" dirty="0"/>
              <a:t>,</a:t>
            </a:r>
            <a:r>
              <a:rPr lang="zh-CN" altLang="en-US" dirty="0"/>
              <a:t>可分为信用债券、抵押债券和担保债券</a:t>
            </a:r>
            <a:r>
              <a:rPr lang="en-US" altLang="zh-CN" dirty="0" smtClean="0"/>
              <a:t>.</a:t>
            </a:r>
          </a:p>
          <a:p>
            <a:pPr marL="0" indent="0">
              <a:lnSpc>
                <a:spcPct val="120000"/>
              </a:lnSpc>
              <a:buNone/>
            </a:pPr>
            <a:r>
              <a:rPr lang="en-US" altLang="zh-CN" dirty="0" smtClean="0"/>
              <a:t>       ( </a:t>
            </a:r>
            <a:r>
              <a:rPr lang="zh-CN" altLang="en-US" dirty="0"/>
              <a:t>３</a:t>
            </a:r>
            <a:r>
              <a:rPr lang="en-US" altLang="zh-CN" dirty="0"/>
              <a:t>)</a:t>
            </a:r>
            <a:r>
              <a:rPr lang="zh-CN" altLang="en-US" dirty="0"/>
              <a:t>按偿还期限分类 债券按偿还期限不同划分</a:t>
            </a:r>
            <a:r>
              <a:rPr lang="en-US" altLang="zh-CN" dirty="0"/>
              <a:t>,</a:t>
            </a:r>
            <a:r>
              <a:rPr lang="zh-CN" altLang="en-US" dirty="0"/>
              <a:t>可分为短期债券和长期债券</a:t>
            </a:r>
            <a:r>
              <a:rPr lang="en-US" altLang="zh-CN" dirty="0" smtClean="0"/>
              <a:t>.</a:t>
            </a:r>
            <a:endParaRPr lang="en-US" altLang="zh-CN" dirty="0"/>
          </a:p>
          <a:p>
            <a:pPr marL="0" indent="0">
              <a:lnSpc>
                <a:spcPct val="120000"/>
              </a:lnSpc>
              <a:buNone/>
            </a:pPr>
            <a:r>
              <a:rPr lang="en-US" altLang="zh-CN" dirty="0" smtClean="0"/>
              <a:t>       ( </a:t>
            </a:r>
            <a:r>
              <a:rPr lang="zh-CN" altLang="en-US" dirty="0"/>
              <a:t>４</a:t>
            </a:r>
            <a:r>
              <a:rPr lang="en-US" altLang="zh-CN" dirty="0"/>
              <a:t>)</a:t>
            </a:r>
            <a:r>
              <a:rPr lang="zh-CN" altLang="en-US" dirty="0"/>
              <a:t>按是否记名分类 债券按是否记名划分</a:t>
            </a:r>
            <a:r>
              <a:rPr lang="en-US" altLang="zh-CN" dirty="0"/>
              <a:t>,</a:t>
            </a:r>
            <a:r>
              <a:rPr lang="zh-CN" altLang="en-US" dirty="0"/>
              <a:t>可分为记名债券和无记名债券</a:t>
            </a:r>
            <a:r>
              <a:rPr lang="en-US" altLang="zh-CN" dirty="0"/>
              <a:t>. </a:t>
            </a:r>
            <a:endParaRPr lang="en-US" altLang="zh-CN" dirty="0" smtClean="0"/>
          </a:p>
          <a:p>
            <a:pPr marL="0" indent="0">
              <a:lnSpc>
                <a:spcPct val="120000"/>
              </a:lnSpc>
              <a:buNone/>
            </a:pPr>
            <a:r>
              <a:rPr lang="en-US" altLang="zh-CN" dirty="0"/>
              <a:t> </a:t>
            </a:r>
            <a:r>
              <a:rPr lang="en-US" altLang="zh-CN" dirty="0" smtClean="0"/>
              <a:t>      ( </a:t>
            </a:r>
            <a:r>
              <a:rPr lang="zh-CN" altLang="en-US" dirty="0"/>
              <a:t>５</a:t>
            </a:r>
            <a:r>
              <a:rPr lang="en-US" altLang="zh-CN" dirty="0"/>
              <a:t>)</a:t>
            </a:r>
            <a:r>
              <a:rPr lang="zh-CN" altLang="en-US" dirty="0"/>
              <a:t>按计息标准分类 债券按计息标准不同划分</a:t>
            </a:r>
            <a:r>
              <a:rPr lang="en-US" altLang="zh-CN" dirty="0"/>
              <a:t>,</a:t>
            </a:r>
            <a:r>
              <a:rPr lang="zh-CN" altLang="en-US" dirty="0"/>
              <a:t>可分为固定利率债券和浮动利率债券</a:t>
            </a:r>
            <a:r>
              <a:rPr lang="en-US" altLang="zh-CN" dirty="0"/>
              <a:t>. </a:t>
            </a:r>
            <a:endParaRPr lang="en-US" altLang="zh-CN" dirty="0" smtClean="0"/>
          </a:p>
          <a:p>
            <a:pPr marL="0" indent="0">
              <a:lnSpc>
                <a:spcPct val="120000"/>
              </a:lnSpc>
              <a:buNone/>
            </a:pPr>
            <a:r>
              <a:rPr lang="en-US" altLang="zh-CN" dirty="0" smtClean="0"/>
              <a:t>       ( </a:t>
            </a:r>
            <a:r>
              <a:rPr lang="zh-CN" altLang="en-US" dirty="0"/>
              <a:t>６</a:t>
            </a:r>
            <a:r>
              <a:rPr lang="en-US" altLang="zh-CN" dirty="0"/>
              <a:t>)</a:t>
            </a:r>
            <a:r>
              <a:rPr lang="zh-CN" altLang="en-US" dirty="0"/>
              <a:t>按是否标明利息率分类 债券按是否标明利息率划分</a:t>
            </a:r>
            <a:r>
              <a:rPr lang="en-US" altLang="zh-CN" dirty="0"/>
              <a:t>,</a:t>
            </a:r>
            <a:r>
              <a:rPr lang="zh-CN" altLang="en-US" dirty="0"/>
              <a:t>可分为有息债券和贴现债券</a:t>
            </a:r>
            <a:r>
              <a:rPr lang="en-US" altLang="zh-CN" dirty="0" smtClean="0"/>
              <a:t>.</a:t>
            </a:r>
          </a:p>
          <a:p>
            <a:pPr marL="0" indent="0">
              <a:lnSpc>
                <a:spcPct val="120000"/>
              </a:lnSpc>
              <a:buNone/>
            </a:pPr>
            <a:r>
              <a:rPr lang="en-US" altLang="zh-CN" dirty="0"/>
              <a:t> </a:t>
            </a:r>
            <a:r>
              <a:rPr lang="en-US" altLang="zh-CN" dirty="0" smtClean="0"/>
              <a:t>       </a:t>
            </a:r>
            <a:r>
              <a:rPr lang="en-US" altLang="zh-CN" dirty="0"/>
              <a:t>( </a:t>
            </a:r>
            <a:r>
              <a:rPr lang="zh-CN" altLang="en-US" dirty="0"/>
              <a:t>７</a:t>
            </a:r>
            <a:r>
              <a:rPr lang="en-US" altLang="zh-CN" dirty="0"/>
              <a:t>)</a:t>
            </a:r>
            <a:r>
              <a:rPr lang="zh-CN" altLang="en-US" dirty="0"/>
              <a:t>按是否可转换成普通股分类 债券按是否可转换成普通股划分</a:t>
            </a:r>
            <a:r>
              <a:rPr lang="en-US" altLang="zh-CN" dirty="0"/>
              <a:t>,</a:t>
            </a:r>
            <a:r>
              <a:rPr lang="zh-CN" altLang="en-US" dirty="0"/>
              <a:t>可分为可转换债券和不可转换债券</a:t>
            </a:r>
            <a:r>
              <a:rPr lang="en-US" altLang="zh-CN" dirty="0"/>
              <a:t>. </a:t>
            </a:r>
            <a:endParaRPr lang="zh-CN" altLang="en-US" dirty="0"/>
          </a:p>
        </p:txBody>
      </p:sp>
    </p:spTree>
    <p:extLst>
      <p:ext uri="{BB962C8B-B14F-4D97-AF65-F5344CB8AC3E}">
        <p14:creationId xmlns:p14="http://schemas.microsoft.com/office/powerpoint/2010/main" val="24478573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a:bodyPr>
          <a:lstStyle/>
          <a:p>
            <a:pPr marL="0" indent="0">
              <a:buNone/>
            </a:pPr>
            <a:r>
              <a:rPr lang="zh-CN" altLang="en-US" sz="2400" b="1" dirty="0"/>
              <a:t>２． 债券的发行 </a:t>
            </a:r>
            <a:endParaRPr lang="en-US" altLang="zh-CN" sz="2400" b="1" dirty="0" smtClean="0"/>
          </a:p>
          <a:p>
            <a:pPr marL="0" indent="0">
              <a:buNone/>
            </a:pPr>
            <a:r>
              <a:rPr lang="en-US" altLang="zh-CN" dirty="0"/>
              <a:t> </a:t>
            </a:r>
            <a:r>
              <a:rPr lang="en-US" altLang="zh-CN" dirty="0" smtClean="0"/>
              <a:t>       </a:t>
            </a:r>
            <a:r>
              <a:rPr lang="zh-CN" altLang="en-US" dirty="0" smtClean="0"/>
              <a:t>国有</a:t>
            </a:r>
            <a:r>
              <a:rPr lang="zh-CN" altLang="en-US" dirty="0"/>
              <a:t>企业、股份公司、责任有限公司只要具备发行债券的条件</a:t>
            </a:r>
            <a:r>
              <a:rPr lang="en-US" altLang="zh-CN" dirty="0"/>
              <a:t>,</a:t>
            </a:r>
            <a:r>
              <a:rPr lang="zh-CN" altLang="en-US" dirty="0"/>
              <a:t>都可以依法申请</a:t>
            </a:r>
            <a:r>
              <a:rPr lang="zh-CN" altLang="en-US" dirty="0" smtClean="0"/>
              <a:t>发行债券</a:t>
            </a:r>
            <a:r>
              <a:rPr lang="en-US" altLang="zh-CN" dirty="0"/>
              <a:t>. </a:t>
            </a:r>
            <a:r>
              <a:rPr lang="en-US" altLang="zh-CN" b="1" dirty="0"/>
              <a:t>( </a:t>
            </a:r>
            <a:r>
              <a:rPr lang="zh-CN" altLang="en-US" b="1" dirty="0"/>
              <a:t>１</a:t>
            </a:r>
            <a:r>
              <a:rPr lang="en-US" altLang="zh-CN" b="1" dirty="0"/>
              <a:t>)</a:t>
            </a:r>
            <a:r>
              <a:rPr lang="zh-CN" altLang="en-US" b="1" dirty="0"/>
              <a:t>发行方式 </a:t>
            </a:r>
            <a:endParaRPr lang="en-US" altLang="zh-CN" b="1" dirty="0" smtClean="0"/>
          </a:p>
          <a:p>
            <a:pPr marL="0" indent="0">
              <a:buNone/>
            </a:pPr>
            <a:r>
              <a:rPr lang="zh-CN" altLang="en-US" dirty="0" smtClean="0"/>
              <a:t>       委托发行</a:t>
            </a:r>
            <a:r>
              <a:rPr lang="en-US" altLang="zh-CN" dirty="0"/>
              <a:t>:</a:t>
            </a:r>
            <a:r>
              <a:rPr lang="zh-CN" altLang="en-US" dirty="0" smtClean="0"/>
              <a:t>债券</a:t>
            </a:r>
            <a:r>
              <a:rPr lang="zh-CN" altLang="en-US" dirty="0"/>
              <a:t>发行企业委托银 行或其他金融机构承销全部债券</a:t>
            </a:r>
            <a:r>
              <a:rPr lang="en-US" altLang="zh-CN" dirty="0"/>
              <a:t>,</a:t>
            </a:r>
            <a:r>
              <a:rPr lang="zh-CN" altLang="en-US" dirty="0"/>
              <a:t>并按总面额的一定比例支付手续费</a:t>
            </a:r>
            <a:r>
              <a:rPr lang="en-US" altLang="zh-CN" dirty="0" smtClean="0"/>
              <a:t>.</a:t>
            </a:r>
          </a:p>
          <a:p>
            <a:pPr marL="0" indent="0">
              <a:buNone/>
            </a:pPr>
            <a:r>
              <a:rPr lang="en-US" altLang="zh-CN" dirty="0"/>
              <a:t> </a:t>
            </a:r>
            <a:r>
              <a:rPr lang="en-US" altLang="zh-CN" dirty="0" smtClean="0"/>
              <a:t>      </a:t>
            </a:r>
            <a:r>
              <a:rPr lang="zh-CN" altLang="en-US" dirty="0" smtClean="0"/>
              <a:t>自行发行</a:t>
            </a:r>
            <a:r>
              <a:rPr lang="en-US" altLang="zh-CN" dirty="0"/>
              <a:t>:</a:t>
            </a:r>
            <a:r>
              <a:rPr lang="zh-CN" altLang="en-US" dirty="0" smtClean="0"/>
              <a:t>债券发行企业不经过金融机构直接把债券配售给投资单位或个人</a:t>
            </a:r>
            <a:r>
              <a:rPr lang="en-US" altLang="zh-CN" dirty="0" smtClean="0"/>
              <a:t>.</a:t>
            </a:r>
          </a:p>
          <a:p>
            <a:pPr marL="0" indent="0">
              <a:buNone/>
            </a:pPr>
            <a:r>
              <a:rPr lang="en-US" altLang="zh-CN" b="1" dirty="0"/>
              <a:t>( </a:t>
            </a:r>
            <a:r>
              <a:rPr lang="zh-CN" altLang="en-US" b="1" dirty="0"/>
              <a:t>２</a:t>
            </a:r>
            <a:r>
              <a:rPr lang="en-US" altLang="zh-CN" b="1" dirty="0"/>
              <a:t>)</a:t>
            </a:r>
            <a:r>
              <a:rPr lang="zh-CN" altLang="en-US" b="1" dirty="0"/>
              <a:t>发行债券的</a:t>
            </a:r>
            <a:r>
              <a:rPr lang="zh-CN" altLang="en-US" b="1" dirty="0" smtClean="0"/>
              <a:t>要素</a:t>
            </a:r>
            <a:endParaRPr lang="en-US" altLang="zh-CN" b="1" dirty="0" smtClean="0"/>
          </a:p>
          <a:p>
            <a:pPr marL="0" indent="0">
              <a:buNone/>
            </a:pPr>
            <a:r>
              <a:rPr lang="zh-CN" altLang="en-US" dirty="0" smtClean="0"/>
              <a:t> </a:t>
            </a:r>
            <a:r>
              <a:rPr lang="zh-CN" altLang="en-US" dirty="0"/>
              <a:t>①债券的面值</a:t>
            </a:r>
            <a:r>
              <a:rPr lang="en-US" altLang="zh-CN" dirty="0" smtClean="0"/>
              <a:t>. </a:t>
            </a:r>
            <a:r>
              <a:rPr lang="en-US" altLang="zh-CN" dirty="0"/>
              <a:t>②</a:t>
            </a:r>
            <a:r>
              <a:rPr lang="zh-CN" altLang="en-US" dirty="0"/>
              <a:t>债券的期限</a:t>
            </a:r>
            <a:r>
              <a:rPr lang="en-US" altLang="zh-CN" dirty="0" smtClean="0"/>
              <a:t>. </a:t>
            </a:r>
            <a:r>
              <a:rPr lang="en-US" altLang="zh-CN" dirty="0"/>
              <a:t>③</a:t>
            </a:r>
            <a:r>
              <a:rPr lang="zh-CN" altLang="en-US" dirty="0"/>
              <a:t>债券的利率</a:t>
            </a:r>
            <a:r>
              <a:rPr lang="en-US" altLang="zh-CN" dirty="0" smtClean="0"/>
              <a:t>.</a:t>
            </a:r>
            <a:r>
              <a:rPr lang="zh-CN" altLang="en-US" dirty="0" smtClean="0"/>
              <a:t> </a:t>
            </a:r>
            <a:r>
              <a:rPr lang="en-US" altLang="zh-CN" dirty="0" smtClean="0"/>
              <a:t>④</a:t>
            </a:r>
            <a:r>
              <a:rPr lang="zh-CN" altLang="en-US" dirty="0"/>
              <a:t>债券的偿还方式</a:t>
            </a:r>
            <a:r>
              <a:rPr lang="en-US" altLang="zh-CN" dirty="0" smtClean="0"/>
              <a:t>. </a:t>
            </a:r>
            <a:r>
              <a:rPr lang="en-US" altLang="zh-CN" dirty="0"/>
              <a:t>⑤</a:t>
            </a:r>
            <a:r>
              <a:rPr lang="zh-CN" altLang="en-US" dirty="0"/>
              <a:t>债券的发行价格</a:t>
            </a:r>
            <a:r>
              <a:rPr lang="en-US" altLang="zh-CN" dirty="0"/>
              <a:t>. </a:t>
            </a:r>
            <a:endParaRPr lang="zh-CN" altLang="en-US" dirty="0"/>
          </a:p>
        </p:txBody>
      </p:sp>
    </p:spTree>
    <p:extLst>
      <p:ext uri="{BB962C8B-B14F-4D97-AF65-F5344CB8AC3E}">
        <p14:creationId xmlns:p14="http://schemas.microsoft.com/office/powerpoint/2010/main" val="309922214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a:bodyPr>
          <a:lstStyle/>
          <a:p>
            <a:pPr marL="0" indent="0">
              <a:buNone/>
            </a:pPr>
            <a:r>
              <a:rPr lang="zh-CN" altLang="en-US" sz="2400" b="1" dirty="0"/>
              <a:t>３． 债券筹资的优缺点 </a:t>
            </a:r>
            <a:endParaRPr lang="en-US" altLang="zh-CN" sz="2400" b="1" dirty="0" smtClean="0"/>
          </a:p>
          <a:p>
            <a:pPr marL="0" indent="0">
              <a:buNone/>
            </a:pPr>
            <a:r>
              <a:rPr lang="en-US" altLang="zh-CN" b="1" dirty="0" smtClean="0"/>
              <a:t>( </a:t>
            </a:r>
            <a:r>
              <a:rPr lang="zh-CN" altLang="en-US" b="1" dirty="0" smtClean="0"/>
              <a:t>１</a:t>
            </a:r>
            <a:r>
              <a:rPr lang="en-US" altLang="zh-CN" b="1" dirty="0" smtClean="0"/>
              <a:t>)</a:t>
            </a:r>
            <a:r>
              <a:rPr lang="zh-CN" altLang="en-US" b="1" dirty="0" smtClean="0"/>
              <a:t>债券筹资的优点 </a:t>
            </a:r>
            <a:endParaRPr lang="en-US" altLang="zh-CN" b="1" dirty="0" smtClean="0"/>
          </a:p>
          <a:p>
            <a:pPr marL="0" indent="0">
              <a:buNone/>
            </a:pPr>
            <a:r>
              <a:rPr lang="en-US" altLang="zh-CN" dirty="0" smtClean="0"/>
              <a:t>       </a:t>
            </a:r>
            <a:r>
              <a:rPr lang="zh-CN" altLang="en-US" dirty="0" smtClean="0"/>
              <a:t>①债券利息作为财务费用在税前列支</a:t>
            </a:r>
            <a:r>
              <a:rPr lang="en-US" altLang="zh-CN" dirty="0" smtClean="0"/>
              <a:t>,</a:t>
            </a:r>
            <a:r>
              <a:rPr lang="zh-CN" altLang="en-US" dirty="0" smtClean="0"/>
              <a:t>而股票的股利需从税后利润发放</a:t>
            </a:r>
            <a:r>
              <a:rPr lang="en-US" altLang="zh-CN" dirty="0" smtClean="0"/>
              <a:t>,</a:t>
            </a:r>
            <a:r>
              <a:rPr lang="zh-CN" altLang="en-US" dirty="0" smtClean="0"/>
              <a:t>利用债券筹资 的资金成本较低</a:t>
            </a:r>
            <a:r>
              <a:rPr lang="en-US" altLang="zh-CN" dirty="0" smtClean="0"/>
              <a:t>. </a:t>
            </a:r>
          </a:p>
          <a:p>
            <a:pPr marL="0" indent="0">
              <a:buNone/>
            </a:pPr>
            <a:r>
              <a:rPr lang="en-US" altLang="zh-CN" dirty="0" smtClean="0"/>
              <a:t>       ②</a:t>
            </a:r>
            <a:r>
              <a:rPr lang="zh-CN" altLang="en-US" dirty="0"/>
              <a:t>债券持有人无权干涉企业的经营管理</a:t>
            </a:r>
            <a:r>
              <a:rPr lang="en-US" altLang="zh-CN" dirty="0"/>
              <a:t>,</a:t>
            </a:r>
            <a:r>
              <a:rPr lang="zh-CN" altLang="en-US" dirty="0"/>
              <a:t>因而不会减弱原有股东对企业的控制权</a:t>
            </a:r>
            <a:r>
              <a:rPr lang="en-US" altLang="zh-CN" dirty="0" smtClean="0"/>
              <a:t>.</a:t>
            </a:r>
          </a:p>
          <a:p>
            <a:pPr marL="0" indent="0">
              <a:buNone/>
            </a:pPr>
            <a:r>
              <a:rPr lang="en-US" altLang="zh-CN" dirty="0"/>
              <a:t> </a:t>
            </a:r>
            <a:r>
              <a:rPr lang="en-US" altLang="zh-CN" dirty="0" smtClean="0"/>
              <a:t>      </a:t>
            </a:r>
            <a:r>
              <a:rPr lang="en-US" altLang="zh-CN" dirty="0"/>
              <a:t>③</a:t>
            </a:r>
            <a:r>
              <a:rPr lang="zh-CN" altLang="en-US" dirty="0"/>
              <a:t>债券利率在发行时就确定</a:t>
            </a:r>
            <a:r>
              <a:rPr lang="en-US" altLang="zh-CN" dirty="0"/>
              <a:t>,</a:t>
            </a:r>
            <a:r>
              <a:rPr lang="zh-CN" altLang="en-US" dirty="0"/>
              <a:t>如遇通货膨胀</a:t>
            </a:r>
            <a:r>
              <a:rPr lang="en-US" altLang="zh-CN" dirty="0"/>
              <a:t>,</a:t>
            </a:r>
            <a:r>
              <a:rPr lang="zh-CN" altLang="en-US" dirty="0"/>
              <a:t>则实际减轻了企业负担</a:t>
            </a:r>
            <a:r>
              <a:rPr lang="en-US" altLang="zh-CN" dirty="0"/>
              <a:t>;</a:t>
            </a:r>
            <a:r>
              <a:rPr lang="zh-CN" altLang="en-US" dirty="0"/>
              <a:t>如企业盈利情况 好</a:t>
            </a:r>
            <a:r>
              <a:rPr lang="en-US" altLang="zh-CN" dirty="0"/>
              <a:t>,</a:t>
            </a:r>
            <a:r>
              <a:rPr lang="zh-CN" altLang="en-US" dirty="0"/>
              <a:t>由财务杠杆作用导致原有投资者获取更大的收益</a:t>
            </a:r>
            <a:r>
              <a:rPr lang="en-US" altLang="zh-CN" dirty="0" smtClean="0"/>
              <a:t>.</a:t>
            </a:r>
          </a:p>
          <a:p>
            <a:pPr marL="0" indent="0">
              <a:buNone/>
            </a:pPr>
            <a:r>
              <a:rPr lang="en-US" altLang="zh-CN" b="1" dirty="0" smtClean="0"/>
              <a:t> </a:t>
            </a:r>
            <a:r>
              <a:rPr lang="en-US" altLang="zh-CN" b="1" dirty="0"/>
              <a:t>( </a:t>
            </a:r>
            <a:r>
              <a:rPr lang="zh-CN" altLang="en-US" b="1" dirty="0"/>
              <a:t>２</a:t>
            </a:r>
            <a:r>
              <a:rPr lang="en-US" altLang="zh-CN" b="1" dirty="0"/>
              <a:t>)</a:t>
            </a:r>
            <a:r>
              <a:rPr lang="zh-CN" altLang="en-US" b="1" dirty="0"/>
              <a:t>债券筹资的缺点 </a:t>
            </a:r>
            <a:endParaRPr lang="en-US" altLang="zh-CN" b="1" dirty="0" smtClean="0"/>
          </a:p>
          <a:p>
            <a:pPr marL="0" indent="0">
              <a:buNone/>
            </a:pPr>
            <a:r>
              <a:rPr lang="zh-CN" altLang="en-US" dirty="0" smtClean="0"/>
              <a:t>①</a:t>
            </a:r>
            <a:r>
              <a:rPr lang="zh-CN" altLang="en-US" dirty="0"/>
              <a:t>筹资风险高</a:t>
            </a:r>
            <a:r>
              <a:rPr lang="en-US" altLang="zh-CN" dirty="0" smtClean="0"/>
              <a:t>. </a:t>
            </a:r>
            <a:r>
              <a:rPr lang="en-US" altLang="zh-CN" dirty="0"/>
              <a:t>②</a:t>
            </a:r>
            <a:r>
              <a:rPr lang="zh-CN" altLang="en-US" dirty="0"/>
              <a:t>限制条件多</a:t>
            </a:r>
            <a:r>
              <a:rPr lang="en-US" altLang="zh-CN" dirty="0" smtClean="0"/>
              <a:t>.</a:t>
            </a:r>
            <a:r>
              <a:rPr lang="zh-CN" altLang="en-US" dirty="0" smtClean="0"/>
              <a:t> </a:t>
            </a:r>
            <a:r>
              <a:rPr lang="en-US" altLang="zh-CN" dirty="0" smtClean="0"/>
              <a:t>③</a:t>
            </a:r>
            <a:r>
              <a:rPr lang="zh-CN" altLang="en-US" dirty="0"/>
              <a:t>筹资数量有限</a:t>
            </a:r>
            <a:r>
              <a:rPr lang="en-US" altLang="zh-CN" dirty="0" smtClean="0"/>
              <a:t>.</a:t>
            </a:r>
            <a:endParaRPr lang="zh-CN" altLang="en-US" dirty="0"/>
          </a:p>
        </p:txBody>
      </p:sp>
    </p:spTree>
    <p:extLst>
      <p:ext uri="{BB962C8B-B14F-4D97-AF65-F5344CB8AC3E}">
        <p14:creationId xmlns:p14="http://schemas.microsoft.com/office/powerpoint/2010/main" val="314098961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3.4.3 </a:t>
            </a:r>
            <a:r>
              <a:rPr lang="zh-CN" altLang="en-US" sz="2800" dirty="0" smtClean="0"/>
              <a:t>融资租赁 </a:t>
            </a:r>
            <a:endParaRPr lang="en-US" altLang="zh-CN" sz="2800" dirty="0" smtClean="0"/>
          </a:p>
          <a:p>
            <a:pPr marL="0" indent="0">
              <a:buNone/>
            </a:pPr>
            <a:r>
              <a:rPr lang="zh-CN" altLang="en-US" dirty="0" smtClean="0"/>
              <a:t>       租赁</a:t>
            </a:r>
            <a:r>
              <a:rPr lang="zh-CN" altLang="en-US" dirty="0"/>
              <a:t>是承租人向出租人交付租金</a:t>
            </a:r>
            <a:r>
              <a:rPr lang="en-US" altLang="zh-CN" dirty="0"/>
              <a:t>,</a:t>
            </a:r>
            <a:r>
              <a:rPr lang="zh-CN" altLang="en-US" dirty="0"/>
              <a:t>出租人在契约或合同规定的期限内将资产的使用权 让渡给承租人的一种经济行为</a:t>
            </a:r>
            <a:r>
              <a:rPr lang="en-US" altLang="zh-CN" dirty="0"/>
              <a:t>. </a:t>
            </a:r>
            <a:endParaRPr lang="en-US" altLang="zh-CN" dirty="0" smtClean="0"/>
          </a:p>
          <a:p>
            <a:pPr marL="457200" indent="-457200">
              <a:buAutoNum type="arabicDbPeriod"/>
            </a:pPr>
            <a:r>
              <a:rPr lang="zh-CN" altLang="en-US" dirty="0" smtClean="0"/>
              <a:t>租赁</a:t>
            </a:r>
            <a:r>
              <a:rPr lang="zh-CN" altLang="en-US" dirty="0"/>
              <a:t>的种类 </a:t>
            </a:r>
            <a:endParaRPr lang="en-US" altLang="zh-CN" dirty="0" smtClean="0"/>
          </a:p>
          <a:p>
            <a:pPr marL="0" indent="0">
              <a:buNone/>
            </a:pPr>
            <a:r>
              <a:rPr lang="en-US" altLang="zh-CN" dirty="0"/>
              <a:t>( </a:t>
            </a:r>
            <a:r>
              <a:rPr lang="zh-CN" altLang="en-US" dirty="0"/>
              <a:t>１</a:t>
            </a:r>
            <a:r>
              <a:rPr lang="en-US" altLang="zh-CN" dirty="0"/>
              <a:t>)</a:t>
            </a:r>
            <a:r>
              <a:rPr lang="zh-CN" altLang="en-US" dirty="0"/>
              <a:t>经营性</a:t>
            </a:r>
            <a:r>
              <a:rPr lang="zh-CN" altLang="en-US" dirty="0" smtClean="0"/>
              <a:t>租赁</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经营性租赁</a:t>
            </a:r>
            <a:r>
              <a:rPr lang="en-US" altLang="zh-CN" dirty="0"/>
              <a:t>,</a:t>
            </a:r>
            <a:r>
              <a:rPr lang="zh-CN" altLang="en-US" dirty="0"/>
              <a:t>又称服务性租赁</a:t>
            </a:r>
            <a:r>
              <a:rPr lang="en-US" altLang="zh-CN" dirty="0"/>
              <a:t>.</a:t>
            </a:r>
            <a:r>
              <a:rPr lang="zh-CN" altLang="en-US" dirty="0"/>
              <a:t>它是由承租人向出租人交付租金</a:t>
            </a:r>
            <a:r>
              <a:rPr lang="en-US" altLang="zh-CN" dirty="0"/>
              <a:t>,</a:t>
            </a:r>
            <a:r>
              <a:rPr lang="zh-CN" altLang="en-US" dirty="0"/>
              <a:t>由出租人向承租人提 供资产使用及相关的服务</a:t>
            </a:r>
            <a:r>
              <a:rPr lang="en-US" altLang="zh-CN" dirty="0"/>
              <a:t>,</a:t>
            </a:r>
            <a:r>
              <a:rPr lang="zh-CN" altLang="en-US" dirty="0"/>
              <a:t>并在租赁期满时由承租人把资产归还给出租人的租赁</a:t>
            </a:r>
            <a:r>
              <a:rPr lang="en-US" altLang="zh-CN" dirty="0" smtClean="0"/>
              <a:t>.</a:t>
            </a:r>
            <a:endParaRPr lang="zh-CN" altLang="en-US" dirty="0"/>
          </a:p>
        </p:txBody>
      </p:sp>
    </p:spTree>
    <p:extLst>
      <p:ext uri="{BB962C8B-B14F-4D97-AF65-F5344CB8AC3E}">
        <p14:creationId xmlns:p14="http://schemas.microsoft.com/office/powerpoint/2010/main" val="347561789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dirty="0"/>
              <a:t>经营性租赁通常为短期租赁</a:t>
            </a:r>
            <a:r>
              <a:rPr lang="en-US" altLang="zh-CN" dirty="0"/>
              <a:t>,</a:t>
            </a:r>
            <a:r>
              <a:rPr lang="zh-CN" altLang="en-US" dirty="0"/>
              <a:t>其特点主要有以下几个方面</a:t>
            </a:r>
            <a:r>
              <a:rPr lang="en-US" altLang="zh-CN" dirty="0" smtClean="0"/>
              <a:t>.</a:t>
            </a:r>
          </a:p>
          <a:p>
            <a:pPr marL="0" indent="0">
              <a:buNone/>
            </a:pPr>
            <a:r>
              <a:rPr lang="en-US" altLang="zh-CN" dirty="0" smtClean="0"/>
              <a:t>      </a:t>
            </a:r>
            <a:r>
              <a:rPr lang="en-US" altLang="zh-CN" dirty="0"/>
              <a:t>①</a:t>
            </a:r>
            <a:r>
              <a:rPr lang="zh-CN" altLang="en-US" dirty="0"/>
              <a:t>资产所有权属于出租人</a:t>
            </a:r>
            <a:r>
              <a:rPr lang="en-US" altLang="zh-CN" dirty="0"/>
              <a:t>,</a:t>
            </a:r>
            <a:r>
              <a:rPr lang="zh-CN" altLang="en-US" dirty="0"/>
              <a:t>承租人仅为获取资产使用权</a:t>
            </a:r>
            <a:r>
              <a:rPr lang="en-US" altLang="zh-CN" dirty="0"/>
              <a:t>,</a:t>
            </a:r>
            <a:r>
              <a:rPr lang="zh-CN" altLang="en-US" dirty="0"/>
              <a:t>不是为了融资</a:t>
            </a:r>
            <a:r>
              <a:rPr lang="en-US" altLang="zh-CN" dirty="0"/>
              <a:t>. </a:t>
            </a:r>
            <a:endParaRPr lang="en-US" altLang="zh-CN" dirty="0" smtClean="0"/>
          </a:p>
          <a:p>
            <a:pPr marL="0" indent="0">
              <a:buNone/>
            </a:pPr>
            <a:r>
              <a:rPr lang="en-US" altLang="zh-CN" dirty="0" smtClean="0"/>
              <a:t>      ②</a:t>
            </a:r>
            <a:r>
              <a:rPr lang="zh-CN" altLang="en-US" dirty="0"/>
              <a:t>经营性租赁是一个可解约的租赁</a:t>
            </a:r>
            <a:r>
              <a:rPr lang="en-US" altLang="zh-CN" dirty="0"/>
              <a:t>,</a:t>
            </a:r>
            <a:r>
              <a:rPr lang="zh-CN" altLang="en-US" dirty="0"/>
              <a:t>承租企业在租期内可按规定提出解除租赁合同</a:t>
            </a:r>
            <a:r>
              <a:rPr lang="en-US" altLang="zh-CN" dirty="0"/>
              <a:t>. </a:t>
            </a:r>
            <a:endParaRPr lang="en-US" altLang="zh-CN" dirty="0" smtClean="0"/>
          </a:p>
          <a:p>
            <a:pPr marL="0" indent="0">
              <a:buNone/>
            </a:pPr>
            <a:r>
              <a:rPr lang="en-US" altLang="zh-CN" dirty="0" smtClean="0"/>
              <a:t>      ③</a:t>
            </a:r>
            <a:r>
              <a:rPr lang="zh-CN" altLang="en-US" dirty="0"/>
              <a:t>租赁期短</a:t>
            </a:r>
            <a:r>
              <a:rPr lang="en-US" altLang="zh-CN" dirty="0"/>
              <a:t>,</a:t>
            </a:r>
            <a:r>
              <a:rPr lang="zh-CN" altLang="en-US" dirty="0"/>
              <a:t>一般只是租赁物使用寿命期的少部分时间</a:t>
            </a:r>
            <a:r>
              <a:rPr lang="en-US" altLang="zh-CN" dirty="0" smtClean="0"/>
              <a:t>.</a:t>
            </a:r>
          </a:p>
          <a:p>
            <a:pPr marL="0" indent="0">
              <a:buNone/>
            </a:pPr>
            <a:r>
              <a:rPr lang="en-US" altLang="zh-CN" dirty="0" smtClean="0"/>
              <a:t>      ④</a:t>
            </a:r>
            <a:r>
              <a:rPr lang="zh-CN" altLang="en-US" dirty="0"/>
              <a:t>出租企业向承租企业提供资产维修、保养及人员培训等服务</a:t>
            </a:r>
            <a:r>
              <a:rPr lang="en-US" altLang="zh-CN" dirty="0" smtClean="0"/>
              <a:t>.</a:t>
            </a:r>
          </a:p>
          <a:p>
            <a:pPr marL="0" indent="0">
              <a:buNone/>
            </a:pPr>
            <a:r>
              <a:rPr lang="zh-CN" altLang="en-US" dirty="0" smtClean="0"/>
              <a:t>      ⑤</a:t>
            </a:r>
            <a:r>
              <a:rPr lang="zh-CN" altLang="en-US" dirty="0"/>
              <a:t>租赁期满或合同终止时</a:t>
            </a:r>
            <a:r>
              <a:rPr lang="en-US" altLang="zh-CN" dirty="0"/>
              <a:t>,</a:t>
            </a:r>
            <a:r>
              <a:rPr lang="zh-CN" altLang="en-US" dirty="0"/>
              <a:t>租赁资产一般归还给出租企业</a:t>
            </a:r>
            <a:r>
              <a:rPr lang="en-US" altLang="zh-CN" dirty="0" smtClean="0"/>
              <a:t>.</a:t>
            </a:r>
          </a:p>
          <a:p>
            <a:pPr marL="0" indent="0">
              <a:buNone/>
            </a:pPr>
            <a:r>
              <a:rPr lang="en-US" altLang="zh-CN" dirty="0"/>
              <a:t>( </a:t>
            </a:r>
            <a:r>
              <a:rPr lang="zh-CN" altLang="en-US" dirty="0"/>
              <a:t>２</a:t>
            </a:r>
            <a:r>
              <a:rPr lang="en-US" altLang="zh-CN" dirty="0"/>
              <a:t>)</a:t>
            </a:r>
            <a:r>
              <a:rPr lang="zh-CN" altLang="en-US" dirty="0"/>
              <a:t>融资性租赁 </a:t>
            </a:r>
            <a:endParaRPr lang="en-US" altLang="zh-CN" dirty="0" smtClean="0"/>
          </a:p>
          <a:p>
            <a:pPr marL="0" indent="0">
              <a:buNone/>
            </a:pPr>
            <a:r>
              <a:rPr lang="en-US" altLang="zh-CN" dirty="0"/>
              <a:t> </a:t>
            </a:r>
            <a:r>
              <a:rPr lang="en-US" altLang="zh-CN" dirty="0" smtClean="0"/>
              <a:t>      </a:t>
            </a:r>
            <a:r>
              <a:rPr lang="zh-CN" altLang="en-US" dirty="0" smtClean="0"/>
              <a:t>融资</a:t>
            </a:r>
            <a:r>
              <a:rPr lang="zh-CN" altLang="en-US" dirty="0"/>
              <a:t>性租赁</a:t>
            </a:r>
            <a:r>
              <a:rPr lang="en-US" altLang="zh-CN" dirty="0"/>
              <a:t>,</a:t>
            </a:r>
            <a:r>
              <a:rPr lang="zh-CN" altLang="en-US" dirty="0"/>
              <a:t>又称财务租赁、资本租赁</a:t>
            </a:r>
            <a:r>
              <a:rPr lang="en-US" altLang="zh-CN" dirty="0"/>
              <a:t>.</a:t>
            </a:r>
            <a:r>
              <a:rPr lang="zh-CN" altLang="en-US" dirty="0"/>
              <a:t>它是承租人为融通资金而向出租人租用由出租 人出资、按承租人要求购买的租赁物的租赁</a:t>
            </a:r>
            <a:r>
              <a:rPr lang="en-US" altLang="zh-CN" dirty="0" smtClean="0"/>
              <a:t>.</a:t>
            </a:r>
            <a:endParaRPr lang="zh-CN" altLang="en-US" dirty="0"/>
          </a:p>
        </p:txBody>
      </p:sp>
    </p:spTree>
    <p:extLst>
      <p:ext uri="{BB962C8B-B14F-4D97-AF65-F5344CB8AC3E}">
        <p14:creationId xmlns:p14="http://schemas.microsoft.com/office/powerpoint/2010/main" val="229897130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dirty="0"/>
              <a:t>融资性租赁通常为长期租赁</a:t>
            </a:r>
            <a:r>
              <a:rPr lang="en-US" altLang="zh-CN" dirty="0"/>
              <a:t>,</a:t>
            </a:r>
            <a:r>
              <a:rPr lang="zh-CN" altLang="en-US" dirty="0"/>
              <a:t>其特点主要有以 下几个方面</a:t>
            </a:r>
            <a:r>
              <a:rPr lang="en-US" altLang="zh-CN" dirty="0"/>
              <a:t>. </a:t>
            </a:r>
            <a:endParaRPr lang="en-US" altLang="zh-CN" dirty="0" smtClean="0"/>
          </a:p>
          <a:p>
            <a:pPr marL="0" indent="0">
              <a:buNone/>
            </a:pPr>
            <a:r>
              <a:rPr lang="en-US" altLang="zh-CN" dirty="0"/>
              <a:t> </a:t>
            </a:r>
            <a:r>
              <a:rPr lang="en-US" altLang="zh-CN" dirty="0" smtClean="0"/>
              <a:t>      ①</a:t>
            </a:r>
            <a:r>
              <a:rPr lang="zh-CN" altLang="en-US" dirty="0"/>
              <a:t>资产所有权形式上属于出租方</a:t>
            </a:r>
            <a:r>
              <a:rPr lang="en-US" altLang="zh-CN" dirty="0"/>
              <a:t>,</a:t>
            </a:r>
            <a:r>
              <a:rPr lang="zh-CN" altLang="en-US" dirty="0"/>
              <a:t>但承租方能实质性地控制该项资产</a:t>
            </a:r>
            <a:r>
              <a:rPr lang="en-US" altLang="zh-CN" dirty="0"/>
              <a:t>,</a:t>
            </a:r>
            <a:r>
              <a:rPr lang="zh-CN" altLang="en-US" dirty="0"/>
              <a:t>并有权在承租期 内取得该项资产的所有权</a:t>
            </a:r>
            <a:r>
              <a:rPr lang="en-US" altLang="zh-CN" dirty="0"/>
              <a:t>.</a:t>
            </a:r>
            <a:r>
              <a:rPr lang="zh-CN" altLang="en-US" dirty="0"/>
              <a:t>承租方应把融资租入资产作自有资产对待</a:t>
            </a:r>
            <a:r>
              <a:rPr lang="en-US" altLang="zh-CN" dirty="0"/>
              <a:t>,</a:t>
            </a:r>
            <a:r>
              <a:rPr lang="zh-CN" altLang="en-US" dirty="0"/>
              <a:t>如要在资产账户上 做记录</a:t>
            </a:r>
            <a:r>
              <a:rPr lang="en-US" altLang="zh-CN" dirty="0"/>
              <a:t>,</a:t>
            </a:r>
            <a:r>
              <a:rPr lang="zh-CN" altLang="en-US" dirty="0"/>
              <a:t>要计提折旧等</a:t>
            </a:r>
            <a:r>
              <a:rPr lang="en-US" altLang="zh-CN" dirty="0"/>
              <a:t>. </a:t>
            </a:r>
            <a:endParaRPr lang="en-US" altLang="zh-CN" dirty="0" smtClean="0"/>
          </a:p>
          <a:p>
            <a:pPr marL="0" indent="0">
              <a:buNone/>
            </a:pPr>
            <a:r>
              <a:rPr lang="en-US" altLang="zh-CN" dirty="0"/>
              <a:t> </a:t>
            </a:r>
            <a:r>
              <a:rPr lang="en-US" altLang="zh-CN" dirty="0" smtClean="0"/>
              <a:t>      ②</a:t>
            </a:r>
            <a:r>
              <a:rPr lang="zh-CN" altLang="en-US" dirty="0"/>
              <a:t>融资性租赁是一种不可解约的租赁</a:t>
            </a:r>
            <a:r>
              <a:rPr lang="en-US" altLang="zh-CN" dirty="0"/>
              <a:t>,</a:t>
            </a:r>
            <a:r>
              <a:rPr lang="zh-CN" altLang="en-US" dirty="0"/>
              <a:t>租赁合同比较稳定</a:t>
            </a:r>
            <a:r>
              <a:rPr lang="en-US" altLang="zh-CN" dirty="0"/>
              <a:t>.</a:t>
            </a:r>
            <a:r>
              <a:rPr lang="zh-CN" altLang="en-US" dirty="0"/>
              <a:t>在租赁期内</a:t>
            </a:r>
            <a:r>
              <a:rPr lang="en-US" altLang="zh-CN" dirty="0"/>
              <a:t>,</a:t>
            </a:r>
            <a:r>
              <a:rPr lang="zh-CN" altLang="en-US" dirty="0"/>
              <a:t>承租人必须连 续纳租金</a:t>
            </a:r>
            <a:r>
              <a:rPr lang="en-US" altLang="zh-CN" dirty="0"/>
              <a:t>,</a:t>
            </a:r>
            <a:r>
              <a:rPr lang="zh-CN" altLang="en-US" dirty="0"/>
              <a:t>非经双方同意</a:t>
            </a:r>
            <a:r>
              <a:rPr lang="en-US" altLang="zh-CN" dirty="0"/>
              <a:t>,</a:t>
            </a:r>
            <a:r>
              <a:rPr lang="zh-CN" altLang="en-US" dirty="0"/>
              <a:t>中途不得退租</a:t>
            </a:r>
            <a:r>
              <a:rPr lang="en-US" altLang="zh-CN" dirty="0"/>
              <a:t>.</a:t>
            </a:r>
            <a:r>
              <a:rPr lang="zh-CN" altLang="en-US" dirty="0"/>
              <a:t>这样既能保证承租人长期使用该项资产</a:t>
            </a:r>
            <a:r>
              <a:rPr lang="en-US" altLang="zh-CN" dirty="0"/>
              <a:t>,</a:t>
            </a:r>
            <a:r>
              <a:rPr lang="zh-CN" altLang="en-US" dirty="0"/>
              <a:t>又能保 证出租人收回投资并取得收益</a:t>
            </a:r>
            <a:r>
              <a:rPr lang="en-US" altLang="zh-CN" dirty="0"/>
              <a:t>. </a:t>
            </a:r>
            <a:endParaRPr lang="en-US" altLang="zh-CN" dirty="0" smtClean="0"/>
          </a:p>
          <a:p>
            <a:pPr marL="0" indent="0">
              <a:buNone/>
            </a:pPr>
            <a:r>
              <a:rPr lang="en-US" altLang="zh-CN" dirty="0"/>
              <a:t> </a:t>
            </a:r>
            <a:r>
              <a:rPr lang="en-US" altLang="zh-CN" dirty="0" smtClean="0"/>
              <a:t>      ③</a:t>
            </a:r>
            <a:r>
              <a:rPr lang="zh-CN" altLang="en-US" dirty="0"/>
              <a:t>租赁期长</a:t>
            </a:r>
            <a:r>
              <a:rPr lang="en-US" altLang="zh-CN" dirty="0"/>
              <a:t>,</a:t>
            </a:r>
            <a:r>
              <a:rPr lang="zh-CN" altLang="en-US" dirty="0"/>
              <a:t>一般是租赁资产使用寿命期的绝大部分</a:t>
            </a:r>
            <a:r>
              <a:rPr lang="en-US" altLang="zh-CN" dirty="0"/>
              <a:t>. </a:t>
            </a:r>
            <a:endParaRPr lang="en-US" altLang="zh-CN" dirty="0" smtClean="0"/>
          </a:p>
          <a:p>
            <a:pPr marL="0" indent="0">
              <a:buNone/>
            </a:pPr>
            <a:r>
              <a:rPr lang="en-US" altLang="zh-CN" dirty="0"/>
              <a:t> </a:t>
            </a:r>
            <a:r>
              <a:rPr lang="en-US" altLang="zh-CN" dirty="0" smtClean="0"/>
              <a:t>      ④</a:t>
            </a:r>
            <a:r>
              <a:rPr lang="zh-CN" altLang="en-US" dirty="0"/>
              <a:t>出租方一般不提供维修、保养方面的服务</a:t>
            </a:r>
            <a:r>
              <a:rPr lang="en-US" altLang="zh-CN" dirty="0"/>
              <a:t>. </a:t>
            </a:r>
            <a:endParaRPr lang="en-US" altLang="zh-CN" dirty="0" smtClean="0"/>
          </a:p>
          <a:p>
            <a:pPr marL="0" indent="0">
              <a:buNone/>
            </a:pPr>
            <a:r>
              <a:rPr lang="en-US" altLang="zh-CN" dirty="0"/>
              <a:t> </a:t>
            </a:r>
            <a:r>
              <a:rPr lang="en-US" altLang="zh-CN" dirty="0" smtClean="0"/>
              <a:t>      ⑤</a:t>
            </a:r>
            <a:r>
              <a:rPr lang="zh-CN" altLang="en-US" dirty="0"/>
              <a:t>租赁期满</a:t>
            </a:r>
            <a:r>
              <a:rPr lang="en-US" altLang="zh-CN" dirty="0"/>
              <a:t>,</a:t>
            </a:r>
            <a:r>
              <a:rPr lang="zh-CN" altLang="en-US" dirty="0"/>
              <a:t>承租人可选择留购、续租或退还</a:t>
            </a:r>
            <a:r>
              <a:rPr lang="en-US" altLang="zh-CN" dirty="0"/>
              <a:t>,</a:t>
            </a:r>
            <a:r>
              <a:rPr lang="zh-CN" altLang="en-US" dirty="0"/>
              <a:t>通常由承租人留购</a:t>
            </a:r>
            <a:r>
              <a:rPr lang="en-US" altLang="zh-CN" dirty="0"/>
              <a:t>.</a:t>
            </a:r>
            <a:endParaRPr lang="zh-CN" altLang="en-US" dirty="0"/>
          </a:p>
        </p:txBody>
      </p:sp>
    </p:spTree>
    <p:extLst>
      <p:ext uri="{BB962C8B-B14F-4D97-AF65-F5344CB8AC3E}">
        <p14:creationId xmlns:p14="http://schemas.microsoft.com/office/powerpoint/2010/main" val="328881481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２． 融资租赁的形式 </a:t>
            </a:r>
            <a:endParaRPr lang="en-US" altLang="zh-CN" b="1" dirty="0" smtClean="0"/>
          </a:p>
          <a:p>
            <a:pPr marL="0" indent="0">
              <a:buNone/>
            </a:pPr>
            <a:r>
              <a:rPr lang="en-US" altLang="zh-CN" dirty="0"/>
              <a:t> </a:t>
            </a:r>
            <a:r>
              <a:rPr lang="en-US" altLang="zh-CN" dirty="0" smtClean="0"/>
              <a:t>      ( </a:t>
            </a:r>
            <a:r>
              <a:rPr lang="zh-CN" altLang="en-US" dirty="0"/>
              <a:t>１</a:t>
            </a:r>
            <a:r>
              <a:rPr lang="en-US" altLang="zh-CN" dirty="0"/>
              <a:t>)</a:t>
            </a:r>
            <a:r>
              <a:rPr lang="zh-CN" altLang="en-US" dirty="0"/>
              <a:t>直接租赁 </a:t>
            </a:r>
            <a:endParaRPr lang="en-US" altLang="zh-CN" dirty="0" smtClean="0"/>
          </a:p>
          <a:p>
            <a:pPr marL="0" indent="0">
              <a:buNone/>
            </a:pPr>
            <a:r>
              <a:rPr lang="en-US" altLang="zh-CN" dirty="0"/>
              <a:t> </a:t>
            </a:r>
            <a:r>
              <a:rPr lang="en-US" altLang="zh-CN" dirty="0" smtClean="0"/>
              <a:t>       </a:t>
            </a:r>
            <a:r>
              <a:rPr lang="zh-CN" altLang="en-US" dirty="0" smtClean="0"/>
              <a:t>直接</a:t>
            </a:r>
            <a:r>
              <a:rPr lang="zh-CN" altLang="en-US" dirty="0"/>
              <a:t>租赁是指承租人直接向出租人租入所需要的资产</a:t>
            </a:r>
            <a:r>
              <a:rPr lang="en-US" altLang="zh-CN" dirty="0"/>
              <a:t>.</a:t>
            </a:r>
            <a:r>
              <a:rPr lang="zh-CN" altLang="en-US" dirty="0"/>
              <a:t>直接租赁的出租人主要是制造 厂商、租赁公司</a:t>
            </a:r>
            <a:r>
              <a:rPr lang="en-US" altLang="zh-CN" dirty="0"/>
              <a:t>.</a:t>
            </a:r>
            <a:r>
              <a:rPr lang="zh-CN" altLang="en-US" dirty="0"/>
              <a:t>直接租赁是融资租赁中最为普遍的一种</a:t>
            </a:r>
            <a:r>
              <a:rPr lang="en-US" altLang="zh-CN" dirty="0"/>
              <a:t>,</a:t>
            </a:r>
            <a:r>
              <a:rPr lang="zh-CN" altLang="en-US" dirty="0"/>
              <a:t>是融资租赁的典型形式</a:t>
            </a:r>
            <a:r>
              <a:rPr lang="en-US" altLang="zh-CN" dirty="0"/>
              <a:t>. </a:t>
            </a:r>
            <a:r>
              <a:rPr lang="en-US" altLang="zh-CN" dirty="0" smtClean="0"/>
              <a:t>    </a:t>
            </a:r>
          </a:p>
          <a:p>
            <a:pPr marL="0" indent="0">
              <a:buNone/>
            </a:pPr>
            <a:r>
              <a:rPr lang="en-US" altLang="zh-CN" dirty="0"/>
              <a:t> </a:t>
            </a:r>
            <a:r>
              <a:rPr lang="en-US" altLang="zh-CN" dirty="0" smtClean="0"/>
              <a:t>      ( </a:t>
            </a:r>
            <a:r>
              <a:rPr lang="zh-CN" altLang="en-US" dirty="0"/>
              <a:t>２</a:t>
            </a:r>
            <a:r>
              <a:rPr lang="en-US" altLang="zh-CN" dirty="0"/>
              <a:t>)</a:t>
            </a:r>
            <a:r>
              <a:rPr lang="zh-CN" altLang="en-US" dirty="0"/>
              <a:t>售后回租 </a:t>
            </a:r>
            <a:endParaRPr lang="en-US" altLang="zh-CN" dirty="0" smtClean="0"/>
          </a:p>
          <a:p>
            <a:pPr marL="0" indent="0">
              <a:buNone/>
            </a:pPr>
            <a:r>
              <a:rPr lang="en-US" altLang="zh-CN" dirty="0"/>
              <a:t> </a:t>
            </a:r>
            <a:r>
              <a:rPr lang="en-US" altLang="zh-CN" dirty="0" smtClean="0"/>
              <a:t>      </a:t>
            </a:r>
            <a:r>
              <a:rPr lang="zh-CN" altLang="en-US" dirty="0" smtClean="0"/>
              <a:t>售后回租</a:t>
            </a:r>
            <a:r>
              <a:rPr lang="zh-CN" altLang="en-US" dirty="0"/>
              <a:t>是指承租人先把其拥有主权的资产出售给出租人</a:t>
            </a:r>
            <a:r>
              <a:rPr lang="en-US" altLang="zh-CN" dirty="0"/>
              <a:t>,</a:t>
            </a:r>
            <a:r>
              <a:rPr lang="zh-CN" altLang="en-US" dirty="0"/>
              <a:t>然后将该项资产租回的租 赁</a:t>
            </a:r>
            <a:r>
              <a:rPr lang="en-US" altLang="zh-CN" dirty="0" smtClean="0"/>
              <a:t>.</a:t>
            </a:r>
          </a:p>
          <a:p>
            <a:pPr marL="0" indent="0">
              <a:buNone/>
            </a:pPr>
            <a:r>
              <a:rPr lang="en-US" altLang="zh-CN" dirty="0"/>
              <a:t> </a:t>
            </a:r>
            <a:r>
              <a:rPr lang="en-US" altLang="zh-CN" dirty="0" smtClean="0"/>
              <a:t>     ( </a:t>
            </a:r>
            <a:r>
              <a:rPr lang="zh-CN" altLang="en-US" dirty="0"/>
              <a:t>３</a:t>
            </a:r>
            <a:r>
              <a:rPr lang="en-US" altLang="zh-CN" dirty="0"/>
              <a:t>)</a:t>
            </a:r>
            <a:r>
              <a:rPr lang="zh-CN" altLang="en-US" dirty="0"/>
              <a:t>杠杆租赁 </a:t>
            </a:r>
            <a:endParaRPr lang="en-US" altLang="zh-CN" dirty="0" smtClean="0"/>
          </a:p>
          <a:p>
            <a:pPr marL="0" indent="0">
              <a:buNone/>
            </a:pPr>
            <a:r>
              <a:rPr lang="en-US" altLang="zh-CN" dirty="0"/>
              <a:t> </a:t>
            </a:r>
            <a:r>
              <a:rPr lang="en-US" altLang="zh-CN" dirty="0" smtClean="0"/>
              <a:t>      </a:t>
            </a:r>
            <a:r>
              <a:rPr lang="zh-CN" altLang="en-US" dirty="0" smtClean="0"/>
              <a:t>杠杆租赁</a:t>
            </a:r>
            <a:r>
              <a:rPr lang="zh-CN" altLang="en-US" dirty="0"/>
              <a:t>是由资金出借人为出租人提供部分购买资产的资金</a:t>
            </a:r>
            <a:r>
              <a:rPr lang="en-US" altLang="zh-CN" dirty="0"/>
              <a:t>,</a:t>
            </a:r>
            <a:r>
              <a:rPr lang="zh-CN" altLang="en-US" dirty="0"/>
              <a:t>再由出租人购入资产租 给承租人的方式</a:t>
            </a:r>
            <a:r>
              <a:rPr lang="en-US" altLang="zh-CN" dirty="0"/>
              <a:t>.</a:t>
            </a:r>
            <a:endParaRPr lang="zh-CN" altLang="en-US" dirty="0"/>
          </a:p>
        </p:txBody>
      </p:sp>
    </p:spTree>
    <p:extLst>
      <p:ext uri="{BB962C8B-B14F-4D97-AF65-F5344CB8AC3E}">
        <p14:creationId xmlns:p14="http://schemas.microsoft.com/office/powerpoint/2010/main" val="111338082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a:bodyPr>
          <a:lstStyle/>
          <a:p>
            <a:pPr marL="0" indent="0">
              <a:buNone/>
            </a:pPr>
            <a:r>
              <a:rPr lang="zh-CN" altLang="en-US" b="1" dirty="0"/>
              <a:t>３． 融资租赁的程序 </a:t>
            </a:r>
            <a:endParaRPr lang="en-US" altLang="zh-CN" b="1" dirty="0" smtClean="0"/>
          </a:p>
          <a:p>
            <a:pPr marL="0" indent="0">
              <a:buNone/>
            </a:pPr>
            <a:r>
              <a:rPr lang="en-US" altLang="zh-CN" dirty="0" smtClean="0"/>
              <a:t>( </a:t>
            </a:r>
            <a:r>
              <a:rPr lang="zh-CN" altLang="en-US" dirty="0"/>
              <a:t>１</a:t>
            </a:r>
            <a:r>
              <a:rPr lang="en-US" altLang="zh-CN" dirty="0"/>
              <a:t>)</a:t>
            </a:r>
            <a:r>
              <a:rPr lang="zh-CN" altLang="en-US" dirty="0"/>
              <a:t>做出租赁决策 </a:t>
            </a:r>
            <a:endParaRPr lang="en-US" altLang="zh-CN" dirty="0" smtClean="0"/>
          </a:p>
          <a:p>
            <a:pPr marL="0" indent="0">
              <a:buNone/>
            </a:pPr>
            <a:r>
              <a:rPr lang="en-US" altLang="zh-CN" dirty="0" smtClean="0"/>
              <a:t>( </a:t>
            </a:r>
            <a:r>
              <a:rPr lang="zh-CN" altLang="en-US" dirty="0"/>
              <a:t>２</a:t>
            </a:r>
            <a:r>
              <a:rPr lang="en-US" altLang="zh-CN" dirty="0"/>
              <a:t>)</a:t>
            </a:r>
            <a:r>
              <a:rPr lang="zh-CN" altLang="en-US" dirty="0"/>
              <a:t>选择租赁公司 </a:t>
            </a:r>
            <a:endParaRPr lang="en-US" altLang="zh-CN" dirty="0" smtClean="0"/>
          </a:p>
          <a:p>
            <a:pPr marL="0" indent="0">
              <a:buNone/>
            </a:pPr>
            <a:r>
              <a:rPr lang="en-US" altLang="zh-CN" dirty="0" smtClean="0"/>
              <a:t>( </a:t>
            </a:r>
            <a:r>
              <a:rPr lang="zh-CN" altLang="en-US" dirty="0"/>
              <a:t>３</a:t>
            </a:r>
            <a:r>
              <a:rPr lang="en-US" altLang="zh-CN" dirty="0"/>
              <a:t>)</a:t>
            </a:r>
            <a:r>
              <a:rPr lang="zh-CN" altLang="en-US" dirty="0"/>
              <a:t>办理租赁</a:t>
            </a:r>
            <a:r>
              <a:rPr lang="zh-CN" altLang="en-US" dirty="0" smtClean="0"/>
              <a:t>委托</a:t>
            </a:r>
            <a:endParaRPr lang="en-US" altLang="zh-CN" dirty="0" smtClean="0"/>
          </a:p>
          <a:p>
            <a:pPr marL="0" indent="0">
              <a:buNone/>
            </a:pPr>
            <a:r>
              <a:rPr lang="en-US" altLang="zh-CN" dirty="0"/>
              <a:t>( </a:t>
            </a:r>
            <a:r>
              <a:rPr lang="zh-CN" altLang="en-US" dirty="0"/>
              <a:t>４</a:t>
            </a:r>
            <a:r>
              <a:rPr lang="en-US" altLang="zh-CN" dirty="0"/>
              <a:t>)</a:t>
            </a:r>
            <a:r>
              <a:rPr lang="zh-CN" altLang="en-US" dirty="0"/>
              <a:t>签订购货协议 </a:t>
            </a:r>
            <a:endParaRPr lang="en-US" altLang="zh-CN" dirty="0" smtClean="0"/>
          </a:p>
          <a:p>
            <a:pPr marL="0" indent="0">
              <a:buNone/>
            </a:pPr>
            <a:r>
              <a:rPr lang="en-US" altLang="zh-CN" dirty="0" smtClean="0"/>
              <a:t>( </a:t>
            </a:r>
            <a:r>
              <a:rPr lang="zh-CN" altLang="en-US" dirty="0"/>
              <a:t>５</a:t>
            </a:r>
            <a:r>
              <a:rPr lang="en-US" altLang="zh-CN" dirty="0"/>
              <a:t>)</a:t>
            </a:r>
            <a:r>
              <a:rPr lang="zh-CN" altLang="en-US" dirty="0"/>
              <a:t>签订租赁合同 </a:t>
            </a:r>
            <a:endParaRPr lang="en-US" altLang="zh-CN" dirty="0" smtClean="0"/>
          </a:p>
          <a:p>
            <a:pPr marL="0" indent="0">
              <a:buNone/>
            </a:pPr>
            <a:r>
              <a:rPr lang="en-US" altLang="zh-CN" dirty="0" smtClean="0"/>
              <a:t>( </a:t>
            </a:r>
            <a:r>
              <a:rPr lang="zh-CN" altLang="en-US" dirty="0"/>
              <a:t>６</a:t>
            </a:r>
            <a:r>
              <a:rPr lang="en-US" altLang="zh-CN" dirty="0"/>
              <a:t>)</a:t>
            </a:r>
            <a:r>
              <a:rPr lang="zh-CN" altLang="en-US" dirty="0"/>
              <a:t>办理验货及投保承租企业收到租赁设备</a:t>
            </a:r>
            <a:r>
              <a:rPr lang="en-US" altLang="zh-CN" dirty="0"/>
              <a:t>,</a:t>
            </a:r>
            <a:r>
              <a:rPr lang="zh-CN" altLang="en-US" dirty="0"/>
              <a:t>要进行验收 </a:t>
            </a:r>
            <a:endParaRPr lang="en-US" altLang="zh-CN" dirty="0" smtClean="0"/>
          </a:p>
          <a:p>
            <a:pPr marL="0" indent="0">
              <a:buNone/>
            </a:pPr>
            <a:r>
              <a:rPr lang="en-US" altLang="zh-CN" dirty="0" smtClean="0"/>
              <a:t>( </a:t>
            </a:r>
            <a:r>
              <a:rPr lang="zh-CN" altLang="en-US" dirty="0"/>
              <a:t>７</a:t>
            </a:r>
            <a:r>
              <a:rPr lang="en-US" altLang="zh-CN" dirty="0"/>
              <a:t>)</a:t>
            </a:r>
            <a:r>
              <a:rPr lang="zh-CN" altLang="en-US" dirty="0"/>
              <a:t>交付租金 </a:t>
            </a:r>
            <a:endParaRPr lang="en-US" altLang="zh-CN" dirty="0" smtClean="0"/>
          </a:p>
          <a:p>
            <a:pPr marL="0" indent="0">
              <a:buNone/>
            </a:pPr>
            <a:r>
              <a:rPr lang="en-US" altLang="zh-CN" dirty="0" smtClean="0"/>
              <a:t>( </a:t>
            </a:r>
            <a:r>
              <a:rPr lang="zh-CN" altLang="en-US" dirty="0"/>
              <a:t>８</a:t>
            </a:r>
            <a:r>
              <a:rPr lang="en-US" altLang="zh-CN" dirty="0"/>
              <a:t>)</a:t>
            </a:r>
            <a:r>
              <a:rPr lang="zh-CN" altLang="en-US" dirty="0"/>
              <a:t>处理租赁期满的</a:t>
            </a:r>
            <a:r>
              <a:rPr lang="zh-CN" altLang="en-US" dirty="0" smtClean="0"/>
              <a:t>设备</a:t>
            </a:r>
            <a:endParaRPr lang="zh-CN" altLang="en-US" dirty="0"/>
          </a:p>
        </p:txBody>
      </p:sp>
    </p:spTree>
    <p:extLst>
      <p:ext uri="{BB962C8B-B14F-4D97-AF65-F5344CB8AC3E}">
        <p14:creationId xmlns:p14="http://schemas.microsoft.com/office/powerpoint/2010/main" val="359963140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４． 融资租赁租金的</a:t>
            </a:r>
            <a:r>
              <a:rPr lang="zh-CN" altLang="en-US" b="1" dirty="0" smtClean="0"/>
              <a:t>计算</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融资租赁租金是承租企业支付给租赁公司让渡租赁设备的使用权或价值的代价</a:t>
            </a:r>
            <a:r>
              <a:rPr lang="en-US" altLang="zh-CN" dirty="0"/>
              <a:t>.</a:t>
            </a:r>
            <a:r>
              <a:rPr lang="zh-CN" altLang="en-US" dirty="0"/>
              <a:t>租金 的数额大小、支付方式对承租企业的财务状况会有直接的影响</a:t>
            </a:r>
            <a:r>
              <a:rPr lang="en-US" altLang="zh-CN" dirty="0"/>
              <a:t>,</a:t>
            </a:r>
            <a:r>
              <a:rPr lang="zh-CN" altLang="en-US" dirty="0"/>
              <a:t>也是租赁决策的重要依据</a:t>
            </a:r>
            <a:r>
              <a:rPr lang="en-US" altLang="zh-CN" dirty="0" smtClean="0"/>
              <a:t>.</a:t>
            </a:r>
          </a:p>
          <a:p>
            <a:pPr marL="0" indent="0">
              <a:buNone/>
            </a:pPr>
            <a:r>
              <a:rPr lang="en-US" altLang="zh-CN" dirty="0" smtClean="0"/>
              <a:t>( </a:t>
            </a:r>
            <a:r>
              <a:rPr lang="zh-CN" altLang="en-US" dirty="0"/>
              <a:t>１</a:t>
            </a:r>
            <a:r>
              <a:rPr lang="en-US" altLang="zh-CN" dirty="0"/>
              <a:t>)</a:t>
            </a:r>
            <a:r>
              <a:rPr lang="zh-CN" altLang="en-US" dirty="0"/>
              <a:t>租金的构成 </a:t>
            </a:r>
            <a:endParaRPr lang="en-US" altLang="zh-CN" dirty="0" smtClean="0"/>
          </a:p>
          <a:p>
            <a:pPr marL="0" indent="0">
              <a:buNone/>
            </a:pPr>
            <a:r>
              <a:rPr lang="en-US" altLang="zh-CN" dirty="0"/>
              <a:t> </a:t>
            </a:r>
            <a:r>
              <a:rPr lang="en-US" altLang="zh-CN" dirty="0" smtClean="0"/>
              <a:t>      </a:t>
            </a:r>
            <a:r>
              <a:rPr lang="zh-CN" altLang="en-US" dirty="0" smtClean="0"/>
              <a:t>①</a:t>
            </a:r>
            <a:r>
              <a:rPr lang="zh-CN" altLang="en-US" dirty="0"/>
              <a:t>租赁资产的价款</a:t>
            </a:r>
            <a:r>
              <a:rPr lang="en-US" altLang="zh-CN" dirty="0"/>
              <a:t>,</a:t>
            </a:r>
            <a:r>
              <a:rPr lang="zh-CN" altLang="en-US" dirty="0"/>
              <a:t>包括设备的买价、运杂费及途中保险费等</a:t>
            </a:r>
            <a:r>
              <a:rPr lang="en-US" altLang="zh-CN" dirty="0"/>
              <a:t>. </a:t>
            </a:r>
            <a:endParaRPr lang="en-US" altLang="zh-CN" dirty="0" smtClean="0"/>
          </a:p>
          <a:p>
            <a:pPr marL="0" indent="0">
              <a:buNone/>
            </a:pPr>
            <a:r>
              <a:rPr lang="en-US" altLang="zh-CN" dirty="0"/>
              <a:t> </a:t>
            </a:r>
            <a:r>
              <a:rPr lang="en-US" altLang="zh-CN" dirty="0" smtClean="0"/>
              <a:t>      ②</a:t>
            </a:r>
            <a:r>
              <a:rPr lang="zh-CN" altLang="en-US" dirty="0"/>
              <a:t>利息</a:t>
            </a:r>
            <a:r>
              <a:rPr lang="en-US" altLang="zh-CN" dirty="0"/>
              <a:t>,</a:t>
            </a:r>
            <a:r>
              <a:rPr lang="zh-CN" altLang="en-US" dirty="0"/>
              <a:t>即租赁公司所垫资金的应计利息</a:t>
            </a:r>
            <a:r>
              <a:rPr lang="en-US" altLang="zh-CN" dirty="0" smtClean="0"/>
              <a:t>.</a:t>
            </a:r>
          </a:p>
          <a:p>
            <a:pPr marL="0" indent="0">
              <a:buNone/>
            </a:pPr>
            <a:r>
              <a:rPr lang="zh-CN" altLang="en-US" dirty="0" smtClean="0"/>
              <a:t>       ③</a:t>
            </a:r>
            <a:r>
              <a:rPr lang="zh-CN" altLang="en-US" dirty="0"/>
              <a:t>租赁手续费</a:t>
            </a:r>
            <a:r>
              <a:rPr lang="en-US" altLang="zh-CN" dirty="0"/>
              <a:t>,</a:t>
            </a:r>
            <a:r>
              <a:rPr lang="zh-CN" altLang="en-US" dirty="0"/>
              <a:t>包括租赁公司承办租赁业务的营业费用及应得到的利润</a:t>
            </a:r>
            <a:r>
              <a:rPr lang="en-US" altLang="zh-CN" dirty="0"/>
              <a:t>.</a:t>
            </a:r>
            <a:r>
              <a:rPr lang="zh-CN" altLang="en-US" dirty="0"/>
              <a:t>租赁手续费 的高低由租赁公司与承租企业协商确定</a:t>
            </a:r>
            <a:r>
              <a:rPr lang="en-US" altLang="zh-CN" dirty="0"/>
              <a:t>,</a:t>
            </a:r>
            <a:r>
              <a:rPr lang="zh-CN" altLang="en-US" dirty="0"/>
              <a:t>一般以租赁资产价款的一定百分比收取</a:t>
            </a:r>
            <a:r>
              <a:rPr lang="en-US" altLang="zh-CN" dirty="0"/>
              <a:t>. </a:t>
            </a:r>
            <a:endParaRPr lang="zh-CN" altLang="en-US" dirty="0"/>
          </a:p>
        </p:txBody>
      </p:sp>
    </p:spTree>
    <p:extLst>
      <p:ext uri="{BB962C8B-B14F-4D97-AF65-F5344CB8AC3E}">
        <p14:creationId xmlns:p14="http://schemas.microsoft.com/office/powerpoint/2010/main" val="10243565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12CA7568-6CE6-48CA-8EA7-3C2C453463DC}"/>
              </a:ext>
            </a:extLst>
          </p:cNvPr>
          <p:cNvSpPr>
            <a:spLocks noGrp="1"/>
          </p:cNvSpPr>
          <p:nvPr>
            <p:ph sz="quarter" idx="13"/>
          </p:nvPr>
        </p:nvSpPr>
        <p:spPr/>
        <p:txBody>
          <a:bodyPr>
            <a:normAutofit fontScale="92500" lnSpcReduction="10000"/>
          </a:bodyPr>
          <a:lstStyle/>
          <a:p>
            <a:pPr marL="0" indent="0" algn="ctr">
              <a:buNone/>
            </a:pPr>
            <a:r>
              <a:rPr lang="en-US" altLang="zh-CN" sz="3200" b="1" dirty="0"/>
              <a:t>1.2 </a:t>
            </a:r>
            <a:r>
              <a:rPr lang="zh-CN" altLang="en-US" sz="3200" b="1" dirty="0"/>
              <a:t>财务管理的目标及利益冲突的协调 </a:t>
            </a:r>
            <a:endParaRPr lang="en-US" altLang="zh-CN" sz="3200" b="1" dirty="0"/>
          </a:p>
          <a:p>
            <a:pPr marL="0" indent="0">
              <a:buNone/>
            </a:pPr>
            <a:r>
              <a:rPr lang="zh-CN" altLang="en-US" dirty="0"/>
              <a:t>财务管理的目标是企业理财活动所希望实现的结果</a:t>
            </a:r>
            <a:r>
              <a:rPr lang="en-US" altLang="zh-CN" dirty="0"/>
              <a:t>,</a:t>
            </a:r>
            <a:r>
              <a:rPr lang="zh-CN" altLang="en-US" dirty="0"/>
              <a:t>是评价企业理财活动是否合理的 基本标准</a:t>
            </a:r>
            <a:r>
              <a:rPr lang="en-US" altLang="zh-CN" dirty="0"/>
              <a:t>.</a:t>
            </a:r>
          </a:p>
          <a:p>
            <a:pPr marL="0" indent="0">
              <a:buNone/>
            </a:pPr>
            <a:r>
              <a:rPr lang="en-US" altLang="zh-CN" sz="2800" dirty="0"/>
              <a:t>1.2.1</a:t>
            </a:r>
            <a:r>
              <a:rPr lang="zh-CN" altLang="en-US" sz="2800" dirty="0"/>
              <a:t> 企业财务管理目标 </a:t>
            </a:r>
            <a:endParaRPr lang="en-US" altLang="zh-CN" sz="2800" dirty="0"/>
          </a:p>
          <a:p>
            <a:pPr marL="457200" indent="-457200">
              <a:buAutoNum type="arabicDbPeriod"/>
            </a:pPr>
            <a:r>
              <a:rPr lang="zh-CN" altLang="en-US" b="1" dirty="0"/>
              <a:t>利润最大化 </a:t>
            </a:r>
            <a:endParaRPr lang="en-US" altLang="zh-CN" b="1" dirty="0"/>
          </a:p>
          <a:p>
            <a:pPr marL="0" indent="0">
              <a:buNone/>
            </a:pPr>
            <a:r>
              <a:rPr lang="zh-CN" altLang="en-US" dirty="0"/>
              <a:t> 主要优点：</a:t>
            </a:r>
            <a:endParaRPr lang="en-US" altLang="zh-CN" dirty="0"/>
          </a:p>
          <a:p>
            <a:pPr marL="0" indent="0">
              <a:buNone/>
            </a:pPr>
            <a:r>
              <a:rPr lang="zh-CN" altLang="en-US" dirty="0"/>
              <a:t>      是企业在追求利润最大化的过程中</a:t>
            </a:r>
            <a:r>
              <a:rPr lang="en-US" altLang="zh-CN" dirty="0"/>
              <a:t>,</a:t>
            </a:r>
            <a:r>
              <a:rPr lang="zh-CN" altLang="en-US" dirty="0"/>
              <a:t>就必须讲求经济核算</a:t>
            </a:r>
            <a:r>
              <a:rPr lang="en-US" altLang="zh-CN" dirty="0"/>
              <a:t>,</a:t>
            </a:r>
            <a:r>
              <a:rPr lang="zh-CN" altLang="en-US" dirty="0"/>
              <a:t>加强管理</a:t>
            </a:r>
            <a:r>
              <a:rPr lang="en-US" altLang="zh-CN" dirty="0"/>
              <a:t>,</a:t>
            </a:r>
            <a:r>
              <a:rPr lang="zh-CN" altLang="en-US" dirty="0"/>
              <a:t>改进技术</a:t>
            </a:r>
            <a:r>
              <a:rPr lang="en-US" altLang="zh-CN" dirty="0"/>
              <a:t>,</a:t>
            </a:r>
            <a:r>
              <a:rPr lang="zh-CN" altLang="en-US" dirty="0"/>
              <a:t>提高劳 动生产率</a:t>
            </a:r>
            <a:r>
              <a:rPr lang="en-US" altLang="zh-CN" dirty="0"/>
              <a:t>,</a:t>
            </a:r>
            <a:r>
              <a:rPr lang="zh-CN" altLang="en-US" dirty="0"/>
              <a:t>降低产品成本</a:t>
            </a:r>
            <a:r>
              <a:rPr lang="en-US" altLang="zh-CN" dirty="0"/>
              <a:t>,</a:t>
            </a:r>
            <a:r>
              <a:rPr lang="zh-CN" altLang="en-US" dirty="0"/>
              <a:t>这些措施都有利于企业资源的合理配置、企业整体经济效益的提 高</a:t>
            </a:r>
            <a:r>
              <a:rPr lang="en-US" altLang="zh-CN" dirty="0"/>
              <a:t>.</a:t>
            </a:r>
          </a:p>
          <a:p>
            <a:pPr marL="0" indent="0">
              <a:buNone/>
            </a:pPr>
            <a:r>
              <a:rPr lang="zh-CN" altLang="en-US" dirty="0"/>
              <a:t>缺陷：</a:t>
            </a:r>
            <a:r>
              <a:rPr lang="en-US" altLang="zh-CN" dirty="0"/>
              <a:t> </a:t>
            </a:r>
          </a:p>
          <a:p>
            <a:pPr marL="0" indent="0">
              <a:buNone/>
            </a:pPr>
            <a:r>
              <a:rPr lang="en-US" altLang="zh-CN" dirty="0"/>
              <a:t>( </a:t>
            </a:r>
            <a:r>
              <a:rPr lang="zh-CN" altLang="en-US" dirty="0"/>
              <a:t>１</a:t>
            </a:r>
            <a:r>
              <a:rPr lang="en-US" altLang="zh-CN" dirty="0"/>
              <a:t>)</a:t>
            </a:r>
            <a:r>
              <a:rPr lang="zh-CN" altLang="en-US" dirty="0"/>
              <a:t>没有考虑利润实现时间和资金时间价值</a:t>
            </a:r>
            <a:r>
              <a:rPr lang="en-US" altLang="zh-CN" dirty="0"/>
              <a:t>. ( </a:t>
            </a:r>
            <a:r>
              <a:rPr lang="zh-CN" altLang="en-US" dirty="0"/>
              <a:t>２</a:t>
            </a:r>
            <a:r>
              <a:rPr lang="en-US" altLang="zh-CN" dirty="0"/>
              <a:t>)</a:t>
            </a:r>
            <a:r>
              <a:rPr lang="zh-CN" altLang="en-US" dirty="0"/>
              <a:t>没有考虑风险问题</a:t>
            </a:r>
            <a:r>
              <a:rPr lang="en-US" altLang="zh-CN" dirty="0"/>
              <a:t>. </a:t>
            </a:r>
          </a:p>
          <a:p>
            <a:pPr marL="0" indent="0">
              <a:buNone/>
            </a:pPr>
            <a:r>
              <a:rPr lang="en-US" altLang="zh-CN" dirty="0"/>
              <a:t>( </a:t>
            </a:r>
            <a:r>
              <a:rPr lang="zh-CN" altLang="en-US" dirty="0"/>
              <a:t>３</a:t>
            </a:r>
            <a:r>
              <a:rPr lang="en-US" altLang="zh-CN" dirty="0"/>
              <a:t>)</a:t>
            </a:r>
            <a:r>
              <a:rPr lang="zh-CN" altLang="en-US" dirty="0"/>
              <a:t>没有反映创造的利润与投入资本之间的关系</a:t>
            </a:r>
            <a:r>
              <a:rPr lang="en-US" altLang="zh-CN" dirty="0"/>
              <a:t>. </a:t>
            </a:r>
          </a:p>
          <a:p>
            <a:pPr marL="0" indent="0">
              <a:buNone/>
            </a:pPr>
            <a:r>
              <a:rPr lang="en-US" altLang="zh-CN" dirty="0"/>
              <a:t>( </a:t>
            </a:r>
            <a:r>
              <a:rPr lang="zh-CN" altLang="en-US" dirty="0"/>
              <a:t>４</a:t>
            </a:r>
            <a:r>
              <a:rPr lang="en-US" altLang="zh-CN" dirty="0"/>
              <a:t>)</a:t>
            </a:r>
            <a:r>
              <a:rPr lang="zh-CN" altLang="en-US" dirty="0"/>
              <a:t>可能导致企业短期财务的决策倾向</a:t>
            </a:r>
            <a:r>
              <a:rPr lang="en-US" altLang="zh-CN" dirty="0"/>
              <a:t>,</a:t>
            </a:r>
            <a:r>
              <a:rPr lang="zh-CN" altLang="en-US" dirty="0"/>
              <a:t>影响企业长远发展</a:t>
            </a:r>
            <a:r>
              <a:rPr lang="en-US" altLang="zh-CN" dirty="0"/>
              <a:t>.</a:t>
            </a:r>
            <a:endParaRPr lang="zh-CN" altLang="en-US" dirty="0"/>
          </a:p>
        </p:txBody>
      </p:sp>
    </p:spTree>
    <p:extLst>
      <p:ext uri="{BB962C8B-B14F-4D97-AF65-F5344CB8AC3E}">
        <p14:creationId xmlns:p14="http://schemas.microsoft.com/office/powerpoint/2010/main" val="112364348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dirty="0"/>
              <a:t>( </a:t>
            </a:r>
            <a:r>
              <a:rPr lang="zh-CN" altLang="en-US" dirty="0"/>
              <a:t>３</a:t>
            </a:r>
            <a:r>
              <a:rPr lang="en-US" altLang="zh-CN" dirty="0"/>
              <a:t>)</a:t>
            </a:r>
            <a:r>
              <a:rPr lang="zh-CN" altLang="en-US" dirty="0"/>
              <a:t>租金的计算方法 </a:t>
            </a:r>
            <a:endParaRPr lang="en-US" altLang="zh-CN" dirty="0" smtClean="0"/>
          </a:p>
          <a:p>
            <a:pPr marL="0" indent="0">
              <a:buNone/>
            </a:pPr>
            <a:r>
              <a:rPr lang="en-US" altLang="zh-CN" dirty="0"/>
              <a:t> </a:t>
            </a:r>
            <a:r>
              <a:rPr lang="en-US" altLang="zh-CN" dirty="0" smtClean="0"/>
              <a:t>      </a:t>
            </a:r>
            <a:r>
              <a:rPr lang="zh-CN" altLang="en-US" dirty="0" smtClean="0"/>
              <a:t>融资</a:t>
            </a:r>
            <a:r>
              <a:rPr lang="zh-CN" altLang="en-US" dirty="0"/>
              <a:t>性租赁租金的计算方法较多</a:t>
            </a:r>
            <a:r>
              <a:rPr lang="en-US" altLang="zh-CN" dirty="0"/>
              <a:t>,</a:t>
            </a:r>
            <a:r>
              <a:rPr lang="zh-CN" altLang="en-US" dirty="0"/>
              <a:t>常用的有平均分摊法和等额年金法</a:t>
            </a:r>
            <a:r>
              <a:rPr lang="en-US" altLang="zh-CN" dirty="0" smtClean="0"/>
              <a:t>.</a:t>
            </a:r>
          </a:p>
          <a:p>
            <a:pPr marL="0" indent="0">
              <a:buNone/>
            </a:pPr>
            <a:r>
              <a:rPr lang="en-US" altLang="zh-CN" dirty="0" smtClean="0"/>
              <a:t> </a:t>
            </a:r>
            <a:r>
              <a:rPr lang="en-US" altLang="zh-CN" dirty="0"/>
              <a:t>①</a:t>
            </a:r>
            <a:r>
              <a:rPr lang="zh-CN" altLang="en-US" dirty="0"/>
              <a:t>平均分摊法</a:t>
            </a:r>
            <a:r>
              <a:rPr lang="en-US" altLang="zh-CN" dirty="0" smtClean="0"/>
              <a:t>.</a:t>
            </a:r>
          </a:p>
          <a:p>
            <a:pPr marL="0" indent="0">
              <a:buNone/>
            </a:pPr>
            <a:r>
              <a:rPr lang="en-US" altLang="zh-CN" dirty="0"/>
              <a:t> </a:t>
            </a:r>
            <a:r>
              <a:rPr lang="en-US" altLang="zh-CN" dirty="0" smtClean="0"/>
              <a:t>      </a:t>
            </a:r>
            <a:r>
              <a:rPr lang="zh-CN" altLang="en-US" dirty="0" smtClean="0"/>
              <a:t>平均</a:t>
            </a:r>
            <a:r>
              <a:rPr lang="zh-CN" altLang="en-US" dirty="0"/>
              <a:t>分摊法是指不考虑货币的时间价值因素</a:t>
            </a:r>
            <a:r>
              <a:rPr lang="en-US" altLang="zh-CN" dirty="0"/>
              <a:t>,</a:t>
            </a:r>
            <a:r>
              <a:rPr lang="zh-CN" altLang="en-US" dirty="0"/>
              <a:t>先以商定的利息率和手 续费率计算出租赁期间的利息和手续费</a:t>
            </a:r>
            <a:r>
              <a:rPr lang="en-US" altLang="zh-CN" dirty="0"/>
              <a:t>,</a:t>
            </a:r>
            <a:r>
              <a:rPr lang="zh-CN" altLang="en-US" dirty="0"/>
              <a:t>然后连同设备价款一起按支付次数平均的计算方 法</a:t>
            </a:r>
            <a:r>
              <a:rPr lang="en-US" altLang="zh-CN" dirty="0" smtClean="0"/>
              <a:t>,</a:t>
            </a:r>
            <a:endParaRPr lang="en-US" altLang="zh-CN" dirty="0"/>
          </a:p>
          <a:p>
            <a:pPr marL="0" indent="0">
              <a:buNone/>
            </a:pPr>
            <a:r>
              <a:rPr lang="zh-CN" altLang="en-US" dirty="0"/>
              <a:t>②等额年金法</a:t>
            </a:r>
            <a:r>
              <a:rPr lang="en-US" altLang="zh-CN" dirty="0" smtClean="0"/>
              <a:t>.</a:t>
            </a:r>
          </a:p>
          <a:p>
            <a:pPr marL="0" indent="0">
              <a:buNone/>
            </a:pPr>
            <a:r>
              <a:rPr lang="en-US" altLang="zh-CN" dirty="0"/>
              <a:t> </a:t>
            </a:r>
            <a:r>
              <a:rPr lang="en-US" altLang="zh-CN" dirty="0" smtClean="0"/>
              <a:t>      </a:t>
            </a:r>
            <a:r>
              <a:rPr lang="zh-CN" altLang="en-US" dirty="0" smtClean="0"/>
              <a:t>等额</a:t>
            </a:r>
            <a:r>
              <a:rPr lang="zh-CN" altLang="en-US" dirty="0"/>
              <a:t>年金法是指利用年金现值的计算原理计算每期应付租金的方法</a:t>
            </a:r>
            <a:r>
              <a:rPr lang="en-US" altLang="zh-CN" dirty="0"/>
              <a:t>.</a:t>
            </a:r>
            <a:endParaRPr lang="zh-CN" altLang="en-US" dirty="0"/>
          </a:p>
        </p:txBody>
      </p:sp>
    </p:spTree>
    <p:extLst>
      <p:ext uri="{BB962C8B-B14F-4D97-AF65-F5344CB8AC3E}">
        <p14:creationId xmlns:p14="http://schemas.microsoft.com/office/powerpoint/2010/main" val="70915442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５． 融资租赁的</a:t>
            </a:r>
            <a:r>
              <a:rPr lang="zh-CN" altLang="en-US" b="1" dirty="0" smtClean="0"/>
              <a:t>优缺点</a:t>
            </a:r>
            <a:endParaRPr lang="en-US" altLang="zh-CN" b="1" dirty="0" smtClean="0"/>
          </a:p>
          <a:p>
            <a:pPr marL="0" indent="0">
              <a:buNone/>
            </a:pPr>
            <a:r>
              <a:rPr lang="zh-CN" altLang="en-US" dirty="0" smtClean="0"/>
              <a:t> </a:t>
            </a:r>
            <a:r>
              <a:rPr lang="en-US" altLang="zh-CN" dirty="0"/>
              <a:t>( </a:t>
            </a:r>
            <a:r>
              <a:rPr lang="zh-CN" altLang="en-US" dirty="0"/>
              <a:t>１</a:t>
            </a:r>
            <a:r>
              <a:rPr lang="en-US" altLang="zh-CN" dirty="0"/>
              <a:t>)</a:t>
            </a:r>
            <a:r>
              <a:rPr lang="zh-CN" altLang="en-US" dirty="0"/>
              <a:t>融资租赁的</a:t>
            </a:r>
            <a:r>
              <a:rPr lang="zh-CN" altLang="en-US" dirty="0" smtClean="0"/>
              <a:t>优点</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①融资租赁的实质是融资</a:t>
            </a:r>
            <a:r>
              <a:rPr lang="en-US" altLang="zh-CN" dirty="0"/>
              <a:t>,</a:t>
            </a:r>
            <a:r>
              <a:rPr lang="zh-CN" altLang="en-US" dirty="0"/>
              <a:t>尤其当企业资金不足</a:t>
            </a:r>
            <a:r>
              <a:rPr lang="en-US" altLang="zh-CN" dirty="0"/>
              <a:t>,</a:t>
            </a:r>
            <a:r>
              <a:rPr lang="zh-CN" altLang="en-US" dirty="0"/>
              <a:t>举债购买设备困难时</a:t>
            </a:r>
            <a:r>
              <a:rPr lang="en-US" altLang="zh-CN" dirty="0"/>
              <a:t>,</a:t>
            </a:r>
            <a:r>
              <a:rPr lang="zh-CN" altLang="en-US" dirty="0"/>
              <a:t>更显示出其“借 鸡生蛋</a:t>
            </a:r>
            <a:r>
              <a:rPr lang="en-US" altLang="zh-CN" dirty="0"/>
              <a:t>,</a:t>
            </a:r>
            <a:r>
              <a:rPr lang="zh-CN" altLang="en-US" dirty="0"/>
              <a:t>以蛋还鸡”办法的优势</a:t>
            </a:r>
            <a:r>
              <a:rPr lang="en-US" altLang="zh-CN" dirty="0"/>
              <a:t>. </a:t>
            </a:r>
            <a:endParaRPr lang="en-US" altLang="zh-CN" dirty="0" smtClean="0"/>
          </a:p>
          <a:p>
            <a:pPr marL="0" indent="0">
              <a:buNone/>
            </a:pPr>
            <a:r>
              <a:rPr lang="en-US" altLang="zh-CN" dirty="0"/>
              <a:t> </a:t>
            </a:r>
            <a:r>
              <a:rPr lang="en-US" altLang="zh-CN" dirty="0" smtClean="0"/>
              <a:t>       ②</a:t>
            </a:r>
            <a:r>
              <a:rPr lang="zh-CN" altLang="en-US" dirty="0"/>
              <a:t>融资租赁的资金使用期限与设备寿命周期接近</a:t>
            </a:r>
            <a:r>
              <a:rPr lang="en-US" altLang="zh-CN" dirty="0"/>
              <a:t>,</a:t>
            </a:r>
            <a:r>
              <a:rPr lang="zh-CN" altLang="en-US" dirty="0"/>
              <a:t>比一般借款期限长</a:t>
            </a:r>
            <a:r>
              <a:rPr lang="en-US" altLang="zh-CN" dirty="0"/>
              <a:t>,</a:t>
            </a:r>
            <a:r>
              <a:rPr lang="zh-CN" altLang="en-US" dirty="0"/>
              <a:t>负债压力较小</a:t>
            </a:r>
            <a:r>
              <a:rPr lang="en-US" altLang="zh-CN" dirty="0"/>
              <a:t>; </a:t>
            </a:r>
            <a:r>
              <a:rPr lang="zh-CN" altLang="en-US" dirty="0"/>
              <a:t>在租赁期内租赁公司一般不得收回出租设备</a:t>
            </a:r>
            <a:r>
              <a:rPr lang="en-US" altLang="zh-CN" dirty="0"/>
              <a:t>,</a:t>
            </a:r>
            <a:r>
              <a:rPr lang="zh-CN" altLang="en-US" dirty="0"/>
              <a:t>以使承租方使用有保障</a:t>
            </a:r>
            <a:r>
              <a:rPr lang="en-US" altLang="zh-CN" dirty="0"/>
              <a:t>. </a:t>
            </a:r>
            <a:endParaRPr lang="en-US" altLang="zh-CN" dirty="0" smtClean="0"/>
          </a:p>
          <a:p>
            <a:pPr marL="0" indent="0">
              <a:buNone/>
            </a:pPr>
            <a:r>
              <a:rPr lang="en-US" altLang="zh-CN" dirty="0"/>
              <a:t> </a:t>
            </a:r>
            <a:r>
              <a:rPr lang="en-US" altLang="zh-CN" dirty="0" smtClean="0"/>
              <a:t>       ③</a:t>
            </a:r>
            <a:r>
              <a:rPr lang="zh-CN" altLang="en-US" dirty="0"/>
              <a:t>融资与融物的结合</a:t>
            </a:r>
            <a:r>
              <a:rPr lang="en-US" altLang="zh-CN" dirty="0"/>
              <a:t>,</a:t>
            </a:r>
            <a:r>
              <a:rPr lang="zh-CN" altLang="en-US" dirty="0"/>
              <a:t>减少了承租企业直接购买设备的中间环节和费用</a:t>
            </a:r>
            <a:r>
              <a:rPr lang="en-US" altLang="zh-CN" dirty="0"/>
              <a:t>,</a:t>
            </a:r>
            <a:r>
              <a:rPr lang="zh-CN" altLang="en-US" dirty="0"/>
              <a:t>提高了生产 能力</a:t>
            </a:r>
            <a:r>
              <a:rPr lang="en-US" altLang="zh-CN" dirty="0"/>
              <a:t>. ( </a:t>
            </a:r>
            <a:r>
              <a:rPr lang="zh-CN" altLang="en-US" dirty="0"/>
              <a:t>２</a:t>
            </a:r>
            <a:r>
              <a:rPr lang="en-US" altLang="zh-CN" dirty="0"/>
              <a:t>)</a:t>
            </a:r>
            <a:r>
              <a:rPr lang="zh-CN" altLang="en-US" dirty="0"/>
              <a:t>融资租赁的缺点 </a:t>
            </a:r>
            <a:endParaRPr lang="en-US" altLang="zh-CN" dirty="0" smtClean="0"/>
          </a:p>
          <a:p>
            <a:pPr marL="0" indent="0">
              <a:buNone/>
            </a:pPr>
            <a:r>
              <a:rPr lang="en-US" altLang="zh-CN" dirty="0"/>
              <a:t> </a:t>
            </a:r>
            <a:r>
              <a:rPr lang="en-US" altLang="zh-CN" dirty="0" smtClean="0"/>
              <a:t>       </a:t>
            </a:r>
            <a:r>
              <a:rPr lang="zh-CN" altLang="en-US" dirty="0" smtClean="0"/>
              <a:t>①</a:t>
            </a:r>
            <a:r>
              <a:rPr lang="zh-CN" altLang="en-US" dirty="0"/>
              <a:t>资金成本高</a:t>
            </a:r>
            <a:r>
              <a:rPr lang="en-US" altLang="zh-CN" dirty="0"/>
              <a:t>.</a:t>
            </a:r>
            <a:r>
              <a:rPr lang="zh-CN" altLang="en-US" dirty="0"/>
              <a:t>融资租赁的租金比举债利息高</a:t>
            </a:r>
            <a:r>
              <a:rPr lang="en-US" altLang="zh-CN" dirty="0"/>
              <a:t>,</a:t>
            </a:r>
            <a:r>
              <a:rPr lang="zh-CN" altLang="en-US" dirty="0"/>
              <a:t>因此总的财务负担重</a:t>
            </a:r>
            <a:r>
              <a:rPr lang="en-US" altLang="zh-CN" dirty="0"/>
              <a:t>. </a:t>
            </a:r>
            <a:endParaRPr lang="en-US" altLang="zh-CN" dirty="0" smtClean="0"/>
          </a:p>
          <a:p>
            <a:pPr marL="0" indent="0">
              <a:buNone/>
            </a:pPr>
            <a:r>
              <a:rPr lang="en-US" altLang="zh-CN" dirty="0"/>
              <a:t> </a:t>
            </a:r>
            <a:r>
              <a:rPr lang="en-US" altLang="zh-CN" dirty="0" smtClean="0"/>
              <a:t>       ②</a:t>
            </a:r>
            <a:r>
              <a:rPr lang="zh-CN" altLang="en-US" dirty="0"/>
              <a:t>不一定能享有设备残值</a:t>
            </a:r>
            <a:r>
              <a:rPr lang="en-US" altLang="zh-CN" dirty="0"/>
              <a:t>.</a:t>
            </a:r>
            <a:endParaRPr lang="zh-CN" altLang="en-US" dirty="0"/>
          </a:p>
        </p:txBody>
      </p:sp>
    </p:spTree>
    <p:extLst>
      <p:ext uri="{BB962C8B-B14F-4D97-AF65-F5344CB8AC3E}">
        <p14:creationId xmlns:p14="http://schemas.microsoft.com/office/powerpoint/2010/main" val="317403692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a:xfrm>
            <a:off x="838200" y="742951"/>
            <a:ext cx="10851292" cy="5243512"/>
          </a:xfrm>
        </p:spPr>
        <p:txBody>
          <a:bodyPr>
            <a:normAutofit fontScale="92500"/>
          </a:bodyPr>
          <a:lstStyle/>
          <a:p>
            <a:pPr marL="0" indent="0">
              <a:buNone/>
            </a:pPr>
            <a:r>
              <a:rPr lang="en-US" altLang="zh-CN" sz="2800" dirty="0" smtClean="0"/>
              <a:t>3.4.4 </a:t>
            </a:r>
            <a:r>
              <a:rPr lang="zh-CN" altLang="en-US" sz="2800" dirty="0" smtClean="0"/>
              <a:t>商业</a:t>
            </a:r>
            <a:r>
              <a:rPr lang="zh-CN" altLang="en-US" sz="2800" dirty="0"/>
              <a:t>信用 </a:t>
            </a:r>
            <a:endParaRPr lang="en-US" altLang="zh-CN" sz="2800" dirty="0" smtClean="0"/>
          </a:p>
          <a:p>
            <a:pPr marL="0" indent="0">
              <a:buNone/>
            </a:pPr>
            <a:r>
              <a:rPr lang="en-US" altLang="zh-CN" dirty="0"/>
              <a:t> </a:t>
            </a:r>
            <a:r>
              <a:rPr lang="en-US" altLang="zh-CN" dirty="0" smtClean="0"/>
              <a:t>      </a:t>
            </a:r>
            <a:r>
              <a:rPr lang="zh-CN" altLang="en-US" dirty="0" smtClean="0"/>
              <a:t>商业</a:t>
            </a:r>
            <a:r>
              <a:rPr lang="zh-CN" altLang="en-US" dirty="0"/>
              <a:t>信用是指商品交易中由于延期付款、预收货款或延期交货而形成的借贷关系</a:t>
            </a:r>
            <a:r>
              <a:rPr lang="en-US" altLang="zh-CN" dirty="0"/>
              <a:t>,</a:t>
            </a:r>
            <a:r>
              <a:rPr lang="zh-CN" altLang="en-US" dirty="0"/>
              <a:t>是企 业之间的直接信用行为</a:t>
            </a:r>
            <a:r>
              <a:rPr lang="en-US" altLang="zh-CN" dirty="0" smtClean="0"/>
              <a:t>.</a:t>
            </a:r>
          </a:p>
          <a:p>
            <a:pPr marL="0" indent="0">
              <a:buNone/>
            </a:pPr>
            <a:r>
              <a:rPr lang="zh-CN" altLang="en-US" dirty="0" smtClean="0"/>
              <a:t>企业</a:t>
            </a:r>
            <a:r>
              <a:rPr lang="zh-CN" altLang="en-US" dirty="0"/>
              <a:t>之间商业信用的</a:t>
            </a:r>
            <a:r>
              <a:rPr lang="zh-CN" altLang="en-US" dirty="0" smtClean="0"/>
              <a:t>形式：</a:t>
            </a:r>
            <a:endParaRPr lang="en-US" altLang="zh-CN" dirty="0" smtClean="0"/>
          </a:p>
          <a:p>
            <a:pPr marL="457200" indent="-457200">
              <a:buAutoNum type="arabicDbPeriod"/>
            </a:pPr>
            <a:r>
              <a:rPr lang="zh-CN" altLang="en-US" b="1" dirty="0" smtClean="0"/>
              <a:t>应付账款</a:t>
            </a:r>
            <a:endParaRPr lang="en-US" altLang="zh-CN" b="1" dirty="0" smtClean="0"/>
          </a:p>
          <a:p>
            <a:pPr marL="0" indent="0">
              <a:buNone/>
            </a:pPr>
            <a:r>
              <a:rPr lang="zh-CN" altLang="en-US" dirty="0" smtClean="0"/>
              <a:t> </a:t>
            </a:r>
            <a:r>
              <a:rPr lang="zh-CN" altLang="en-US" dirty="0"/>
              <a:t>应付账款即赊购商品形成的欠款</a:t>
            </a:r>
            <a:r>
              <a:rPr lang="en-US" altLang="zh-CN" dirty="0"/>
              <a:t>,</a:t>
            </a:r>
            <a:r>
              <a:rPr lang="zh-CN" altLang="en-US" dirty="0"/>
              <a:t>是一种典型的商业信用形式</a:t>
            </a:r>
            <a:r>
              <a:rPr lang="en-US" altLang="zh-CN" dirty="0" smtClean="0"/>
              <a:t>.</a:t>
            </a:r>
          </a:p>
          <a:p>
            <a:pPr marL="0" indent="0">
              <a:buNone/>
            </a:pPr>
            <a:r>
              <a:rPr lang="zh-CN" altLang="en-US" b="1" dirty="0"/>
              <a:t>２． 应付票据 </a:t>
            </a:r>
            <a:endParaRPr lang="en-US" altLang="zh-CN" b="1" dirty="0" smtClean="0"/>
          </a:p>
          <a:p>
            <a:pPr marL="0" indent="0">
              <a:buNone/>
            </a:pPr>
            <a:r>
              <a:rPr lang="zh-CN" altLang="en-US" dirty="0" smtClean="0"/>
              <a:t>       应付票据</a:t>
            </a:r>
            <a:r>
              <a:rPr lang="zh-CN" altLang="en-US" dirty="0"/>
              <a:t>是企业在对外经济往来中</a:t>
            </a:r>
            <a:r>
              <a:rPr lang="en-US" altLang="zh-CN" dirty="0"/>
              <a:t>,</a:t>
            </a:r>
            <a:r>
              <a:rPr lang="zh-CN" altLang="en-US" dirty="0"/>
              <a:t>对应付债务所开出的票据</a:t>
            </a:r>
            <a:r>
              <a:rPr lang="en-US" altLang="zh-CN" dirty="0" smtClean="0"/>
              <a:t>.</a:t>
            </a:r>
            <a:r>
              <a:rPr lang="zh-CN" altLang="en-US" dirty="0"/>
              <a:t> </a:t>
            </a:r>
            <a:r>
              <a:rPr lang="en-US" altLang="zh-CN" dirty="0"/>
              <a:t>.</a:t>
            </a:r>
            <a:r>
              <a:rPr lang="zh-CN" altLang="en-US" dirty="0"/>
              <a:t>商业汇票根据承兑人的不同可分为商业承兑汇票和银行承兑汇票</a:t>
            </a:r>
            <a:r>
              <a:rPr lang="en-US" altLang="zh-CN" dirty="0" smtClean="0"/>
              <a:t>.</a:t>
            </a:r>
          </a:p>
          <a:p>
            <a:pPr marL="0" indent="0">
              <a:buNone/>
            </a:pPr>
            <a:r>
              <a:rPr lang="zh-CN" altLang="en-US" b="1" dirty="0"/>
              <a:t>３． 预收货款 </a:t>
            </a:r>
            <a:endParaRPr lang="en-US" altLang="zh-CN" b="1" dirty="0" smtClean="0"/>
          </a:p>
          <a:p>
            <a:pPr marL="0" indent="0">
              <a:buNone/>
            </a:pPr>
            <a:r>
              <a:rPr lang="zh-CN" altLang="en-US" dirty="0" smtClean="0"/>
              <a:t>预收</a:t>
            </a:r>
            <a:r>
              <a:rPr lang="zh-CN" altLang="en-US" dirty="0"/>
              <a:t>货款是指卖方按照合同或协议的规定</a:t>
            </a:r>
            <a:r>
              <a:rPr lang="en-US" altLang="zh-CN" dirty="0"/>
              <a:t>,</a:t>
            </a:r>
            <a:r>
              <a:rPr lang="zh-CN" altLang="en-US" dirty="0"/>
              <a:t>在发出商品之前向买方预收的部分或全部 货款的信用行为</a:t>
            </a:r>
            <a:r>
              <a:rPr lang="en-US" altLang="zh-CN" dirty="0"/>
              <a:t>.</a:t>
            </a:r>
            <a:endParaRPr lang="zh-CN" altLang="en-US" dirty="0"/>
          </a:p>
        </p:txBody>
      </p:sp>
    </p:spTree>
    <p:extLst>
      <p:ext uri="{BB962C8B-B14F-4D97-AF65-F5344CB8AC3E}">
        <p14:creationId xmlns:p14="http://schemas.microsoft.com/office/powerpoint/2010/main" val="251433852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a:bodyPr>
          <a:lstStyle/>
          <a:p>
            <a:pPr marL="0" indent="0" algn="ctr">
              <a:buNone/>
            </a:pPr>
            <a:r>
              <a:rPr lang="en-US" altLang="zh-CN" sz="3200" dirty="0" smtClean="0"/>
              <a:t>3.5 </a:t>
            </a:r>
            <a:r>
              <a:rPr lang="zh-CN" altLang="en-US" sz="3200" dirty="0" smtClean="0"/>
              <a:t>混合性筹资</a:t>
            </a:r>
            <a:endParaRPr lang="en-US" altLang="zh-CN" sz="3200" dirty="0" smtClean="0"/>
          </a:p>
          <a:p>
            <a:pPr marL="0" indent="0">
              <a:buNone/>
            </a:pPr>
            <a:r>
              <a:rPr lang="zh-CN" altLang="en-US" dirty="0" smtClean="0"/>
              <a:t>       混合性</a:t>
            </a:r>
            <a:r>
              <a:rPr lang="zh-CN" altLang="en-US" dirty="0"/>
              <a:t>筹资</a:t>
            </a:r>
            <a:r>
              <a:rPr lang="en-US" altLang="zh-CN" dirty="0"/>
              <a:t>,</a:t>
            </a:r>
            <a:r>
              <a:rPr lang="zh-CN" altLang="en-US" dirty="0"/>
              <a:t>是指既具有某些股权性资金的特征又具有某些债权性资金的特征的资金 形式</a:t>
            </a:r>
            <a:r>
              <a:rPr lang="en-US" altLang="zh-CN" dirty="0"/>
              <a:t>.</a:t>
            </a:r>
            <a:r>
              <a:rPr lang="zh-CN" altLang="en-US" dirty="0"/>
              <a:t>企业常见的混合性资金包括可转换债券和认股权证</a:t>
            </a:r>
            <a:r>
              <a:rPr lang="en-US" altLang="zh-CN" dirty="0"/>
              <a:t>.</a:t>
            </a:r>
          </a:p>
          <a:p>
            <a:pPr marL="0" indent="0">
              <a:buNone/>
            </a:pPr>
            <a:r>
              <a:rPr lang="en-US" altLang="zh-CN" sz="2800" dirty="0" smtClean="0"/>
              <a:t>3.5.1 </a:t>
            </a:r>
            <a:r>
              <a:rPr lang="zh-CN" altLang="en-US" sz="2800" dirty="0" smtClean="0"/>
              <a:t>发行</a:t>
            </a:r>
            <a:r>
              <a:rPr lang="zh-CN" altLang="en-US" sz="2800" dirty="0"/>
              <a:t>可转换债券 </a:t>
            </a:r>
            <a:endParaRPr lang="en-US" altLang="zh-CN" sz="2800" dirty="0" smtClean="0"/>
          </a:p>
          <a:p>
            <a:pPr marL="457200" indent="-457200">
              <a:buAutoNum type="arabicDbPeriod"/>
            </a:pPr>
            <a:r>
              <a:rPr lang="zh-CN" altLang="en-US" b="1" dirty="0" smtClean="0"/>
              <a:t>可</a:t>
            </a:r>
            <a:r>
              <a:rPr lang="zh-CN" altLang="en-US" b="1" dirty="0"/>
              <a:t>转换债券的性质 </a:t>
            </a:r>
            <a:endParaRPr lang="en-US" altLang="zh-CN" b="1" dirty="0" smtClean="0"/>
          </a:p>
          <a:p>
            <a:pPr marL="0" indent="0">
              <a:buNone/>
            </a:pPr>
            <a:r>
              <a:rPr lang="en-US" altLang="zh-CN" dirty="0"/>
              <a:t> </a:t>
            </a:r>
            <a:r>
              <a:rPr lang="en-US" altLang="zh-CN" dirty="0" smtClean="0"/>
              <a:t>      </a:t>
            </a:r>
            <a:r>
              <a:rPr lang="zh-CN" altLang="en-US" dirty="0" smtClean="0"/>
              <a:t>可</a:t>
            </a:r>
            <a:r>
              <a:rPr lang="zh-CN" altLang="en-US" dirty="0"/>
              <a:t>转换债券的持有人在一定时期内</a:t>
            </a:r>
            <a:r>
              <a:rPr lang="en-US" altLang="zh-CN" dirty="0"/>
              <a:t>,</a:t>
            </a:r>
            <a:r>
              <a:rPr lang="zh-CN" altLang="en-US" dirty="0"/>
              <a:t>可以按规定的价格或一定比例</a:t>
            </a:r>
            <a:r>
              <a:rPr lang="en-US" altLang="zh-CN" dirty="0"/>
              <a:t>,</a:t>
            </a:r>
            <a:r>
              <a:rPr lang="zh-CN" altLang="en-US" dirty="0"/>
              <a:t>自由地选择将其转 换为普通债券</a:t>
            </a:r>
            <a:r>
              <a:rPr lang="en-US" altLang="zh-CN" dirty="0"/>
              <a:t>.</a:t>
            </a:r>
            <a:r>
              <a:rPr lang="zh-CN" altLang="en-US" dirty="0"/>
              <a:t>发行可转换债券筹得的资金具有债权性资金和权益性资金的双重性质</a:t>
            </a:r>
            <a:r>
              <a:rPr lang="en-US" altLang="zh-CN" dirty="0" smtClean="0"/>
              <a:t>.</a:t>
            </a:r>
          </a:p>
          <a:p>
            <a:pPr marL="0" indent="0">
              <a:buNone/>
            </a:pPr>
            <a:endParaRPr lang="zh-CN" altLang="en-US" dirty="0"/>
          </a:p>
        </p:txBody>
      </p:sp>
    </p:spTree>
    <p:extLst>
      <p:ext uri="{BB962C8B-B14F-4D97-AF65-F5344CB8AC3E}">
        <p14:creationId xmlns:p14="http://schemas.microsoft.com/office/powerpoint/2010/main" val="52020027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２． 可转换债券筹资的优缺点 </a:t>
            </a:r>
            <a:endParaRPr lang="en-US" altLang="zh-CN" b="1" dirty="0" smtClean="0"/>
          </a:p>
          <a:p>
            <a:pPr marL="0" indent="0">
              <a:buNone/>
            </a:pPr>
            <a:r>
              <a:rPr lang="en-US" altLang="zh-CN" dirty="0" smtClean="0"/>
              <a:t>( </a:t>
            </a:r>
            <a:r>
              <a:rPr lang="zh-CN" altLang="en-US" dirty="0"/>
              <a:t>１</a:t>
            </a:r>
            <a:r>
              <a:rPr lang="en-US" altLang="zh-CN" dirty="0"/>
              <a:t>)</a:t>
            </a:r>
            <a:r>
              <a:rPr lang="zh-CN" altLang="en-US" dirty="0"/>
              <a:t>可转换债券筹资的优点 </a:t>
            </a:r>
            <a:endParaRPr lang="en-US" altLang="zh-CN" dirty="0" smtClean="0"/>
          </a:p>
          <a:p>
            <a:pPr marL="0" indent="0">
              <a:buNone/>
            </a:pPr>
            <a:r>
              <a:rPr lang="en-US" altLang="zh-CN" dirty="0"/>
              <a:t> </a:t>
            </a:r>
            <a:r>
              <a:rPr lang="en-US" altLang="zh-CN" dirty="0" smtClean="0"/>
              <a:t>     </a:t>
            </a:r>
            <a:r>
              <a:rPr lang="zh-CN" altLang="en-US" dirty="0" smtClean="0"/>
              <a:t>①</a:t>
            </a:r>
            <a:r>
              <a:rPr lang="zh-CN" altLang="en-US" dirty="0"/>
              <a:t>可节约利息支出</a:t>
            </a:r>
            <a:r>
              <a:rPr lang="en-US" altLang="zh-CN" dirty="0" smtClean="0"/>
              <a:t>.</a:t>
            </a:r>
          </a:p>
          <a:p>
            <a:pPr marL="0" indent="0">
              <a:buNone/>
            </a:pPr>
            <a:r>
              <a:rPr lang="en-US" altLang="zh-CN" dirty="0"/>
              <a:t> </a:t>
            </a:r>
            <a:r>
              <a:rPr lang="en-US" altLang="zh-CN" dirty="0" smtClean="0"/>
              <a:t>    </a:t>
            </a:r>
            <a:r>
              <a:rPr lang="zh-CN" altLang="en-US" dirty="0" smtClean="0"/>
              <a:t> </a:t>
            </a:r>
            <a:r>
              <a:rPr lang="en-US" altLang="zh-CN" dirty="0"/>
              <a:t>②</a:t>
            </a:r>
            <a:r>
              <a:rPr lang="zh-CN" altLang="en-US" dirty="0"/>
              <a:t>有利于稳定股票市价</a:t>
            </a:r>
            <a:r>
              <a:rPr lang="en-US" altLang="zh-CN" dirty="0"/>
              <a:t>. </a:t>
            </a:r>
            <a:endParaRPr lang="en-US" altLang="zh-CN" dirty="0" smtClean="0"/>
          </a:p>
          <a:p>
            <a:pPr marL="0" indent="0">
              <a:buNone/>
            </a:pPr>
            <a:r>
              <a:rPr lang="en-US" altLang="zh-CN" dirty="0"/>
              <a:t> </a:t>
            </a:r>
            <a:r>
              <a:rPr lang="en-US" altLang="zh-CN" dirty="0" smtClean="0"/>
              <a:t>     </a:t>
            </a:r>
            <a:r>
              <a:rPr lang="en-US" altLang="zh-CN" dirty="0" smtClean="0"/>
              <a:t>③</a:t>
            </a:r>
            <a:r>
              <a:rPr lang="zh-CN" altLang="en-US" dirty="0"/>
              <a:t>增强筹资灵活性</a:t>
            </a:r>
            <a:r>
              <a:rPr lang="en-US" altLang="zh-CN" dirty="0" smtClean="0"/>
              <a:t>.</a:t>
            </a:r>
          </a:p>
          <a:p>
            <a:pPr marL="0" indent="0">
              <a:buNone/>
            </a:pPr>
            <a:r>
              <a:rPr lang="zh-CN" altLang="en-US" dirty="0" smtClean="0"/>
              <a:t> </a:t>
            </a:r>
            <a:r>
              <a:rPr lang="en-US" altLang="zh-CN" dirty="0"/>
              <a:t>( </a:t>
            </a:r>
            <a:r>
              <a:rPr lang="zh-CN" altLang="en-US" dirty="0"/>
              <a:t>２</a:t>
            </a:r>
            <a:r>
              <a:rPr lang="en-US" altLang="zh-CN" dirty="0"/>
              <a:t>)</a:t>
            </a:r>
            <a:r>
              <a:rPr lang="zh-CN" altLang="en-US" dirty="0"/>
              <a:t>可转换债券筹资的</a:t>
            </a:r>
            <a:r>
              <a:rPr lang="zh-CN" altLang="en-US" dirty="0" smtClean="0"/>
              <a:t>缺点</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①增强了对管理层的压力</a:t>
            </a:r>
            <a:r>
              <a:rPr lang="en-US" altLang="zh-CN" dirty="0" smtClean="0"/>
              <a:t>.</a:t>
            </a:r>
          </a:p>
          <a:p>
            <a:pPr marL="0" indent="0">
              <a:buNone/>
            </a:pPr>
            <a:r>
              <a:rPr lang="en-US" altLang="zh-CN" dirty="0"/>
              <a:t> </a:t>
            </a:r>
            <a:r>
              <a:rPr lang="en-US" altLang="zh-CN" dirty="0" smtClean="0"/>
              <a:t>    </a:t>
            </a:r>
            <a:r>
              <a:rPr lang="en-US" altLang="zh-CN" dirty="0" smtClean="0"/>
              <a:t> </a:t>
            </a:r>
            <a:r>
              <a:rPr lang="en-US" altLang="zh-CN" dirty="0"/>
              <a:t>②</a:t>
            </a:r>
            <a:r>
              <a:rPr lang="zh-CN" altLang="en-US" dirty="0"/>
              <a:t>存在回购风险</a:t>
            </a:r>
            <a:r>
              <a:rPr lang="en-US" altLang="zh-CN" dirty="0" smtClean="0"/>
              <a:t>.</a:t>
            </a:r>
            <a:r>
              <a:rPr lang="zh-CN" altLang="en-US" dirty="0"/>
              <a:t> </a:t>
            </a:r>
            <a:endParaRPr lang="en-US" altLang="zh-CN" dirty="0" smtClean="0"/>
          </a:p>
          <a:p>
            <a:pPr marL="0" indent="0">
              <a:buNone/>
            </a:pPr>
            <a:r>
              <a:rPr lang="en-US" altLang="zh-CN" dirty="0"/>
              <a:t> </a:t>
            </a:r>
            <a:r>
              <a:rPr lang="en-US" altLang="zh-CN" dirty="0" smtClean="0"/>
              <a:t>     </a:t>
            </a:r>
            <a:r>
              <a:rPr lang="zh-CN" altLang="en-US" dirty="0" smtClean="0"/>
              <a:t>③</a:t>
            </a:r>
            <a:r>
              <a:rPr lang="zh-CN" altLang="en-US" dirty="0"/>
              <a:t>股价大幅度上扬时</a:t>
            </a:r>
            <a:r>
              <a:rPr lang="en-US" altLang="zh-CN" dirty="0"/>
              <a:t>,</a:t>
            </a:r>
            <a:r>
              <a:rPr lang="zh-CN" altLang="en-US" dirty="0"/>
              <a:t>存在减少筹资数量的风险</a:t>
            </a:r>
            <a:r>
              <a:rPr lang="en-US" altLang="zh-CN" dirty="0" smtClean="0"/>
              <a:t>.</a:t>
            </a:r>
          </a:p>
          <a:p>
            <a:pPr marL="0" indent="0">
              <a:buNone/>
            </a:pPr>
            <a:endParaRPr lang="zh-CN" altLang="en-US" dirty="0"/>
          </a:p>
        </p:txBody>
      </p:sp>
    </p:spTree>
    <p:extLst>
      <p:ext uri="{BB962C8B-B14F-4D97-AF65-F5344CB8AC3E}">
        <p14:creationId xmlns:p14="http://schemas.microsoft.com/office/powerpoint/2010/main" val="268758865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3.5.2 </a:t>
            </a:r>
            <a:r>
              <a:rPr lang="zh-CN" altLang="en-US" sz="2800" dirty="0" smtClean="0"/>
              <a:t>发行</a:t>
            </a:r>
            <a:r>
              <a:rPr lang="zh-CN" altLang="en-US" sz="2800" dirty="0"/>
              <a:t>认股权证 </a:t>
            </a:r>
            <a:endParaRPr lang="en-US" altLang="zh-CN" sz="2800" dirty="0" smtClean="0"/>
          </a:p>
          <a:p>
            <a:pPr marL="457200" indent="-457200">
              <a:buAutoNum type="arabicDbPeriod"/>
            </a:pPr>
            <a:r>
              <a:rPr lang="zh-CN" altLang="en-US" b="1" dirty="0" smtClean="0"/>
              <a:t>发行</a:t>
            </a:r>
            <a:r>
              <a:rPr lang="zh-CN" altLang="en-US" b="1" dirty="0"/>
              <a:t>认股权证筹资的特征 </a:t>
            </a:r>
            <a:endParaRPr lang="en-US" altLang="zh-CN" b="1" dirty="0" smtClean="0"/>
          </a:p>
          <a:p>
            <a:pPr marL="0" indent="0">
              <a:buNone/>
            </a:pPr>
            <a:r>
              <a:rPr lang="en-US" altLang="zh-CN" dirty="0"/>
              <a:t> </a:t>
            </a:r>
            <a:r>
              <a:rPr lang="en-US" altLang="zh-CN" dirty="0" smtClean="0"/>
              <a:t>      </a:t>
            </a:r>
            <a:r>
              <a:rPr lang="zh-CN" altLang="en-US" dirty="0" smtClean="0"/>
              <a:t>用</a:t>
            </a:r>
            <a:r>
              <a:rPr lang="zh-CN" altLang="en-US" dirty="0"/>
              <a:t>认股权证购买发行公司的股票</a:t>
            </a:r>
            <a:r>
              <a:rPr lang="en-US" altLang="zh-CN" dirty="0"/>
              <a:t>,</a:t>
            </a:r>
            <a:r>
              <a:rPr lang="zh-CN" altLang="en-US" dirty="0"/>
              <a:t>其价格一般低于市场价格</a:t>
            </a:r>
            <a:r>
              <a:rPr lang="en-US" altLang="zh-CN" dirty="0"/>
              <a:t>,</a:t>
            </a:r>
            <a:r>
              <a:rPr lang="zh-CN" altLang="en-US" dirty="0"/>
              <a:t>因此</a:t>
            </a:r>
            <a:r>
              <a:rPr lang="en-US" altLang="zh-CN" dirty="0"/>
              <a:t>,</a:t>
            </a:r>
            <a:r>
              <a:rPr lang="zh-CN" altLang="en-US" dirty="0"/>
              <a:t>股份公司发行认股 权证可增加其所发行股票对投资者的吸引力</a:t>
            </a:r>
            <a:r>
              <a:rPr lang="en-US" altLang="zh-CN" dirty="0"/>
              <a:t>.</a:t>
            </a:r>
            <a:r>
              <a:rPr lang="zh-CN" altLang="en-US" dirty="0"/>
              <a:t>发行依附于公司债券、优先股或短期票据的 认股权证</a:t>
            </a:r>
            <a:r>
              <a:rPr lang="en-US" altLang="zh-CN" dirty="0"/>
              <a:t>,</a:t>
            </a:r>
            <a:r>
              <a:rPr lang="zh-CN" altLang="en-US" dirty="0"/>
              <a:t>可起到明显的促销作用</a:t>
            </a:r>
            <a:r>
              <a:rPr lang="en-US" altLang="zh-CN" dirty="0" smtClean="0"/>
              <a:t>.</a:t>
            </a:r>
          </a:p>
          <a:p>
            <a:pPr marL="0" indent="0">
              <a:buNone/>
            </a:pPr>
            <a:endParaRPr lang="en-US" altLang="zh-CN" b="1" dirty="0" smtClean="0"/>
          </a:p>
          <a:p>
            <a:pPr marL="0" indent="0">
              <a:buNone/>
            </a:pPr>
            <a:r>
              <a:rPr lang="zh-CN" altLang="en-US" b="1" dirty="0" smtClean="0"/>
              <a:t>２</a:t>
            </a:r>
            <a:r>
              <a:rPr lang="zh-CN" altLang="en-US" b="1" dirty="0"/>
              <a:t>． 认股权证的种类 </a:t>
            </a:r>
            <a:endParaRPr lang="en-US" altLang="zh-CN" b="1" dirty="0" smtClean="0"/>
          </a:p>
          <a:p>
            <a:pPr marL="0" indent="0">
              <a:buNone/>
            </a:pPr>
            <a:r>
              <a:rPr lang="en-US" altLang="zh-CN" dirty="0"/>
              <a:t>( </a:t>
            </a:r>
            <a:r>
              <a:rPr lang="zh-CN" altLang="en-US" dirty="0"/>
              <a:t>１</a:t>
            </a:r>
            <a:r>
              <a:rPr lang="en-US" altLang="zh-CN" dirty="0"/>
              <a:t>)</a:t>
            </a:r>
            <a:r>
              <a:rPr lang="zh-CN" altLang="en-US" dirty="0"/>
              <a:t>按允许购买的期限长短分类</a:t>
            </a:r>
            <a:r>
              <a:rPr lang="zh-CN" altLang="en-US" dirty="0" smtClean="0"/>
              <a:t>：短期</a:t>
            </a:r>
            <a:r>
              <a:rPr lang="zh-CN" altLang="en-US" dirty="0"/>
              <a:t>认股权证与长期认股权证</a:t>
            </a:r>
            <a:r>
              <a:rPr lang="en-US" altLang="zh-CN" dirty="0"/>
              <a:t>. </a:t>
            </a:r>
            <a:endParaRPr lang="en-US" altLang="zh-CN" dirty="0" smtClean="0"/>
          </a:p>
          <a:p>
            <a:pPr marL="0" indent="0">
              <a:buNone/>
            </a:pPr>
            <a:r>
              <a:rPr lang="en-US" altLang="zh-CN" dirty="0"/>
              <a:t>( </a:t>
            </a:r>
            <a:r>
              <a:rPr lang="zh-CN" altLang="en-US" dirty="0"/>
              <a:t>２</a:t>
            </a:r>
            <a:r>
              <a:rPr lang="en-US" altLang="zh-CN" dirty="0"/>
              <a:t>)</a:t>
            </a:r>
            <a:r>
              <a:rPr lang="zh-CN" altLang="en-US" dirty="0"/>
              <a:t>按认股权证的发行方式分类 ：附带发行认股权证与单独发行</a:t>
            </a:r>
            <a:r>
              <a:rPr lang="zh-CN" altLang="en-US" dirty="0" smtClean="0"/>
              <a:t>认股权证</a:t>
            </a:r>
            <a:r>
              <a:rPr lang="en-US" altLang="zh-CN" dirty="0"/>
              <a:t>. </a:t>
            </a:r>
            <a:endParaRPr lang="en-US" altLang="zh-CN" dirty="0" smtClean="0"/>
          </a:p>
          <a:p>
            <a:pPr marL="0" indent="0">
              <a:buNone/>
            </a:pPr>
            <a:r>
              <a:rPr lang="en-US" altLang="zh-CN" dirty="0"/>
              <a:t>( </a:t>
            </a:r>
            <a:r>
              <a:rPr lang="zh-CN" altLang="en-US" dirty="0"/>
              <a:t>３</a:t>
            </a:r>
            <a:r>
              <a:rPr lang="en-US" altLang="zh-CN" dirty="0"/>
              <a:t>)</a:t>
            </a:r>
            <a:r>
              <a:rPr lang="zh-CN" altLang="en-US" dirty="0"/>
              <a:t>按认股权证认购数量的约定方式分类：备兑认股权证与配股权证</a:t>
            </a:r>
            <a:r>
              <a:rPr lang="en-US" altLang="zh-CN" dirty="0"/>
              <a:t>. </a:t>
            </a:r>
            <a:endParaRPr lang="zh-CN" altLang="en-US" dirty="0"/>
          </a:p>
        </p:txBody>
      </p:sp>
    </p:spTree>
    <p:extLst>
      <p:ext uri="{BB962C8B-B14F-4D97-AF65-F5344CB8AC3E}">
        <p14:creationId xmlns:p14="http://schemas.microsoft.com/office/powerpoint/2010/main" val="59873822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b="1" dirty="0"/>
              <a:t>３． 认股权证筹资的优缺点 </a:t>
            </a:r>
            <a:endParaRPr lang="en-US" altLang="zh-CN" b="1" dirty="0" smtClean="0"/>
          </a:p>
          <a:p>
            <a:pPr marL="0" indent="0">
              <a:buNone/>
            </a:pPr>
            <a:r>
              <a:rPr lang="en-US" altLang="zh-CN" dirty="0" smtClean="0"/>
              <a:t>( </a:t>
            </a:r>
            <a:r>
              <a:rPr lang="zh-CN" altLang="en-US" dirty="0"/>
              <a:t>１</a:t>
            </a:r>
            <a:r>
              <a:rPr lang="en-US" altLang="zh-CN" dirty="0"/>
              <a:t>)</a:t>
            </a:r>
            <a:r>
              <a:rPr lang="zh-CN" altLang="en-US" dirty="0"/>
              <a:t>认股权证筹资的优点 </a:t>
            </a:r>
            <a:endParaRPr lang="en-US" altLang="zh-CN" dirty="0" smtClean="0"/>
          </a:p>
          <a:p>
            <a:pPr marL="0" indent="0">
              <a:buNone/>
            </a:pPr>
            <a:r>
              <a:rPr lang="en-US" altLang="zh-CN" dirty="0"/>
              <a:t> </a:t>
            </a:r>
            <a:r>
              <a:rPr lang="en-US" altLang="zh-CN" dirty="0" smtClean="0"/>
              <a:t>        </a:t>
            </a:r>
            <a:r>
              <a:rPr lang="zh-CN" altLang="en-US" dirty="0" smtClean="0"/>
              <a:t>①</a:t>
            </a:r>
            <a:r>
              <a:rPr lang="zh-CN" altLang="en-US" dirty="0"/>
              <a:t>为公司筹集额外的资金</a:t>
            </a:r>
            <a:r>
              <a:rPr lang="en-US" altLang="zh-CN" dirty="0" smtClean="0"/>
              <a:t>.</a:t>
            </a:r>
          </a:p>
          <a:p>
            <a:pPr marL="0" indent="0">
              <a:buNone/>
            </a:pPr>
            <a:r>
              <a:rPr lang="en-US" altLang="zh-CN" dirty="0" smtClean="0"/>
              <a:t>         ②</a:t>
            </a:r>
            <a:r>
              <a:rPr lang="zh-CN" altLang="en-US" dirty="0"/>
              <a:t>促进其他筹资方式的运用</a:t>
            </a:r>
            <a:r>
              <a:rPr lang="en-US" altLang="zh-CN" dirty="0" smtClean="0"/>
              <a:t>.</a:t>
            </a:r>
          </a:p>
          <a:p>
            <a:pPr marL="0" indent="0">
              <a:buNone/>
            </a:pPr>
            <a:r>
              <a:rPr lang="zh-CN" altLang="en-US" dirty="0" smtClean="0"/>
              <a:t> </a:t>
            </a:r>
            <a:r>
              <a:rPr lang="en-US" altLang="zh-CN" dirty="0" smtClean="0"/>
              <a:t>( </a:t>
            </a:r>
            <a:r>
              <a:rPr lang="zh-CN" altLang="en-US" dirty="0"/>
              <a:t>２</a:t>
            </a:r>
            <a:r>
              <a:rPr lang="en-US" altLang="zh-CN" dirty="0"/>
              <a:t>)</a:t>
            </a:r>
            <a:r>
              <a:rPr lang="zh-CN" altLang="en-US" dirty="0"/>
              <a:t>认股权证筹资的缺点 </a:t>
            </a:r>
            <a:endParaRPr lang="en-US" altLang="zh-CN" dirty="0" smtClean="0"/>
          </a:p>
          <a:p>
            <a:pPr marL="0" indent="0">
              <a:buNone/>
            </a:pPr>
            <a:r>
              <a:rPr lang="zh-CN" altLang="en-US" dirty="0" smtClean="0"/>
              <a:t>         ①</a:t>
            </a:r>
            <a:r>
              <a:rPr lang="zh-CN" altLang="en-US" dirty="0"/>
              <a:t>稀释普通股收益</a:t>
            </a:r>
            <a:r>
              <a:rPr lang="en-US" altLang="zh-CN" dirty="0" smtClean="0"/>
              <a:t>.</a:t>
            </a:r>
          </a:p>
          <a:p>
            <a:pPr marL="0" indent="0">
              <a:buNone/>
            </a:pPr>
            <a:r>
              <a:rPr lang="zh-CN" altLang="en-US" dirty="0" smtClean="0"/>
              <a:t>         ②</a:t>
            </a:r>
            <a:r>
              <a:rPr lang="zh-CN" altLang="en-US" dirty="0"/>
              <a:t>容易分散企业的控制权</a:t>
            </a:r>
            <a:r>
              <a:rPr lang="en-US" altLang="zh-CN" dirty="0"/>
              <a:t>.</a:t>
            </a:r>
            <a:endParaRPr lang="zh-CN" altLang="en-US" dirty="0"/>
          </a:p>
        </p:txBody>
      </p:sp>
    </p:spTree>
    <p:extLst>
      <p:ext uri="{BB962C8B-B14F-4D97-AF65-F5344CB8AC3E}">
        <p14:creationId xmlns:p14="http://schemas.microsoft.com/office/powerpoint/2010/main" val="273247963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736600" y="630195"/>
            <a:ext cx="10515600" cy="5486400"/>
          </a:xfrm>
        </p:spPr>
        <p:txBody>
          <a:bodyPr/>
          <a:lstStyle/>
          <a:p>
            <a:r>
              <a:rPr lang="zh-CN" altLang="en-US" dirty="0"/>
              <a:t>项目４　资本成本</a:t>
            </a:r>
            <a:r>
              <a:rPr lang="zh-CN" altLang="en-US" dirty="0" smtClean="0"/>
              <a:t>、</a:t>
            </a:r>
            <a:r>
              <a:rPr lang="en-US" altLang="zh-CN" dirty="0" smtClean="0"/>
              <a:t/>
            </a:r>
            <a:br>
              <a:rPr lang="en-US" altLang="zh-CN" dirty="0" smtClean="0"/>
            </a:br>
            <a:r>
              <a:rPr lang="en-US" altLang="zh-CN" dirty="0"/>
              <a:t>	</a:t>
            </a:r>
            <a:r>
              <a:rPr lang="en-US" altLang="zh-CN" dirty="0" smtClean="0"/>
              <a:t>				</a:t>
            </a:r>
            <a:r>
              <a:rPr lang="zh-CN" altLang="en-US" dirty="0" smtClean="0"/>
              <a:t>杠杆效应和</a:t>
            </a:r>
            <a:r>
              <a:rPr lang="zh-CN" altLang="en-US" dirty="0"/>
              <a:t>资本结构</a:t>
            </a:r>
          </a:p>
        </p:txBody>
      </p:sp>
    </p:spTree>
    <p:extLst>
      <p:ext uri="{BB962C8B-B14F-4D97-AF65-F5344CB8AC3E}">
        <p14:creationId xmlns:p14="http://schemas.microsoft.com/office/powerpoint/2010/main" val="425728058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1688364" y="1689788"/>
            <a:ext cx="8567742" cy="3364126"/>
          </a:xfrm>
        </p:spPr>
        <p:txBody>
          <a:bodyPr/>
          <a:lstStyle/>
          <a:p>
            <a:r>
              <a:rPr lang="zh-CN" altLang="en-US" sz="2400" b="1" dirty="0" smtClean="0">
                <a:solidFill>
                  <a:srgbClr val="00B0F0"/>
                </a:solidFill>
              </a:rPr>
              <a:t>学习要点</a:t>
            </a:r>
            <a:endParaRPr lang="en-US" altLang="zh-CN" sz="2400" b="1" dirty="0" smtClean="0">
              <a:solidFill>
                <a:srgbClr val="00B0F0"/>
              </a:solidFill>
            </a:endParaRPr>
          </a:p>
          <a:p>
            <a:pPr marL="0" indent="0">
              <a:buNone/>
            </a:pPr>
            <a:r>
              <a:rPr lang="zh-CN" altLang="en-US" dirty="0"/>
              <a:t>　１． 掌握个别资本成本的计算方法</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２</a:t>
            </a:r>
            <a:r>
              <a:rPr lang="zh-CN" altLang="en-US" dirty="0"/>
              <a:t>． 掌握平均资本成本的计算方法</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３</a:t>
            </a:r>
            <a:r>
              <a:rPr lang="zh-CN" altLang="en-US" dirty="0"/>
              <a:t>． 掌握经营杠杆系数、财务杠杆系数和综合杠杆系数的计算方法</a:t>
            </a:r>
            <a:r>
              <a:rPr lang="en-US" altLang="zh-CN" dirty="0"/>
              <a:t>; </a:t>
            </a:r>
            <a:endParaRPr lang="en-US" altLang="zh-CN" dirty="0" smtClean="0"/>
          </a:p>
          <a:p>
            <a:pPr marL="0" indent="0">
              <a:buNone/>
            </a:pPr>
            <a:r>
              <a:rPr lang="en-US" altLang="zh-CN" dirty="0"/>
              <a:t> </a:t>
            </a:r>
            <a:r>
              <a:rPr lang="en-US" altLang="zh-CN" dirty="0" smtClean="0"/>
              <a:t>   </a:t>
            </a:r>
            <a:r>
              <a:rPr lang="zh-CN" altLang="en-US" dirty="0" smtClean="0"/>
              <a:t>４</a:t>
            </a:r>
            <a:r>
              <a:rPr lang="zh-CN" altLang="en-US" dirty="0"/>
              <a:t>． 掌握最优资本结构的确定方法</a:t>
            </a:r>
            <a:r>
              <a:rPr lang="en-US" altLang="zh-CN" dirty="0"/>
              <a:t>.</a:t>
            </a:r>
          </a:p>
          <a:p>
            <a:pPr marL="0" indent="0">
              <a:buNone/>
            </a:pPr>
            <a:endParaRPr lang="zh-CN" altLang="en-US" dirty="0"/>
          </a:p>
        </p:txBody>
      </p:sp>
      <p:grpSp>
        <p:nvGrpSpPr>
          <p:cNvPr id="4" name="Group 70"/>
          <p:cNvGrpSpPr/>
          <p:nvPr/>
        </p:nvGrpSpPr>
        <p:grpSpPr bwMode="auto">
          <a:xfrm>
            <a:off x="1766625" y="697071"/>
            <a:ext cx="1367367" cy="935567"/>
            <a:chOff x="924" y="1097"/>
            <a:chExt cx="646" cy="442"/>
          </a:xfrm>
          <a:solidFill>
            <a:srgbClr val="F15A29"/>
          </a:solidFill>
        </p:grpSpPr>
        <p:sp>
          <p:nvSpPr>
            <p:cNvPr id="5" name="Freeform 44"/>
            <p:cNvSpPr/>
            <p:nvPr/>
          </p:nvSpPr>
          <p:spPr bwMode="auto">
            <a:xfrm>
              <a:off x="1066" y="1097"/>
              <a:ext cx="380" cy="371"/>
            </a:xfrm>
            <a:custGeom>
              <a:avLst/>
              <a:gdLst>
                <a:gd name="T0" fmla="*/ 357 w 215"/>
                <a:gd name="T1" fmla="*/ 5 h 210"/>
                <a:gd name="T2" fmla="*/ 331 w 215"/>
                <a:gd name="T3" fmla="*/ 2 h 210"/>
                <a:gd name="T4" fmla="*/ 309 w 215"/>
                <a:gd name="T5" fmla="*/ 19 h 210"/>
                <a:gd name="T6" fmla="*/ 168 w 215"/>
                <a:gd name="T7" fmla="*/ 286 h 210"/>
                <a:gd name="T8" fmla="*/ 51 w 215"/>
                <a:gd name="T9" fmla="*/ 224 h 210"/>
                <a:gd name="T10" fmla="*/ 25 w 215"/>
                <a:gd name="T11" fmla="*/ 223 h 210"/>
                <a:gd name="T12" fmla="*/ 5 w 215"/>
                <a:gd name="T13" fmla="*/ 240 h 210"/>
                <a:gd name="T14" fmla="*/ 2 w 215"/>
                <a:gd name="T15" fmla="*/ 267 h 210"/>
                <a:gd name="T16" fmla="*/ 19 w 215"/>
                <a:gd name="T17" fmla="*/ 286 h 210"/>
                <a:gd name="T18" fmla="*/ 164 w 215"/>
                <a:gd name="T19" fmla="*/ 366 h 210"/>
                <a:gd name="T20" fmla="*/ 193 w 215"/>
                <a:gd name="T21" fmla="*/ 367 h 210"/>
                <a:gd name="T22" fmla="*/ 212 w 215"/>
                <a:gd name="T23" fmla="*/ 350 h 210"/>
                <a:gd name="T24" fmla="*/ 371 w 215"/>
                <a:gd name="T25" fmla="*/ 51 h 210"/>
                <a:gd name="T26" fmla="*/ 357 w 215"/>
                <a:gd name="T27" fmla="*/ 5 h 2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5" h="210">
                  <a:moveTo>
                    <a:pt x="202" y="3"/>
                  </a:moveTo>
                  <a:cubicBezTo>
                    <a:pt x="197" y="0"/>
                    <a:pt x="192" y="0"/>
                    <a:pt x="187" y="1"/>
                  </a:cubicBezTo>
                  <a:cubicBezTo>
                    <a:pt x="182" y="3"/>
                    <a:pt x="178" y="6"/>
                    <a:pt x="175" y="11"/>
                  </a:cubicBezTo>
                  <a:cubicBezTo>
                    <a:pt x="95" y="162"/>
                    <a:pt x="95" y="162"/>
                    <a:pt x="95" y="162"/>
                  </a:cubicBezTo>
                  <a:cubicBezTo>
                    <a:pt x="29" y="127"/>
                    <a:pt x="29" y="127"/>
                    <a:pt x="29" y="127"/>
                  </a:cubicBezTo>
                  <a:cubicBezTo>
                    <a:pt x="25" y="125"/>
                    <a:pt x="19" y="124"/>
                    <a:pt x="14" y="126"/>
                  </a:cubicBezTo>
                  <a:cubicBezTo>
                    <a:pt x="9" y="128"/>
                    <a:pt x="5" y="131"/>
                    <a:pt x="3" y="136"/>
                  </a:cubicBezTo>
                  <a:cubicBezTo>
                    <a:pt x="0" y="140"/>
                    <a:pt x="0" y="146"/>
                    <a:pt x="1" y="151"/>
                  </a:cubicBezTo>
                  <a:cubicBezTo>
                    <a:pt x="3" y="156"/>
                    <a:pt x="6" y="160"/>
                    <a:pt x="11" y="162"/>
                  </a:cubicBezTo>
                  <a:cubicBezTo>
                    <a:pt x="93" y="207"/>
                    <a:pt x="93" y="207"/>
                    <a:pt x="93" y="207"/>
                  </a:cubicBezTo>
                  <a:cubicBezTo>
                    <a:pt x="98" y="209"/>
                    <a:pt x="103" y="210"/>
                    <a:pt x="109" y="208"/>
                  </a:cubicBezTo>
                  <a:cubicBezTo>
                    <a:pt x="114" y="206"/>
                    <a:pt x="118" y="203"/>
                    <a:pt x="120" y="198"/>
                  </a:cubicBezTo>
                  <a:cubicBezTo>
                    <a:pt x="210" y="29"/>
                    <a:pt x="210" y="29"/>
                    <a:pt x="210" y="29"/>
                  </a:cubicBezTo>
                  <a:cubicBezTo>
                    <a:pt x="215" y="20"/>
                    <a:pt x="212" y="8"/>
                    <a:pt x="20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 name="Oval 61"/>
            <p:cNvSpPr>
              <a:spLocks noChangeArrowheads="1"/>
            </p:cNvSpPr>
            <p:nvPr/>
          </p:nvSpPr>
          <p:spPr bwMode="auto">
            <a:xfrm>
              <a:off x="924" y="1495"/>
              <a:ext cx="646" cy="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5F5F5F"/>
                  </a:solidFill>
                  <a:latin typeface="Arial" pitchFamily="34" charset="0"/>
                  <a:ea typeface="黑体" pitchFamily="49" charset="-122"/>
                </a:defRPr>
              </a:lvl1pPr>
              <a:lvl2pPr marL="742950" indent="-285750" eaLnBrk="0" hangingPunct="0">
                <a:defRPr sz="1200">
                  <a:solidFill>
                    <a:srgbClr val="5F5F5F"/>
                  </a:solidFill>
                  <a:latin typeface="Arial" pitchFamily="34" charset="0"/>
                  <a:ea typeface="黑体" pitchFamily="49" charset="-122"/>
                </a:defRPr>
              </a:lvl2pPr>
              <a:lvl3pPr marL="1143000" indent="-228600" eaLnBrk="0" hangingPunct="0">
                <a:defRPr sz="1200">
                  <a:solidFill>
                    <a:srgbClr val="5F5F5F"/>
                  </a:solidFill>
                  <a:latin typeface="Arial" pitchFamily="34" charset="0"/>
                  <a:ea typeface="黑体" pitchFamily="49" charset="-122"/>
                </a:defRPr>
              </a:lvl3pPr>
              <a:lvl4pPr marL="1600200" indent="-228600" eaLnBrk="0" hangingPunct="0">
                <a:defRPr sz="1200">
                  <a:solidFill>
                    <a:srgbClr val="5F5F5F"/>
                  </a:solidFill>
                  <a:latin typeface="Arial" pitchFamily="34" charset="0"/>
                  <a:ea typeface="黑体" pitchFamily="49" charset="-122"/>
                </a:defRPr>
              </a:lvl4pPr>
              <a:lvl5pPr marL="2057400" indent="-228600" eaLnBrk="0" hangingPunct="0">
                <a:defRPr sz="1200">
                  <a:solidFill>
                    <a:srgbClr val="5F5F5F"/>
                  </a:solidFill>
                  <a:latin typeface="Arial" pitchFamily="34" charset="0"/>
                  <a:ea typeface="黑体" pitchFamily="49" charset="-122"/>
                </a:defRPr>
              </a:lvl5pPr>
              <a:lvl6pPr marL="25146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6pPr>
              <a:lvl7pPr marL="29718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7pPr>
              <a:lvl8pPr marL="34290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8pPr>
              <a:lvl9pPr marL="3886200" indent="-228600" eaLnBrk="0" fontAlgn="base" hangingPunct="0">
                <a:spcBef>
                  <a:spcPct val="0"/>
                </a:spcBef>
                <a:spcAft>
                  <a:spcPct val="0"/>
                </a:spcAft>
                <a:buClr>
                  <a:srgbClr val="FF9900"/>
                </a:buClr>
                <a:buFont typeface="Wingdings" pitchFamily="2" charset="2"/>
                <a:buChar char="n"/>
                <a:defRPr sz="1200">
                  <a:solidFill>
                    <a:srgbClr val="5F5F5F"/>
                  </a:solidFill>
                  <a:latin typeface="Arial" pitchFamily="34" charset="0"/>
                  <a:ea typeface="黑体" pitchFamily="49" charset="-122"/>
                </a:defRPr>
              </a:lvl9pPr>
            </a:lstStyle>
            <a:p>
              <a:pPr eaLnBrk="1" hangingPunct="1"/>
              <a:endParaRPr lang="zh-CN" altLang="en-US" sz="1600"/>
            </a:p>
          </p:txBody>
        </p:sp>
      </p:grpSp>
    </p:spTree>
    <p:extLst>
      <p:ext uri="{BB962C8B-B14F-4D97-AF65-F5344CB8AC3E}">
        <p14:creationId xmlns:p14="http://schemas.microsoft.com/office/powerpoint/2010/main" val="314004673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lnSpcReduction="10000"/>
          </a:bodyPr>
          <a:lstStyle/>
          <a:p>
            <a:pPr marL="0" indent="0" algn="ctr">
              <a:buNone/>
            </a:pPr>
            <a:r>
              <a:rPr lang="en-US" altLang="zh-CN" sz="3200" dirty="0" smtClean="0"/>
              <a:t>4.1 </a:t>
            </a:r>
            <a:r>
              <a:rPr lang="zh-CN" altLang="en-US" sz="3200" dirty="0" smtClean="0"/>
              <a:t>资本成本</a:t>
            </a:r>
            <a:endParaRPr lang="en-US" altLang="zh-CN" sz="3200" dirty="0" smtClean="0"/>
          </a:p>
          <a:p>
            <a:pPr marL="0" indent="0">
              <a:buNone/>
            </a:pPr>
            <a:r>
              <a:rPr lang="en-US" altLang="zh-CN" sz="2800" dirty="0" smtClean="0"/>
              <a:t>4.1.1 </a:t>
            </a:r>
            <a:r>
              <a:rPr lang="zh-CN" altLang="en-US" sz="2800" dirty="0" smtClean="0"/>
              <a:t>资本</a:t>
            </a:r>
            <a:r>
              <a:rPr lang="zh-CN" altLang="en-US" sz="2800" dirty="0"/>
              <a:t>成本的</a:t>
            </a:r>
            <a:r>
              <a:rPr lang="zh-CN" altLang="en-US" sz="2800" dirty="0" smtClean="0"/>
              <a:t>概念</a:t>
            </a:r>
            <a:endParaRPr lang="en-US" altLang="zh-CN" sz="2800" dirty="0" smtClean="0"/>
          </a:p>
          <a:p>
            <a:pPr marL="0" indent="0">
              <a:buNone/>
            </a:pPr>
            <a:r>
              <a:rPr lang="zh-CN" altLang="en-US" dirty="0" smtClean="0"/>
              <a:t>       资本</a:t>
            </a:r>
            <a:r>
              <a:rPr lang="zh-CN" altLang="en-US" dirty="0"/>
              <a:t>成本是企业为筹集和使用长期资金而付出的代价</a:t>
            </a:r>
            <a:r>
              <a:rPr lang="en-US" altLang="zh-CN" dirty="0"/>
              <a:t>.</a:t>
            </a:r>
            <a:r>
              <a:rPr lang="zh-CN" altLang="en-US" dirty="0"/>
              <a:t>资本成本包括资金筹集费和</a:t>
            </a:r>
            <a:r>
              <a:rPr lang="zh-CN" altLang="en-US" dirty="0" smtClean="0"/>
              <a:t>资金</a:t>
            </a:r>
            <a:r>
              <a:rPr lang="zh-CN" altLang="en-US" dirty="0"/>
              <a:t>占用费两部分</a:t>
            </a:r>
            <a:r>
              <a:rPr lang="en-US" altLang="zh-CN" dirty="0" smtClean="0"/>
              <a:t>.</a:t>
            </a:r>
            <a:endParaRPr lang="en-US" altLang="zh-CN" dirty="0"/>
          </a:p>
          <a:p>
            <a:pPr marL="457200" indent="-457200">
              <a:lnSpc>
                <a:spcPct val="110000"/>
              </a:lnSpc>
              <a:buAutoNum type="arabicDbPeriod"/>
            </a:pPr>
            <a:r>
              <a:rPr lang="zh-CN" altLang="en-US" b="1" dirty="0" smtClean="0"/>
              <a:t>资金</a:t>
            </a:r>
            <a:r>
              <a:rPr lang="zh-CN" altLang="en-US" b="1" dirty="0"/>
              <a:t>筹集费 </a:t>
            </a:r>
            <a:endParaRPr lang="en-US" altLang="zh-CN" b="1" dirty="0" smtClean="0"/>
          </a:p>
          <a:p>
            <a:pPr marL="0" indent="0">
              <a:lnSpc>
                <a:spcPct val="110000"/>
              </a:lnSpc>
              <a:buNone/>
            </a:pPr>
            <a:r>
              <a:rPr lang="en-US" altLang="zh-CN" dirty="0"/>
              <a:t> </a:t>
            </a:r>
            <a:r>
              <a:rPr lang="en-US" altLang="zh-CN" dirty="0" smtClean="0"/>
              <a:t>      </a:t>
            </a:r>
            <a:r>
              <a:rPr lang="zh-CN" altLang="en-US" dirty="0" smtClean="0"/>
              <a:t>资金</a:t>
            </a:r>
            <a:r>
              <a:rPr lang="zh-CN" altLang="en-US" dirty="0"/>
              <a:t>筹集费是指企业为筹集资金而付出的代价</a:t>
            </a:r>
            <a:r>
              <a:rPr lang="en-US" altLang="zh-CN" dirty="0"/>
              <a:t>,</a:t>
            </a:r>
            <a:r>
              <a:rPr lang="zh-CN" altLang="en-US" dirty="0"/>
              <a:t>如向银行支付的借款手续费</a:t>
            </a:r>
            <a:r>
              <a:rPr lang="en-US" altLang="zh-CN" dirty="0"/>
              <a:t>,</a:t>
            </a:r>
            <a:r>
              <a:rPr lang="zh-CN" altLang="en-US" dirty="0"/>
              <a:t>向证券承 销商支付的发行股票、债券的发行费等</a:t>
            </a:r>
            <a:r>
              <a:rPr lang="en-US" altLang="zh-CN" dirty="0"/>
              <a:t>.</a:t>
            </a:r>
            <a:r>
              <a:rPr lang="zh-CN" altLang="en-US" dirty="0"/>
              <a:t>筹资费用通常是在筹措资金时一次支付的</a:t>
            </a:r>
            <a:r>
              <a:rPr lang="en-US" altLang="zh-CN" dirty="0"/>
              <a:t>,</a:t>
            </a:r>
            <a:r>
              <a:rPr lang="zh-CN" altLang="en-US" dirty="0"/>
              <a:t>在使用 过程中不再发生</a:t>
            </a:r>
            <a:r>
              <a:rPr lang="en-US" altLang="zh-CN" dirty="0"/>
              <a:t>,</a:t>
            </a:r>
            <a:r>
              <a:rPr lang="zh-CN" altLang="en-US" dirty="0"/>
              <a:t>可视为筹资总额的一项扣除</a:t>
            </a:r>
            <a:r>
              <a:rPr lang="en-US" altLang="zh-CN" dirty="0" smtClean="0"/>
              <a:t>.</a:t>
            </a:r>
          </a:p>
          <a:p>
            <a:pPr marL="0" indent="0">
              <a:lnSpc>
                <a:spcPct val="110000"/>
              </a:lnSpc>
              <a:buNone/>
            </a:pPr>
            <a:r>
              <a:rPr lang="en-US" altLang="zh-CN" b="1" dirty="0" smtClean="0"/>
              <a:t> </a:t>
            </a:r>
            <a:r>
              <a:rPr lang="zh-CN" altLang="en-US" b="1" dirty="0"/>
              <a:t>２． 资金占用费 </a:t>
            </a:r>
            <a:endParaRPr lang="en-US" altLang="zh-CN" b="1" dirty="0" smtClean="0"/>
          </a:p>
          <a:p>
            <a:pPr marL="0" indent="0">
              <a:lnSpc>
                <a:spcPct val="110000"/>
              </a:lnSpc>
              <a:buNone/>
            </a:pPr>
            <a:r>
              <a:rPr lang="en-US" altLang="zh-CN" dirty="0"/>
              <a:t> </a:t>
            </a:r>
            <a:r>
              <a:rPr lang="en-US" altLang="zh-CN" dirty="0" smtClean="0"/>
              <a:t>      </a:t>
            </a:r>
            <a:r>
              <a:rPr lang="zh-CN" altLang="en-US" dirty="0" smtClean="0"/>
              <a:t>资金</a:t>
            </a:r>
            <a:r>
              <a:rPr lang="zh-CN" altLang="en-US" dirty="0"/>
              <a:t>占用费主要包括资金时间价值和投资者要考虑的投资风险报酬两部分</a:t>
            </a:r>
            <a:r>
              <a:rPr lang="en-US" altLang="zh-CN" dirty="0"/>
              <a:t>,</a:t>
            </a:r>
            <a:r>
              <a:rPr lang="zh-CN" altLang="en-US" dirty="0"/>
              <a:t>如向银行 借款所支付的利息、发放股票的股利等</a:t>
            </a:r>
            <a:r>
              <a:rPr lang="en-US" altLang="zh-CN" dirty="0"/>
              <a:t>.</a:t>
            </a:r>
            <a:r>
              <a:rPr lang="zh-CN" altLang="en-US" dirty="0"/>
              <a:t>资金占用费与筹资金额的大小、资金占用时间的长 短有直接关系</a:t>
            </a:r>
            <a:r>
              <a:rPr lang="en-US" altLang="zh-CN" dirty="0"/>
              <a:t>.</a:t>
            </a:r>
            <a:endParaRPr lang="zh-CN" altLang="en-US" dirty="0"/>
          </a:p>
        </p:txBody>
      </p:sp>
    </p:spTree>
    <p:extLst>
      <p:ext uri="{BB962C8B-B14F-4D97-AF65-F5344CB8AC3E}">
        <p14:creationId xmlns:p14="http://schemas.microsoft.com/office/powerpoint/2010/main" val="33084488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E1A6DF3A-139F-4C5D-ADDC-209CB8C9C141}"/>
              </a:ext>
            </a:extLst>
          </p:cNvPr>
          <p:cNvSpPr>
            <a:spLocks noGrp="1"/>
          </p:cNvSpPr>
          <p:nvPr>
            <p:ph sz="quarter" idx="13"/>
          </p:nvPr>
        </p:nvSpPr>
        <p:spPr/>
        <p:txBody>
          <a:bodyPr/>
          <a:lstStyle/>
          <a:p>
            <a:pPr marL="0" indent="0">
              <a:buNone/>
            </a:pPr>
            <a:r>
              <a:rPr lang="zh-CN" altLang="en-US" b="1" dirty="0"/>
              <a:t>２． 股东财富最大化 股东财富最大化</a:t>
            </a:r>
            <a:endParaRPr lang="en-US" altLang="zh-CN" b="1" dirty="0"/>
          </a:p>
          <a:p>
            <a:pPr marL="0" indent="0">
              <a:buNone/>
            </a:pPr>
            <a:r>
              <a:rPr lang="en-US" altLang="zh-CN" dirty="0"/>
              <a:t>( </a:t>
            </a:r>
            <a:r>
              <a:rPr lang="zh-CN" altLang="en-US" dirty="0"/>
              <a:t>１</a:t>
            </a:r>
            <a:r>
              <a:rPr lang="en-US" altLang="zh-CN" dirty="0"/>
              <a:t>)</a:t>
            </a:r>
            <a:r>
              <a:rPr lang="zh-CN" altLang="en-US" dirty="0"/>
              <a:t>与利润最大化相比</a:t>
            </a:r>
            <a:r>
              <a:rPr lang="en-US" altLang="zh-CN" dirty="0"/>
              <a:t>,</a:t>
            </a:r>
            <a:r>
              <a:rPr lang="zh-CN" altLang="en-US" dirty="0"/>
              <a:t>股东财富最大化的主要优点</a:t>
            </a:r>
            <a:endParaRPr lang="en-US" altLang="zh-CN" dirty="0"/>
          </a:p>
          <a:p>
            <a:pPr marL="0" indent="0">
              <a:buNone/>
            </a:pPr>
            <a:r>
              <a:rPr lang="zh-CN" altLang="en-US" dirty="0"/>
              <a:t>      ①考虑了风险因素</a:t>
            </a:r>
            <a:r>
              <a:rPr lang="en-US" altLang="zh-CN" dirty="0"/>
              <a:t>,</a:t>
            </a:r>
            <a:r>
              <a:rPr lang="zh-CN" altLang="en-US" dirty="0"/>
              <a:t>因为通常股价会对风险做出较敏感的反应</a:t>
            </a:r>
            <a:r>
              <a:rPr lang="en-US" altLang="zh-CN" dirty="0"/>
              <a:t>.</a:t>
            </a:r>
          </a:p>
          <a:p>
            <a:pPr marL="0" indent="0">
              <a:buNone/>
            </a:pPr>
            <a:r>
              <a:rPr lang="en-US" altLang="zh-CN" dirty="0"/>
              <a:t>      ②</a:t>
            </a:r>
            <a:r>
              <a:rPr lang="zh-CN" altLang="en-US" dirty="0"/>
              <a:t>在一定程度上能避免企业短期行为</a:t>
            </a:r>
            <a:r>
              <a:rPr lang="en-US" altLang="zh-CN" dirty="0"/>
              <a:t>,</a:t>
            </a:r>
            <a:r>
              <a:rPr lang="zh-CN" altLang="en-US" dirty="0"/>
              <a:t>因为不仅目前的利润会影响股票价格</a:t>
            </a:r>
            <a:r>
              <a:rPr lang="en-US" altLang="zh-CN" dirty="0"/>
              <a:t>,</a:t>
            </a:r>
            <a:r>
              <a:rPr lang="zh-CN" altLang="en-US" dirty="0"/>
              <a:t>其未来的 利润同样会对股价产生重要影响</a:t>
            </a:r>
            <a:r>
              <a:rPr lang="en-US" altLang="zh-CN" dirty="0"/>
              <a:t>. </a:t>
            </a:r>
          </a:p>
          <a:p>
            <a:pPr marL="0" indent="0">
              <a:buNone/>
            </a:pPr>
            <a:r>
              <a:rPr lang="en-US" altLang="zh-CN" dirty="0"/>
              <a:t>      ③</a:t>
            </a:r>
            <a:r>
              <a:rPr lang="zh-CN" altLang="en-US" dirty="0"/>
              <a:t>对上市公司而言</a:t>
            </a:r>
            <a:r>
              <a:rPr lang="en-US" altLang="zh-CN" dirty="0"/>
              <a:t>,</a:t>
            </a:r>
            <a:r>
              <a:rPr lang="zh-CN" altLang="en-US" dirty="0"/>
              <a:t>股东财富最大化目标比较容易量化</a:t>
            </a:r>
            <a:r>
              <a:rPr lang="en-US" altLang="zh-CN" dirty="0"/>
              <a:t>,</a:t>
            </a:r>
            <a:r>
              <a:rPr lang="zh-CN" altLang="en-US" dirty="0"/>
              <a:t>便于考核和奖惩</a:t>
            </a:r>
            <a:r>
              <a:rPr lang="en-US" altLang="zh-CN" dirty="0"/>
              <a:t>.</a:t>
            </a:r>
          </a:p>
          <a:p>
            <a:pPr marL="0" indent="0">
              <a:buNone/>
            </a:pPr>
            <a:r>
              <a:rPr lang="en-US" altLang="zh-CN" dirty="0"/>
              <a:t>( </a:t>
            </a:r>
            <a:r>
              <a:rPr lang="zh-CN" altLang="en-US" dirty="0"/>
              <a:t>２</a:t>
            </a:r>
            <a:r>
              <a:rPr lang="en-US" altLang="zh-CN" dirty="0"/>
              <a:t>)</a:t>
            </a:r>
            <a:r>
              <a:rPr lang="zh-CN" altLang="en-US" dirty="0"/>
              <a:t>以股东财富最大化作为财务管理目标的缺点</a:t>
            </a:r>
          </a:p>
          <a:p>
            <a:pPr marL="0" indent="0">
              <a:buNone/>
            </a:pPr>
            <a:r>
              <a:rPr lang="zh-CN" altLang="en-US" dirty="0"/>
              <a:t>       ①通常只适用于上市公司</a:t>
            </a:r>
            <a:r>
              <a:rPr lang="en-US" altLang="zh-CN" dirty="0"/>
              <a:t>,</a:t>
            </a:r>
            <a:r>
              <a:rPr lang="zh-CN" altLang="en-US" dirty="0"/>
              <a:t>非上市公司难于应用</a:t>
            </a:r>
            <a:endParaRPr lang="en-US" altLang="zh-CN" dirty="0"/>
          </a:p>
          <a:p>
            <a:pPr marL="0" indent="0">
              <a:buNone/>
            </a:pPr>
            <a:r>
              <a:rPr lang="en-US" altLang="zh-CN" dirty="0"/>
              <a:t>       </a:t>
            </a:r>
            <a:r>
              <a:rPr lang="zh-CN" altLang="en-US" dirty="0"/>
              <a:t>②股价受众多因素影响</a:t>
            </a:r>
            <a:r>
              <a:rPr lang="en-US" altLang="zh-CN" dirty="0"/>
              <a:t>,</a:t>
            </a:r>
            <a:r>
              <a:rPr lang="zh-CN" altLang="en-US" dirty="0"/>
              <a:t>特别是企业外部的因素</a:t>
            </a:r>
            <a:r>
              <a:rPr lang="en-US" altLang="zh-CN" dirty="0"/>
              <a:t>,</a:t>
            </a:r>
            <a:r>
              <a:rPr lang="zh-CN" altLang="en-US" dirty="0"/>
              <a:t>有些还可能是非正常因素</a:t>
            </a:r>
            <a:r>
              <a:rPr lang="en-US" altLang="zh-CN" dirty="0"/>
              <a:t>.</a:t>
            </a:r>
          </a:p>
          <a:p>
            <a:pPr marL="0" indent="0">
              <a:buNone/>
            </a:pPr>
            <a:r>
              <a:rPr lang="en-US" altLang="zh-CN" dirty="0"/>
              <a:t>       </a:t>
            </a:r>
            <a:r>
              <a:rPr lang="zh-CN" altLang="en-US" dirty="0"/>
              <a:t>③它更多强调的是股东利益</a:t>
            </a:r>
            <a:r>
              <a:rPr lang="en-US" altLang="zh-CN" dirty="0"/>
              <a:t>,</a:t>
            </a:r>
            <a:r>
              <a:rPr lang="zh-CN" altLang="en-US" dirty="0"/>
              <a:t>而对其他相关者的利益重视不够</a:t>
            </a:r>
            <a:r>
              <a:rPr lang="en-US" altLang="zh-CN" dirty="0"/>
              <a:t>. </a:t>
            </a:r>
            <a:endParaRPr lang="zh-CN" altLang="en-US" dirty="0"/>
          </a:p>
        </p:txBody>
      </p:sp>
    </p:spTree>
    <p:extLst>
      <p:ext uri="{BB962C8B-B14F-4D97-AF65-F5344CB8AC3E}">
        <p14:creationId xmlns:p14="http://schemas.microsoft.com/office/powerpoint/2010/main" val="105971838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normAutofit/>
              </a:bodyPr>
              <a:lstStyle/>
              <a:p>
                <a:pPr marL="0" indent="0">
                  <a:buNone/>
                </a:pPr>
                <a:r>
                  <a:rPr lang="en-US" altLang="zh-CN" sz="2800" dirty="0" smtClean="0"/>
                  <a:t>4.1.2  </a:t>
                </a:r>
                <a:r>
                  <a:rPr lang="zh-CN" altLang="en-US" sz="2800" dirty="0" smtClean="0"/>
                  <a:t>个别</a:t>
                </a:r>
                <a:r>
                  <a:rPr lang="zh-CN" altLang="en-US" sz="2800" dirty="0"/>
                  <a:t>资本成本 </a:t>
                </a:r>
                <a:endParaRPr lang="en-US" altLang="zh-CN" sz="2800" dirty="0" smtClean="0"/>
              </a:p>
              <a:p>
                <a:pPr marL="0" indent="0">
                  <a:buNone/>
                </a:pPr>
                <a:r>
                  <a:rPr lang="en-US" altLang="zh-CN" dirty="0"/>
                  <a:t> </a:t>
                </a:r>
                <a:r>
                  <a:rPr lang="en-US" altLang="zh-CN" dirty="0" smtClean="0"/>
                  <a:t>      </a:t>
                </a:r>
                <a:r>
                  <a:rPr lang="zh-CN" altLang="en-US" dirty="0" smtClean="0"/>
                  <a:t>个别</a:t>
                </a:r>
                <a:r>
                  <a:rPr lang="zh-CN" altLang="en-US" dirty="0"/>
                  <a:t>资本成本是指各种筹资方式所筹资金的成本</a:t>
                </a:r>
                <a:r>
                  <a:rPr lang="en-US" altLang="zh-CN" dirty="0"/>
                  <a:t>,</a:t>
                </a:r>
                <a:r>
                  <a:rPr lang="zh-CN" altLang="en-US" dirty="0"/>
                  <a:t>主要包括以下几种</a:t>
                </a:r>
                <a:r>
                  <a:rPr lang="en-US" altLang="zh-CN" dirty="0"/>
                  <a:t>. </a:t>
                </a:r>
                <a:endParaRPr lang="en-US" altLang="zh-CN" dirty="0" smtClean="0"/>
              </a:p>
              <a:p>
                <a:pPr marL="457200" indent="-457200">
                  <a:buAutoNum type="arabicDbPeriod"/>
                </a:pPr>
                <a:r>
                  <a:rPr lang="zh-CN" altLang="en-US" b="1" dirty="0" smtClean="0"/>
                  <a:t>长期</a:t>
                </a:r>
                <a:r>
                  <a:rPr lang="zh-CN" altLang="en-US" b="1" dirty="0"/>
                  <a:t>借款资本成本 </a:t>
                </a:r>
                <a:endParaRPr lang="en-US" altLang="zh-CN" b="1" dirty="0" smtClean="0"/>
              </a:p>
              <a:p>
                <a:pPr marL="0" indent="0">
                  <a:buNone/>
                </a:pPr>
                <a:r>
                  <a:rPr lang="en-US" altLang="zh-CN" dirty="0"/>
                  <a:t> </a:t>
                </a:r>
                <a:r>
                  <a:rPr lang="en-US" altLang="zh-CN" dirty="0" smtClean="0"/>
                  <a:t>      </a:t>
                </a:r>
                <a:r>
                  <a:rPr lang="zh-CN" altLang="en-US" dirty="0" smtClean="0"/>
                  <a:t>长期</a:t>
                </a:r>
                <a:r>
                  <a:rPr lang="zh-CN" altLang="en-US" dirty="0"/>
                  <a:t>借款资本成本的计算基本与债券一致</a:t>
                </a:r>
                <a:r>
                  <a:rPr lang="en-US" altLang="zh-CN" dirty="0"/>
                  <a:t>,</a:t>
                </a:r>
                <a:r>
                  <a:rPr lang="zh-CN" altLang="en-US" dirty="0"/>
                  <a:t>其计算公式</a:t>
                </a:r>
                <a:r>
                  <a:rPr lang="zh-CN" altLang="en-US" dirty="0" smtClean="0"/>
                  <a:t>为</a:t>
                </a:r>
                <a:endParaRPr lang="en-US" altLang="zh-CN" dirty="0" smtClean="0"/>
              </a:p>
              <a:p>
                <a:pPr marL="0" indent="0">
                  <a:buNone/>
                </a:pPr>
                <a:endParaRPr lang="en-US" altLang="zh-CN" dirty="0"/>
              </a:p>
              <a:p>
                <a:pPr marL="0" indent="0">
                  <a:buNone/>
                </a:pPr>
                <a:endParaRPr lang="en-US" altLang="zh-CN" dirty="0" smtClean="0"/>
              </a:p>
              <a:p>
                <a:pPr marL="0" indent="0">
                  <a:buNone/>
                </a:pPr>
                <a:r>
                  <a:rPr lang="zh-CN" altLang="en-US" dirty="0" smtClean="0"/>
                  <a:t>式</a:t>
                </a:r>
                <a:r>
                  <a:rPr lang="zh-CN" altLang="en-US" dirty="0"/>
                  <a:t>中</a:t>
                </a:r>
                <a:r>
                  <a:rPr lang="en-US" altLang="zh-CN" dirty="0"/>
                  <a:t>, </a:t>
                </a:r>
                <a14:m>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𝐾</m:t>
                        </m:r>
                      </m:e>
                      <m:sub>
                        <m:r>
                          <a:rPr lang="en-US" altLang="zh-CN" b="0" i="1" smtClean="0">
                            <a:latin typeface="Cambria Math" panose="02040503050406030204" pitchFamily="18" charset="0"/>
                          </a:rPr>
                          <m:t>1</m:t>
                        </m:r>
                      </m:sub>
                    </m:sSub>
                  </m:oMath>
                </a14:m>
                <a:r>
                  <a:rPr lang="en-US" altLang="zh-CN" dirty="0" smtClean="0"/>
                  <a:t>———</a:t>
                </a:r>
                <a:r>
                  <a:rPr lang="zh-CN" altLang="en-US" dirty="0"/>
                  <a:t>银行借款成本</a:t>
                </a:r>
                <a:r>
                  <a:rPr lang="en-US" altLang="zh-CN" dirty="0"/>
                  <a:t>; I ———</a:t>
                </a:r>
                <a:r>
                  <a:rPr lang="zh-CN" altLang="en-US" dirty="0"/>
                  <a:t>银行借款年利息</a:t>
                </a:r>
                <a:r>
                  <a:rPr lang="en-US" altLang="zh-CN" dirty="0"/>
                  <a:t>; L ———</a:t>
                </a:r>
                <a:r>
                  <a:rPr lang="zh-CN" altLang="en-US" dirty="0"/>
                  <a:t>银行借款总额</a:t>
                </a:r>
                <a:r>
                  <a:rPr lang="en-US" altLang="zh-CN" dirty="0"/>
                  <a:t>; T ———</a:t>
                </a:r>
                <a:r>
                  <a:rPr lang="zh-CN" altLang="en-US" dirty="0"/>
                  <a:t>所得税率</a:t>
                </a:r>
                <a:r>
                  <a:rPr lang="en-US" altLang="zh-CN" dirty="0" smtClean="0"/>
                  <a:t>;f </a:t>
                </a:r>
                <a:r>
                  <a:rPr lang="en-US" altLang="zh-CN" dirty="0"/>
                  <a:t>———</a:t>
                </a:r>
                <a:r>
                  <a:rPr lang="zh-CN" altLang="en-US" dirty="0"/>
                  <a:t>银行借款筹资费率</a:t>
                </a:r>
                <a:r>
                  <a:rPr lang="en-US" altLang="zh-CN" dirty="0"/>
                  <a:t>. </a:t>
                </a:r>
                <a:endParaRPr lang="en-US" altLang="zh-CN" dirty="0" smtClean="0"/>
              </a:p>
              <a:p>
                <a:pPr marL="0" indent="0">
                  <a:buNone/>
                </a:pPr>
                <a:r>
                  <a:rPr lang="zh-CN" altLang="en-US" dirty="0" smtClean="0"/>
                  <a:t>由于</a:t>
                </a:r>
                <a:r>
                  <a:rPr lang="zh-CN" altLang="en-US" dirty="0"/>
                  <a:t>银行借款手续费很低</a:t>
                </a:r>
                <a:r>
                  <a:rPr lang="en-US" altLang="zh-CN" dirty="0"/>
                  <a:t>,</a:t>
                </a:r>
                <a:r>
                  <a:rPr lang="zh-CN" altLang="en-US" dirty="0"/>
                  <a:t>因此上式中</a:t>
                </a:r>
                <a:r>
                  <a:rPr lang="zh-CN" altLang="en-US" dirty="0" smtClean="0"/>
                  <a:t>的</a:t>
                </a:r>
                <a:r>
                  <a:rPr lang="en-US" altLang="zh-CN" dirty="0" smtClean="0"/>
                  <a:t>f</a:t>
                </a:r>
                <a:r>
                  <a:rPr lang="zh-CN" altLang="en-US" dirty="0" smtClean="0"/>
                  <a:t>常</a:t>
                </a:r>
                <a:r>
                  <a:rPr lang="zh-CN" altLang="en-US" dirty="0"/>
                  <a:t>可忽略不计</a:t>
                </a:r>
                <a:r>
                  <a:rPr lang="en-US" altLang="zh-CN" dirty="0"/>
                  <a:t>,</a:t>
                </a:r>
                <a:r>
                  <a:rPr lang="zh-CN" altLang="en-US" dirty="0"/>
                  <a:t>则上式可简化为</a:t>
                </a:r>
              </a:p>
              <a:p>
                <a:pPr marL="0" indent="0">
                  <a:buNone/>
                </a:pPr>
                <a:endParaRPr lang="en-US" altLang="zh-CN" dirty="0" smtClean="0"/>
              </a:p>
              <a:p>
                <a:pPr marL="0" indent="0">
                  <a:buNone/>
                </a:pP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3"/>
                <a:stretch>
                  <a:fillRect l="-1217" t="-465"/>
                </a:stretch>
              </a:blipFill>
            </p:spPr>
            <p:txBody>
              <a:bodyPr/>
              <a:lstStyle/>
              <a:p>
                <a:r>
                  <a:rPr lang="zh-CN" altLang="en-US">
                    <a:noFill/>
                  </a:rPr>
                  <a:t> </a:t>
                </a:r>
              </a:p>
            </p:txBody>
          </p:sp>
        </mc:Fallback>
      </mc:AlternateContent>
      <p:graphicFrame>
        <p:nvGraphicFramePr>
          <p:cNvPr id="3" name="对象 2"/>
          <p:cNvGraphicFramePr>
            <a:graphicFrameLocks noChangeAspect="1"/>
          </p:cNvGraphicFramePr>
          <p:nvPr>
            <p:extLst>
              <p:ext uri="{D42A27DB-BD31-4B8C-83A1-F6EECF244321}">
                <p14:modId xmlns:p14="http://schemas.microsoft.com/office/powerpoint/2010/main" val="452011706"/>
              </p:ext>
            </p:extLst>
          </p:nvPr>
        </p:nvGraphicFramePr>
        <p:xfrm>
          <a:off x="3499879" y="3029036"/>
          <a:ext cx="3804266" cy="671341"/>
        </p:xfrm>
        <a:graphic>
          <a:graphicData uri="http://schemas.openxmlformats.org/presentationml/2006/ole">
            <mc:AlternateContent xmlns:mc="http://schemas.openxmlformats.org/markup-compatibility/2006">
              <mc:Choice xmlns:v="urn:schemas-microsoft-com:vml" Requires="v">
                <p:oleObj spid="_x0000_s14514" name="公式" r:id="rId4" imgW="2374560" imgH="419040" progId="Equation.3">
                  <p:embed/>
                </p:oleObj>
              </mc:Choice>
              <mc:Fallback>
                <p:oleObj name="公式" r:id="rId4" imgW="2374560" imgH="419040" progId="Equation.3">
                  <p:embed/>
                  <p:pic>
                    <p:nvPicPr>
                      <p:cNvPr id="0" name=""/>
                      <p:cNvPicPr/>
                      <p:nvPr/>
                    </p:nvPicPr>
                    <p:blipFill>
                      <a:blip r:embed="rId5"/>
                      <a:stretch>
                        <a:fillRect/>
                      </a:stretch>
                    </p:blipFill>
                    <p:spPr>
                      <a:xfrm>
                        <a:off x="3499879" y="3029036"/>
                        <a:ext cx="3804266" cy="671341"/>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546124223"/>
              </p:ext>
            </p:extLst>
          </p:nvPr>
        </p:nvGraphicFramePr>
        <p:xfrm>
          <a:off x="4659312" y="5511114"/>
          <a:ext cx="1821219" cy="449949"/>
        </p:xfrm>
        <a:graphic>
          <a:graphicData uri="http://schemas.openxmlformats.org/presentationml/2006/ole">
            <mc:AlternateContent xmlns:mc="http://schemas.openxmlformats.org/markup-compatibility/2006">
              <mc:Choice xmlns:v="urn:schemas-microsoft-com:vml" Requires="v">
                <p:oleObj spid="_x0000_s14515" name="公式" r:id="rId6" imgW="927000" imgH="228600" progId="Equation.3">
                  <p:embed/>
                </p:oleObj>
              </mc:Choice>
              <mc:Fallback>
                <p:oleObj name="公式" r:id="rId6" imgW="927000" imgH="228600" progId="Equation.3">
                  <p:embed/>
                  <p:pic>
                    <p:nvPicPr>
                      <p:cNvPr id="3" name="对象 2"/>
                      <p:cNvPicPr/>
                      <p:nvPr/>
                    </p:nvPicPr>
                    <p:blipFill>
                      <a:blip r:embed="rId7"/>
                      <a:stretch>
                        <a:fillRect/>
                      </a:stretch>
                    </p:blipFill>
                    <p:spPr>
                      <a:xfrm>
                        <a:off x="4659312" y="5511114"/>
                        <a:ext cx="1821219" cy="449949"/>
                      </a:xfrm>
                      <a:prstGeom prst="rect">
                        <a:avLst/>
                      </a:prstGeom>
                    </p:spPr>
                  </p:pic>
                </p:oleObj>
              </mc:Fallback>
            </mc:AlternateContent>
          </a:graphicData>
        </a:graphic>
      </p:graphicFrame>
    </p:spTree>
    <p:extLst>
      <p:ext uri="{BB962C8B-B14F-4D97-AF65-F5344CB8AC3E}">
        <p14:creationId xmlns:p14="http://schemas.microsoft.com/office/powerpoint/2010/main" val="255391678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２． 债券资本成本 </a:t>
                </a:r>
                <a:endParaRPr lang="en-US" altLang="zh-CN" b="1" dirty="0" smtClean="0"/>
              </a:p>
              <a:p>
                <a:pPr marL="0" indent="0">
                  <a:buNone/>
                </a:pPr>
                <a:r>
                  <a:rPr lang="en-US" altLang="zh-CN" dirty="0"/>
                  <a:t> </a:t>
                </a:r>
                <a:r>
                  <a:rPr lang="en-US" altLang="zh-CN" dirty="0" smtClean="0"/>
                  <a:t>      </a:t>
                </a:r>
                <a:r>
                  <a:rPr lang="zh-CN" altLang="en-US" dirty="0" smtClean="0"/>
                  <a:t>债券</a:t>
                </a:r>
                <a:r>
                  <a:rPr lang="zh-CN" altLang="en-US" dirty="0"/>
                  <a:t>资本成本中的利息是所得税前支付</a:t>
                </a:r>
                <a:r>
                  <a:rPr lang="en-US" altLang="zh-CN" dirty="0"/>
                  <a:t>,</a:t>
                </a:r>
                <a:r>
                  <a:rPr lang="zh-CN" altLang="en-US" dirty="0"/>
                  <a:t>具有减税效应</a:t>
                </a:r>
                <a:r>
                  <a:rPr lang="en-US" altLang="zh-CN" dirty="0"/>
                  <a:t>.</a:t>
                </a:r>
                <a:r>
                  <a:rPr lang="zh-CN" altLang="en-US" dirty="0"/>
                  <a:t>债券的筹措费用一般较高</a:t>
                </a:r>
                <a:r>
                  <a:rPr lang="en-US" altLang="zh-CN" dirty="0"/>
                  <a:t>, </a:t>
                </a:r>
                <a:r>
                  <a:rPr lang="zh-CN" altLang="en-US" dirty="0"/>
                  <a:t>这类费用主要包括申请发行债券的手续费、债券注册费、印刷费、上市费以及推销费等</a:t>
                </a:r>
                <a:r>
                  <a:rPr lang="en-US" altLang="zh-CN" dirty="0" smtClean="0"/>
                  <a:t>.</a:t>
                </a:r>
              </a:p>
              <a:p>
                <a:pPr marL="0" indent="0">
                  <a:buNone/>
                </a:pPr>
                <a:r>
                  <a:rPr lang="zh-CN" altLang="en-US" dirty="0"/>
                  <a:t>债 券资本成本的计算公式</a:t>
                </a:r>
                <a:r>
                  <a:rPr lang="zh-CN" altLang="en-US" dirty="0" smtClean="0"/>
                  <a:t>为</a:t>
                </a:r>
                <a:endParaRPr lang="en-US" altLang="zh-CN" dirty="0" smtClean="0"/>
              </a:p>
              <a:p>
                <a:pPr marL="0" indent="0">
                  <a:buNone/>
                </a:pPr>
                <a:endParaRPr lang="en-US" altLang="zh-CN" dirty="0"/>
              </a:p>
              <a:p>
                <a:pPr marL="0" indent="0">
                  <a:buNone/>
                </a:pPr>
                <a:endParaRPr lang="en-US" altLang="zh-CN" dirty="0" smtClean="0"/>
              </a:p>
              <a:p>
                <a:pPr marL="0" indent="0">
                  <a:buNone/>
                </a:pPr>
                <a:r>
                  <a:rPr lang="zh-CN" altLang="en-US" dirty="0" smtClean="0"/>
                  <a:t>       式</a:t>
                </a:r>
                <a:r>
                  <a:rPr lang="zh-CN" altLang="en-US" dirty="0"/>
                  <a:t>中</a:t>
                </a:r>
                <a:r>
                  <a:rPr lang="en-US" altLang="zh-CN" dirty="0"/>
                  <a:t>, </a:t>
                </a:r>
                <a14:m>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𝐾</m:t>
                        </m:r>
                      </m:e>
                      <m:sub>
                        <m:r>
                          <a:rPr lang="en-US" altLang="zh-CN" b="0" i="1" smtClean="0">
                            <a:latin typeface="Cambria Math" panose="02040503050406030204" pitchFamily="18" charset="0"/>
                          </a:rPr>
                          <m:t>𝑏</m:t>
                        </m:r>
                      </m:sub>
                    </m:sSub>
                  </m:oMath>
                </a14:m>
                <a:r>
                  <a:rPr lang="en-US" altLang="zh-CN" dirty="0" smtClean="0"/>
                  <a:t>—</a:t>
                </a:r>
                <a:r>
                  <a:rPr lang="zh-CN" altLang="en-US" dirty="0"/>
                  <a:t>债券资本成本</a:t>
                </a:r>
                <a:r>
                  <a:rPr lang="en-US" altLang="zh-CN" dirty="0"/>
                  <a:t>; I </a:t>
                </a:r>
                <a:r>
                  <a:rPr lang="en-US" altLang="zh-CN" dirty="0" smtClean="0"/>
                  <a:t>—</a:t>
                </a:r>
                <a:r>
                  <a:rPr lang="zh-CN" altLang="en-US" dirty="0"/>
                  <a:t>债券每年支付的利息</a:t>
                </a:r>
                <a:r>
                  <a:rPr lang="en-US" altLang="zh-CN" dirty="0"/>
                  <a:t>; T </a:t>
                </a:r>
                <a:r>
                  <a:rPr lang="en-US" altLang="zh-CN" dirty="0" smtClean="0"/>
                  <a:t>—</a:t>
                </a:r>
                <a:r>
                  <a:rPr lang="zh-CN" altLang="en-US" dirty="0"/>
                  <a:t>所得税税率</a:t>
                </a:r>
                <a:r>
                  <a:rPr lang="en-US" altLang="zh-CN" dirty="0"/>
                  <a:t>; B </a:t>
                </a:r>
                <a:r>
                  <a:rPr lang="en-US" altLang="zh-CN" dirty="0" smtClean="0"/>
                  <a:t>—</a:t>
                </a:r>
                <a:r>
                  <a:rPr lang="zh-CN" altLang="en-US" dirty="0"/>
                  <a:t>债券面 值总额</a:t>
                </a:r>
                <a:r>
                  <a:rPr lang="en-US" altLang="zh-CN" dirty="0"/>
                  <a:t>; </a:t>
                </a:r>
                <a14:m>
                  <m:oMath xmlns:m="http://schemas.openxmlformats.org/officeDocument/2006/math">
                    <m:sSub>
                      <m:sSubPr>
                        <m:ctrlPr>
                          <a:rPr lang="en-US" altLang="zh-CN" i="1">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i="1" smtClean="0">
                            <a:latin typeface="Cambria Math" panose="02040503050406030204" pitchFamily="18" charset="0"/>
                          </a:rPr>
                          <m:t>0</m:t>
                        </m:r>
                      </m:sub>
                    </m:sSub>
                  </m:oMath>
                </a14:m>
                <a:r>
                  <a:rPr lang="en-US" altLang="zh-CN" dirty="0" smtClean="0"/>
                  <a:t>——</a:t>
                </a:r>
                <a:r>
                  <a:rPr lang="zh-CN" altLang="en-US" dirty="0"/>
                  <a:t>按发行价确定的债券筹资额</a:t>
                </a:r>
                <a:r>
                  <a:rPr lang="en-US" altLang="zh-CN" dirty="0"/>
                  <a:t>; </a:t>
                </a:r>
                <a:r>
                  <a:rPr lang="en-US" altLang="zh-CN" dirty="0" err="1"/>
                  <a:t>i</a:t>
                </a:r>
                <a:r>
                  <a:rPr lang="en-US" altLang="zh-CN" dirty="0"/>
                  <a:t> </a:t>
                </a:r>
                <a:r>
                  <a:rPr lang="en-US" altLang="zh-CN" dirty="0" smtClean="0"/>
                  <a:t>——</a:t>
                </a:r>
                <a:r>
                  <a:rPr lang="zh-CN" altLang="en-US" dirty="0"/>
                  <a:t>债券票面利率</a:t>
                </a:r>
                <a:r>
                  <a:rPr lang="en-US" altLang="zh-CN" dirty="0"/>
                  <a:t>; f </a:t>
                </a:r>
                <a:r>
                  <a:rPr lang="en-US" altLang="zh-CN" dirty="0" smtClean="0"/>
                  <a:t>——</a:t>
                </a:r>
                <a:r>
                  <a:rPr lang="zh-CN" altLang="en-US" dirty="0"/>
                  <a:t>债券筹资费率</a:t>
                </a:r>
                <a:r>
                  <a:rPr lang="en-US" altLang="zh-CN" dirty="0" smtClean="0"/>
                  <a:t>.</a:t>
                </a: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3"/>
                <a:stretch>
                  <a:fillRect l="-638" t="-116" r="-1043"/>
                </a:stretch>
              </a:blipFill>
            </p:spPr>
            <p:txBody>
              <a:bodyPr/>
              <a:lstStyle/>
              <a:p>
                <a:r>
                  <a:rPr lang="zh-CN" altLang="en-US">
                    <a:noFill/>
                  </a:rPr>
                  <a:t> </a:t>
                </a:r>
              </a:p>
            </p:txBody>
          </p:sp>
        </mc:Fallback>
      </mc:AlternateContent>
      <p:graphicFrame>
        <p:nvGraphicFramePr>
          <p:cNvPr id="3" name="对象 2"/>
          <p:cNvGraphicFramePr>
            <a:graphicFrameLocks noChangeAspect="1"/>
          </p:cNvGraphicFramePr>
          <p:nvPr>
            <p:extLst>
              <p:ext uri="{D42A27DB-BD31-4B8C-83A1-F6EECF244321}">
                <p14:modId xmlns:p14="http://schemas.microsoft.com/office/powerpoint/2010/main" val="1397494560"/>
              </p:ext>
            </p:extLst>
          </p:nvPr>
        </p:nvGraphicFramePr>
        <p:xfrm>
          <a:off x="4132262" y="2651920"/>
          <a:ext cx="3927475" cy="712787"/>
        </p:xfrm>
        <a:graphic>
          <a:graphicData uri="http://schemas.openxmlformats.org/presentationml/2006/ole">
            <mc:AlternateContent xmlns:mc="http://schemas.openxmlformats.org/markup-compatibility/2006">
              <mc:Choice xmlns:v="urn:schemas-microsoft-com:vml" Requires="v">
                <p:oleObj spid="_x0000_s15451" name="公式" r:id="rId4" imgW="2450880" imgH="444240" progId="Equation.3">
                  <p:embed/>
                </p:oleObj>
              </mc:Choice>
              <mc:Fallback>
                <p:oleObj name="公式" r:id="rId4" imgW="2450880" imgH="444240" progId="Equation.3">
                  <p:embed/>
                  <p:pic>
                    <p:nvPicPr>
                      <p:cNvPr id="3" name="对象 2"/>
                      <p:cNvPicPr/>
                      <p:nvPr/>
                    </p:nvPicPr>
                    <p:blipFill>
                      <a:blip r:embed="rId5"/>
                      <a:stretch>
                        <a:fillRect/>
                      </a:stretch>
                    </p:blipFill>
                    <p:spPr>
                      <a:xfrm>
                        <a:off x="4132262" y="2651920"/>
                        <a:ext cx="3927475" cy="712787"/>
                      </a:xfrm>
                      <a:prstGeom prst="rect">
                        <a:avLst/>
                      </a:prstGeom>
                    </p:spPr>
                  </p:pic>
                </p:oleObj>
              </mc:Fallback>
            </mc:AlternateContent>
          </a:graphicData>
        </a:graphic>
      </p:graphicFrame>
    </p:spTree>
    <p:extLst>
      <p:ext uri="{BB962C8B-B14F-4D97-AF65-F5344CB8AC3E}">
        <p14:creationId xmlns:p14="http://schemas.microsoft.com/office/powerpoint/2010/main" val="421860954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３． 优先股资本成本</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优先股资本成本包括优先股利和优先股筹措费用</a:t>
                </a:r>
                <a:r>
                  <a:rPr lang="en-US" altLang="zh-CN" dirty="0"/>
                  <a:t>.</a:t>
                </a:r>
                <a:r>
                  <a:rPr lang="zh-CN" altLang="en-US" dirty="0"/>
                  <a:t>优先股股利通常是固定的</a:t>
                </a:r>
                <a:r>
                  <a:rPr lang="en-US" altLang="zh-CN" dirty="0"/>
                  <a:t>,</a:t>
                </a:r>
                <a:r>
                  <a:rPr lang="zh-CN" altLang="en-US" dirty="0"/>
                  <a:t>且为所 得税后支付</a:t>
                </a:r>
                <a:r>
                  <a:rPr lang="en-US" altLang="zh-CN" dirty="0"/>
                  <a:t>.</a:t>
                </a:r>
                <a:r>
                  <a:rPr lang="zh-CN" altLang="en-US" dirty="0"/>
                  <a:t>优先股成本的计算公式为 </a:t>
                </a:r>
                <a:endParaRPr lang="en-US" altLang="zh-CN" dirty="0" smtClean="0"/>
              </a:p>
              <a:p>
                <a:pPr marL="0" indent="0">
                  <a:buNone/>
                </a:pPr>
                <a:endParaRPr lang="en-US" altLang="zh-CN" dirty="0"/>
              </a:p>
              <a:p>
                <a:pPr marL="0" indent="0">
                  <a:buNone/>
                </a:pPr>
                <a:r>
                  <a:rPr lang="zh-CN" altLang="en-US" dirty="0"/>
                  <a:t>式中</a:t>
                </a:r>
                <a:r>
                  <a:rPr lang="en-US" altLang="zh-CN" dirty="0"/>
                  <a:t>, </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𝐾</m:t>
                        </m:r>
                      </m:e>
                      <m:sub>
                        <m:r>
                          <m:rPr>
                            <m:sty m:val="p"/>
                          </m:rPr>
                          <a:rPr lang="en-US" altLang="zh-CN" i="1" smtClean="0">
                            <a:latin typeface="Cambria Math" panose="02040503050406030204" pitchFamily="18" charset="0"/>
                          </a:rPr>
                          <m:t>p</m:t>
                        </m:r>
                      </m:sub>
                    </m:sSub>
                  </m:oMath>
                </a14:m>
                <a:r>
                  <a:rPr lang="en-US" altLang="zh-CN" dirty="0" smtClean="0"/>
                  <a:t>——</a:t>
                </a:r>
                <a:r>
                  <a:rPr lang="zh-CN" altLang="en-US" dirty="0"/>
                  <a:t>优先股资本成本</a:t>
                </a:r>
                <a:r>
                  <a:rPr lang="en-US" altLang="zh-CN" dirty="0"/>
                  <a:t>; D </a:t>
                </a:r>
                <a:r>
                  <a:rPr lang="en-US" altLang="zh-CN" dirty="0" smtClean="0"/>
                  <a:t>——</a:t>
                </a:r>
                <a:r>
                  <a:rPr lang="zh-CN" altLang="en-US" dirty="0"/>
                  <a:t>优先股每年的股利</a:t>
                </a:r>
                <a:r>
                  <a:rPr lang="en-US" altLang="zh-CN" dirty="0"/>
                  <a:t>; </a:t>
                </a:r>
                <a14:m>
                  <m:oMath xmlns:m="http://schemas.openxmlformats.org/officeDocument/2006/math">
                    <m:sSub>
                      <m:sSubPr>
                        <m:ctrlPr>
                          <a:rPr lang="en-US" altLang="zh-CN" i="1">
                            <a:latin typeface="Cambria Math" panose="02040503050406030204" pitchFamily="18" charset="0"/>
                          </a:rPr>
                        </m:ctrlPr>
                      </m:sSubPr>
                      <m:e>
                        <m:r>
                          <a:rPr lang="en-US" altLang="zh-CN" b="0" i="1" smtClean="0">
                            <a:latin typeface="Cambria Math" panose="02040503050406030204" pitchFamily="18" charset="0"/>
                          </a:rPr>
                          <m:t>𝑝</m:t>
                        </m:r>
                      </m:e>
                      <m:sub>
                        <m:r>
                          <a:rPr lang="en-US" altLang="zh-CN" b="0" i="1" smtClean="0">
                            <a:latin typeface="Cambria Math" panose="02040503050406030204" pitchFamily="18" charset="0"/>
                          </a:rPr>
                          <m:t>0</m:t>
                        </m:r>
                      </m:sub>
                    </m:sSub>
                  </m:oMath>
                </a14:m>
                <a:r>
                  <a:rPr lang="en-US" altLang="zh-CN" dirty="0" smtClean="0"/>
                  <a:t>——</a:t>
                </a:r>
                <a:r>
                  <a:rPr lang="zh-CN" altLang="en-US" dirty="0"/>
                  <a:t>发行优先股总额</a:t>
                </a:r>
                <a:r>
                  <a:rPr lang="en-US" altLang="zh-CN" dirty="0"/>
                  <a:t>; f </a:t>
                </a:r>
                <a:r>
                  <a:rPr lang="en-US" altLang="zh-CN" dirty="0" smtClean="0"/>
                  <a:t>——</a:t>
                </a:r>
                <a:r>
                  <a:rPr lang="zh-CN" altLang="en-US" dirty="0"/>
                  <a:t>优 先股筹资费率</a:t>
                </a:r>
                <a:r>
                  <a:rPr lang="en-US" altLang="zh-CN" dirty="0"/>
                  <a:t>. </a:t>
                </a:r>
                <a:endParaRPr lang="en-US" altLang="zh-CN" dirty="0" smtClean="0"/>
              </a:p>
              <a:p>
                <a:pPr marL="0" indent="0">
                  <a:buNone/>
                </a:pPr>
                <a:r>
                  <a:rPr lang="zh-CN" altLang="en-US" b="1" dirty="0"/>
                  <a:t>４． 普通股资本成本 </a:t>
                </a:r>
                <a:endParaRPr lang="en-US" altLang="zh-CN" b="1" dirty="0" smtClean="0"/>
              </a:p>
              <a:p>
                <a:pPr marL="0" indent="0">
                  <a:buNone/>
                </a:pPr>
                <a:r>
                  <a:rPr lang="en-US" altLang="zh-CN" dirty="0"/>
                  <a:t> </a:t>
                </a:r>
                <a:r>
                  <a:rPr lang="en-US" altLang="zh-CN" dirty="0" smtClean="0"/>
                  <a:t>      </a:t>
                </a:r>
                <a:r>
                  <a:rPr lang="zh-CN" altLang="en-US" dirty="0" smtClean="0"/>
                  <a:t>普通股</a:t>
                </a:r>
                <a:r>
                  <a:rPr lang="zh-CN" altLang="en-US" dirty="0"/>
                  <a:t>资本成本包括股利和发行费用</a:t>
                </a:r>
                <a:r>
                  <a:rPr lang="en-US" altLang="zh-CN" dirty="0"/>
                  <a:t>,</a:t>
                </a:r>
                <a:r>
                  <a:rPr lang="zh-CN" altLang="en-US" dirty="0"/>
                  <a:t>目前常用的普通股资金成本计算方法有固定股 利增长率模型、资本资产定价模型及债券收益率加权益风险报酬率法等</a:t>
                </a:r>
                <a:r>
                  <a:rPr lang="en-US" altLang="zh-CN" dirty="0"/>
                  <a:t>.</a:t>
                </a: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3"/>
                <a:stretch>
                  <a:fillRect l="-638" t="-116" r="-406"/>
                </a:stretch>
              </a:blipFill>
            </p:spPr>
            <p:txBody>
              <a:bodyPr/>
              <a:lstStyle/>
              <a:p>
                <a:r>
                  <a:rPr lang="zh-CN" altLang="en-US">
                    <a:noFill/>
                  </a:rPr>
                  <a:t> </a:t>
                </a:r>
              </a:p>
            </p:txBody>
          </p:sp>
        </mc:Fallback>
      </mc:AlternateContent>
      <p:graphicFrame>
        <p:nvGraphicFramePr>
          <p:cNvPr id="3" name="对象 2"/>
          <p:cNvGraphicFramePr>
            <a:graphicFrameLocks noChangeAspect="1"/>
          </p:cNvGraphicFramePr>
          <p:nvPr>
            <p:extLst>
              <p:ext uri="{D42A27DB-BD31-4B8C-83A1-F6EECF244321}">
                <p14:modId xmlns:p14="http://schemas.microsoft.com/office/powerpoint/2010/main" val="810295763"/>
              </p:ext>
            </p:extLst>
          </p:nvPr>
        </p:nvGraphicFramePr>
        <p:xfrm>
          <a:off x="4698313" y="1923664"/>
          <a:ext cx="1954213" cy="712787"/>
        </p:xfrm>
        <a:graphic>
          <a:graphicData uri="http://schemas.openxmlformats.org/presentationml/2006/ole">
            <mc:AlternateContent xmlns:mc="http://schemas.openxmlformats.org/markup-compatibility/2006">
              <mc:Choice xmlns:v="urn:schemas-microsoft-com:vml" Requires="v">
                <p:oleObj spid="_x0000_s16562" name="公式" r:id="rId4" imgW="1218960" imgH="444240" progId="Equation.3">
                  <p:embed/>
                </p:oleObj>
              </mc:Choice>
              <mc:Fallback>
                <p:oleObj name="公式" r:id="rId4" imgW="1218960" imgH="444240" progId="Equation.3">
                  <p:embed/>
                  <p:pic>
                    <p:nvPicPr>
                      <p:cNvPr id="3" name="对象 2"/>
                      <p:cNvPicPr/>
                      <p:nvPr/>
                    </p:nvPicPr>
                    <p:blipFill>
                      <a:blip r:embed="rId5"/>
                      <a:stretch>
                        <a:fillRect/>
                      </a:stretch>
                    </p:blipFill>
                    <p:spPr>
                      <a:xfrm>
                        <a:off x="4698313" y="1923664"/>
                        <a:ext cx="1954213" cy="712787"/>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913916318"/>
              </p:ext>
            </p:extLst>
          </p:nvPr>
        </p:nvGraphicFramePr>
        <p:xfrm>
          <a:off x="4246563" y="5116513"/>
          <a:ext cx="2422525" cy="712787"/>
        </p:xfrm>
        <a:graphic>
          <a:graphicData uri="http://schemas.openxmlformats.org/presentationml/2006/ole">
            <mc:AlternateContent xmlns:mc="http://schemas.openxmlformats.org/markup-compatibility/2006">
              <mc:Choice xmlns:v="urn:schemas-microsoft-com:vml" Requires="v">
                <p:oleObj spid="_x0000_s16563" name="公式" r:id="rId6" imgW="1511280" imgH="444240" progId="Equation.3">
                  <p:embed/>
                </p:oleObj>
              </mc:Choice>
              <mc:Fallback>
                <p:oleObj name="公式" r:id="rId6" imgW="1511280" imgH="444240" progId="Equation.3">
                  <p:embed/>
                  <p:pic>
                    <p:nvPicPr>
                      <p:cNvPr id="3" name="对象 2"/>
                      <p:cNvPicPr/>
                      <p:nvPr/>
                    </p:nvPicPr>
                    <p:blipFill>
                      <a:blip r:embed="rId7"/>
                      <a:stretch>
                        <a:fillRect/>
                      </a:stretch>
                    </p:blipFill>
                    <p:spPr>
                      <a:xfrm>
                        <a:off x="4246563" y="5116513"/>
                        <a:ext cx="2422525" cy="712787"/>
                      </a:xfrm>
                      <a:prstGeom prst="rect">
                        <a:avLst/>
                      </a:prstGeom>
                    </p:spPr>
                  </p:pic>
                </p:oleObj>
              </mc:Fallback>
            </mc:AlternateContent>
          </a:graphicData>
        </a:graphic>
      </p:graphicFrame>
    </p:spTree>
    <p:extLst>
      <p:ext uri="{BB962C8B-B14F-4D97-AF65-F5344CB8AC3E}">
        <p14:creationId xmlns:p14="http://schemas.microsoft.com/office/powerpoint/2010/main" val="326678019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zh-CN" altLang="en-US" b="1" dirty="0" smtClean="0"/>
                  <a:t>５． 留存收益资本成本</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留用利润的使用并非无代价</a:t>
                </a:r>
                <a:r>
                  <a:rPr lang="en-US" altLang="zh-CN" dirty="0"/>
                  <a:t>,</a:t>
                </a:r>
                <a:r>
                  <a:rPr lang="zh-CN" altLang="en-US" dirty="0"/>
                  <a:t>股东愿意将其留用于公司而不作为股利取出投资于别 处</a:t>
                </a:r>
                <a:r>
                  <a:rPr lang="en-US" altLang="zh-CN" dirty="0"/>
                  <a:t>,</a:t>
                </a:r>
                <a:r>
                  <a:rPr lang="zh-CN" altLang="en-US" dirty="0"/>
                  <a:t>总是要求得到与普通股等价的</a:t>
                </a:r>
                <a:r>
                  <a:rPr lang="zh-CN" altLang="en-US" dirty="0" smtClean="0"/>
                  <a:t>报酬</a:t>
                </a:r>
                <a:r>
                  <a:rPr lang="en-US" altLang="zh-CN" dirty="0" smtClean="0"/>
                  <a:t>.</a:t>
                </a:r>
                <a:r>
                  <a:rPr lang="zh-CN" altLang="en-US" dirty="0"/>
                  <a:t> </a:t>
                </a:r>
                <a:r>
                  <a:rPr lang="en-US" altLang="zh-CN" dirty="0"/>
                  <a:t>.</a:t>
                </a:r>
                <a:r>
                  <a:rPr lang="zh-CN" altLang="en-US" dirty="0"/>
                  <a:t>其计算公式为 </a:t>
                </a:r>
                <a:endParaRPr lang="en-US" altLang="zh-CN" dirty="0" smtClean="0"/>
              </a:p>
              <a:p>
                <a:pPr marL="0" indent="0">
                  <a:buNone/>
                </a:pPr>
                <a:endParaRPr lang="en-US" altLang="zh-CN" dirty="0"/>
              </a:p>
              <a:p>
                <a:pPr marL="0" indent="0">
                  <a:buNone/>
                </a:pPr>
                <a:r>
                  <a:rPr lang="zh-CN" altLang="en-US" dirty="0"/>
                  <a:t>式中</a:t>
                </a:r>
                <a:r>
                  <a:rPr lang="en-US" altLang="zh-CN" dirty="0"/>
                  <a:t>, </a:t>
                </a:r>
                <a14:m>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𝐾</m:t>
                        </m:r>
                      </m:e>
                      <m:sub>
                        <m:r>
                          <a:rPr lang="en-US" altLang="zh-CN" b="0" i="1" smtClean="0">
                            <a:latin typeface="Cambria Math" panose="02040503050406030204" pitchFamily="18" charset="0"/>
                          </a:rPr>
                          <m:t>𝑒</m:t>
                        </m:r>
                      </m:sub>
                    </m:sSub>
                  </m:oMath>
                </a14:m>
                <a:r>
                  <a:rPr lang="en-US" altLang="zh-CN" dirty="0" smtClean="0"/>
                  <a:t>———</a:t>
                </a:r>
                <a:r>
                  <a:rPr lang="zh-CN" altLang="en-US" dirty="0"/>
                  <a:t>留存收益成本</a:t>
                </a:r>
                <a:r>
                  <a:rPr lang="en-US" altLang="zh-CN" dirty="0"/>
                  <a:t>,</a:t>
                </a:r>
                <a:r>
                  <a:rPr lang="zh-CN" altLang="en-US" dirty="0"/>
                  <a:t>其他符号含义与普通股成本计算公式相同</a:t>
                </a:r>
                <a:r>
                  <a:rPr lang="en-US" altLang="zh-CN" dirty="0"/>
                  <a:t>. </a:t>
                </a:r>
                <a:endParaRPr lang="en-US" altLang="zh-CN" dirty="0" smtClean="0"/>
              </a:p>
              <a:p>
                <a:pPr marL="0" indent="0">
                  <a:buNone/>
                </a:pPr>
                <a:endParaRPr lang="en-US" altLang="zh-CN" dirty="0" smtClean="0"/>
              </a:p>
              <a:p>
                <a:pPr marL="0" indent="0">
                  <a:buNone/>
                </a:pPr>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3"/>
                <a:stretch>
                  <a:fillRect l="-638" t="-116"/>
                </a:stretch>
              </a:blipFill>
            </p:spPr>
            <p:txBody>
              <a:bodyPr/>
              <a:lstStyle/>
              <a:p>
                <a:r>
                  <a:rPr lang="zh-CN" altLang="en-US">
                    <a:noFill/>
                  </a:rPr>
                  <a:t> </a:t>
                </a:r>
              </a:p>
            </p:txBody>
          </p:sp>
        </mc:Fallback>
      </mc:AlternateContent>
      <p:graphicFrame>
        <p:nvGraphicFramePr>
          <p:cNvPr id="3" name="对象 2"/>
          <p:cNvGraphicFramePr>
            <a:graphicFrameLocks noChangeAspect="1"/>
          </p:cNvGraphicFramePr>
          <p:nvPr>
            <p:extLst>
              <p:ext uri="{D42A27DB-BD31-4B8C-83A1-F6EECF244321}">
                <p14:modId xmlns:p14="http://schemas.microsoft.com/office/powerpoint/2010/main" val="2725255752"/>
              </p:ext>
            </p:extLst>
          </p:nvPr>
        </p:nvGraphicFramePr>
        <p:xfrm>
          <a:off x="4848225" y="2063878"/>
          <a:ext cx="1465263" cy="712787"/>
        </p:xfrm>
        <a:graphic>
          <a:graphicData uri="http://schemas.openxmlformats.org/presentationml/2006/ole">
            <mc:AlternateContent xmlns:mc="http://schemas.openxmlformats.org/markup-compatibility/2006">
              <mc:Choice xmlns:v="urn:schemas-microsoft-com:vml" Requires="v">
                <p:oleObj spid="_x0000_s17499" name="公式" r:id="rId4" imgW="914400" imgH="444240" progId="Equation.3">
                  <p:embed/>
                </p:oleObj>
              </mc:Choice>
              <mc:Fallback>
                <p:oleObj name="公式" r:id="rId4" imgW="914400" imgH="444240" progId="Equation.3">
                  <p:embed/>
                  <p:pic>
                    <p:nvPicPr>
                      <p:cNvPr id="4" name="对象 3"/>
                      <p:cNvPicPr/>
                      <p:nvPr/>
                    </p:nvPicPr>
                    <p:blipFill>
                      <a:blip r:embed="rId5"/>
                      <a:stretch>
                        <a:fillRect/>
                      </a:stretch>
                    </p:blipFill>
                    <p:spPr>
                      <a:xfrm>
                        <a:off x="4848225" y="2063878"/>
                        <a:ext cx="1465263" cy="712787"/>
                      </a:xfrm>
                      <a:prstGeom prst="rect">
                        <a:avLst/>
                      </a:prstGeom>
                    </p:spPr>
                  </p:pic>
                </p:oleObj>
              </mc:Fallback>
            </mc:AlternateContent>
          </a:graphicData>
        </a:graphic>
      </p:graphicFrame>
    </p:spTree>
    <p:extLst>
      <p:ext uri="{BB962C8B-B14F-4D97-AF65-F5344CB8AC3E}">
        <p14:creationId xmlns:p14="http://schemas.microsoft.com/office/powerpoint/2010/main" val="228568379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lstStyle/>
              <a:p>
                <a:pPr marL="0" indent="0">
                  <a:buNone/>
                </a:pPr>
                <a:r>
                  <a:rPr lang="en-US" altLang="zh-CN" sz="2800" dirty="0" smtClean="0"/>
                  <a:t>4.1.3 </a:t>
                </a:r>
                <a:r>
                  <a:rPr lang="zh-CN" altLang="en-US" sz="2800" dirty="0" smtClean="0"/>
                  <a:t>平均</a:t>
                </a:r>
                <a:r>
                  <a:rPr lang="zh-CN" altLang="en-US" sz="2800" dirty="0"/>
                  <a:t>资本成本 </a:t>
                </a:r>
                <a:endParaRPr lang="en-US" altLang="zh-CN" sz="2800" dirty="0" smtClean="0"/>
              </a:p>
              <a:p>
                <a:pPr marL="0" indent="0">
                  <a:buNone/>
                </a:pPr>
                <a:r>
                  <a:rPr lang="zh-CN" altLang="en-US" dirty="0" smtClean="0"/>
                  <a:t>       平均</a:t>
                </a:r>
                <a:r>
                  <a:rPr lang="zh-CN" altLang="en-US" dirty="0"/>
                  <a:t>资本成本是指企业全部长期资本成本的总成本</a:t>
                </a:r>
                <a:r>
                  <a:rPr lang="en-US" altLang="zh-CN" dirty="0"/>
                  <a:t>,</a:t>
                </a:r>
                <a:r>
                  <a:rPr lang="zh-CN" altLang="en-US" dirty="0"/>
                  <a:t>通常以各种资本占全部资本的比 重为权数</a:t>
                </a:r>
                <a:r>
                  <a:rPr lang="en-US" altLang="zh-CN" dirty="0"/>
                  <a:t>,</a:t>
                </a:r>
                <a:r>
                  <a:rPr lang="zh-CN" altLang="en-US" dirty="0"/>
                  <a:t>对个别资本成本进行加权平均确定</a:t>
                </a:r>
                <a:r>
                  <a:rPr lang="en-US" altLang="zh-CN" dirty="0"/>
                  <a:t>,</a:t>
                </a:r>
                <a:r>
                  <a:rPr lang="zh-CN" altLang="en-US" dirty="0"/>
                  <a:t>它又称加权平均资本成本</a:t>
                </a:r>
                <a:r>
                  <a:rPr lang="en-US" altLang="zh-CN" dirty="0"/>
                  <a:t>.</a:t>
                </a:r>
                <a:r>
                  <a:rPr lang="zh-CN" altLang="en-US" dirty="0"/>
                  <a:t>用公式表示为 </a:t>
                </a:r>
                <a:endParaRPr lang="en-US" altLang="zh-CN" dirty="0" smtClean="0"/>
              </a:p>
              <a:p>
                <a:pPr marL="0" indent="0">
                  <a:buNone/>
                </a:pPr>
                <a:endParaRPr lang="en-US" altLang="zh-CN" dirty="0"/>
              </a:p>
              <a:p>
                <a:pPr marL="0" indent="0">
                  <a:buNone/>
                </a:pPr>
                <a:endParaRPr lang="en-US" altLang="zh-CN" dirty="0" smtClean="0"/>
              </a:p>
              <a:p>
                <a:pPr marL="0" indent="0">
                  <a:buNone/>
                </a:pPr>
                <a:r>
                  <a:rPr lang="zh-CN" altLang="en-US" dirty="0"/>
                  <a:t>式中</a:t>
                </a:r>
                <a:r>
                  <a:rPr lang="en-US" altLang="zh-CN" dirty="0"/>
                  <a:t>, </a:t>
                </a:r>
                <a14:m>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𝐾</m:t>
                        </m:r>
                      </m:e>
                      <m:sub>
                        <m:r>
                          <a:rPr lang="en-US" altLang="zh-CN" b="0" i="1" smtClean="0">
                            <a:latin typeface="Cambria Math" panose="02040503050406030204" pitchFamily="18" charset="0"/>
                          </a:rPr>
                          <m:t>𝑊</m:t>
                        </m:r>
                      </m:sub>
                    </m:sSub>
                  </m:oMath>
                </a14:m>
                <a:r>
                  <a:rPr lang="en-US" altLang="zh-CN" dirty="0" smtClean="0"/>
                  <a:t>——</a:t>
                </a:r>
                <a:r>
                  <a:rPr lang="zh-CN" altLang="en-US" dirty="0"/>
                  <a:t>平均资本成本</a:t>
                </a:r>
                <a:r>
                  <a:rPr lang="en-US" altLang="zh-CN" dirty="0" smtClean="0"/>
                  <a:t>;</a:t>
                </a:r>
                <a:r>
                  <a:rPr lang="en-US" altLang="zh-CN" dirty="0"/>
                  <a:t> </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𝐾</m:t>
                        </m:r>
                      </m:e>
                      <m:sub>
                        <m:r>
                          <m:rPr>
                            <m:sty m:val="p"/>
                          </m:rPr>
                          <a:rPr lang="en-US" altLang="zh-CN" i="1" smtClean="0">
                            <a:latin typeface="Cambria Math" panose="02040503050406030204" pitchFamily="18" charset="0"/>
                          </a:rPr>
                          <m:t>j</m:t>
                        </m:r>
                      </m:sub>
                    </m:sSub>
                  </m:oMath>
                </a14:m>
                <a:r>
                  <a:rPr lang="en-US" altLang="zh-CN" dirty="0" smtClean="0"/>
                  <a:t>——</a:t>
                </a:r>
                <a:r>
                  <a:rPr lang="zh-CN" altLang="en-US" dirty="0"/>
                  <a:t>第 </a:t>
                </a:r>
                <a:r>
                  <a:rPr lang="en-US" altLang="zh-CN" dirty="0"/>
                  <a:t>j </a:t>
                </a:r>
                <a:r>
                  <a:rPr lang="zh-CN" altLang="en-US" dirty="0"/>
                  <a:t>种个别资本成本</a:t>
                </a:r>
                <a:r>
                  <a:rPr lang="en-US" altLang="zh-CN" dirty="0" smtClean="0"/>
                  <a:t>;</a:t>
                </a:r>
                <a:r>
                  <a:rPr lang="en-US" altLang="zh-CN" dirty="0"/>
                  <a:t> </a:t>
                </a:r>
                <a14:m>
                  <m:oMath xmlns:m="http://schemas.openxmlformats.org/officeDocument/2006/math">
                    <m:sSub>
                      <m:sSubPr>
                        <m:ctrlPr>
                          <a:rPr lang="en-US" altLang="zh-CN" i="1">
                            <a:latin typeface="Cambria Math" panose="02040503050406030204" pitchFamily="18" charset="0"/>
                          </a:rPr>
                        </m:ctrlPr>
                      </m:sSubPr>
                      <m:e>
                        <m:r>
                          <a:rPr lang="en-US" altLang="zh-CN" b="0" i="1" smtClean="0">
                            <a:latin typeface="Cambria Math" panose="02040503050406030204" pitchFamily="18" charset="0"/>
                          </a:rPr>
                          <m:t>𝑊</m:t>
                        </m:r>
                      </m:e>
                      <m:sub>
                        <m:r>
                          <a:rPr lang="en-US" altLang="zh-CN" b="0" i="1" smtClean="0">
                            <a:latin typeface="Cambria Math" panose="02040503050406030204" pitchFamily="18" charset="0"/>
                          </a:rPr>
                          <m:t>𝑗</m:t>
                        </m:r>
                      </m:sub>
                    </m:sSub>
                  </m:oMath>
                </a14:m>
                <a:r>
                  <a:rPr lang="en-US" altLang="zh-CN" dirty="0" smtClean="0"/>
                  <a:t>——</a:t>
                </a:r>
                <a:r>
                  <a:rPr lang="zh-CN" altLang="en-US" dirty="0"/>
                  <a:t>第 </a:t>
                </a:r>
                <a:r>
                  <a:rPr lang="en-US" altLang="zh-CN" dirty="0"/>
                  <a:t>j </a:t>
                </a:r>
                <a:r>
                  <a:rPr lang="zh-CN" altLang="en-US" dirty="0"/>
                  <a:t>种个别资本占全部 资本的比重</a:t>
                </a:r>
                <a:r>
                  <a:rPr lang="en-US" altLang="zh-CN" dirty="0"/>
                  <a:t>. </a:t>
                </a:r>
                <a:r>
                  <a:rPr lang="zh-CN" altLang="en-US" dirty="0"/>
                  <a:t>平均资本成本</a:t>
                </a:r>
                <a:endParaRPr lang="en-US" altLang="zh-CN" dirty="0" smtClean="0"/>
              </a:p>
              <a:p>
                <a:pPr marL="0" indent="0">
                  <a:buNone/>
                </a:pPr>
                <a:endParaRPr lang="en-US" altLang="zh-CN" dirty="0" smtClean="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3"/>
                <a:stretch>
                  <a:fillRect l="-1217" t="-465" r="-406"/>
                </a:stretch>
              </a:blipFill>
            </p:spPr>
            <p:txBody>
              <a:bodyPr/>
              <a:lstStyle/>
              <a:p>
                <a:r>
                  <a:rPr lang="zh-CN" altLang="en-US">
                    <a:noFill/>
                  </a:rPr>
                  <a:t> </a:t>
                </a:r>
              </a:p>
            </p:txBody>
          </p:sp>
        </mc:Fallback>
      </mc:AlternateContent>
      <p:graphicFrame>
        <p:nvGraphicFramePr>
          <p:cNvPr id="3" name="对象 2"/>
          <p:cNvGraphicFramePr>
            <a:graphicFrameLocks noChangeAspect="1"/>
          </p:cNvGraphicFramePr>
          <p:nvPr>
            <p:extLst>
              <p:ext uri="{D42A27DB-BD31-4B8C-83A1-F6EECF244321}">
                <p14:modId xmlns:p14="http://schemas.microsoft.com/office/powerpoint/2010/main" val="1387204083"/>
              </p:ext>
            </p:extLst>
          </p:nvPr>
        </p:nvGraphicFramePr>
        <p:xfrm>
          <a:off x="4519998" y="2298357"/>
          <a:ext cx="1772977" cy="851029"/>
        </p:xfrm>
        <a:graphic>
          <a:graphicData uri="http://schemas.openxmlformats.org/presentationml/2006/ole">
            <mc:AlternateContent xmlns:mc="http://schemas.openxmlformats.org/markup-compatibility/2006">
              <mc:Choice xmlns:v="urn:schemas-microsoft-com:vml" Requires="v">
                <p:oleObj spid="_x0000_s18522" name="公式" r:id="rId4" imgW="952200" imgH="457200" progId="Equation.3">
                  <p:embed/>
                </p:oleObj>
              </mc:Choice>
              <mc:Fallback>
                <p:oleObj name="公式" r:id="rId4" imgW="952200" imgH="457200" progId="Equation.3">
                  <p:embed/>
                  <p:pic>
                    <p:nvPicPr>
                      <p:cNvPr id="0" name=""/>
                      <p:cNvPicPr/>
                      <p:nvPr/>
                    </p:nvPicPr>
                    <p:blipFill>
                      <a:blip r:embed="rId5"/>
                      <a:stretch>
                        <a:fillRect/>
                      </a:stretch>
                    </p:blipFill>
                    <p:spPr>
                      <a:xfrm>
                        <a:off x="4519998" y="2298357"/>
                        <a:ext cx="1772977" cy="851029"/>
                      </a:xfrm>
                      <a:prstGeom prst="rect">
                        <a:avLst/>
                      </a:prstGeom>
                    </p:spPr>
                  </p:pic>
                </p:oleObj>
              </mc:Fallback>
            </mc:AlternateContent>
          </a:graphicData>
        </a:graphic>
      </p:graphicFrame>
    </p:spTree>
    <p:extLst>
      <p:ext uri="{BB962C8B-B14F-4D97-AF65-F5344CB8AC3E}">
        <p14:creationId xmlns:p14="http://schemas.microsoft.com/office/powerpoint/2010/main" val="118293361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zh-CN" altLang="en-US" dirty="0"/>
              <a:t>可供选择的</a:t>
            </a:r>
            <a:r>
              <a:rPr lang="zh-CN" altLang="en-US" dirty="0" smtClean="0"/>
              <a:t>价值形式</a:t>
            </a:r>
            <a:endParaRPr lang="en-US" altLang="zh-CN" dirty="0" smtClean="0"/>
          </a:p>
          <a:p>
            <a:pPr marL="457200" indent="-457200">
              <a:buAutoNum type="arabicDbPeriod"/>
            </a:pPr>
            <a:r>
              <a:rPr lang="zh-CN" altLang="en-US" b="1" dirty="0" smtClean="0"/>
              <a:t>账面</a:t>
            </a:r>
            <a:r>
              <a:rPr lang="zh-CN" altLang="en-US" b="1" dirty="0"/>
              <a:t>价值权数 </a:t>
            </a:r>
            <a:endParaRPr lang="en-US" altLang="zh-CN" b="1" dirty="0" smtClean="0"/>
          </a:p>
          <a:p>
            <a:pPr marL="0" indent="0">
              <a:buNone/>
            </a:pPr>
            <a:r>
              <a:rPr lang="en-US" altLang="zh-CN" dirty="0"/>
              <a:t> </a:t>
            </a:r>
            <a:r>
              <a:rPr lang="en-US" altLang="zh-CN" dirty="0" smtClean="0"/>
              <a:t>      </a:t>
            </a:r>
            <a:r>
              <a:rPr lang="zh-CN" altLang="en-US" dirty="0" smtClean="0"/>
              <a:t>账面</a:t>
            </a:r>
            <a:r>
              <a:rPr lang="zh-CN" altLang="en-US" dirty="0"/>
              <a:t>价值权数即以各项个别资本的会计报表账面价值为基础来计算资本权数</a:t>
            </a:r>
            <a:r>
              <a:rPr lang="en-US" altLang="zh-CN" dirty="0"/>
              <a:t>,</a:t>
            </a:r>
            <a:r>
              <a:rPr lang="zh-CN" altLang="en-US" dirty="0"/>
              <a:t>确定</a:t>
            </a:r>
            <a:r>
              <a:rPr lang="zh-CN" altLang="en-US" dirty="0" smtClean="0"/>
              <a:t>各类</a:t>
            </a:r>
            <a:r>
              <a:rPr lang="zh-CN" altLang="en-US" dirty="0"/>
              <a:t>资本占总资本的比重</a:t>
            </a:r>
            <a:r>
              <a:rPr lang="en-US" altLang="zh-CN" dirty="0"/>
              <a:t>. </a:t>
            </a:r>
            <a:endParaRPr lang="en-US" altLang="zh-CN" dirty="0" smtClean="0"/>
          </a:p>
          <a:p>
            <a:pPr marL="0" indent="0">
              <a:buNone/>
            </a:pPr>
            <a:r>
              <a:rPr lang="zh-CN" altLang="en-US" b="1" dirty="0"/>
              <a:t>２． 市场价值</a:t>
            </a:r>
            <a:r>
              <a:rPr lang="zh-CN" altLang="en-US" b="1" dirty="0" smtClean="0"/>
              <a:t>权数</a:t>
            </a:r>
            <a:endParaRPr lang="en-US" altLang="zh-CN" b="1" dirty="0" smtClean="0"/>
          </a:p>
          <a:p>
            <a:pPr marL="0" indent="0">
              <a:buNone/>
            </a:pPr>
            <a:r>
              <a:rPr lang="en-US" altLang="zh-CN" dirty="0"/>
              <a:t> </a:t>
            </a:r>
            <a:r>
              <a:rPr lang="en-US" altLang="zh-CN" dirty="0" smtClean="0"/>
              <a:t>     </a:t>
            </a:r>
            <a:r>
              <a:rPr lang="zh-CN" altLang="en-US" dirty="0" smtClean="0"/>
              <a:t> </a:t>
            </a:r>
            <a:r>
              <a:rPr lang="zh-CN" altLang="en-US" dirty="0"/>
              <a:t>市场价值权数即以各项个别资本的现行市价为基础来计算资本权数</a:t>
            </a:r>
            <a:r>
              <a:rPr lang="en-US" altLang="zh-CN" dirty="0"/>
              <a:t>,</a:t>
            </a:r>
            <a:r>
              <a:rPr lang="zh-CN" altLang="en-US" dirty="0"/>
              <a:t>确定各类资本占 总资本的比重</a:t>
            </a:r>
            <a:r>
              <a:rPr lang="en-US" altLang="zh-CN" dirty="0"/>
              <a:t>. </a:t>
            </a:r>
            <a:endParaRPr lang="en-US" altLang="zh-CN" dirty="0" smtClean="0"/>
          </a:p>
          <a:p>
            <a:pPr marL="0" indent="0">
              <a:buNone/>
            </a:pPr>
            <a:r>
              <a:rPr lang="zh-CN" altLang="en-US" b="1" dirty="0" smtClean="0"/>
              <a:t>３</a:t>
            </a:r>
            <a:r>
              <a:rPr lang="zh-CN" altLang="en-US" b="1" dirty="0"/>
              <a:t>． 目标价值权数 </a:t>
            </a:r>
            <a:endParaRPr lang="en-US" altLang="zh-CN" b="1" dirty="0" smtClean="0"/>
          </a:p>
          <a:p>
            <a:pPr marL="0" indent="0">
              <a:buNone/>
            </a:pPr>
            <a:r>
              <a:rPr lang="en-US" altLang="zh-CN" dirty="0"/>
              <a:t> </a:t>
            </a:r>
            <a:r>
              <a:rPr lang="en-US" altLang="zh-CN" dirty="0" smtClean="0"/>
              <a:t>      </a:t>
            </a:r>
            <a:r>
              <a:rPr lang="zh-CN" altLang="en-US" dirty="0" smtClean="0"/>
              <a:t>目标</a:t>
            </a:r>
            <a:r>
              <a:rPr lang="zh-CN" altLang="en-US" dirty="0"/>
              <a:t>价值权数即以各项个别资本预计的未来价值为基础来确定资本权数</a:t>
            </a:r>
            <a:r>
              <a:rPr lang="en-US" altLang="zh-CN" dirty="0"/>
              <a:t>,</a:t>
            </a:r>
            <a:r>
              <a:rPr lang="zh-CN" altLang="en-US" dirty="0"/>
              <a:t>确定各类资 本占总资本的比重</a:t>
            </a:r>
            <a:r>
              <a:rPr lang="en-US" altLang="zh-CN" dirty="0"/>
              <a:t>. </a:t>
            </a:r>
            <a:endParaRPr lang="zh-CN" altLang="en-US" dirty="0"/>
          </a:p>
          <a:p>
            <a:pPr marL="0" indent="0">
              <a:buNone/>
            </a:pPr>
            <a:endParaRPr lang="zh-CN" altLang="en-US" dirty="0"/>
          </a:p>
        </p:txBody>
      </p:sp>
    </p:spTree>
    <p:extLst>
      <p:ext uri="{BB962C8B-B14F-4D97-AF65-F5344CB8AC3E}">
        <p14:creationId xmlns:p14="http://schemas.microsoft.com/office/powerpoint/2010/main" val="314792097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buNone/>
            </a:pPr>
            <a:r>
              <a:rPr lang="en-US" altLang="zh-CN" sz="2800" dirty="0" smtClean="0"/>
              <a:t>4.1.4 </a:t>
            </a:r>
            <a:r>
              <a:rPr lang="zh-CN" altLang="en-US" sz="2800" dirty="0" smtClean="0"/>
              <a:t>边际</a:t>
            </a:r>
            <a:r>
              <a:rPr lang="zh-CN" altLang="en-US" sz="2800" dirty="0"/>
              <a:t>资本成本 </a:t>
            </a:r>
            <a:endParaRPr lang="en-US" altLang="zh-CN" sz="2800" dirty="0" smtClean="0"/>
          </a:p>
          <a:p>
            <a:pPr marL="457200" indent="-457200">
              <a:buAutoNum type="arabicDbPeriod"/>
            </a:pPr>
            <a:r>
              <a:rPr lang="zh-CN" altLang="en-US" b="1" dirty="0" smtClean="0"/>
              <a:t>边际</a:t>
            </a:r>
            <a:r>
              <a:rPr lang="zh-CN" altLang="en-US" b="1" dirty="0"/>
              <a:t>资本成本的含义 </a:t>
            </a:r>
            <a:endParaRPr lang="en-US" altLang="zh-CN" b="1" dirty="0" smtClean="0"/>
          </a:p>
          <a:p>
            <a:pPr marL="0" indent="0">
              <a:buNone/>
            </a:pPr>
            <a:r>
              <a:rPr lang="en-US" altLang="zh-CN" dirty="0"/>
              <a:t> </a:t>
            </a:r>
            <a:r>
              <a:rPr lang="en-US" altLang="zh-CN" dirty="0" smtClean="0"/>
              <a:t>      </a:t>
            </a:r>
            <a:r>
              <a:rPr lang="zh-CN" altLang="en-US" dirty="0" smtClean="0"/>
              <a:t>边际</a:t>
            </a:r>
            <a:r>
              <a:rPr lang="zh-CN" altLang="en-US" dirty="0"/>
              <a:t>资本成本是资金每增加一个单位而增加的成本</a:t>
            </a:r>
            <a:r>
              <a:rPr lang="en-US" altLang="zh-CN" dirty="0"/>
              <a:t>,</a:t>
            </a:r>
            <a:r>
              <a:rPr lang="zh-CN" altLang="en-US" dirty="0"/>
              <a:t>也可以称为随筹资额增加而提高 的加权平均资金成本</a:t>
            </a:r>
            <a:r>
              <a:rPr lang="en-US" altLang="zh-CN" dirty="0" smtClean="0"/>
              <a:t>.</a:t>
            </a:r>
          </a:p>
          <a:p>
            <a:pPr marL="0" indent="0">
              <a:buNone/>
            </a:pPr>
            <a:r>
              <a:rPr lang="zh-CN" altLang="en-US" b="1" dirty="0"/>
              <a:t>２． 边际资本成本的计算 </a:t>
            </a:r>
            <a:endParaRPr lang="en-US" altLang="zh-CN" b="1" dirty="0" smtClean="0"/>
          </a:p>
          <a:p>
            <a:pPr marL="0" indent="0">
              <a:buNone/>
            </a:pPr>
            <a:r>
              <a:rPr lang="en-US" altLang="zh-CN" dirty="0" smtClean="0"/>
              <a:t>( </a:t>
            </a:r>
            <a:r>
              <a:rPr lang="zh-CN" altLang="en-US" dirty="0"/>
              <a:t>１</a:t>
            </a:r>
            <a:r>
              <a:rPr lang="en-US" altLang="zh-CN" dirty="0"/>
              <a:t>)</a:t>
            </a:r>
            <a:r>
              <a:rPr lang="zh-CN" altLang="en-US" dirty="0"/>
              <a:t>确定目标资本结构</a:t>
            </a:r>
            <a:r>
              <a:rPr lang="en-US" altLang="zh-CN" dirty="0"/>
              <a:t>. </a:t>
            </a:r>
            <a:endParaRPr lang="en-US" altLang="zh-CN" dirty="0" smtClean="0"/>
          </a:p>
          <a:p>
            <a:pPr marL="0" indent="0">
              <a:buNone/>
            </a:pPr>
            <a:r>
              <a:rPr lang="en-US" altLang="zh-CN" dirty="0" smtClean="0"/>
              <a:t>( </a:t>
            </a:r>
            <a:r>
              <a:rPr lang="zh-CN" altLang="en-US" dirty="0"/>
              <a:t>２</a:t>
            </a:r>
            <a:r>
              <a:rPr lang="en-US" altLang="zh-CN" dirty="0"/>
              <a:t>)</a:t>
            </a:r>
            <a:r>
              <a:rPr lang="zh-CN" altLang="en-US" dirty="0"/>
              <a:t>测算个别资金的成本率</a:t>
            </a:r>
            <a:r>
              <a:rPr lang="en-US" altLang="zh-CN" dirty="0"/>
              <a:t>. </a:t>
            </a:r>
            <a:endParaRPr lang="en-US" altLang="zh-CN" dirty="0" smtClean="0"/>
          </a:p>
          <a:p>
            <a:pPr marL="0" indent="0">
              <a:buNone/>
            </a:pPr>
            <a:r>
              <a:rPr lang="en-US" altLang="zh-CN" dirty="0" smtClean="0"/>
              <a:t>( </a:t>
            </a:r>
            <a:r>
              <a:rPr lang="zh-CN" altLang="en-US" dirty="0"/>
              <a:t>３</a:t>
            </a:r>
            <a:r>
              <a:rPr lang="en-US" altLang="zh-CN" dirty="0"/>
              <a:t>)</a:t>
            </a:r>
            <a:r>
              <a:rPr lang="zh-CN" altLang="en-US" dirty="0"/>
              <a:t>计算筹资总额分界点</a:t>
            </a:r>
            <a:r>
              <a:rPr lang="en-US" altLang="zh-CN" dirty="0" smtClean="0"/>
              <a:t>.</a:t>
            </a:r>
            <a:r>
              <a:rPr lang="zh-CN" altLang="en-US" dirty="0"/>
              <a:t> </a:t>
            </a:r>
            <a:endParaRPr lang="en-US" altLang="zh-CN" dirty="0" smtClean="0"/>
          </a:p>
          <a:p>
            <a:pPr marL="0" indent="0">
              <a:buNone/>
            </a:pPr>
            <a:r>
              <a:rPr lang="en-US" altLang="zh-CN" dirty="0" smtClean="0"/>
              <a:t>( </a:t>
            </a:r>
            <a:r>
              <a:rPr lang="zh-CN" altLang="en-US" dirty="0"/>
              <a:t>４</a:t>
            </a:r>
            <a:r>
              <a:rPr lang="en-US" altLang="zh-CN" dirty="0"/>
              <a:t>)</a:t>
            </a:r>
            <a:r>
              <a:rPr lang="zh-CN" altLang="en-US" dirty="0"/>
              <a:t>计算边际资本成本</a:t>
            </a:r>
            <a:r>
              <a:rPr lang="en-US" altLang="zh-CN" dirty="0"/>
              <a:t>.</a:t>
            </a:r>
            <a:endParaRPr lang="zh-CN" altLang="en-US" dirty="0"/>
          </a:p>
        </p:txBody>
      </p:sp>
    </p:spTree>
    <p:extLst>
      <p:ext uri="{BB962C8B-B14F-4D97-AF65-F5344CB8AC3E}">
        <p14:creationId xmlns:p14="http://schemas.microsoft.com/office/powerpoint/2010/main" val="246478318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marL="0" indent="0" algn="ctr">
              <a:buNone/>
            </a:pPr>
            <a:r>
              <a:rPr lang="en-US" altLang="zh-CN" sz="3200" dirty="0" smtClean="0"/>
              <a:t>4.2  </a:t>
            </a:r>
            <a:r>
              <a:rPr lang="zh-CN" altLang="en-US" sz="3200" dirty="0" smtClean="0"/>
              <a:t>杠杆效应</a:t>
            </a:r>
            <a:endParaRPr lang="en-US" altLang="zh-CN" sz="3200" dirty="0" smtClean="0"/>
          </a:p>
          <a:p>
            <a:pPr marL="0" indent="0">
              <a:buNone/>
            </a:pPr>
            <a:r>
              <a:rPr lang="en-US" altLang="zh-CN" sz="2800" dirty="0" smtClean="0"/>
              <a:t>4.2.1 </a:t>
            </a:r>
            <a:r>
              <a:rPr lang="zh-CN" altLang="en-US" sz="2800" dirty="0" smtClean="0"/>
              <a:t>杠杆</a:t>
            </a:r>
            <a:r>
              <a:rPr lang="zh-CN" altLang="en-US" sz="2800" dirty="0"/>
              <a:t>效应的</a:t>
            </a:r>
            <a:r>
              <a:rPr lang="zh-CN" altLang="en-US" sz="2800" dirty="0" smtClean="0"/>
              <a:t>含义</a:t>
            </a:r>
            <a:endParaRPr lang="en-US" altLang="zh-CN" sz="2800" dirty="0" smtClean="0"/>
          </a:p>
          <a:p>
            <a:pPr marL="0" indent="0">
              <a:buNone/>
            </a:pPr>
            <a:r>
              <a:rPr lang="en-US" altLang="zh-CN" dirty="0"/>
              <a:t> </a:t>
            </a:r>
            <a:r>
              <a:rPr lang="en-US" altLang="zh-CN" dirty="0" smtClean="0"/>
              <a:t>     </a:t>
            </a:r>
            <a:r>
              <a:rPr lang="zh-CN" altLang="en-US" dirty="0" smtClean="0"/>
              <a:t> </a:t>
            </a:r>
            <a:r>
              <a:rPr lang="zh-CN" altLang="en-US" dirty="0"/>
              <a:t>杠杆效应是物理学中的概念</a:t>
            </a:r>
            <a:r>
              <a:rPr lang="en-US" altLang="zh-CN" dirty="0"/>
              <a:t>,</a:t>
            </a:r>
            <a:r>
              <a:rPr lang="zh-CN" altLang="en-US" dirty="0"/>
              <a:t>财务管理中也存在类似的杠杆效应</a:t>
            </a:r>
            <a:r>
              <a:rPr lang="en-US" altLang="zh-CN" dirty="0"/>
              <a:t>,</a:t>
            </a:r>
            <a:r>
              <a:rPr lang="zh-CN" altLang="en-US" dirty="0"/>
              <a:t>表现为由于特定费用 </a:t>
            </a:r>
            <a:r>
              <a:rPr lang="en-US" altLang="zh-CN" dirty="0"/>
              <a:t>(</a:t>
            </a:r>
            <a:r>
              <a:rPr lang="zh-CN" altLang="en-US" dirty="0"/>
              <a:t>如固定成本与固定财务费用</a:t>
            </a:r>
            <a:r>
              <a:rPr lang="en-US" altLang="zh-CN" dirty="0"/>
              <a:t>)</a:t>
            </a:r>
            <a:r>
              <a:rPr lang="zh-CN" altLang="en-US" dirty="0"/>
              <a:t>的存在而导致的</a:t>
            </a:r>
            <a:r>
              <a:rPr lang="en-US" altLang="zh-CN" dirty="0"/>
              <a:t>,</a:t>
            </a:r>
            <a:r>
              <a:rPr lang="zh-CN" altLang="en-US" dirty="0"/>
              <a:t>当某一财务变量以较小幅度变动时</a:t>
            </a:r>
            <a:r>
              <a:rPr lang="en-US" altLang="zh-CN" dirty="0"/>
              <a:t>,</a:t>
            </a:r>
            <a:r>
              <a:rPr lang="zh-CN" altLang="en-US" dirty="0"/>
              <a:t>另一相 关变量会以较大幅度变动</a:t>
            </a:r>
            <a:r>
              <a:rPr lang="en-US" altLang="zh-CN" dirty="0"/>
              <a:t>.</a:t>
            </a:r>
            <a:r>
              <a:rPr lang="zh-CN" altLang="en-US" dirty="0"/>
              <a:t>合理运用杠杆原理</a:t>
            </a:r>
            <a:r>
              <a:rPr lang="en-US" altLang="zh-CN" dirty="0"/>
              <a:t>,</a:t>
            </a:r>
            <a:r>
              <a:rPr lang="zh-CN" altLang="en-US" dirty="0"/>
              <a:t>有助于企业合理规避风险</a:t>
            </a:r>
            <a:r>
              <a:rPr lang="en-US" altLang="zh-CN" dirty="0"/>
              <a:t>,</a:t>
            </a:r>
            <a:r>
              <a:rPr lang="zh-CN" altLang="en-US" dirty="0"/>
              <a:t>提高资金营运 效率</a:t>
            </a:r>
            <a:r>
              <a:rPr lang="en-US" altLang="zh-CN" dirty="0"/>
              <a:t>. </a:t>
            </a:r>
            <a:endParaRPr lang="en-US" altLang="zh-CN" dirty="0" smtClean="0"/>
          </a:p>
          <a:p>
            <a:pPr marL="0" indent="0">
              <a:buNone/>
            </a:pPr>
            <a:r>
              <a:rPr lang="en-US" altLang="zh-CN" sz="2800" dirty="0" smtClean="0"/>
              <a:t>4.2.2 </a:t>
            </a:r>
            <a:r>
              <a:rPr lang="zh-CN" altLang="en-US" sz="2800" dirty="0" smtClean="0"/>
              <a:t>成本</a:t>
            </a:r>
            <a:r>
              <a:rPr lang="zh-CN" altLang="en-US" sz="2800" dirty="0"/>
              <a:t>习性、边际贡献与息税前利润 </a:t>
            </a:r>
            <a:endParaRPr lang="en-US" altLang="zh-CN" sz="2800" dirty="0" smtClean="0"/>
          </a:p>
          <a:p>
            <a:pPr marL="457200" indent="-457200">
              <a:buAutoNum type="arabicDbPeriod"/>
            </a:pPr>
            <a:r>
              <a:rPr lang="zh-CN" altLang="en-US" b="1" dirty="0" smtClean="0"/>
              <a:t>成本</a:t>
            </a:r>
            <a:r>
              <a:rPr lang="zh-CN" altLang="en-US" b="1" dirty="0"/>
              <a:t>习性 </a:t>
            </a:r>
            <a:endParaRPr lang="en-US" altLang="zh-CN" b="1" dirty="0" smtClean="0"/>
          </a:p>
          <a:p>
            <a:pPr marL="0" indent="0">
              <a:buNone/>
            </a:pPr>
            <a:r>
              <a:rPr lang="zh-CN" altLang="en-US" dirty="0" smtClean="0"/>
              <a:t>成本</a:t>
            </a:r>
            <a:r>
              <a:rPr lang="zh-CN" altLang="en-US" dirty="0"/>
              <a:t>习性是指成本总额与业务量之间在数量上的依存关系</a:t>
            </a:r>
            <a:r>
              <a:rPr lang="en-US" altLang="zh-CN" dirty="0"/>
              <a:t>.</a:t>
            </a:r>
            <a:endParaRPr lang="zh-CN" altLang="en-US" dirty="0"/>
          </a:p>
          <a:p>
            <a:pPr marL="0" indent="0">
              <a:buNone/>
            </a:pPr>
            <a:endParaRPr lang="zh-CN" altLang="en-US" dirty="0"/>
          </a:p>
        </p:txBody>
      </p:sp>
    </p:spTree>
    <p:extLst>
      <p:ext uri="{BB962C8B-B14F-4D97-AF65-F5344CB8AC3E}">
        <p14:creationId xmlns:p14="http://schemas.microsoft.com/office/powerpoint/2010/main" val="14524206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3"/>
              </p:nvPr>
            </p:nvSpPr>
            <p:spPr/>
            <p:txBody>
              <a:bodyPr>
                <a:normAutofit lnSpcReduction="10000"/>
              </a:bodyPr>
              <a:lstStyle/>
              <a:p>
                <a:pPr marL="0" indent="0">
                  <a:buNone/>
                </a:pPr>
                <a:r>
                  <a:rPr lang="en-US" altLang="zh-CN" dirty="0" smtClean="0"/>
                  <a:t>( </a:t>
                </a:r>
                <a:r>
                  <a:rPr lang="zh-CN" altLang="en-US" dirty="0"/>
                  <a:t>１</a:t>
                </a:r>
                <a:r>
                  <a:rPr lang="en-US" altLang="zh-CN" dirty="0"/>
                  <a:t>)</a:t>
                </a:r>
                <a:r>
                  <a:rPr lang="zh-CN" altLang="en-US" dirty="0"/>
                  <a:t>固定</a:t>
                </a:r>
                <a:r>
                  <a:rPr lang="zh-CN" altLang="en-US" dirty="0" smtClean="0"/>
                  <a:t>成本</a:t>
                </a:r>
                <a:endParaRPr lang="en-US" altLang="zh-CN" dirty="0" smtClean="0"/>
              </a:p>
              <a:p>
                <a:pPr marL="0" indent="0">
                  <a:buNone/>
                </a:pPr>
                <a:r>
                  <a:rPr lang="en-US" altLang="zh-CN" dirty="0"/>
                  <a:t> </a:t>
                </a:r>
                <a:r>
                  <a:rPr lang="en-US" altLang="zh-CN" dirty="0" smtClean="0"/>
                  <a:t>     </a:t>
                </a:r>
                <a:r>
                  <a:rPr lang="zh-CN" altLang="en-US" dirty="0" smtClean="0"/>
                  <a:t> </a:t>
                </a:r>
                <a:r>
                  <a:rPr lang="zh-CN" altLang="en-US" dirty="0"/>
                  <a:t>固定成本是指其总额在一定时期和一定业务量范围内不随业务量发生任何变动的那部 分成本</a:t>
                </a:r>
                <a:r>
                  <a:rPr lang="en-US" altLang="zh-CN" dirty="0"/>
                  <a:t>.</a:t>
                </a:r>
                <a:r>
                  <a:rPr lang="zh-CN" altLang="en-US" dirty="0"/>
                  <a:t>单位固定成本将随产量的增加而逐渐变小</a:t>
                </a:r>
                <a:r>
                  <a:rPr lang="en-US" altLang="zh-CN" dirty="0"/>
                  <a:t>.</a:t>
                </a:r>
                <a:r>
                  <a:rPr lang="zh-CN" altLang="en-US" dirty="0"/>
                  <a:t>属于固定成本的主要有按直线法计提 的折旧费、保险费、管理人员工资、办公费等</a:t>
                </a:r>
                <a:r>
                  <a:rPr lang="en-US" altLang="zh-CN" dirty="0"/>
                  <a:t>. </a:t>
                </a:r>
                <a:endParaRPr lang="en-US" altLang="zh-CN" dirty="0" smtClean="0"/>
              </a:p>
              <a:p>
                <a:pPr marL="0" indent="0">
                  <a:buNone/>
                </a:pPr>
                <a:r>
                  <a:rPr lang="en-US" altLang="zh-CN" dirty="0"/>
                  <a:t>( </a:t>
                </a:r>
                <a:r>
                  <a:rPr lang="zh-CN" altLang="en-US" dirty="0"/>
                  <a:t>２</a:t>
                </a:r>
                <a:r>
                  <a:rPr lang="en-US" altLang="zh-CN" dirty="0"/>
                  <a:t>)</a:t>
                </a:r>
                <a:r>
                  <a:rPr lang="zh-CN" altLang="en-US" dirty="0"/>
                  <a:t>变动成本 </a:t>
                </a:r>
                <a:endParaRPr lang="en-US" altLang="zh-CN" dirty="0" smtClean="0"/>
              </a:p>
              <a:p>
                <a:pPr marL="0" indent="0">
                  <a:buNone/>
                </a:pPr>
                <a:r>
                  <a:rPr lang="en-US" altLang="zh-CN" dirty="0"/>
                  <a:t> </a:t>
                </a:r>
                <a:r>
                  <a:rPr lang="en-US" altLang="zh-CN" dirty="0" smtClean="0"/>
                  <a:t>      </a:t>
                </a:r>
                <a:r>
                  <a:rPr lang="zh-CN" altLang="en-US" dirty="0" smtClean="0"/>
                  <a:t>变动</a:t>
                </a:r>
                <a:r>
                  <a:rPr lang="zh-CN" altLang="en-US" dirty="0"/>
                  <a:t>成本是指其总额随着业务量成正比例变动的那部分成本</a:t>
                </a:r>
                <a:r>
                  <a:rPr lang="en-US" altLang="zh-CN" dirty="0"/>
                  <a:t>.</a:t>
                </a:r>
                <a:r>
                  <a:rPr lang="zh-CN" altLang="en-US" dirty="0"/>
                  <a:t>直接材料、直接人工等 都属于变动成本</a:t>
                </a:r>
                <a:r>
                  <a:rPr lang="en-US" altLang="zh-CN" dirty="0"/>
                  <a:t>,</a:t>
                </a:r>
                <a:r>
                  <a:rPr lang="zh-CN" altLang="en-US" dirty="0"/>
                  <a:t>但从产品单位成本来看则恰恰相反</a:t>
                </a:r>
                <a:r>
                  <a:rPr lang="en-US" altLang="zh-CN" dirty="0"/>
                  <a:t>,</a:t>
                </a:r>
                <a:r>
                  <a:rPr lang="zh-CN" altLang="en-US" dirty="0"/>
                  <a:t>产品单位成本中的直接材料、直接人 工将保持不变</a:t>
                </a:r>
                <a:r>
                  <a:rPr lang="en-US" altLang="zh-CN" dirty="0"/>
                  <a:t>. </a:t>
                </a:r>
                <a:endParaRPr lang="en-US" altLang="zh-CN" dirty="0" smtClean="0"/>
              </a:p>
              <a:p>
                <a:pPr marL="0" indent="0">
                  <a:buNone/>
                </a:pPr>
                <a:r>
                  <a:rPr lang="en-US" altLang="zh-CN" dirty="0"/>
                  <a:t>( </a:t>
                </a:r>
                <a:r>
                  <a:rPr lang="zh-CN" altLang="en-US" dirty="0"/>
                  <a:t>３</a:t>
                </a:r>
                <a:r>
                  <a:rPr lang="en-US" altLang="zh-CN" dirty="0"/>
                  <a:t>)</a:t>
                </a:r>
                <a:r>
                  <a:rPr lang="zh-CN" altLang="en-US" dirty="0"/>
                  <a:t>混合成本 </a:t>
                </a:r>
                <a:endParaRPr lang="en-US" altLang="zh-CN" dirty="0" smtClean="0"/>
              </a:p>
              <a:p>
                <a:pPr marL="0" indent="0">
                  <a:buNone/>
                </a:pPr>
                <a:r>
                  <a:rPr lang="en-US" altLang="zh-CN" dirty="0"/>
                  <a:t> </a:t>
                </a:r>
                <a:r>
                  <a:rPr lang="en-US" altLang="zh-CN" dirty="0" smtClean="0"/>
                  <a:t>      </a:t>
                </a:r>
                <a:r>
                  <a:rPr lang="zh-CN" altLang="en-US" dirty="0" smtClean="0"/>
                  <a:t>有些</a:t>
                </a:r>
                <a:r>
                  <a:rPr lang="zh-CN" altLang="en-US" dirty="0"/>
                  <a:t>成本虽然也随业务量的</a:t>
                </a:r>
                <a:r>
                  <a:rPr lang="zh-CN" altLang="en-US" dirty="0" smtClean="0"/>
                  <a:t>变动</a:t>
                </a:r>
                <a:r>
                  <a:rPr lang="zh-CN" altLang="en-US" dirty="0"/>
                  <a:t>而变动</a:t>
                </a:r>
                <a:r>
                  <a:rPr lang="en-US" altLang="zh-CN" dirty="0"/>
                  <a:t>,</a:t>
                </a:r>
                <a:r>
                  <a:rPr lang="zh-CN" altLang="en-US" dirty="0"/>
                  <a:t>但不成同比例变动</a:t>
                </a:r>
                <a:r>
                  <a:rPr lang="en-US" altLang="zh-CN" dirty="0"/>
                  <a:t>,</a:t>
                </a:r>
                <a:r>
                  <a:rPr lang="zh-CN" altLang="en-US" dirty="0"/>
                  <a:t>不能简单地将其归入变动 成本或固定成本</a:t>
                </a:r>
                <a:r>
                  <a:rPr lang="en-US" altLang="zh-CN" dirty="0"/>
                  <a:t>,</a:t>
                </a:r>
                <a:r>
                  <a:rPr lang="zh-CN" altLang="en-US" dirty="0"/>
                  <a:t>而是称为混合成本</a:t>
                </a:r>
                <a:r>
                  <a:rPr lang="en-US" altLang="zh-CN" dirty="0"/>
                  <a:t>.</a:t>
                </a:r>
                <a:r>
                  <a:rPr lang="zh-CN" altLang="en-US" dirty="0"/>
                  <a:t>混合成本按其与业务量的关系又可分为半变动成本 和半固定成本</a:t>
                </a:r>
                <a:r>
                  <a:rPr lang="en-US" altLang="zh-CN" dirty="0"/>
                  <a:t>. </a:t>
                </a:r>
                <a:endParaRPr lang="en-US" altLang="zh-CN" dirty="0" smtClean="0"/>
              </a:p>
              <a:p>
                <a:pPr marL="0" indent="0">
                  <a:buNone/>
                </a:pPr>
                <a:r>
                  <a:rPr lang="en-US" altLang="zh-CN" dirty="0"/>
                  <a:t>( </a:t>
                </a:r>
                <a:r>
                  <a:rPr lang="zh-CN" altLang="en-US" dirty="0"/>
                  <a:t>４</a:t>
                </a:r>
                <a:r>
                  <a:rPr lang="en-US" altLang="zh-CN" dirty="0"/>
                  <a:t>)</a:t>
                </a:r>
                <a:r>
                  <a:rPr lang="zh-CN" altLang="en-US" dirty="0"/>
                  <a:t>总成本习性</a:t>
                </a:r>
                <a:r>
                  <a:rPr lang="zh-CN" altLang="en-US" dirty="0" smtClean="0"/>
                  <a:t>模型</a:t>
                </a:r>
                <a:r>
                  <a:rPr lang="en-US" altLang="zh-CN" dirty="0" smtClean="0"/>
                  <a:t>		</a:t>
                </a:r>
                <a:r>
                  <a:rPr lang="zh-CN" altLang="en-US" dirty="0" smtClean="0"/>
                  <a:t> </a:t>
                </a:r>
                <a14:m>
                  <m:oMath xmlns:m="http://schemas.openxmlformats.org/officeDocument/2006/math">
                    <m:r>
                      <a:rPr lang="en-US" altLang="zh-CN" b="0" i="1" smtClean="0">
                        <a:latin typeface="Cambria Math" panose="02040503050406030204" pitchFamily="18" charset="0"/>
                      </a:rPr>
                      <m:t>𝑦</m:t>
                    </m:r>
                    <m:r>
                      <a:rPr lang="en-US" altLang="zh-CN" b="0" i="1" smtClean="0">
                        <a:latin typeface="Cambria Math" panose="02040503050406030204" pitchFamily="18" charset="0"/>
                      </a:rPr>
                      <m:t>=</m:t>
                    </m:r>
                    <m:r>
                      <a:rPr lang="en-US" altLang="zh-CN" b="0" i="1" smtClean="0">
                        <a:latin typeface="Cambria Math" panose="02040503050406030204" pitchFamily="18" charset="0"/>
                      </a:rPr>
                      <m:t>𝑎</m:t>
                    </m:r>
                    <m:r>
                      <a:rPr lang="en-US" altLang="zh-CN" b="0" i="1" smtClean="0">
                        <a:latin typeface="Cambria Math" panose="02040503050406030204" pitchFamily="18" charset="0"/>
                      </a:rPr>
                      <m:t>+</m:t>
                    </m:r>
                    <m:r>
                      <a:rPr lang="en-US" altLang="zh-CN" b="0" i="1" smtClean="0">
                        <a:latin typeface="Cambria Math" panose="02040503050406030204" pitchFamily="18" charset="0"/>
                      </a:rPr>
                      <m:t>𝑏𝑥</m:t>
                    </m:r>
                  </m:oMath>
                </a14:m>
                <a:endParaRPr lang="zh-CN" altLang="en-US" dirty="0"/>
              </a:p>
            </p:txBody>
          </p:sp>
        </mc:Choice>
        <mc:Fallback xmlns="">
          <p:sp>
            <p:nvSpPr>
              <p:cNvPr id="2" name="内容占位符 1"/>
              <p:cNvSpPr>
                <a:spLocks noGrp="1" noRot="1" noChangeAspect="1" noMove="1" noResize="1" noEditPoints="1" noAdjustHandles="1" noChangeArrowheads="1" noChangeShapeType="1" noTextEdit="1"/>
              </p:cNvSpPr>
              <p:nvPr>
                <p:ph sz="quarter" idx="13"/>
              </p:nvPr>
            </p:nvSpPr>
            <p:spPr>
              <a:blipFill>
                <a:blip r:embed="rId2"/>
                <a:stretch>
                  <a:fillRect l="-638" t="-581" r="-406" b="-104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0186161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normAutofit/>
          </a:bodyPr>
          <a:lstStyle/>
          <a:p>
            <a:pPr marL="0" indent="0">
              <a:buNone/>
            </a:pPr>
            <a:r>
              <a:rPr lang="zh-CN" altLang="en-US" b="1" dirty="0"/>
              <a:t>２． 边际贡献 </a:t>
            </a:r>
            <a:endParaRPr lang="en-US" altLang="zh-CN" b="1" dirty="0" smtClean="0"/>
          </a:p>
          <a:p>
            <a:pPr marL="0" indent="0">
              <a:buNone/>
            </a:pPr>
            <a:r>
              <a:rPr lang="en-US" altLang="zh-CN" dirty="0"/>
              <a:t> </a:t>
            </a:r>
            <a:r>
              <a:rPr lang="en-US" altLang="zh-CN" dirty="0" smtClean="0"/>
              <a:t>     </a:t>
            </a:r>
            <a:r>
              <a:rPr lang="zh-CN" altLang="en-US" dirty="0" smtClean="0"/>
              <a:t>边际</a:t>
            </a:r>
            <a:r>
              <a:rPr lang="zh-CN" altLang="en-US" dirty="0"/>
              <a:t>贡献是指销售收入减去变动成本以后的差额</a:t>
            </a:r>
            <a:r>
              <a:rPr lang="en-US" altLang="zh-CN" dirty="0" smtClean="0"/>
              <a:t>.</a:t>
            </a:r>
          </a:p>
          <a:p>
            <a:pPr marL="0" indent="0">
              <a:buNone/>
            </a:pPr>
            <a:r>
              <a:rPr lang="zh-CN" altLang="en-US" dirty="0" smtClean="0"/>
              <a:t>其</a:t>
            </a:r>
            <a:r>
              <a:rPr lang="zh-CN" altLang="en-US" dirty="0"/>
              <a:t>计算公式为 </a:t>
            </a:r>
            <a:r>
              <a:rPr lang="en-US" altLang="zh-CN" dirty="0"/>
              <a:t>		</a:t>
            </a:r>
            <a:r>
              <a:rPr lang="zh-CN" altLang="en-US" dirty="0" smtClean="0"/>
              <a:t>边际</a:t>
            </a:r>
            <a:r>
              <a:rPr lang="zh-CN" altLang="en-US" dirty="0"/>
              <a:t>贡献＝销售收入－变动成本　　　　　 </a:t>
            </a:r>
            <a:endParaRPr lang="en-US" altLang="zh-CN" dirty="0" smtClean="0"/>
          </a:p>
          <a:p>
            <a:pPr marL="0" indent="0">
              <a:buNone/>
            </a:pPr>
            <a:r>
              <a:rPr lang="en-US" altLang="zh-CN" dirty="0"/>
              <a:t>	</a:t>
            </a:r>
            <a:r>
              <a:rPr lang="en-US" altLang="zh-CN" dirty="0" smtClean="0"/>
              <a:t>			 </a:t>
            </a:r>
            <a:r>
              <a:rPr lang="zh-CN" altLang="en-US" dirty="0" smtClean="0"/>
              <a:t>＝</a:t>
            </a:r>
            <a:r>
              <a:rPr lang="en-US" altLang="zh-CN" dirty="0"/>
              <a:t>(</a:t>
            </a:r>
            <a:r>
              <a:rPr lang="zh-CN" altLang="en-US" dirty="0"/>
              <a:t>销售单价－单位变动成本</a:t>
            </a:r>
            <a:r>
              <a:rPr lang="en-US" altLang="zh-CN" dirty="0"/>
              <a:t>)×</a:t>
            </a:r>
            <a:r>
              <a:rPr lang="zh-CN" altLang="en-US" dirty="0"/>
              <a:t>产销量 </a:t>
            </a:r>
            <a:endParaRPr lang="en-US" altLang="zh-CN" dirty="0" smtClean="0"/>
          </a:p>
          <a:p>
            <a:pPr marL="0" indent="0">
              <a:buNone/>
            </a:pPr>
            <a:r>
              <a:rPr lang="en-US" altLang="zh-CN" dirty="0"/>
              <a:t>	</a:t>
            </a:r>
            <a:r>
              <a:rPr lang="en-US" altLang="zh-CN" dirty="0" smtClean="0"/>
              <a:t>		 	 </a:t>
            </a:r>
            <a:r>
              <a:rPr lang="zh-CN" altLang="en-US" dirty="0" smtClean="0"/>
              <a:t>＝</a:t>
            </a:r>
            <a:r>
              <a:rPr lang="zh-CN" altLang="en-US" dirty="0"/>
              <a:t>单位边际贡献</a:t>
            </a:r>
            <a:r>
              <a:rPr lang="en-US" altLang="zh-CN" dirty="0"/>
              <a:t>×</a:t>
            </a:r>
            <a:r>
              <a:rPr lang="zh-CN" altLang="en-US" dirty="0"/>
              <a:t>产销量 </a:t>
            </a:r>
            <a:endParaRPr lang="en-US" altLang="zh-CN" dirty="0" smtClean="0"/>
          </a:p>
          <a:p>
            <a:pPr marL="0" indent="0">
              <a:buNone/>
            </a:pPr>
            <a:r>
              <a:rPr lang="zh-CN" altLang="en-US" b="1" dirty="0"/>
              <a:t>３． 息税前利润 </a:t>
            </a:r>
            <a:endParaRPr lang="en-US" altLang="zh-CN" b="1" dirty="0" smtClean="0"/>
          </a:p>
          <a:p>
            <a:pPr marL="0" indent="0">
              <a:buNone/>
            </a:pPr>
            <a:r>
              <a:rPr lang="en-US" altLang="zh-CN" dirty="0"/>
              <a:t> </a:t>
            </a:r>
            <a:r>
              <a:rPr lang="en-US" altLang="zh-CN" dirty="0" smtClean="0"/>
              <a:t>      </a:t>
            </a:r>
            <a:r>
              <a:rPr lang="zh-CN" altLang="en-US" dirty="0" smtClean="0"/>
              <a:t>息</a:t>
            </a:r>
            <a:r>
              <a:rPr lang="zh-CN" altLang="en-US" dirty="0"/>
              <a:t>税前利润是指企业支付利息和交纳所得税前的利润</a:t>
            </a:r>
            <a:r>
              <a:rPr lang="en-US" altLang="zh-CN" dirty="0" smtClean="0"/>
              <a:t>.</a:t>
            </a:r>
          </a:p>
          <a:p>
            <a:pPr marL="0" indent="0">
              <a:buNone/>
            </a:pPr>
            <a:r>
              <a:rPr lang="zh-CN" altLang="en-US" dirty="0" smtClean="0"/>
              <a:t>其</a:t>
            </a:r>
            <a:r>
              <a:rPr lang="zh-CN" altLang="en-US" dirty="0"/>
              <a:t>计算公式为 </a:t>
            </a:r>
            <a:r>
              <a:rPr lang="en-US" altLang="zh-CN" dirty="0" smtClean="0"/>
              <a:t>		</a:t>
            </a:r>
            <a:r>
              <a:rPr lang="zh-CN" altLang="en-US" dirty="0" smtClean="0"/>
              <a:t>息</a:t>
            </a:r>
            <a:r>
              <a:rPr lang="zh-CN" altLang="en-US" dirty="0"/>
              <a:t>税前利润＝销售收入总额－变动成本总额－固定成本 </a:t>
            </a:r>
            <a:endParaRPr lang="en-US" altLang="zh-CN" dirty="0" smtClean="0"/>
          </a:p>
          <a:p>
            <a:pPr marL="0" indent="0">
              <a:buNone/>
            </a:pPr>
            <a:r>
              <a:rPr lang="en-US" altLang="zh-CN" dirty="0"/>
              <a:t>	</a:t>
            </a:r>
            <a:r>
              <a:rPr lang="en-US" altLang="zh-CN" dirty="0" smtClean="0"/>
              <a:t>			    </a:t>
            </a:r>
            <a:r>
              <a:rPr lang="zh-CN" altLang="en-US" dirty="0" smtClean="0"/>
              <a:t>＝</a:t>
            </a:r>
            <a:r>
              <a:rPr lang="en-US" altLang="zh-CN" dirty="0"/>
              <a:t>(</a:t>
            </a:r>
            <a:r>
              <a:rPr lang="zh-CN" altLang="en-US" dirty="0"/>
              <a:t>销售单价－单位变动成本</a:t>
            </a:r>
            <a:r>
              <a:rPr lang="en-US" altLang="zh-CN" dirty="0"/>
              <a:t>)×</a:t>
            </a:r>
            <a:r>
              <a:rPr lang="zh-CN" altLang="en-US" dirty="0"/>
              <a:t>产销量－固定成本 </a:t>
            </a:r>
            <a:endParaRPr lang="en-US" altLang="zh-CN" dirty="0" smtClean="0"/>
          </a:p>
          <a:p>
            <a:pPr marL="0" indent="0">
              <a:buNone/>
            </a:pPr>
            <a:r>
              <a:rPr lang="en-US" altLang="zh-CN" dirty="0"/>
              <a:t>	</a:t>
            </a:r>
            <a:r>
              <a:rPr lang="en-US" altLang="zh-CN" dirty="0" smtClean="0"/>
              <a:t>			    </a:t>
            </a:r>
            <a:r>
              <a:rPr lang="zh-CN" altLang="en-US" dirty="0" smtClean="0"/>
              <a:t>＝</a:t>
            </a:r>
            <a:r>
              <a:rPr lang="zh-CN" altLang="en-US" dirty="0"/>
              <a:t>边际贡献总额</a:t>
            </a:r>
            <a:r>
              <a:rPr lang="en-US" altLang="zh-CN" dirty="0"/>
              <a:t>—</a:t>
            </a:r>
            <a:r>
              <a:rPr lang="zh-CN" altLang="en-US" dirty="0"/>
              <a:t>固定成本 </a:t>
            </a:r>
          </a:p>
        </p:txBody>
      </p:sp>
    </p:spTree>
    <p:extLst>
      <p:ext uri="{BB962C8B-B14F-4D97-AF65-F5344CB8AC3E}">
        <p14:creationId xmlns:p14="http://schemas.microsoft.com/office/powerpoint/2010/main" val="15313249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23866</Words>
  <Application>Microsoft Office PowerPoint</Application>
  <PresentationFormat>宽屏</PresentationFormat>
  <Paragraphs>1537</Paragraphs>
  <Slides>255</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255</vt:i4>
      </vt:variant>
    </vt:vector>
  </HeadingPairs>
  <TitlesOfParts>
    <vt:vector size="264" baseType="lpstr">
      <vt:lpstr>等线</vt:lpstr>
      <vt:lpstr>等线 Light</vt:lpstr>
      <vt:lpstr>黑体</vt:lpstr>
      <vt:lpstr>微软雅黑</vt:lpstr>
      <vt:lpstr>Arial</vt:lpstr>
      <vt:lpstr>Cambria Math</vt:lpstr>
      <vt:lpstr>Wingdings</vt:lpstr>
      <vt:lpstr>Office 主题​​</vt:lpstr>
      <vt:lpstr>公式</vt:lpstr>
      <vt:lpstr>PowerPoint 演示文稿</vt:lpstr>
      <vt:lpstr>PowerPoint 演示文稿</vt:lpstr>
      <vt:lpstr>项目１　财务管理总论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项目２　财务管理基本价值观念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项目３　资金筹措与预测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项目４　资本成本、      杠杆效应和资本结构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项目５　项目投资管理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项目６　证券投资管理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项目７　营运资金管理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项目８　无形资产及其他资产管理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项目９　财务预算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项目1０　财务控制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项目１１　财务分析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2018-07-31T01:04:03Z</dcterms:created>
  <dcterms:modified xsi:type="dcterms:W3CDTF">2018-07-31T01:05:11Z</dcterms:modified>
</cp:coreProperties>
</file>